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5"/>
  </p:notesMasterIdLst>
  <p:handoutMasterIdLst>
    <p:handoutMasterId r:id="rId26"/>
  </p:handoutMasterIdLst>
  <p:sldIdLst>
    <p:sldId id="465" r:id="rId3"/>
    <p:sldId id="670" r:id="rId4"/>
    <p:sldId id="1292" r:id="rId5"/>
    <p:sldId id="1241" r:id="rId6"/>
    <p:sldId id="1296" r:id="rId7"/>
    <p:sldId id="1293" r:id="rId8"/>
    <p:sldId id="1275" r:id="rId9"/>
    <p:sldId id="1274" r:id="rId10"/>
    <p:sldId id="656" r:id="rId11"/>
    <p:sldId id="1277" r:id="rId12"/>
    <p:sldId id="1278" r:id="rId13"/>
    <p:sldId id="1279" r:id="rId14"/>
    <p:sldId id="1298" r:id="rId15"/>
    <p:sldId id="1280" r:id="rId16"/>
    <p:sldId id="1299" r:id="rId17"/>
    <p:sldId id="1282" r:id="rId18"/>
    <p:sldId id="1301" r:id="rId19"/>
    <p:sldId id="1265" r:id="rId20"/>
    <p:sldId id="1283" r:id="rId21"/>
    <p:sldId id="1285" r:id="rId22"/>
    <p:sldId id="1284" r:id="rId23"/>
    <p:sldId id="130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/>
    <p:restoredTop sz="82044" autoAdjust="0"/>
  </p:normalViewPr>
  <p:slideViewPr>
    <p:cSldViewPr snapToGrid="0" snapToObjects="1">
      <p:cViewPr varScale="1">
        <p:scale>
          <a:sx n="75" d="100"/>
          <a:sy n="75" d="100"/>
        </p:scale>
        <p:origin x="11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0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21656D-DFB7-BA43-B1AD-5E31541967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4CA173-DD17-AE44-BF0F-7E1A800F5E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5C7C5-082D-2F47-9D9C-EE8BE8D1A960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6B3E30-FF8B-3240-91D9-A6152ED40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BABE94-D4BF-5049-862B-CE51DBE6DF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8E29-2292-0B4F-A536-7B4771711A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462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1C548-EDF5-FA41-BD9E-EEFC8137B5CE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2819C-9E1E-DD4E-9207-28B60482B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11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1FDA5-E7A9-B94C-AF9C-813C5013C82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5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11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11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943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12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12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6211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13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13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55613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14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14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12861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15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15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445897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16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16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928353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06DE3-D931-9848-B227-8FA6A7B12CD2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124DC-3301-9447-B1CF-36167D72E581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34296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819C-9E1E-DD4E-9207-28B60482B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579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19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19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159208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06DE3-D931-9848-B227-8FA6A7B12CD2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124DC-3301-9447-B1CF-36167D72E581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14916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CB5E3-2268-E948-BCA7-F8B269DB869D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64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06DE3-D931-9848-B227-8FA6A7B12CD2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124DC-3301-9447-B1CF-36167D72E581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66554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1FDA5-E7A9-B94C-AF9C-813C5013C82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8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3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3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73575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4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4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67355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5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5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2558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6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6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27587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7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7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7319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906DE3-D931-9848-B227-8FA6A7B12CD2}" type="slidenum">
              <a:rPr lang="en-US" altLang="fr-FR" sz="1200"/>
              <a:pPr eaLnBrk="1" hangingPunct="1"/>
              <a:t>8</a:t>
            </a:fld>
            <a:endParaRPr lang="en-US" altLang="fr-FR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96124DC-3301-9447-B1CF-36167D72E581}" type="slidenum">
              <a:rPr lang="en-US" altLang="fr-FR" sz="1200"/>
              <a:pPr algn="r"/>
              <a:t>8</a:t>
            </a:fld>
            <a:endParaRPr lang="en-US" alt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47570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06DE3-D931-9848-B227-8FA6A7B12CD2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124DC-3301-9447-B1CF-36167D72E581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7826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0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8744-7A29-F143-A04E-B9EF2C8ED002}" type="datetime1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94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3548-B7C5-204C-B253-5401C0139560}" type="datetime1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6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F616-6188-B949-A2DD-A5DBACC0BBE8}" type="datetime1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89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383-B763-F44E-8C0B-7327A49C62AA}" type="datetime1">
              <a:rPr lang="fr-FR" smtClean="0"/>
              <a:t>13/11/2020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70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5848-C85B-A347-8205-A7E0AE84EA51}" type="datetime1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56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455D-95A9-F44A-B5D4-C141600F3BC9}" type="datetime1">
              <a:rPr lang="fr-FR" smtClean="0"/>
              <a:t>13/11/2020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34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F645-A50E-3244-BBFE-30758D5A0E7D}" type="datetime1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92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B909-EA9A-E44B-AA53-6D98F9039E35}" type="datetime1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6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500-EAE7-3042-9864-BC01835EB113}" type="datetime1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42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B76F-E911-C348-B802-E4C9AC33AFAE}" type="datetime1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2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5984125"/>
            <a:ext cx="12192000" cy="88849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0B4C-DAA4-5640-ABAE-F20281C31BC6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B47A-FA33-1B43-B36F-764E5868B0D3}" type="datetime1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9084-12C1-5440-9D27-37A4F5C06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6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ion-coeur.org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5193" y="3372541"/>
            <a:ext cx="10193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Johanne Silvain MD-PhD, 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Guillaume Cayla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MD-PhD,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Farzin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Beygui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MD-PhD, 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Grégoire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Rangé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MD, Zuzana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Motovska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MD-PhD,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Eric </a:t>
            </a:r>
            <a:r>
              <a:rPr lang="en-GB" sz="2800">
                <a:solidFill>
                  <a:prstClr val="black"/>
                </a:solidFill>
                <a:latin typeface="Calibri" charset="0"/>
                <a:ea typeface="ＭＳ Ｐゴシック" charset="0"/>
              </a:rPr>
              <a:t>Vicaut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 and 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Gilles Montalescot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on </a:t>
            </a:r>
            <a:r>
              <a:rPr lang="fr-FR" sz="2800" b="1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behalf</a:t>
            </a:r>
            <a:r>
              <a:rPr lang="fr-FR" sz="2800" b="1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of the ALPHEUS </a:t>
            </a:r>
            <a:r>
              <a:rPr lang="fr-FR" sz="2800" b="1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investigators</a:t>
            </a:r>
            <a:endParaRPr lang="fr-FR" sz="2800" b="1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26406" y="5729443"/>
            <a:ext cx="1989840" cy="3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www.action-cœur.org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CDBE2-7754-5E43-9729-EAF0F9E903DC}"/>
              </a:ext>
            </a:extLst>
          </p:cNvPr>
          <p:cNvSpPr/>
          <p:nvPr/>
        </p:nvSpPr>
        <p:spPr>
          <a:xfrm>
            <a:off x="2232000" y="412738"/>
            <a:ext cx="9206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00007F"/>
                </a:solidFill>
                <a:latin typeface="Calibri" charset="0"/>
                <a:ea typeface="ＭＳ Ｐゴシック" charset="0"/>
              </a:rPr>
              <a:t>ALPHEUS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F8E627D-0B4D-5B4A-BDC5-866E629D4DE7}"/>
              </a:ext>
            </a:extLst>
          </p:cNvPr>
          <p:cNvGrpSpPr/>
          <p:nvPr/>
        </p:nvGrpSpPr>
        <p:grpSpPr>
          <a:xfrm>
            <a:off x="-6351" y="3863954"/>
            <a:ext cx="3401203" cy="1977489"/>
            <a:chOff x="-49251" y="4681351"/>
            <a:chExt cx="3401203" cy="1977489"/>
          </a:xfrm>
        </p:grpSpPr>
        <p:pic>
          <p:nvPicPr>
            <p:cNvPr id="5" name="Image 4" descr="Capture d’écran 2014-09-26 à 11.54.4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7" t="24824" b="34001"/>
            <a:stretch/>
          </p:blipFill>
          <p:spPr>
            <a:xfrm>
              <a:off x="259322" y="6167708"/>
              <a:ext cx="2473809" cy="491132"/>
            </a:xfrm>
            <a:prstGeom prst="rect">
              <a:avLst/>
            </a:prstGeom>
            <a:noFill/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4D32616-AD95-AF47-BB40-0ACAB6904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9251" y="4681351"/>
              <a:ext cx="3401203" cy="1885367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FD749B7-7361-4667-B6D3-0171A996B49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9756290" y="102885"/>
            <a:ext cx="2008873" cy="135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9DBA080-DCD8-2643-961B-C521CE2D44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01"/>
          <a:stretch/>
        </p:blipFill>
        <p:spPr>
          <a:xfrm>
            <a:off x="0" y="-30247"/>
            <a:ext cx="2008873" cy="3691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3978E1-FA3F-2D49-AAD5-4B54080AA97C}"/>
              </a:ext>
            </a:extLst>
          </p:cNvPr>
          <p:cNvSpPr/>
          <p:nvPr/>
        </p:nvSpPr>
        <p:spPr>
          <a:xfrm>
            <a:off x="2232000" y="1456280"/>
            <a:ext cx="96601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FF0000"/>
                </a:solidFill>
              </a:rPr>
              <a:t>A</a:t>
            </a:r>
            <a:r>
              <a:rPr lang="en-GB" sz="3600" dirty="0">
                <a:solidFill>
                  <a:srgbClr val="011790"/>
                </a:solidFill>
              </a:rPr>
              <a:t>ssessment of </a:t>
            </a:r>
            <a:r>
              <a:rPr lang="en-GB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11790"/>
                </a:solidFill>
              </a:rPr>
              <a:t>oading with the </a:t>
            </a:r>
            <a:r>
              <a:rPr lang="en-US" sz="3600" b="1" u="sng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rgbClr val="011790"/>
                </a:solidFill>
              </a:rPr>
              <a:t>2Y12 inhibitor ticagrelor or clopidogrel to </a:t>
            </a:r>
            <a:r>
              <a:rPr lang="en-US" sz="3600" b="1" u="sng" dirty="0">
                <a:solidFill>
                  <a:srgbClr val="FF0000"/>
                </a:solidFill>
              </a:rPr>
              <a:t>H</a:t>
            </a:r>
            <a:r>
              <a:rPr lang="en-US" sz="3600" dirty="0">
                <a:solidFill>
                  <a:srgbClr val="011790"/>
                </a:solidFill>
              </a:rPr>
              <a:t>alt ischemic  </a:t>
            </a:r>
            <a:r>
              <a:rPr lang="en-US" sz="3600" b="1" u="sng" dirty="0">
                <a:solidFill>
                  <a:srgbClr val="FF0000"/>
                </a:solidFill>
              </a:rPr>
              <a:t>E</a:t>
            </a:r>
            <a:r>
              <a:rPr lang="en-US" sz="3600" dirty="0">
                <a:solidFill>
                  <a:srgbClr val="011790"/>
                </a:solidFill>
              </a:rPr>
              <a:t>vents in patients </a:t>
            </a:r>
            <a:r>
              <a:rPr lang="en-US" sz="3600" b="1" u="sng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011790"/>
                </a:solidFill>
              </a:rPr>
              <a:t>ndergoing elective coronary  </a:t>
            </a:r>
            <a:r>
              <a:rPr lang="en-US" sz="3600" b="1" u="sng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rgbClr val="011790"/>
                </a:solidFill>
              </a:rPr>
              <a:t>tenting</a:t>
            </a:r>
            <a:endParaRPr lang="fr-FR" sz="3600" dirty="0">
              <a:solidFill>
                <a:srgbClr val="01179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EB6F9F-CF4C-2E47-80A9-773A6326B47B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3F92E61-3412-EA4D-9F42-CA2945046DA4}"/>
              </a:ext>
            </a:extLst>
          </p:cNvPr>
          <p:cNvSpPr txBox="1"/>
          <p:nvPr/>
        </p:nvSpPr>
        <p:spPr>
          <a:xfrm>
            <a:off x="7719653" y="6414118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30C4294-216F-224D-A400-45C2BADB02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6A3D11E7-4592-1D46-8900-8C910E7AD17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F71EE-EFF9-9342-9C44-8C23D83857F4}"/>
              </a:ext>
            </a:extLst>
          </p:cNvPr>
          <p:cNvSpPr/>
          <p:nvPr/>
        </p:nvSpPr>
        <p:spPr>
          <a:xfrm>
            <a:off x="4579906" y="5698617"/>
            <a:ext cx="451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ClinicalTrials.gov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number, NCT02617290.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8952D2D7-EC47-084C-A77A-4B2AAC29D5B3}"/>
              </a:ext>
            </a:extLst>
          </p:cNvPr>
          <p:cNvSpPr txBox="1"/>
          <p:nvPr/>
        </p:nvSpPr>
        <p:spPr>
          <a:xfrm>
            <a:off x="10427749" y="5683622"/>
            <a:ext cx="1652949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000" dirty="0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@</a:t>
            </a:r>
            <a:r>
              <a:rPr lang="en-US" sz="2000" dirty="0" err="1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docjohanne</a:t>
            </a:r>
            <a:r>
              <a:rPr lang="en-US" sz="2000" dirty="0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Picture 2" descr="Twitter — Wikipédia">
            <a:extLst>
              <a:ext uri="{FF2B5EF4-FFF2-40B4-BE49-F238E27FC236}">
                <a16:creationId xmlns:a16="http://schemas.microsoft.com/office/drawing/2014/main" id="{ABF3DAD2-F8FC-1043-9DF4-BA59FA9B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93" y="5639361"/>
            <a:ext cx="45405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5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F5FB96F6-4CC9-A249-B15F-C04E00CDBC75}"/>
              </a:ext>
            </a:extLst>
          </p:cNvPr>
          <p:cNvGrpSpPr/>
          <p:nvPr/>
        </p:nvGrpSpPr>
        <p:grpSpPr>
          <a:xfrm>
            <a:off x="934278" y="193521"/>
            <a:ext cx="10157792" cy="5820487"/>
            <a:chOff x="0" y="-193220"/>
            <a:chExt cx="8219492" cy="6514036"/>
          </a:xfrm>
        </p:grpSpPr>
        <p:sp>
          <p:nvSpPr>
            <p:cNvPr id="13" name="ZoneTexte 34">
              <a:extLst>
                <a:ext uri="{FF2B5EF4-FFF2-40B4-BE49-F238E27FC236}">
                  <a16:creationId xmlns:a16="http://schemas.microsoft.com/office/drawing/2014/main" id="{6C61A407-7903-4642-A269-EF05AD89F4A8}"/>
                </a:ext>
              </a:extLst>
            </p:cNvPr>
            <p:cNvSpPr txBox="1"/>
            <p:nvPr/>
          </p:nvSpPr>
          <p:spPr>
            <a:xfrm>
              <a:off x="2" y="795783"/>
              <a:ext cx="3863059" cy="409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956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were assigned to the Ticagrelor group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" name="ZoneTexte 16">
              <a:extLst>
                <a:ext uri="{FF2B5EF4-FFF2-40B4-BE49-F238E27FC236}">
                  <a16:creationId xmlns:a16="http://schemas.microsoft.com/office/drawing/2014/main" id="{02642C7A-696D-1F4D-BB3F-828AAA868ED3}"/>
                </a:ext>
              </a:extLst>
            </p:cNvPr>
            <p:cNvSpPr txBox="1"/>
            <p:nvPr/>
          </p:nvSpPr>
          <p:spPr>
            <a:xfrm>
              <a:off x="4310947" y="795657"/>
              <a:ext cx="3862923" cy="411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954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were assigned to the Clopidogrel group</a:t>
              </a: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5" name="ZoneTexte 19">
              <a:extLst>
                <a:ext uri="{FF2B5EF4-FFF2-40B4-BE49-F238E27FC236}">
                  <a16:creationId xmlns:a16="http://schemas.microsoft.com/office/drawing/2014/main" id="{4BADFC29-88BE-6F4D-93FE-D7F963725A3D}"/>
                </a:ext>
              </a:extLst>
            </p:cNvPr>
            <p:cNvSpPr txBox="1"/>
            <p:nvPr/>
          </p:nvSpPr>
          <p:spPr>
            <a:xfrm>
              <a:off x="1107626" y="-193220"/>
              <a:ext cx="5611335" cy="5800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1910 patients underwent randomisation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6" name="Connecteur en angle 15">
              <a:extLst>
                <a:ext uri="{FF2B5EF4-FFF2-40B4-BE49-F238E27FC236}">
                  <a16:creationId xmlns:a16="http://schemas.microsoft.com/office/drawing/2014/main" id="{61A0FC95-F0BF-3645-8F2D-7BEA1DEFFA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52908" y="-482823"/>
              <a:ext cx="492778" cy="21355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en angle 16">
              <a:extLst>
                <a:ext uri="{FF2B5EF4-FFF2-40B4-BE49-F238E27FC236}">
                  <a16:creationId xmlns:a16="http://schemas.microsoft.com/office/drawing/2014/main" id="{4D9D6063-1742-E342-BB4A-6ED3EC1F1CD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08379" y="-502765"/>
              <a:ext cx="492778" cy="217541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971E05E-D720-944C-9F46-270D852F7FB7}"/>
                </a:ext>
              </a:extLst>
            </p:cNvPr>
            <p:cNvCxnSpPr>
              <a:cxnSpLocks/>
            </p:cNvCxnSpPr>
            <p:nvPr/>
          </p:nvCxnSpPr>
          <p:spPr>
            <a:xfrm>
              <a:off x="1931354" y="2054994"/>
              <a:ext cx="0" cy="532193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9EBBE-17E1-D143-A4CF-C2E96A63AE93}"/>
                </a:ext>
              </a:extLst>
            </p:cNvPr>
            <p:cNvSpPr/>
            <p:nvPr/>
          </p:nvSpPr>
          <p:spPr>
            <a:xfrm>
              <a:off x="1" y="1405944"/>
              <a:ext cx="3862705" cy="71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13 did not have PCI </a:t>
              </a: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 withdrew consent</a:t>
              </a: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348C10-35E3-5F47-A736-6F206DD2476C}"/>
                </a:ext>
              </a:extLst>
            </p:cNvPr>
            <p:cNvSpPr/>
            <p:nvPr/>
          </p:nvSpPr>
          <p:spPr>
            <a:xfrm>
              <a:off x="4310872" y="1379886"/>
              <a:ext cx="3863057" cy="10195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9 did not have PCI </a:t>
              </a: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 withdrew consent</a:t>
              </a: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1 was randomised twice</a:t>
              </a:r>
            </a:p>
          </p:txBody>
        </p:sp>
        <p:sp>
          <p:nvSpPr>
            <p:cNvPr id="21" name="ZoneTexte 26">
              <a:extLst>
                <a:ext uri="{FF2B5EF4-FFF2-40B4-BE49-F238E27FC236}">
                  <a16:creationId xmlns:a16="http://schemas.microsoft.com/office/drawing/2014/main" id="{C9910D16-5A91-2F4D-87E1-7A10FA1F521B}"/>
                </a:ext>
              </a:extLst>
            </p:cNvPr>
            <p:cNvSpPr txBox="1"/>
            <p:nvPr/>
          </p:nvSpPr>
          <p:spPr>
            <a:xfrm>
              <a:off x="1" y="2523512"/>
              <a:ext cx="3862705" cy="733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941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patients analyzed in the intention to treat and safety populations 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2" name="ZoneTexte 27">
              <a:extLst>
                <a:ext uri="{FF2B5EF4-FFF2-40B4-BE49-F238E27FC236}">
                  <a16:creationId xmlns:a16="http://schemas.microsoft.com/office/drawing/2014/main" id="{E355F1FD-1FB1-B94C-89E4-D21FA14B5EE0}"/>
                </a:ext>
              </a:extLst>
            </p:cNvPr>
            <p:cNvSpPr txBox="1"/>
            <p:nvPr/>
          </p:nvSpPr>
          <p:spPr>
            <a:xfrm>
              <a:off x="4310704" y="2543824"/>
              <a:ext cx="3862705" cy="733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942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patients analyzed in the intention to treat and safety populations</a:t>
              </a: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577DE04-2695-EF4D-B6BE-663B471C4941}"/>
                </a:ext>
              </a:extLst>
            </p:cNvPr>
            <p:cNvCxnSpPr>
              <a:cxnSpLocks/>
            </p:cNvCxnSpPr>
            <p:nvPr/>
          </p:nvCxnSpPr>
          <p:spPr>
            <a:xfrm>
              <a:off x="1931531" y="1169885"/>
              <a:ext cx="0" cy="28807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70E72015-48EF-E449-927A-1D864C6851D0}"/>
                </a:ext>
              </a:extLst>
            </p:cNvPr>
            <p:cNvCxnSpPr>
              <a:cxnSpLocks/>
            </p:cNvCxnSpPr>
            <p:nvPr/>
          </p:nvCxnSpPr>
          <p:spPr>
            <a:xfrm>
              <a:off x="6245976" y="2353571"/>
              <a:ext cx="0" cy="288076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D193FBF-0EF7-2F4B-A23F-B68BE607052D}"/>
                </a:ext>
              </a:extLst>
            </p:cNvPr>
            <p:cNvCxnSpPr>
              <a:cxnSpLocks/>
            </p:cNvCxnSpPr>
            <p:nvPr/>
          </p:nvCxnSpPr>
          <p:spPr>
            <a:xfrm>
              <a:off x="6262466" y="1169885"/>
              <a:ext cx="0" cy="288076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F3DBA46D-064A-B144-A165-B2ED87B0ED76}"/>
                </a:ext>
              </a:extLst>
            </p:cNvPr>
            <p:cNvCxnSpPr>
              <a:cxnSpLocks/>
            </p:cNvCxnSpPr>
            <p:nvPr/>
          </p:nvCxnSpPr>
          <p:spPr>
            <a:xfrm>
              <a:off x="1956499" y="3172198"/>
              <a:ext cx="0" cy="28807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3AF44DB6-6F7F-B74B-B141-5D37B2590F70}"/>
                </a:ext>
              </a:extLst>
            </p:cNvPr>
            <p:cNvCxnSpPr>
              <a:cxnSpLocks/>
            </p:cNvCxnSpPr>
            <p:nvPr/>
          </p:nvCxnSpPr>
          <p:spPr>
            <a:xfrm>
              <a:off x="6262466" y="3192511"/>
              <a:ext cx="0" cy="288076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F73A24E5-C2CD-134A-944E-3B816DBE3615}"/>
                </a:ext>
              </a:extLst>
            </p:cNvPr>
            <p:cNvCxnSpPr>
              <a:cxnSpLocks/>
            </p:cNvCxnSpPr>
            <p:nvPr/>
          </p:nvCxnSpPr>
          <p:spPr>
            <a:xfrm>
              <a:off x="1951183" y="3818951"/>
              <a:ext cx="0" cy="28807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8F6F60FE-382B-004E-93F7-828B2DC1C853}"/>
                </a:ext>
              </a:extLst>
            </p:cNvPr>
            <p:cNvCxnSpPr>
              <a:cxnSpLocks/>
            </p:cNvCxnSpPr>
            <p:nvPr/>
          </p:nvCxnSpPr>
          <p:spPr>
            <a:xfrm>
              <a:off x="6311937" y="3818951"/>
              <a:ext cx="0" cy="28807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9">
              <a:extLst>
                <a:ext uri="{FF2B5EF4-FFF2-40B4-BE49-F238E27FC236}">
                  <a16:creationId xmlns:a16="http://schemas.microsoft.com/office/drawing/2014/main" id="{E4F912F5-8664-C245-8FE6-1A439F70E012}"/>
                </a:ext>
              </a:extLst>
            </p:cNvPr>
            <p:cNvSpPr txBox="1"/>
            <p:nvPr/>
          </p:nvSpPr>
          <p:spPr>
            <a:xfrm>
              <a:off x="0" y="4106023"/>
              <a:ext cx="3909060" cy="21782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15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patients didn’t complete the Follow up at 30 days because of the following reasons: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2 Death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2 Decision of the investigator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4 Patient refuse to continue the study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1 Patient was lost to follow up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1 Patient released study for SAE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5 Other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2" name="ZoneTexte 42">
              <a:extLst>
                <a:ext uri="{FF2B5EF4-FFF2-40B4-BE49-F238E27FC236}">
                  <a16:creationId xmlns:a16="http://schemas.microsoft.com/office/drawing/2014/main" id="{73CAC738-202B-2C41-B473-F64B6F21CFB3}"/>
                </a:ext>
              </a:extLst>
            </p:cNvPr>
            <p:cNvSpPr txBox="1"/>
            <p:nvPr/>
          </p:nvSpPr>
          <p:spPr>
            <a:xfrm>
              <a:off x="4310432" y="4113785"/>
              <a:ext cx="3909060" cy="22070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7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patients didn’t complete the Follow at 30 days because of the following reasons: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0 Death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0 Decision of the investigator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1 Patient refuse to continue the study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3 Patient was lost to follow up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0 Patient released study for SAE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    n= 3 Other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6" name="ZoneTexte 1">
              <a:extLst>
                <a:ext uri="{FF2B5EF4-FFF2-40B4-BE49-F238E27FC236}">
                  <a16:creationId xmlns:a16="http://schemas.microsoft.com/office/drawing/2014/main" id="{DD69019E-E500-664F-8384-FFBECF2111B8}"/>
                </a:ext>
              </a:extLst>
            </p:cNvPr>
            <p:cNvSpPr txBox="1"/>
            <p:nvPr/>
          </p:nvSpPr>
          <p:spPr>
            <a:xfrm>
              <a:off x="1" y="3424082"/>
              <a:ext cx="8174002" cy="4956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Primary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outcome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at 48 </a:t>
              </a: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hours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05FE9DF9-77E5-4756-A766-C741E8BC75E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6A318C0B-CA0D-5543-8842-F70EAAC050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5405147-7E82-0046-B70C-DEBDE0A0340D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EF41D1B3-055A-6C42-AD8C-B7FF6BD135E5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Arial" panose="020B0604020202020204" pitchFamily="34" charset="0"/>
              </a:rPr>
              <a:t>ScientificSessions.org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b Dub" panose="020B0603030403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A96C5FF-5A83-4446-B99E-58DDC1F388A5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146509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191813" y="24079"/>
            <a:ext cx="94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Demographics</a:t>
            </a:r>
            <a:endParaRPr lang="fr-FR" sz="3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B4557CC-9AB2-5C4D-9483-B9EA3567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08820"/>
              </p:ext>
            </p:extLst>
          </p:nvPr>
        </p:nvGraphicFramePr>
        <p:xfrm>
          <a:off x="330926" y="761570"/>
          <a:ext cx="5607444" cy="5416266"/>
        </p:xfrm>
        <a:graphic>
          <a:graphicData uri="http://schemas.openxmlformats.org/drawingml/2006/table">
            <a:tbl>
              <a:tblPr firstRow="1" firstCol="1" bandRow="1"/>
              <a:tblGrid>
                <a:gridCol w="3439216">
                  <a:extLst>
                    <a:ext uri="{9D8B030D-6E8A-4147-A177-3AD203B41FA5}">
                      <a16:colId xmlns:a16="http://schemas.microsoft.com/office/drawing/2014/main" val="1949788333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467097903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858735585"/>
                    </a:ext>
                  </a:extLst>
                </a:gridCol>
              </a:tblGrid>
              <a:tr h="284450"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Ticagrelor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Clopidogrel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38007"/>
                  </a:ext>
                </a:extLst>
              </a:tr>
              <a:tr h="191565"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n= 941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n= 942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8210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Characteristics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31342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Age – years 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66 ± 9·2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66·6 ± 9·7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90471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Female sex – no. (%) 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177 (18</a:t>
                      </a: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207 (22·0)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59089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Body mass index – kg/m</a:t>
                      </a:r>
                      <a:r>
                        <a:rPr lang="en-GB" sz="14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27·8 ± 4·5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27·6 ± 4·9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751650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Current Smoker – no. (%) 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166 (17·6)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171 (18·2)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987438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Hypertension – no. (%) 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594 (63·1)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607 (64·4)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466736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Diabetes – no. (%)  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328 (34·9)</a:t>
                      </a:r>
                      <a:endParaRPr lang="fr-FR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352 (37·4)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84444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Dyslipidemia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no. (%) 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581 (61·7)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570 (60·5)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03239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Renal Insufficiency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Crea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Cl &lt; 60ml/min)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 (9·5)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98 (10·4)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09596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Past Medical History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no. (%) 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73300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History of ACS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 (5·4)</a:t>
                      </a:r>
                      <a:endParaRPr lang="fr-FR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(5·3)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42871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Prior CABG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62 (6·6)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 (6·4)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0450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Prior PCI 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339 (36·1)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362 (38·4)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95666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Peripheral vascular disease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121 (12</a:t>
                      </a: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115 (12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703255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Prior Stroke or Transient Ischemic Attack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 (4</a:t>
                      </a: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 (5·2)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240064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LVEF &lt; 40% and/or prior episode of HF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46 (4·9)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 (5·2)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869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CE41232-3EF7-C241-8086-B1500E03E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69268"/>
              </p:ext>
            </p:extLst>
          </p:nvPr>
        </p:nvGraphicFramePr>
        <p:xfrm>
          <a:off x="6253632" y="2129632"/>
          <a:ext cx="5869446" cy="3406555"/>
        </p:xfrm>
        <a:graphic>
          <a:graphicData uri="http://schemas.openxmlformats.org/drawingml/2006/table">
            <a:tbl>
              <a:tblPr firstRow="1" firstCol="1" bandRow="1"/>
              <a:tblGrid>
                <a:gridCol w="3454491">
                  <a:extLst>
                    <a:ext uri="{9D8B030D-6E8A-4147-A177-3AD203B41FA5}">
                      <a16:colId xmlns:a16="http://schemas.microsoft.com/office/drawing/2014/main" val="1949788333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467097903"/>
                    </a:ext>
                  </a:extLst>
                </a:gridCol>
                <a:gridCol w="1233269">
                  <a:extLst>
                    <a:ext uri="{9D8B030D-6E8A-4147-A177-3AD203B41FA5}">
                      <a16:colId xmlns:a16="http://schemas.microsoft.com/office/drawing/2014/main" val="858735585"/>
                    </a:ext>
                  </a:extLst>
                </a:gridCol>
              </a:tblGrid>
              <a:tr h="284450"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Ticagrelor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Clopidogrel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38007"/>
                  </a:ext>
                </a:extLst>
              </a:tr>
              <a:tr h="191565"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n= 941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n= 942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8210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Treatment on admission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38894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Aspirin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814 (86·5)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804 (85·4)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519513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Clopidogrel 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388 (41·3)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417 (44·3)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8357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Procedural Characteristics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87537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Number of high-risk feature</a:t>
                      </a: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3·2 ± 1·4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3·2 ± 1.5</a:t>
                      </a:r>
                      <a:endParaRPr lang="fr-FR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288254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Radial/Ulnar approach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891 (94·9)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895 (94·9)</a:t>
                      </a:r>
                      <a:endParaRPr lang="fr-FR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28660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Multivessel Disease </a:t>
                      </a:r>
                      <a:endParaRPr lang="fr-FR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575 (61·1)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586 (62·2)</a:t>
                      </a:r>
                      <a:endParaRPr lang="fr-FR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7533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Number of stents implanted per patient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1·8 ± 1·0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1·8 ± 1·0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03948"/>
                  </a:ext>
                </a:extLst>
              </a:tr>
              <a:tr h="257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stent length per patient – mm 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38·4 ± 24·5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38·9 ± 24·8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2150" marR="32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82543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9BCD7CAC-0B61-4307-AC67-82DE1FF9A09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CC25C8A-8231-0A47-A42D-66B20EE51C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EFC785-A40B-BA44-BAD1-678234493C83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5F4BFD1F-9363-F145-98FD-BADF74249B65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DD12045A-F8AB-A84E-A9E6-98DE2200A036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9E8EB-3E36-D54C-9D3A-EFD952D79B4C}"/>
              </a:ext>
            </a:extLst>
          </p:cNvPr>
          <p:cNvSpPr/>
          <p:nvPr/>
        </p:nvSpPr>
        <p:spPr>
          <a:xfrm>
            <a:off x="6395613" y="1219836"/>
            <a:ext cx="5585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baseline cTn was negative in 93·2% of the patients with no differences between the groups” 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5215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068089" y="181493"/>
            <a:ext cx="94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Biological</a:t>
            </a:r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study</a:t>
            </a:r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C382F0-F1CB-2441-AAB5-FD1CD27BA2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64417" y="1124298"/>
            <a:ext cx="6653466" cy="51630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18A52-114B-487F-B1E8-8E344C9CCFC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4AEBBA6-0C9C-D34C-B14F-AFE1010BDC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FC5560-4345-1F42-8CF4-10EE3661B741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52E1CC8-011A-CF44-BA6A-B99A28DD7552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A22BD3C-07EC-F54F-9AA3-A8159EBC1352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E7AFB-626C-C143-838A-68DD56E68982}"/>
              </a:ext>
            </a:extLst>
          </p:cNvPr>
          <p:cNvSpPr/>
          <p:nvPr/>
        </p:nvSpPr>
        <p:spPr>
          <a:xfrm>
            <a:off x="2209808" y="862897"/>
            <a:ext cx="7658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Bio-ALPHEUS ancillary PD study performed in 5 centers n= 167 patients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241C8-62AC-EA46-A43E-3EAA082EF1FF}"/>
              </a:ext>
            </a:extLst>
          </p:cNvPr>
          <p:cNvSpPr/>
          <p:nvPr/>
        </p:nvSpPr>
        <p:spPr>
          <a:xfrm>
            <a:off x="9319745" y="5582910"/>
            <a:ext cx="27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err="1">
                <a:latin typeface="Times" pitchFamily="2" charset="0"/>
              </a:rPr>
              <a:t>Analysis</a:t>
            </a:r>
            <a:r>
              <a:rPr lang="fr-FR" sz="1200" dirty="0">
                <a:latin typeface="Times" pitchFamily="2" charset="0"/>
              </a:rPr>
              <a:t> of the </a:t>
            </a:r>
            <a:r>
              <a:rPr lang="fr-FR" sz="1200" dirty="0" err="1">
                <a:latin typeface="Times" pitchFamily="2" charset="0"/>
              </a:rPr>
              <a:t>level</a:t>
            </a:r>
            <a:r>
              <a:rPr lang="fr-FR" sz="1200" dirty="0">
                <a:latin typeface="Times" pitchFamily="2" charset="0"/>
              </a:rPr>
              <a:t> of P2Y12 inhibition in a </a:t>
            </a:r>
            <a:r>
              <a:rPr lang="fr-FR" sz="1200" dirty="0" err="1">
                <a:latin typeface="Times" pitchFamily="2" charset="0"/>
              </a:rPr>
              <a:t>masked</a:t>
            </a:r>
            <a:r>
              <a:rPr lang="fr-FR" sz="1200" dirty="0">
                <a:latin typeface="Times" pitchFamily="2" charset="0"/>
              </a:rPr>
              <a:t> </a:t>
            </a:r>
            <a:r>
              <a:rPr lang="fr-FR" sz="1200" dirty="0" err="1">
                <a:latin typeface="Times" pitchFamily="2" charset="0"/>
              </a:rPr>
              <a:t>fashion</a:t>
            </a:r>
            <a:r>
              <a:rPr lang="fr-FR" sz="1200" dirty="0">
                <a:latin typeface="Times" pitchFamily="2" charset="0"/>
              </a:rPr>
              <a:t> at the ACTION central </a:t>
            </a:r>
            <a:r>
              <a:rPr lang="fr-FR" sz="1200" dirty="0" err="1">
                <a:latin typeface="Times" pitchFamily="2" charset="0"/>
              </a:rPr>
              <a:t>core</a:t>
            </a:r>
            <a:r>
              <a:rPr lang="fr-FR" sz="1200" dirty="0">
                <a:latin typeface="Times" pitchFamily="2" charset="0"/>
              </a:rPr>
              <a:t> </a:t>
            </a:r>
            <a:r>
              <a:rPr lang="fr-FR" sz="1200" dirty="0" err="1">
                <a:latin typeface="Times" pitchFamily="2" charset="0"/>
              </a:rPr>
              <a:t>laboratory</a:t>
            </a:r>
            <a:r>
              <a:rPr lang="fr-FR" sz="1200" dirty="0">
                <a:latin typeface="Times" pitchFamily="2" charset="0"/>
              </a:rPr>
              <a:t> (Paris, France) </a:t>
            </a:r>
            <a:endParaRPr lang="fr-FR" sz="1200" dirty="0">
              <a:effectLst/>
              <a:latin typeface="Times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A2DF6-CDC2-A54F-A10D-9755CD6C3372}"/>
              </a:ext>
            </a:extLst>
          </p:cNvPr>
          <p:cNvSpPr/>
          <p:nvPr/>
        </p:nvSpPr>
        <p:spPr>
          <a:xfrm>
            <a:off x="4960661" y="6007000"/>
            <a:ext cx="1925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4 hours after LD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6D2AA-8311-7B42-A1D7-119C7C8E8B88}"/>
              </a:ext>
            </a:extLst>
          </p:cNvPr>
          <p:cNvSpPr/>
          <p:nvPr/>
        </p:nvSpPr>
        <p:spPr>
          <a:xfrm>
            <a:off x="8838999" y="1649185"/>
            <a:ext cx="430187" cy="1899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56D3AF-9001-A348-98E9-0B2F79CF0F0E}"/>
              </a:ext>
            </a:extLst>
          </p:cNvPr>
          <p:cNvSpPr/>
          <p:nvPr/>
        </p:nvSpPr>
        <p:spPr>
          <a:xfrm>
            <a:off x="8849393" y="1976777"/>
            <a:ext cx="430187" cy="189980"/>
          </a:xfrm>
          <a:prstGeom prst="rect">
            <a:avLst/>
          </a:prstGeom>
          <a:solidFill>
            <a:srgbClr val="08980A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B36F9A-3B0A-9547-8E2D-F787FDF29E11}"/>
              </a:ext>
            </a:extLst>
          </p:cNvPr>
          <p:cNvSpPr txBox="1"/>
          <p:nvPr/>
        </p:nvSpPr>
        <p:spPr>
          <a:xfrm>
            <a:off x="9319745" y="1543607"/>
            <a:ext cx="24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Clopidogrel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989A2B-FF12-BF4A-B0FB-6EB39A073A57}"/>
              </a:ext>
            </a:extLst>
          </p:cNvPr>
          <p:cNvSpPr txBox="1"/>
          <p:nvPr/>
        </p:nvSpPr>
        <p:spPr>
          <a:xfrm>
            <a:off x="9330139" y="1887101"/>
            <a:ext cx="24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Ticagrelor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08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349443" y="276059"/>
            <a:ext cx="949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>
                <a:solidFill>
                  <a:srgbClr val="000090"/>
                </a:solidFill>
                <a:latin typeface="Arial"/>
                <a:cs typeface="Arial"/>
              </a:rPr>
              <a:t>Primary</a:t>
            </a:r>
            <a:r>
              <a:rPr lang="fr-FR" sz="44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400" b="1" dirty="0" err="1">
                <a:solidFill>
                  <a:srgbClr val="000090"/>
                </a:solidFill>
                <a:latin typeface="Arial"/>
                <a:cs typeface="Arial"/>
              </a:rPr>
              <a:t>Outcome</a:t>
            </a:r>
            <a:endParaRPr lang="fr-FR" sz="4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EA8A332B-1F4A-4DA1-93D5-2CE5E72EC3CF}"/>
              </a:ext>
            </a:extLst>
          </p:cNvPr>
          <p:cNvPicPr/>
          <p:nvPr/>
        </p:nvPicPr>
        <p:blipFill rotWithShape="1">
          <a:blip r:embed="rId4"/>
          <a:srcRect b="47327"/>
          <a:stretch/>
        </p:blipFill>
        <p:spPr>
          <a:xfrm>
            <a:off x="88174" y="1839628"/>
            <a:ext cx="11772900" cy="25716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8D73B90-27F1-48AA-9191-7E9A6593B50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24545CB7-5EA3-0E41-BEFA-EEA2D8EA5DF1}"/>
              </a:ext>
            </a:extLst>
          </p:cNvPr>
          <p:cNvPicPr/>
          <p:nvPr/>
        </p:nvPicPr>
        <p:blipFill rotWithShape="1">
          <a:blip r:embed="rId4"/>
          <a:srcRect t="76805"/>
          <a:stretch/>
        </p:blipFill>
        <p:spPr>
          <a:xfrm>
            <a:off x="88174" y="4412734"/>
            <a:ext cx="11772900" cy="11324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CAFE388-0001-EF40-B01B-A7676A981EA7}"/>
              </a:ext>
            </a:extLst>
          </p:cNvPr>
          <p:cNvSpPr txBox="1"/>
          <p:nvPr/>
        </p:nvSpPr>
        <p:spPr>
          <a:xfrm>
            <a:off x="8436899" y="5441400"/>
            <a:ext cx="37551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fr-FR" b="1" baseline="30000" dirty="0"/>
              <a:t>       †</a:t>
            </a:r>
            <a:r>
              <a:rPr lang="fr-FR" b="1" dirty="0"/>
              <a:t>3rd Universal </a:t>
            </a:r>
            <a:r>
              <a:rPr lang="fr-FR" b="1" dirty="0" err="1"/>
              <a:t>definition</a:t>
            </a:r>
            <a:r>
              <a:rPr lang="fr-FR" b="1" dirty="0"/>
              <a:t> of MI </a:t>
            </a:r>
          </a:p>
          <a:p>
            <a:pPr algn="ctr" defTabSz="457200"/>
            <a:r>
              <a:rPr lang="fr-FR" dirty="0">
                <a:solidFill>
                  <a:srgbClr val="002060"/>
                </a:solidFill>
                <a:latin typeface="Calibri"/>
              </a:rPr>
              <a:t>Thygesen K et al. </a:t>
            </a:r>
            <a:r>
              <a:rPr lang="fr-FR" dirty="0" err="1">
                <a:solidFill>
                  <a:srgbClr val="002060"/>
                </a:solidFill>
                <a:latin typeface="Calibri"/>
              </a:rPr>
              <a:t>Eur</a:t>
            </a:r>
            <a:r>
              <a:rPr lang="fr-FR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libri"/>
              </a:rPr>
              <a:t>Heart</a:t>
            </a:r>
            <a:r>
              <a:rPr lang="fr-FR" dirty="0">
                <a:solidFill>
                  <a:srgbClr val="002060"/>
                </a:solidFill>
                <a:latin typeface="Calibri"/>
              </a:rPr>
              <a:t> J 2012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694D0-6C1D-A44B-805D-CCDEF6A45917}"/>
              </a:ext>
            </a:extLst>
          </p:cNvPr>
          <p:cNvSpPr/>
          <p:nvPr/>
        </p:nvSpPr>
        <p:spPr>
          <a:xfrm>
            <a:off x="604984" y="275610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†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3FD4834-3519-7A4F-BA1A-EA64810020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F77152-BA33-BC41-829B-C86671E960AF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96B099E-A99A-F149-9FBF-087A54FC5A68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8EE5DA6A-0072-1242-B89F-3DAA60F40093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5517CC-77DA-7E48-9B70-B85A623BFBD7}"/>
              </a:ext>
            </a:extLst>
          </p:cNvPr>
          <p:cNvSpPr/>
          <p:nvPr/>
        </p:nvSpPr>
        <p:spPr>
          <a:xfrm>
            <a:off x="88174" y="2756108"/>
            <a:ext cx="11772900" cy="460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61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EA8A332B-1F4A-4DA1-93D5-2CE5E72EC3CF}"/>
              </a:ext>
            </a:extLst>
          </p:cNvPr>
          <p:cNvPicPr/>
          <p:nvPr/>
        </p:nvPicPr>
        <p:blipFill rotWithShape="1">
          <a:blip r:embed="rId4"/>
          <a:srcRect b="81544"/>
          <a:stretch/>
        </p:blipFill>
        <p:spPr>
          <a:xfrm>
            <a:off x="209550" y="1861457"/>
            <a:ext cx="11772900" cy="9010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8D73B90-27F1-48AA-9191-7E9A6593B50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7766865D-0668-D848-9F9E-574A406BC198}"/>
              </a:ext>
            </a:extLst>
          </p:cNvPr>
          <p:cNvPicPr/>
          <p:nvPr/>
        </p:nvPicPr>
        <p:blipFill rotWithShape="1">
          <a:blip r:embed="rId4"/>
          <a:srcRect t="52673"/>
          <a:stretch/>
        </p:blipFill>
        <p:spPr>
          <a:xfrm>
            <a:off x="209550" y="2793765"/>
            <a:ext cx="11772900" cy="231061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77E9E04-0D33-ED40-A450-E552BE505E00}"/>
              </a:ext>
            </a:extLst>
          </p:cNvPr>
          <p:cNvSpPr txBox="1"/>
          <p:nvPr/>
        </p:nvSpPr>
        <p:spPr>
          <a:xfrm>
            <a:off x="1349443" y="276059"/>
            <a:ext cx="949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0090"/>
                </a:solidFill>
                <a:latin typeface="Arial"/>
                <a:cs typeface="Arial"/>
              </a:rPr>
              <a:t>Main </a:t>
            </a:r>
            <a:r>
              <a:rPr lang="fr-FR" sz="4400" b="1" dirty="0" err="1">
                <a:solidFill>
                  <a:srgbClr val="000090"/>
                </a:solidFill>
                <a:latin typeface="Arial"/>
                <a:cs typeface="Arial"/>
              </a:rPr>
              <a:t>Secondary</a:t>
            </a:r>
            <a:r>
              <a:rPr lang="fr-FR" sz="44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400" b="1" dirty="0" err="1">
                <a:solidFill>
                  <a:srgbClr val="000090"/>
                </a:solidFill>
                <a:latin typeface="Arial"/>
                <a:cs typeface="Arial"/>
              </a:rPr>
              <a:t>Outcome</a:t>
            </a:r>
            <a:endParaRPr lang="fr-FR" sz="4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17B2A7B-24CE-C746-9DA8-3EDBA1E5428C}"/>
              </a:ext>
            </a:extLst>
          </p:cNvPr>
          <p:cNvSpPr txBox="1"/>
          <p:nvPr/>
        </p:nvSpPr>
        <p:spPr>
          <a:xfrm>
            <a:off x="8436899" y="5441400"/>
            <a:ext cx="37551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fr-FR" baseline="30000" dirty="0"/>
              <a:t>       </a:t>
            </a:r>
            <a:r>
              <a:rPr lang="fr-FR" b="1" baseline="30000" dirty="0"/>
              <a:t>‡</a:t>
            </a:r>
            <a:r>
              <a:rPr lang="fr-FR" b="1" dirty="0"/>
              <a:t>4th  Universal </a:t>
            </a:r>
            <a:r>
              <a:rPr lang="fr-FR" b="1" dirty="0" err="1"/>
              <a:t>definition</a:t>
            </a:r>
            <a:r>
              <a:rPr lang="fr-FR" b="1" dirty="0"/>
              <a:t> of MI </a:t>
            </a:r>
          </a:p>
          <a:p>
            <a:pPr algn="ctr" defTabSz="457200"/>
            <a:r>
              <a:rPr lang="fr-FR" dirty="0">
                <a:solidFill>
                  <a:srgbClr val="002060"/>
                </a:solidFill>
                <a:latin typeface="Calibri"/>
              </a:rPr>
              <a:t>Thygesen K et al. </a:t>
            </a:r>
            <a:r>
              <a:rPr lang="fr-FR" dirty="0" err="1">
                <a:solidFill>
                  <a:srgbClr val="002060"/>
                </a:solidFill>
                <a:latin typeface="Calibri"/>
              </a:rPr>
              <a:t>Eur</a:t>
            </a:r>
            <a:r>
              <a:rPr lang="fr-FR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libri"/>
              </a:rPr>
              <a:t>Heart</a:t>
            </a:r>
            <a:r>
              <a:rPr lang="fr-FR" dirty="0">
                <a:solidFill>
                  <a:srgbClr val="002060"/>
                </a:solidFill>
                <a:latin typeface="Calibri"/>
              </a:rPr>
              <a:t> J 2018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2B2A2-9D54-3D44-9323-F406EEF6DE1E}"/>
              </a:ext>
            </a:extLst>
          </p:cNvPr>
          <p:cNvSpPr/>
          <p:nvPr/>
        </p:nvSpPr>
        <p:spPr>
          <a:xfrm>
            <a:off x="147757" y="2771735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/>
              <a:t>‡</a:t>
            </a:r>
            <a:endParaRPr lang="fr-FR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53CE92E-E8B1-1D4A-A014-BA7715234A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56BC67-16A1-C441-9FDF-BB9285C3B9DD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7100DC07-C7A1-A746-A176-FD5F6989485D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EC169340-8D55-1648-8F94-1D21AEDE691F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76B44-6F75-3D4F-895D-F7EB79C31F37}"/>
              </a:ext>
            </a:extLst>
          </p:cNvPr>
          <p:cNvSpPr/>
          <p:nvPr/>
        </p:nvSpPr>
        <p:spPr>
          <a:xfrm>
            <a:off x="147757" y="2756108"/>
            <a:ext cx="11772900" cy="430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7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478744" y="175646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Clinical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Outcomes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at 30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days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6F591B-21FE-EE4B-885B-3C2EE19AF0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755"/>
          <a:stretch/>
        </p:blipFill>
        <p:spPr>
          <a:xfrm>
            <a:off x="2355264" y="967448"/>
            <a:ext cx="7363070" cy="458313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79926C4-6E93-184C-BE71-3ADAD8F4C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81D153-C7D3-1D4A-BDD2-4D866AB96E20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D7642CF-BB4A-614C-96D9-2BDCAE8F7C08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A994013-23BF-2A42-8AF4-C1D9A217C634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CC66-B346-F548-B4AF-E9A1FA1EB5E4}"/>
              </a:ext>
            </a:extLst>
          </p:cNvPr>
          <p:cNvSpPr/>
          <p:nvPr/>
        </p:nvSpPr>
        <p:spPr>
          <a:xfrm>
            <a:off x="263892" y="5763403"/>
            <a:ext cx="1192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death and stroke/TIA were rare events </a:t>
            </a:r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(0·2% vs 0% and 0·2% vs 0·1%) in the ticagrelor and clopidogrel group respectively ”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450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523444" y="88665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Safety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6D5CDDB-2747-DB40-A919-CD75B6B1D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23604"/>
              </p:ext>
            </p:extLst>
          </p:nvPr>
        </p:nvGraphicFramePr>
        <p:xfrm>
          <a:off x="472948" y="1104257"/>
          <a:ext cx="11239749" cy="4270983"/>
        </p:xfrm>
        <a:graphic>
          <a:graphicData uri="http://schemas.openxmlformats.org/drawingml/2006/table">
            <a:tbl>
              <a:tblPr firstRow="1" firstCol="1" bandRow="1"/>
              <a:tblGrid>
                <a:gridCol w="4938957">
                  <a:extLst>
                    <a:ext uri="{9D8B030D-6E8A-4147-A177-3AD203B41FA5}">
                      <a16:colId xmlns:a16="http://schemas.microsoft.com/office/drawing/2014/main" val="8485624"/>
                    </a:ext>
                  </a:extLst>
                </a:gridCol>
                <a:gridCol w="1570532">
                  <a:extLst>
                    <a:ext uri="{9D8B030D-6E8A-4147-A177-3AD203B41FA5}">
                      <a16:colId xmlns:a16="http://schemas.microsoft.com/office/drawing/2014/main" val="2681355261"/>
                    </a:ext>
                  </a:extLst>
                </a:gridCol>
                <a:gridCol w="1441939">
                  <a:extLst>
                    <a:ext uri="{9D8B030D-6E8A-4147-A177-3AD203B41FA5}">
                      <a16:colId xmlns:a16="http://schemas.microsoft.com/office/drawing/2014/main" val="339598096"/>
                    </a:ext>
                  </a:extLst>
                </a:gridCol>
                <a:gridCol w="2078881">
                  <a:extLst>
                    <a:ext uri="{9D8B030D-6E8A-4147-A177-3AD203B41FA5}">
                      <a16:colId xmlns:a16="http://schemas.microsoft.com/office/drawing/2014/main" val="3106725320"/>
                    </a:ext>
                  </a:extLst>
                </a:gridCol>
                <a:gridCol w="1209440">
                  <a:extLst>
                    <a:ext uri="{9D8B030D-6E8A-4147-A177-3AD203B41FA5}">
                      <a16:colId xmlns:a16="http://schemas.microsoft.com/office/drawing/2014/main" val="2710454497"/>
                    </a:ext>
                  </a:extLst>
                </a:gridCol>
              </a:tblGrid>
              <a:tr h="749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Ticagrelor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N=941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Clopidogrel N= 942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value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712976"/>
                  </a:ext>
                </a:extLst>
              </a:tr>
              <a:tr h="266106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48 hours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4849424"/>
                  </a:ext>
                </a:extLst>
              </a:tr>
              <a:tr h="494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Major Bleeding Events (BARC 3 or 5) 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(0·1%)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(0·0%)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0·50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121458"/>
                  </a:ext>
                </a:extLst>
              </a:tr>
              <a:tr h="49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Nuisance or Minor bleeding (BARC 1 or 2)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 (6·7%)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(5·3%)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1·28 (0·87 – 1·88)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0·20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59566"/>
                  </a:ext>
                </a:extLst>
              </a:tr>
              <a:tr h="49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Bleeding (BARC 1 to 5)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(6·8%)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(5·3%)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1·30 (0·89-1·91)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0·17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434676"/>
                  </a:ext>
                </a:extLst>
              </a:tr>
              <a:tr h="266106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30 days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5246842"/>
                  </a:ext>
                </a:extLst>
              </a:tr>
              <a:tr h="49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Major Bleeding Events (BARC 3 or 5)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(0·5%)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(0·2%)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2·51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(0·49-13·0)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0·29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021505"/>
                  </a:ext>
                </a:extLst>
              </a:tr>
              <a:tr h="49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Nuisance or Minor bleeding (BARC 1 or 2) 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 (11·2%)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71(7·5%)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1·54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(1·12-2·11)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0·007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87571"/>
                  </a:ext>
                </a:extLst>
              </a:tr>
              <a:tr h="495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Bleeding (BARC 1 to 5)</a:t>
                      </a: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 (11·7%)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 (7·7%)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1·58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(1·15-2·15)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0·0039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267836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07688AEC-CD36-5847-9F23-1509DF47584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52D142-52D8-8346-859E-E8B1A8919E08}"/>
              </a:ext>
            </a:extLst>
          </p:cNvPr>
          <p:cNvSpPr/>
          <p:nvPr/>
        </p:nvSpPr>
        <p:spPr>
          <a:xfrm>
            <a:off x="472948" y="5466278"/>
            <a:ext cx="1123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Dyspnea</a:t>
            </a: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was more frequent in the ticagrelor group (11.2%) as compared with the clopidogrel group (0.5%) and lead to more frequent discontinuation of the study drug (2.2% vs. 0.4%) for each group respectively.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7BBA859-EA76-1940-900A-5C9E5DDFB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482C2A-2A9F-364F-898F-30F23408E211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B77B882-7774-384E-B780-13065A7C11F8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C744507-0683-E54A-8EA6-841B294EA2F0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37022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346267" y="233293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D73278-5398-A845-85A4-2F43278F41D0}"/>
              </a:ext>
            </a:extLst>
          </p:cNvPr>
          <p:cNvSpPr/>
          <p:nvPr/>
        </p:nvSpPr>
        <p:spPr>
          <a:xfrm>
            <a:off x="536173" y="1836204"/>
            <a:ext cx="109684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label trial 		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Sensitive endpoint (periprocedural MI and myocardial injury)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under chronic clopidogrel therapy included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troponin assays authorized to reflect real-life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CE7BCF-E506-D44A-BA8C-9A653FBBED6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B80D529-4DE1-FF4A-8679-032AE311B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A7661F-F661-0D45-A34C-EDB87861E966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E49ACC3-C0F1-3F47-91E5-C3109F737D7F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Arial" panose="020B0604020202020204" pitchFamily="34" charset="0"/>
              </a:rPr>
              <a:t>ScientificSessions.org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b Dub" panose="020B0603030403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ABA8A13-3D76-8948-9589-02F84662D4CF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93886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37B196A-B844-EC43-BE0D-03AB9FAC896E}"/>
              </a:ext>
            </a:extLst>
          </p:cNvPr>
          <p:cNvSpPr txBox="1"/>
          <p:nvPr/>
        </p:nvSpPr>
        <p:spPr>
          <a:xfrm>
            <a:off x="2256817" y="19649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869E9B-9CB1-DE46-91C6-F0B7C6A468C4}"/>
              </a:ext>
            </a:extLst>
          </p:cNvPr>
          <p:cNvSpPr txBox="1"/>
          <p:nvPr/>
        </p:nvSpPr>
        <p:spPr>
          <a:xfrm>
            <a:off x="415047" y="87982"/>
            <a:ext cx="1136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Pooled Analysis n=2654 patients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7F"/>
                </a:solidFill>
                <a:latin typeface="Calibri" panose="020F0502020204030204"/>
              </a:rPr>
              <a:t>SASSICAIA trial (Prasugrel) – ALPHEUS trial (Ticagrelor)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6D941D-F323-094F-A583-DED016F8AA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49182" y="1269491"/>
            <a:ext cx="7786469" cy="46674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11CEB3-2F6C-A544-B6A1-346435E7DFE7}"/>
              </a:ext>
            </a:extLst>
          </p:cNvPr>
          <p:cNvSpPr/>
          <p:nvPr/>
        </p:nvSpPr>
        <p:spPr>
          <a:xfrm>
            <a:off x="1794479" y="1089535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781 patients 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F93131-5B38-9E4B-A846-CB9AAEB41517}"/>
              </a:ext>
            </a:extLst>
          </p:cNvPr>
          <p:cNvSpPr/>
          <p:nvPr/>
        </p:nvSpPr>
        <p:spPr>
          <a:xfrm>
            <a:off x="6976079" y="1066205"/>
            <a:ext cx="199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1883 patients 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8DCF075-CF80-D042-B42A-DE26E45A8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938DE1-9D77-AE43-8B15-34880EEE3CDA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A4AC89C-FE6A-F64D-8274-B6EB78C5567D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9AF61C7B-1CDF-9747-BA63-55DFB6EB7388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EB13CB-CCEF-594C-8D36-5DCE11153E46}"/>
              </a:ext>
            </a:extLst>
          </p:cNvPr>
          <p:cNvSpPr/>
          <p:nvPr/>
        </p:nvSpPr>
        <p:spPr>
          <a:xfrm>
            <a:off x="119893" y="5974169"/>
            <a:ext cx="58046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SASSICAIA - </a:t>
            </a:r>
            <a:r>
              <a:rPr lang="fr-FR" sz="1600" dirty="0" err="1"/>
              <a:t>Mehilli</a:t>
            </a:r>
            <a:r>
              <a:rPr lang="fr-FR" sz="1600" dirty="0"/>
              <a:t> J. Circulation: </a:t>
            </a:r>
            <a:r>
              <a:rPr lang="fr-FR" sz="1600" dirty="0" err="1"/>
              <a:t>Cardiovascular</a:t>
            </a:r>
            <a:r>
              <a:rPr lang="fr-FR" sz="1600" dirty="0"/>
              <a:t> Interventions. 2020</a:t>
            </a:r>
          </a:p>
        </p:txBody>
      </p:sp>
    </p:spTree>
    <p:extLst>
      <p:ext uri="{BB962C8B-B14F-4D97-AF65-F5344CB8AC3E}">
        <p14:creationId xmlns:p14="http://schemas.microsoft.com/office/powerpoint/2010/main" val="280345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346267" y="233293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Conclusion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D73278-5398-A845-85A4-2F43278F41D0}"/>
              </a:ext>
            </a:extLst>
          </p:cNvPr>
          <p:cNvSpPr/>
          <p:nvPr/>
        </p:nvSpPr>
        <p:spPr>
          <a:xfrm>
            <a:off x="261985" y="1436914"/>
            <a:ext cx="11537751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90"/>
                </a:solidFill>
                <a:cs typeface="Arial"/>
              </a:rPr>
              <a:t>Higher level of platelet inhibition </a:t>
            </a:r>
            <a:r>
              <a:rPr lang="en-GB" sz="2800" dirty="0">
                <a:solidFill>
                  <a:srgbClr val="000090"/>
                </a:solidFill>
                <a:cs typeface="Arial"/>
              </a:rPr>
              <a:t>obtained with ticagrelor, </a:t>
            </a:r>
            <a:r>
              <a:rPr lang="en-GB" sz="2800" b="1" dirty="0">
                <a:solidFill>
                  <a:srgbClr val="000090"/>
                </a:solidFill>
                <a:cs typeface="Arial"/>
              </a:rPr>
              <a:t>does not translate into a reduction of periprocedural MI or myocardial injury </a:t>
            </a:r>
            <a:r>
              <a:rPr lang="en-GB" sz="2800" dirty="0">
                <a:solidFill>
                  <a:srgbClr val="000090"/>
                </a:solidFill>
                <a:cs typeface="Arial"/>
              </a:rPr>
              <a:t>within 48 hours of high-risk PCI performed </a:t>
            </a:r>
            <a:r>
              <a:rPr lang="en-GB" sz="2800" u="sng" dirty="0">
                <a:solidFill>
                  <a:srgbClr val="000090"/>
                </a:solidFill>
                <a:cs typeface="Arial"/>
              </a:rPr>
              <a:t>in stable coronary patients.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800" u="sng" dirty="0">
              <a:solidFill>
                <a:srgbClr val="000090"/>
              </a:solidFill>
              <a:cs typeface="Arial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90"/>
                </a:solidFill>
                <a:cs typeface="Arial"/>
              </a:rPr>
              <a:t>None of the clinical outcomes differed between groups at 30-day follow-up.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90"/>
              </a:solidFill>
              <a:cs typeface="Arial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90"/>
                </a:solidFill>
                <a:cs typeface="Arial"/>
              </a:rPr>
              <a:t>Ticagrelor use for 30 days did not translate in increased major bleeding rate </a:t>
            </a:r>
            <a:r>
              <a:rPr lang="en-GB" sz="2800" dirty="0">
                <a:solidFill>
                  <a:srgbClr val="000090"/>
                </a:solidFill>
                <a:cs typeface="Arial"/>
              </a:rPr>
              <a:t>but there was an </a:t>
            </a:r>
            <a:r>
              <a:rPr lang="en-GB" sz="2800" u="sng" dirty="0">
                <a:solidFill>
                  <a:srgbClr val="000090"/>
                </a:solidFill>
                <a:cs typeface="Arial"/>
              </a:rPr>
              <a:t>excess of minor bleeding and </a:t>
            </a:r>
            <a:r>
              <a:rPr lang="en-GB" sz="2800" u="sng" dirty="0" err="1">
                <a:solidFill>
                  <a:srgbClr val="000090"/>
                </a:solidFill>
                <a:cs typeface="Arial"/>
              </a:rPr>
              <a:t>dyspnea</a:t>
            </a:r>
            <a:r>
              <a:rPr lang="en-GB" sz="2800" dirty="0">
                <a:solidFill>
                  <a:srgbClr val="000090"/>
                </a:solidFill>
                <a:cs typeface="Arial"/>
              </a:rPr>
              <a:t>. </a:t>
            </a:r>
            <a:endParaRPr lang="fr-FR" sz="2800" dirty="0">
              <a:solidFill>
                <a:srgbClr val="000090"/>
              </a:solidFill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CE7BCF-E506-D44A-BA8C-9A653FBBED6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5126E4D-46C6-1C42-BA39-F231ED5C94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8FBA94-8463-C44C-9C78-AA64AADEB878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2119A986-3D48-0B42-AE79-38E29292B490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D88321EC-080B-5E4B-B255-BC85E49340FE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37898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795339"/>
            <a:ext cx="8763000" cy="762000"/>
          </a:xfrm>
        </p:spPr>
        <p:txBody>
          <a:bodyPr>
            <a:noAutofit/>
          </a:bodyPr>
          <a:lstStyle/>
          <a:p>
            <a:pPr marL="25399"/>
            <a:r>
              <a:rPr lang="de-DE" sz="2400" b="1" dirty="0">
                <a:solidFill>
                  <a:srgbClr val="000090"/>
                </a:solidFill>
                <a:latin typeface="Arial" charset="0"/>
                <a:cs typeface="Arial" charset="0"/>
              </a:rPr>
              <a:t>DISCLOSURE STATEMENT OF FINANCIAL INTEREST</a:t>
            </a:r>
            <a:br>
              <a:rPr lang="de-DE" sz="2400" b="1" dirty="0">
                <a:solidFill>
                  <a:srgbClr val="000090"/>
                </a:solidFill>
                <a:latin typeface="Arial" charset="0"/>
                <a:cs typeface="Arial" charset="0"/>
              </a:rPr>
            </a:br>
            <a:r>
              <a:rPr lang="de-DE" sz="2400" b="1" dirty="0">
                <a:solidFill>
                  <a:srgbClr val="000090"/>
                </a:solidFill>
                <a:latin typeface="Arial" charset="0"/>
                <a:cs typeface="Arial" charset="0"/>
              </a:rPr>
              <a:t>Johanne SILVAIN  MD, </a:t>
            </a:r>
            <a:r>
              <a:rPr lang="de-DE" sz="24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PhD</a:t>
            </a:r>
            <a:endParaRPr lang="de-DE" sz="24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675861" y="1670909"/>
            <a:ext cx="11516139" cy="4520491"/>
          </a:xfrm>
        </p:spPr>
        <p:txBody>
          <a:bodyPr vert="horz" lIns="91439" tIns="45719" rIns="91439" bIns="45719" rtlCol="0"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rgbClr val="000090"/>
                </a:solidFill>
                <a:latin typeface="Arial" charset="0"/>
                <a:ea typeface="+mj-ea"/>
                <a:cs typeface="Arial" charset="0"/>
              </a:rPr>
              <a:t>During the last two years I declare having received the following:</a:t>
            </a:r>
            <a:endParaRPr lang="fr-FR" sz="2400" dirty="0">
              <a:solidFill>
                <a:srgbClr val="C00000"/>
              </a:solidFill>
              <a:latin typeface="Arial" charset="0"/>
            </a:endParaRPr>
          </a:p>
          <a:p>
            <a:pPr algn="l"/>
            <a:endParaRPr lang="fr-FR" sz="2400" b="1" dirty="0">
              <a:solidFill>
                <a:srgbClr val="C00000"/>
              </a:solidFill>
              <a:latin typeface="Arial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Grant to Institution</a:t>
            </a:r>
            <a:r>
              <a:rPr lang="en-US" sz="2400" dirty="0">
                <a:latin typeface="Arial" charset="0"/>
              </a:rPr>
              <a:t>: AstraZeneca France, ICAN </a:t>
            </a:r>
            <a:endParaRPr lang="fr-FR" sz="2400" dirty="0">
              <a:latin typeface="Arial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Consulting Fees or Lecture Fees</a:t>
            </a:r>
            <a:r>
              <a:rPr lang="en-US" sz="2400" dirty="0">
                <a:latin typeface="Arial" charset="0"/>
              </a:rPr>
              <a:t>: AstraZeneca, Bayer HealthCare SAS, Boehringer Ingelheim France,  BPI France , CSL Behring SA,  Gilead Science, Sanofi-Aventis France and </a:t>
            </a:r>
            <a:r>
              <a:rPr lang="en-US" sz="2400" dirty="0" err="1">
                <a:latin typeface="Arial" charset="0"/>
              </a:rPr>
              <a:t>Zoll</a:t>
            </a:r>
            <a:r>
              <a:rPr lang="en-US" sz="2400" dirty="0">
                <a:latin typeface="Arial" charset="0"/>
              </a:rPr>
              <a:t> </a:t>
            </a:r>
            <a:endParaRPr lang="fr-FR" sz="2400" dirty="0">
              <a:latin typeface="Arial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Travel Support: </a:t>
            </a:r>
            <a:r>
              <a:rPr lang="en-US" sz="2400" dirty="0">
                <a:latin typeface="Arial" charset="0"/>
              </a:rPr>
              <a:t>Abbott Medical France SAS,  Terumo France SAS</a:t>
            </a:r>
            <a:endParaRPr lang="fr-FR" sz="2400" dirty="0">
              <a:solidFill>
                <a:srgbClr val="C00000"/>
              </a:solidFill>
              <a:latin typeface="Arial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Stockholder: </a:t>
            </a:r>
            <a:r>
              <a:rPr lang="en-US" sz="2400" dirty="0" err="1">
                <a:latin typeface="Arial" charset="0"/>
              </a:rPr>
              <a:t>Pharmaseeds</a:t>
            </a:r>
            <a:r>
              <a:rPr lang="en-US" sz="2400" dirty="0">
                <a:latin typeface="Arial" charset="0"/>
              </a:rPr>
              <a:t> </a:t>
            </a:r>
            <a:endParaRPr lang="fr-FR" sz="2400" dirty="0">
              <a:latin typeface="Arial" charset="0"/>
            </a:endParaRPr>
          </a:p>
          <a:p>
            <a:pPr lvl="0"/>
            <a:endParaRPr lang="fr-FR" sz="2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defRPr/>
            </a:pPr>
            <a:endParaRPr lang="de-DE" sz="2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defRPr/>
            </a:pPr>
            <a:endParaRPr lang="de-DE" sz="2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defRPr/>
            </a:pPr>
            <a:endParaRPr lang="de-DE" sz="2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defRPr/>
            </a:pPr>
            <a:endParaRPr lang="de-DE" sz="2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defRPr/>
            </a:pPr>
            <a:endParaRPr lang="de-DE" sz="2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defRPr/>
            </a:pPr>
            <a:endParaRPr lang="de-DE" sz="2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defRPr/>
            </a:pPr>
            <a:endParaRPr lang="de-DE" sz="5400" dirty="0">
              <a:latin typeface="Arial" charset="0"/>
              <a:ea typeface="MS PGothic" charset="0"/>
              <a:cs typeface="MS PGothic" charset="0"/>
            </a:endParaRPr>
          </a:p>
          <a:p>
            <a:pPr algn="l">
              <a:spcBef>
                <a:spcPct val="0"/>
              </a:spcBef>
              <a:defRPr/>
            </a:pPr>
            <a:endParaRPr lang="en-US" sz="4800" b="1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766300" y="1933577"/>
            <a:ext cx="166264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spAutoFit/>
          </a:bodyPr>
          <a:lstStyle/>
          <a:p>
            <a:pPr defTabSz="822305">
              <a:defRPr/>
            </a:pPr>
            <a:endParaRPr lang="de-DE" sz="2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defTabSz="822305">
              <a:defRPr/>
            </a:pPr>
            <a:endParaRPr lang="de-DE" sz="2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defTabSz="822305">
              <a:defRPr/>
            </a:pPr>
            <a:endParaRPr lang="de-DE" sz="2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071687" y="-46583"/>
            <a:ext cx="8367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marL="22225" algn="ctr" defTabSz="822305"/>
            <a:r>
              <a:rPr lang="en-US" sz="4400" b="1" dirty="0">
                <a:solidFill>
                  <a:srgbClr val="000090"/>
                </a:solidFill>
                <a:latin typeface="Calibri"/>
                <a:cs typeface="Arial" charset="0"/>
                <a:sym typeface="Arial" charset="0"/>
              </a:rPr>
              <a:t>Disclosures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4AB91CA-5E98-F940-B548-CFFEB1B51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816184-B7A4-BA4F-954D-40A6608DB065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AE09AF5-51CE-4E4C-AF4E-36D60931F5DD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0881551-3442-1646-AB23-96B27DF4E7AC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32468480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601836" y="16543"/>
            <a:ext cx="949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all ALPHEUS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Investigators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supporting</a:t>
            </a:r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eam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B724739-D701-3F4C-8C9E-9788E8210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87250"/>
              </p:ext>
            </p:extLst>
          </p:nvPr>
        </p:nvGraphicFramePr>
        <p:xfrm>
          <a:off x="0" y="1226958"/>
          <a:ext cx="12192002" cy="4932570"/>
        </p:xfrm>
        <a:graphic>
          <a:graphicData uri="http://schemas.openxmlformats.org/drawingml/2006/table">
            <a:tbl>
              <a:tblPr/>
              <a:tblGrid>
                <a:gridCol w="801927">
                  <a:extLst>
                    <a:ext uri="{9D8B030D-6E8A-4147-A177-3AD203B41FA5}">
                      <a16:colId xmlns:a16="http://schemas.microsoft.com/office/drawing/2014/main" val="1888203673"/>
                    </a:ext>
                  </a:extLst>
                </a:gridCol>
                <a:gridCol w="1100950">
                  <a:extLst>
                    <a:ext uri="{9D8B030D-6E8A-4147-A177-3AD203B41FA5}">
                      <a16:colId xmlns:a16="http://schemas.microsoft.com/office/drawing/2014/main" val="3735465362"/>
                    </a:ext>
                  </a:extLst>
                </a:gridCol>
                <a:gridCol w="790034">
                  <a:extLst>
                    <a:ext uri="{9D8B030D-6E8A-4147-A177-3AD203B41FA5}">
                      <a16:colId xmlns:a16="http://schemas.microsoft.com/office/drawing/2014/main" val="776681337"/>
                    </a:ext>
                  </a:extLst>
                </a:gridCol>
                <a:gridCol w="1066970">
                  <a:extLst>
                    <a:ext uri="{9D8B030D-6E8A-4147-A177-3AD203B41FA5}">
                      <a16:colId xmlns:a16="http://schemas.microsoft.com/office/drawing/2014/main" val="2910460183"/>
                    </a:ext>
                  </a:extLst>
                </a:gridCol>
                <a:gridCol w="897071">
                  <a:extLst>
                    <a:ext uri="{9D8B030D-6E8A-4147-A177-3AD203B41FA5}">
                      <a16:colId xmlns:a16="http://schemas.microsoft.com/office/drawing/2014/main" val="1544312550"/>
                    </a:ext>
                  </a:extLst>
                </a:gridCol>
                <a:gridCol w="1100950">
                  <a:extLst>
                    <a:ext uri="{9D8B030D-6E8A-4147-A177-3AD203B41FA5}">
                      <a16:colId xmlns:a16="http://schemas.microsoft.com/office/drawing/2014/main" val="3918665008"/>
                    </a:ext>
                  </a:extLst>
                </a:gridCol>
                <a:gridCol w="652414">
                  <a:extLst>
                    <a:ext uri="{9D8B030D-6E8A-4147-A177-3AD203B41FA5}">
                      <a16:colId xmlns:a16="http://schemas.microsoft.com/office/drawing/2014/main" val="2843628654"/>
                    </a:ext>
                  </a:extLst>
                </a:gridCol>
                <a:gridCol w="1157016">
                  <a:extLst>
                    <a:ext uri="{9D8B030D-6E8A-4147-A177-3AD203B41FA5}">
                      <a16:colId xmlns:a16="http://schemas.microsoft.com/office/drawing/2014/main" val="2969436232"/>
                    </a:ext>
                  </a:extLst>
                </a:gridCol>
                <a:gridCol w="708482">
                  <a:extLst>
                    <a:ext uri="{9D8B030D-6E8A-4147-A177-3AD203B41FA5}">
                      <a16:colId xmlns:a16="http://schemas.microsoft.com/office/drawing/2014/main" val="1781336064"/>
                    </a:ext>
                  </a:extLst>
                </a:gridCol>
                <a:gridCol w="1121338">
                  <a:extLst>
                    <a:ext uri="{9D8B030D-6E8A-4147-A177-3AD203B41FA5}">
                      <a16:colId xmlns:a16="http://schemas.microsoft.com/office/drawing/2014/main" val="2149877770"/>
                    </a:ext>
                  </a:extLst>
                </a:gridCol>
                <a:gridCol w="652414">
                  <a:extLst>
                    <a:ext uri="{9D8B030D-6E8A-4147-A177-3AD203B41FA5}">
                      <a16:colId xmlns:a16="http://schemas.microsoft.com/office/drawing/2014/main" val="1060065382"/>
                    </a:ext>
                  </a:extLst>
                </a:gridCol>
                <a:gridCol w="851198">
                  <a:extLst>
                    <a:ext uri="{9D8B030D-6E8A-4147-A177-3AD203B41FA5}">
                      <a16:colId xmlns:a16="http://schemas.microsoft.com/office/drawing/2014/main" val="1149592972"/>
                    </a:ext>
                  </a:extLst>
                </a:gridCol>
                <a:gridCol w="733966">
                  <a:extLst>
                    <a:ext uri="{9D8B030D-6E8A-4147-A177-3AD203B41FA5}">
                      <a16:colId xmlns:a16="http://schemas.microsoft.com/office/drawing/2014/main" val="2599007665"/>
                    </a:ext>
                  </a:extLst>
                </a:gridCol>
                <a:gridCol w="557272">
                  <a:extLst>
                    <a:ext uri="{9D8B030D-6E8A-4147-A177-3AD203B41FA5}">
                      <a16:colId xmlns:a16="http://schemas.microsoft.com/office/drawing/2014/main" val="4094638315"/>
                    </a:ext>
                  </a:extLst>
                </a:gridCol>
              </a:tblGrid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ADJEDJ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Nassim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DELARCHE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JERABEK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Thibault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MANIGOLD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Etienne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PUYMIRAT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 Richard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VI-FANE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404735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Franck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BRANNY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Cédric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DELHAYE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JOURDA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Stéphane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MANZO-SILBERMAN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Grégoire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Flavien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92239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Aimé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AMONCHOT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Erwan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BRESSOLLETTE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Thibault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DEMICHELI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MENNUNI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RAVISY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YAFI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151133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ANCEDY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Clément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DERIMAY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KANOVSKÝ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Antoine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MERLET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Olivier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RESSENCOURT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ZEITOUNI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696426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ARDOUIN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Philppe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DIBIE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KARAM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METGE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REZEK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ZOHEIR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415390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Marc-Antoine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ARNOULD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Jean-Guillaume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DILLINGER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Jiří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KARASEK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03703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ATTIAS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Laurie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DUFOUR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KERMARREC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Guillaume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MOLINS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Gilles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RIOUFOL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33505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AUFFRET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CACOUB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Stéphane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EDERHY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KERNEIS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Gilles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MONTALESCOT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ROUBILLE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035931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BARON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CADOR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MAHMOUD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KOZEL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MONTSEGU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ROULE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088316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Olivier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BARTHELEMY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CAMPELO-PARADA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Arnaud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ETIENNEY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KUKLA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Olivier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ROUSSEL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978923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BELLEMAIN-APPAIX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FAURIE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Jean-Noël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LABEQUE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Zuzana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MOTOVSKA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Rémi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SABATIER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931164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BENSAID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Emmanuelle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FILIPPI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LAFONT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MOTREFF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SAINT-ETIENNE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022422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Pauline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BERTHOME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Didier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LARRIEU-ARDILOUZE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Gauthier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MOUILLET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SCHIELE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58969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BESUTTI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CAUSSIN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Jean-Louis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Benoit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LATTUCA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Karim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MOUSSA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SCHMUTZ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604441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Farzin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BEYGUI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Guillaume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CAYLA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Géraldine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GIBAULT-GENTY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Hervé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BRETON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MOUYEN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Jiri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SEMENKA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11834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Mathieux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BIGNON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CETRAN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GLASENAPP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RAY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MROZEK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Georgios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SIDERIS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393761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Nathaniel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BITTON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CHASSAING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GORALSKI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Florence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LECLERCQ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Mohammed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NEJJARI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Johanne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SILVAIN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75364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Katrien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BLANCHART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CHAUVET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GOUBE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Bertrand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LEDERMANN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SITAR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32824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Elodie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BLICQ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CHOLLET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GREZL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Claude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LEFEUVRE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PANKERT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Géraud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SOUTEYRAND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530742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Franck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BOCCARA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Rémi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CHOUSSAT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HAUGUEL-MOREAU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LEMAITRE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PANSIERI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SPAGNOLI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957722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Otakar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BOCEK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CHRISTIAENS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Gérard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HELFT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Gilles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LEMESLE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PAYOT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SPAULDING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14493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Jean-Luc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BONAS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Jérôme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CLERC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LETOCART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Katy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Hugues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SPILLEMAEKER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48747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Mickael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Jean-Philippe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Sébastien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Thibault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LHERMUSIER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PICARD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STEINECKER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88401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Jean-Louis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COMBARET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HLINOMAZ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Isabelle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LHUILLIER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Zdenko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STELMACH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214412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Lionel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BONNEVIE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CORNILLET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Sylvie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HRUSKOVA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Bernard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LIVAREK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PLEVA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ŠTIPAL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809311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Ziad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BOUERI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HUCHET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Damien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LOGEART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POLOCZEK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Emmanuel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TEIGER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263595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Karim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BOUGRINI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Yves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HUCHET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Aurelie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LOIRAT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Sina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POROUCHANI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THUAIRE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089786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Frédéric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BOUISSET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CUISSET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HUMEAU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Clément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LONJON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PORZER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BELLE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88852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Madjid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BOUKANTAR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DEGRELL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ISAAZ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LORGIS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POUILLOT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Olivier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VARENNE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595665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Dominique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BOULMIER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DEHARO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MAILLARD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Emmanuel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POULIDAKIS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Aurelie</a:t>
                      </a:r>
                    </a:p>
                  </a:txBody>
                  <a:tcPr marL="4399" marR="4399" marT="4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VEUGEOIS</a:t>
                      </a: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" marR="4399" marT="4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958193"/>
                  </a:ext>
                </a:extLst>
              </a:tr>
            </a:tbl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id="{7C499AA7-2673-4640-8BF4-9A4F8F821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BA380D-48B1-F346-A93C-CA12737A2006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2A63172-A55F-004E-8094-4C17143B7119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B22711C-2428-5147-BDAC-DB8891A0E485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235288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880DDC-55DA-B34A-A5E8-55A5DA5D2D5E}"/>
              </a:ext>
            </a:extLst>
          </p:cNvPr>
          <p:cNvSpPr/>
          <p:nvPr/>
        </p:nvSpPr>
        <p:spPr>
          <a:xfrm>
            <a:off x="2922814" y="1436914"/>
            <a:ext cx="620486" cy="42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A4FE1B4D-63F4-2F48-BF28-2C14DFDA4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84326"/>
          <a:stretch/>
        </p:blipFill>
        <p:spPr bwMode="auto">
          <a:xfrm>
            <a:off x="7541173" y="931692"/>
            <a:ext cx="4512275" cy="6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F81AEE-AD0A-5941-A819-A7A3BB87B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9619"/>
            <a:ext cx="12192000" cy="319876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4D05C5E-F149-B444-9461-C28069CE87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372D3A-46E2-D340-B537-60689E12CB71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48C58DD-706E-C94A-B15E-3EB9967CFE4A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E91D00B6-D6C0-724D-A374-EE860DE27697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AB6795E-4F6B-3548-A448-A106B6435929}"/>
              </a:ext>
            </a:extLst>
          </p:cNvPr>
          <p:cNvSpPr txBox="1"/>
          <p:nvPr/>
        </p:nvSpPr>
        <p:spPr>
          <a:xfrm>
            <a:off x="3233057" y="6414117"/>
            <a:ext cx="7543800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Lancet 2020 </a:t>
            </a:r>
            <a:r>
              <a:rPr lang="fr-FR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November</a:t>
            </a:r>
            <a:r>
              <a:rPr lang="fr-FR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 14, 2020</a:t>
            </a:r>
            <a:endParaRPr lang="fr-FR" b="1" dirty="0">
              <a:solidFill>
                <a:schemeClr val="bg1"/>
              </a:solidFill>
            </a:endParaRPr>
          </a:p>
          <a:p>
            <a:pPr algn="ctr">
              <a:lnSpc>
                <a:spcPts val="1820"/>
              </a:lnSpc>
            </a:pP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1630B9D-C3A2-6E47-B338-EBECCB8C2E04}"/>
              </a:ext>
            </a:extLst>
          </p:cNvPr>
          <p:cNvSpPr txBox="1"/>
          <p:nvPr/>
        </p:nvSpPr>
        <p:spPr>
          <a:xfrm>
            <a:off x="10427749" y="5683622"/>
            <a:ext cx="1652949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000" dirty="0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@</a:t>
            </a:r>
            <a:r>
              <a:rPr lang="en-US" sz="2000" dirty="0" err="1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docjohanne</a:t>
            </a:r>
            <a:r>
              <a:rPr lang="en-US" sz="2000" dirty="0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2" descr="Twitter — Wikipédia">
            <a:extLst>
              <a:ext uri="{FF2B5EF4-FFF2-40B4-BE49-F238E27FC236}">
                <a16:creationId xmlns:a16="http://schemas.microsoft.com/office/drawing/2014/main" id="{CC519234-CF68-B843-A705-0F331623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93" y="5639361"/>
            <a:ext cx="45405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1F946BFA-B6CD-EE4B-BD5D-E5A45FDA1113}"/>
              </a:ext>
            </a:extLst>
          </p:cNvPr>
          <p:cNvSpPr txBox="1"/>
          <p:nvPr/>
        </p:nvSpPr>
        <p:spPr>
          <a:xfrm>
            <a:off x="9205857" y="6018773"/>
            <a:ext cx="2947462" cy="34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>
                <a:solidFill>
                  <a:srgbClr val="FF0000"/>
                </a:solidFill>
                <a:latin typeface="Lub Dub" panose="020B0603030403020204" pitchFamily="34" charset="77"/>
                <a:cs typeface="Arial" panose="020B0604020202020204" pitchFamily="34" charset="0"/>
                <a:hlinkClick r:id="rId8"/>
              </a:rPr>
              <a:t>www.action-coeur.org</a:t>
            </a:r>
            <a:r>
              <a:rPr lang="en-US" sz="2300" b="1" dirty="0">
                <a:solidFill>
                  <a:srgbClr val="FF0000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61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5193" y="3372541"/>
            <a:ext cx="10193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Johanne Silvain MD-PhD, 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Guillaume Cayla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MD-PhD,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Farzin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Beygui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MD-PhD, 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Grégoire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Rangé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MD, Zuzana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Motovska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MD-PhD,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Eric </a:t>
            </a:r>
            <a:r>
              <a:rPr lang="en-GB" sz="2800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Vicaut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 and </a:t>
            </a:r>
            <a:r>
              <a:rPr lang="en-GB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Gilles Montalescot </a:t>
            </a:r>
            <a:r>
              <a:rPr lang="fr-FR" sz="28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MD-PhD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on </a:t>
            </a:r>
            <a:r>
              <a:rPr lang="fr-FR" sz="2800" b="1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behalf</a:t>
            </a:r>
            <a:r>
              <a:rPr lang="fr-FR" sz="2800" b="1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of the ALPHEUS </a:t>
            </a:r>
            <a:r>
              <a:rPr lang="fr-FR" sz="2800" b="1" dirty="0" err="1">
                <a:solidFill>
                  <a:prstClr val="black"/>
                </a:solidFill>
                <a:latin typeface="Calibri" charset="0"/>
                <a:ea typeface="ＭＳ Ｐゴシック" charset="0"/>
              </a:rPr>
              <a:t>investigators</a:t>
            </a:r>
            <a:endParaRPr lang="fr-FR" sz="2800" b="1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26406" y="5729443"/>
            <a:ext cx="1989840" cy="3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www.action-cœur.org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CDBE2-7754-5E43-9729-EAF0F9E903DC}"/>
              </a:ext>
            </a:extLst>
          </p:cNvPr>
          <p:cNvSpPr/>
          <p:nvPr/>
        </p:nvSpPr>
        <p:spPr>
          <a:xfrm>
            <a:off x="2232000" y="412738"/>
            <a:ext cx="9206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00007F"/>
                </a:solidFill>
                <a:latin typeface="Calibri" charset="0"/>
                <a:ea typeface="ＭＳ Ｐゴシック" charset="0"/>
              </a:rPr>
              <a:t>ALPHEUS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F8E627D-0B4D-5B4A-BDC5-866E629D4DE7}"/>
              </a:ext>
            </a:extLst>
          </p:cNvPr>
          <p:cNvGrpSpPr/>
          <p:nvPr/>
        </p:nvGrpSpPr>
        <p:grpSpPr>
          <a:xfrm>
            <a:off x="-6351" y="3863954"/>
            <a:ext cx="3401203" cy="1977489"/>
            <a:chOff x="-49251" y="4681351"/>
            <a:chExt cx="3401203" cy="1977489"/>
          </a:xfrm>
        </p:grpSpPr>
        <p:pic>
          <p:nvPicPr>
            <p:cNvPr id="5" name="Image 4" descr="Capture d’écran 2014-09-26 à 11.54.4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7" t="24824" b="34001"/>
            <a:stretch/>
          </p:blipFill>
          <p:spPr>
            <a:xfrm>
              <a:off x="259322" y="6167708"/>
              <a:ext cx="2473809" cy="491132"/>
            </a:xfrm>
            <a:prstGeom prst="rect">
              <a:avLst/>
            </a:prstGeom>
            <a:noFill/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4D32616-AD95-AF47-BB40-0ACAB6904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9251" y="4681351"/>
              <a:ext cx="3401203" cy="1885367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FD749B7-7361-4667-B6D3-0171A996B49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9756290" y="102885"/>
            <a:ext cx="2008873" cy="135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9DBA080-DCD8-2643-961B-C521CE2D44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01"/>
          <a:stretch/>
        </p:blipFill>
        <p:spPr>
          <a:xfrm>
            <a:off x="0" y="-30247"/>
            <a:ext cx="2008873" cy="3691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3978E1-FA3F-2D49-AAD5-4B54080AA97C}"/>
              </a:ext>
            </a:extLst>
          </p:cNvPr>
          <p:cNvSpPr/>
          <p:nvPr/>
        </p:nvSpPr>
        <p:spPr>
          <a:xfrm>
            <a:off x="2232000" y="1456280"/>
            <a:ext cx="96601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FF0000"/>
                </a:solidFill>
              </a:rPr>
              <a:t>A</a:t>
            </a:r>
            <a:r>
              <a:rPr lang="en-GB" sz="3600" dirty="0">
                <a:solidFill>
                  <a:srgbClr val="011790"/>
                </a:solidFill>
              </a:rPr>
              <a:t>ssessment of </a:t>
            </a:r>
            <a:r>
              <a:rPr lang="en-GB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11790"/>
                </a:solidFill>
              </a:rPr>
              <a:t>oading with the </a:t>
            </a:r>
            <a:r>
              <a:rPr lang="en-US" sz="3600" b="1" u="sng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rgbClr val="011790"/>
                </a:solidFill>
              </a:rPr>
              <a:t>2Y12 inhibitor ticagrelor or clopidogrel to </a:t>
            </a:r>
            <a:r>
              <a:rPr lang="en-US" sz="3600" b="1" u="sng" dirty="0">
                <a:solidFill>
                  <a:srgbClr val="FF0000"/>
                </a:solidFill>
              </a:rPr>
              <a:t>H</a:t>
            </a:r>
            <a:r>
              <a:rPr lang="en-US" sz="3600" dirty="0">
                <a:solidFill>
                  <a:srgbClr val="011790"/>
                </a:solidFill>
              </a:rPr>
              <a:t>alt ischemic  </a:t>
            </a:r>
            <a:r>
              <a:rPr lang="en-US" sz="3600" b="1" u="sng" dirty="0">
                <a:solidFill>
                  <a:srgbClr val="FF0000"/>
                </a:solidFill>
              </a:rPr>
              <a:t>E</a:t>
            </a:r>
            <a:r>
              <a:rPr lang="en-US" sz="3600" dirty="0">
                <a:solidFill>
                  <a:srgbClr val="011790"/>
                </a:solidFill>
              </a:rPr>
              <a:t>vents in patients </a:t>
            </a:r>
            <a:r>
              <a:rPr lang="en-US" sz="3600" b="1" u="sng" dirty="0">
                <a:solidFill>
                  <a:srgbClr val="FF0000"/>
                </a:solidFill>
              </a:rPr>
              <a:t>U</a:t>
            </a:r>
            <a:r>
              <a:rPr lang="en-US" sz="3600" dirty="0">
                <a:solidFill>
                  <a:srgbClr val="011790"/>
                </a:solidFill>
              </a:rPr>
              <a:t>ndergoing elective coronary  </a:t>
            </a:r>
            <a:r>
              <a:rPr lang="en-US" sz="3600" b="1" u="sng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rgbClr val="011790"/>
                </a:solidFill>
              </a:rPr>
              <a:t>tenting</a:t>
            </a:r>
            <a:endParaRPr lang="fr-FR" sz="3600" dirty="0">
              <a:solidFill>
                <a:srgbClr val="01179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EB6F9F-CF4C-2E47-80A9-773A6326B47B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3F92E61-3412-EA4D-9F42-CA2945046DA4}"/>
              </a:ext>
            </a:extLst>
          </p:cNvPr>
          <p:cNvSpPr txBox="1"/>
          <p:nvPr/>
        </p:nvSpPr>
        <p:spPr>
          <a:xfrm>
            <a:off x="7719653" y="6414118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30C4294-216F-224D-A400-45C2BADB02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6A3D11E7-4592-1D46-8900-8C910E7AD17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F71EE-EFF9-9342-9C44-8C23D83857F4}"/>
              </a:ext>
            </a:extLst>
          </p:cNvPr>
          <p:cNvSpPr/>
          <p:nvPr/>
        </p:nvSpPr>
        <p:spPr>
          <a:xfrm>
            <a:off x="4579906" y="5698617"/>
            <a:ext cx="451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ClinicalTrials.gov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number, NCT02617290.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895E0047-56D7-1044-AEB9-97FB6D3E5CD8}"/>
              </a:ext>
            </a:extLst>
          </p:cNvPr>
          <p:cNvSpPr txBox="1"/>
          <p:nvPr/>
        </p:nvSpPr>
        <p:spPr>
          <a:xfrm>
            <a:off x="10427749" y="5683622"/>
            <a:ext cx="1652949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000" dirty="0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@</a:t>
            </a:r>
            <a:r>
              <a:rPr lang="en-US" sz="2000" dirty="0" err="1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docjohanne</a:t>
            </a:r>
            <a:r>
              <a:rPr lang="en-US" sz="2000" dirty="0">
                <a:solidFill>
                  <a:srgbClr val="1CA1F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Twitter — Wikipédia">
            <a:extLst>
              <a:ext uri="{FF2B5EF4-FFF2-40B4-BE49-F238E27FC236}">
                <a16:creationId xmlns:a16="http://schemas.microsoft.com/office/drawing/2014/main" id="{1D78506E-89D6-F54B-AC50-BD118E2C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93" y="5639361"/>
            <a:ext cx="45405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cueil - Sorbonne Université - Faculté de Médecine">
            <a:extLst>
              <a:ext uri="{FF2B5EF4-FFF2-40B4-BE49-F238E27FC236}">
                <a16:creationId xmlns:a16="http://schemas.microsoft.com/office/drawing/2014/main" id="{52BD3154-7875-2844-9872-74621D3E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813" y="5016649"/>
            <a:ext cx="1371635" cy="5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22AC2068-D23B-CF40-9BF2-8FE641FB8A94}"/>
              </a:ext>
            </a:extLst>
          </p:cNvPr>
          <p:cNvSpPr txBox="1"/>
          <p:nvPr/>
        </p:nvSpPr>
        <p:spPr>
          <a:xfrm>
            <a:off x="5662611" y="6414118"/>
            <a:ext cx="2345247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action-</a:t>
            </a: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coeur.org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F090E69-61EC-3440-8815-1A28E45D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D25CA0-4F57-5941-8451-67D2238222C7}"/>
              </a:ext>
            </a:extLst>
          </p:cNvPr>
          <p:cNvSpPr txBox="1"/>
          <p:nvPr/>
        </p:nvSpPr>
        <p:spPr>
          <a:xfrm>
            <a:off x="1349443" y="235169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Background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3FFBD0F-50CB-504B-85BA-25B677D0B649}"/>
              </a:ext>
            </a:extLst>
          </p:cNvPr>
          <p:cNvSpPr txBox="1">
            <a:spLocks/>
          </p:cNvSpPr>
          <p:nvPr/>
        </p:nvSpPr>
        <p:spPr>
          <a:xfrm>
            <a:off x="134931" y="1192967"/>
            <a:ext cx="11717381" cy="475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A27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defTabSz="914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0"/>
                </a:solidFill>
              </a:rPr>
              <a:t>PCI is a safe procedure </a:t>
            </a:r>
            <a:r>
              <a:rPr lang="en-US" sz="2800" dirty="0">
                <a:solidFill>
                  <a:srgbClr val="000090"/>
                </a:solidFill>
              </a:rPr>
              <a:t>when performed in an </a:t>
            </a:r>
            <a:r>
              <a:rPr lang="en-US" sz="2800" b="1" dirty="0">
                <a:solidFill>
                  <a:srgbClr val="000090"/>
                </a:solidFill>
              </a:rPr>
              <a:t>elective setting </a:t>
            </a:r>
            <a:r>
              <a:rPr lang="en-US" sz="2800" dirty="0">
                <a:solidFill>
                  <a:srgbClr val="000090"/>
                </a:solidFill>
              </a:rPr>
              <a:t>in </a:t>
            </a:r>
            <a:r>
              <a:rPr lang="en-US" sz="2800" b="1" dirty="0">
                <a:solidFill>
                  <a:srgbClr val="000090"/>
                </a:solidFill>
              </a:rPr>
              <a:t>stable coronary patients with &lt;1% serious complications </a:t>
            </a:r>
          </a:p>
          <a:p>
            <a:pPr marL="457200" defTabSz="914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However </a:t>
            </a:r>
            <a:r>
              <a:rPr lang="en-US" sz="2800" b="1" dirty="0">
                <a:solidFill>
                  <a:srgbClr val="000090"/>
                </a:solidFill>
              </a:rPr>
              <a:t>PCI-related MI and myocardial injury </a:t>
            </a:r>
            <a:r>
              <a:rPr lang="en-US" sz="2800" dirty="0">
                <a:solidFill>
                  <a:srgbClr val="000090"/>
                </a:solidFill>
              </a:rPr>
              <a:t>can be </a:t>
            </a:r>
            <a:r>
              <a:rPr lang="en-US" sz="2800" b="1" dirty="0">
                <a:solidFill>
                  <a:srgbClr val="000090"/>
                </a:solidFill>
              </a:rPr>
              <a:t>frequently diagnosed after the PCI  </a:t>
            </a:r>
          </a:p>
          <a:p>
            <a:pPr marL="457200" defTabSz="914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0"/>
                </a:solidFill>
              </a:rPr>
              <a:t>Studies have demonstrated </a:t>
            </a:r>
            <a:r>
              <a:rPr lang="en-US" sz="2800" dirty="0">
                <a:solidFill>
                  <a:srgbClr val="000090"/>
                </a:solidFill>
              </a:rPr>
              <a:t>that patients have a </a:t>
            </a:r>
            <a:r>
              <a:rPr lang="en-US" sz="2800" b="1" dirty="0">
                <a:solidFill>
                  <a:srgbClr val="000090"/>
                </a:solidFill>
              </a:rPr>
              <a:t>better prognosis in the absence </a:t>
            </a:r>
            <a:r>
              <a:rPr lang="en-US" sz="2800" dirty="0">
                <a:solidFill>
                  <a:srgbClr val="000090"/>
                </a:solidFill>
              </a:rPr>
              <a:t>of such periprocedural myonecrosis</a:t>
            </a:r>
            <a:endParaRPr lang="en-US" sz="2800" b="1" dirty="0">
              <a:solidFill>
                <a:srgbClr val="000090"/>
              </a:solidFill>
            </a:endParaRPr>
          </a:p>
          <a:p>
            <a:pPr marL="457200" defTabSz="9144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90"/>
              </a:solidFill>
            </a:endParaRPr>
          </a:p>
          <a:p>
            <a:pPr marL="457200" defTabSz="914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0"/>
                </a:solidFill>
              </a:rPr>
              <a:t>A stronger platelet inhibition could </a:t>
            </a:r>
            <a:r>
              <a:rPr lang="en-US" sz="2800" dirty="0">
                <a:solidFill>
                  <a:srgbClr val="000090"/>
                </a:solidFill>
              </a:rPr>
              <a:t>potentially lower these events and </a:t>
            </a:r>
            <a:r>
              <a:rPr lang="en-US" sz="2800" b="1" dirty="0">
                <a:solidFill>
                  <a:srgbClr val="000090"/>
                </a:solidFill>
              </a:rPr>
              <a:t>make the procedure safer</a:t>
            </a:r>
            <a:endParaRPr lang="en-US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2EAE03-FE5C-4FC1-8159-A5B9950CA57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69924"/>
            <a:ext cx="1332411" cy="93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3BC9D06-CC4C-1A4E-B1B9-FE842E677AB1}"/>
              </a:ext>
            </a:extLst>
          </p:cNvPr>
          <p:cNvSpPr txBox="1"/>
          <p:nvPr/>
        </p:nvSpPr>
        <p:spPr>
          <a:xfrm>
            <a:off x="7443817" y="3638923"/>
            <a:ext cx="407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/>
              <a:t>Zeitouni</a:t>
            </a:r>
            <a:r>
              <a:rPr lang="fr-FR" sz="2000" dirty="0"/>
              <a:t> M et al. </a:t>
            </a:r>
            <a:r>
              <a:rPr lang="fr-FR" sz="2000" dirty="0" err="1"/>
              <a:t>Eur</a:t>
            </a:r>
            <a:r>
              <a:rPr lang="fr-FR" sz="2000" dirty="0"/>
              <a:t> </a:t>
            </a:r>
            <a:r>
              <a:rPr lang="fr-FR" sz="2000" dirty="0" err="1"/>
              <a:t>Heart</a:t>
            </a:r>
            <a:r>
              <a:rPr lang="fr-FR" sz="2000" dirty="0"/>
              <a:t> J 2018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965D173-3EF1-D041-9831-7D085307F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61D8F2-F58A-2849-9FFA-5408712819CF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6462D04C-62B6-0543-8AE3-3F08CB097626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D457E726-F113-8240-A5A8-635812413AC5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8A02D6-268D-6F4D-9C79-CDE600EE881A}"/>
              </a:ext>
            </a:extLst>
          </p:cNvPr>
          <p:cNvSpPr txBox="1"/>
          <p:nvPr/>
        </p:nvSpPr>
        <p:spPr>
          <a:xfrm>
            <a:off x="7443817" y="4039033"/>
            <a:ext cx="407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Silvain J  et al. </a:t>
            </a:r>
            <a:r>
              <a:rPr lang="fr-FR" sz="2000" dirty="0" err="1"/>
              <a:t>Eur</a:t>
            </a:r>
            <a:r>
              <a:rPr lang="fr-FR" sz="2000" dirty="0"/>
              <a:t> </a:t>
            </a:r>
            <a:r>
              <a:rPr lang="fr-FR" sz="2000" dirty="0" err="1"/>
              <a:t>Heart</a:t>
            </a:r>
            <a:r>
              <a:rPr lang="fr-FR" sz="2000" dirty="0"/>
              <a:t> J 2020</a:t>
            </a:r>
          </a:p>
        </p:txBody>
      </p:sp>
    </p:spTree>
    <p:extLst>
      <p:ext uri="{BB962C8B-B14F-4D97-AF65-F5344CB8AC3E}">
        <p14:creationId xmlns:p14="http://schemas.microsoft.com/office/powerpoint/2010/main" val="5309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26F9848E-9A79-BD4E-8605-C80FC95F2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6377"/>
          <a:stretch/>
        </p:blipFill>
        <p:spPr>
          <a:xfrm>
            <a:off x="2281149" y="1371252"/>
            <a:ext cx="7605401" cy="46785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97EB099-4247-5A4E-A72F-3A9B0FF572CB}"/>
              </a:ext>
            </a:extLst>
          </p:cNvPr>
          <p:cNvSpPr txBox="1"/>
          <p:nvPr/>
        </p:nvSpPr>
        <p:spPr>
          <a:xfrm>
            <a:off x="2477803" y="856379"/>
            <a:ext cx="793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N= 9092 Patient </a:t>
            </a:r>
            <a:r>
              <a:rPr lang="fr-FR" dirty="0" err="1"/>
              <a:t>level</a:t>
            </a:r>
            <a:r>
              <a:rPr lang="fr-FR" dirty="0"/>
              <a:t> data </a:t>
            </a:r>
            <a:r>
              <a:rPr lang="fr-FR" dirty="0" err="1"/>
              <a:t>pooled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in CCS patients </a:t>
            </a:r>
            <a:r>
              <a:rPr lang="fr-FR" dirty="0" err="1"/>
              <a:t>with</a:t>
            </a:r>
            <a:r>
              <a:rPr lang="fr-FR" dirty="0"/>
              <a:t> normal </a:t>
            </a:r>
            <a:r>
              <a:rPr lang="fr-FR" dirty="0" err="1"/>
              <a:t>troponin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95" y="-26126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478744" y="175646"/>
            <a:ext cx="94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Association </a:t>
            </a:r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Higher</a:t>
            </a:r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3600" b="1" dirty="0" err="1">
                <a:solidFill>
                  <a:srgbClr val="000090"/>
                </a:solidFill>
                <a:latin typeface="Arial"/>
                <a:cs typeface="Arial"/>
              </a:rPr>
              <a:t>Mortality</a:t>
            </a:r>
            <a:r>
              <a:rPr lang="fr-FR" sz="36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A7028D-4F4C-46F4-81CB-A793E31A9A2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69924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8348B9C-9480-834F-AB35-FC331E3F5E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2A4804-5E76-884B-A738-7E85B53F0001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808B0677-4F58-4141-9375-0FBEAA2A4A4B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2FF46C1-4FA9-D74C-9307-F36100F7CCFC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AAECF0-A776-7B46-9CF7-E674D8CCEA46}"/>
              </a:ext>
            </a:extLst>
          </p:cNvPr>
          <p:cNvSpPr txBox="1"/>
          <p:nvPr/>
        </p:nvSpPr>
        <p:spPr>
          <a:xfrm>
            <a:off x="3500631" y="6445340"/>
            <a:ext cx="49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</a:rPr>
              <a:t>Silvain J  et al. </a:t>
            </a:r>
            <a:r>
              <a:rPr lang="fr-FR" sz="2000" b="1" dirty="0" err="1">
                <a:solidFill>
                  <a:schemeClr val="bg1"/>
                </a:solidFill>
              </a:rPr>
              <a:t>Eur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Heart</a:t>
            </a:r>
            <a:r>
              <a:rPr lang="fr-FR" sz="2000" b="1" dirty="0">
                <a:solidFill>
                  <a:schemeClr val="bg1"/>
                </a:solidFill>
              </a:rPr>
              <a:t> J 2020 – in </a:t>
            </a:r>
            <a:r>
              <a:rPr lang="fr-FR" sz="2000" b="1" dirty="0" err="1">
                <a:solidFill>
                  <a:schemeClr val="bg1"/>
                </a:solidFill>
              </a:rPr>
              <a:t>press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E56DA10-70A9-5F41-B059-98684CD21116}"/>
              </a:ext>
            </a:extLst>
          </p:cNvPr>
          <p:cNvSpPr txBox="1"/>
          <p:nvPr/>
        </p:nvSpPr>
        <p:spPr>
          <a:xfrm>
            <a:off x="1227943" y="233293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Study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Objective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0D954D-B631-46F7-817B-ECC7C2A4257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7">
            <a:extLst>
              <a:ext uri="{FF2B5EF4-FFF2-40B4-BE49-F238E27FC236}">
                <a16:creationId xmlns:a16="http://schemas.microsoft.com/office/drawing/2014/main" id="{6D92FAE7-5A11-F444-980C-5B10080F50F4}"/>
              </a:ext>
            </a:extLst>
          </p:cNvPr>
          <p:cNvSpPr txBox="1"/>
          <p:nvPr/>
        </p:nvSpPr>
        <p:spPr>
          <a:xfrm>
            <a:off x="135377" y="1976986"/>
            <a:ext cx="11914894" cy="3394391"/>
          </a:xfrm>
          <a:prstGeom prst="rect">
            <a:avLst/>
          </a:prstGeom>
          <a:noFill/>
        </p:spPr>
        <p:txBody>
          <a:bodyPr wrap="square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To examine the effect of ticagrelor as compared with clopidogrel to reduce periprocedural myocardial necrosis in stable coronary patients undergoing high-risk elective PCI. 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2EB2EED-521F-F849-9A97-EB879778D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3264EB-0CCD-064A-9F9D-D11059004801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4DC1ECC-ED74-264C-ACC4-382E97C8A48D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A25445AD-8800-8B4C-9D90-CCF373A95580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AAECF0-A776-7B46-9CF7-E674D8CCEA46}"/>
              </a:ext>
            </a:extLst>
          </p:cNvPr>
          <p:cNvSpPr txBox="1"/>
          <p:nvPr/>
        </p:nvSpPr>
        <p:spPr>
          <a:xfrm>
            <a:off x="3569428" y="6424652"/>
            <a:ext cx="527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</a:rPr>
              <a:t>Silvain J et al. Am </a:t>
            </a:r>
            <a:r>
              <a:rPr lang="fr-FR" sz="2000" b="1" dirty="0" err="1">
                <a:solidFill>
                  <a:schemeClr val="bg1"/>
                </a:solidFill>
              </a:rPr>
              <a:t>Heart</a:t>
            </a:r>
            <a:r>
              <a:rPr lang="fr-FR" sz="2000" b="1" dirty="0">
                <a:solidFill>
                  <a:schemeClr val="bg1"/>
                </a:solidFill>
              </a:rPr>
              <a:t> J. 2020</a:t>
            </a:r>
          </a:p>
        </p:txBody>
      </p:sp>
    </p:spTree>
    <p:extLst>
      <p:ext uri="{BB962C8B-B14F-4D97-AF65-F5344CB8AC3E}">
        <p14:creationId xmlns:p14="http://schemas.microsoft.com/office/powerpoint/2010/main" val="97755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F090E69-61EC-3440-8815-1A28E45D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7" y="23825"/>
            <a:ext cx="2008298" cy="11132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D25CA0-4F57-5941-8451-67D2238222C7}"/>
              </a:ext>
            </a:extLst>
          </p:cNvPr>
          <p:cNvSpPr txBox="1"/>
          <p:nvPr/>
        </p:nvSpPr>
        <p:spPr>
          <a:xfrm>
            <a:off x="1346267" y="117000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Study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organization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EFCA32-0D00-E249-8453-B4F68EB09222}"/>
              </a:ext>
            </a:extLst>
          </p:cNvPr>
          <p:cNvSpPr/>
          <p:nvPr/>
        </p:nvSpPr>
        <p:spPr>
          <a:xfrm>
            <a:off x="6884067" y="3571240"/>
            <a:ext cx="36679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b="1" dirty="0"/>
              <a:t>DSMB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</a:t>
            </a:r>
            <a:r>
              <a:rPr lang="en-US" dirty="0"/>
              <a:t> Philippe Gabriel STEG –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</a:t>
            </a:r>
            <a:r>
              <a:rPr lang="en-US" dirty="0"/>
              <a:t> Jean-Sébastien HULOT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</a:t>
            </a:r>
            <a:r>
              <a:rPr lang="en-US" dirty="0"/>
              <a:t> Corinne ALBERTI  </a:t>
            </a:r>
          </a:p>
        </p:txBody>
      </p:sp>
      <p:sp>
        <p:nvSpPr>
          <p:cNvPr id="6" name="Sous-titre 1">
            <a:extLst>
              <a:ext uri="{FF2B5EF4-FFF2-40B4-BE49-F238E27FC236}">
                <a16:creationId xmlns:a16="http://schemas.microsoft.com/office/drawing/2014/main" id="{3A1D41C1-CA64-9547-8C32-9E68811248A7}"/>
              </a:ext>
            </a:extLst>
          </p:cNvPr>
          <p:cNvSpPr txBox="1">
            <a:spLocks/>
          </p:cNvSpPr>
          <p:nvPr/>
        </p:nvSpPr>
        <p:spPr>
          <a:xfrm>
            <a:off x="452857" y="3532581"/>
            <a:ext cx="6940296" cy="25908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Steering Committee</a:t>
            </a:r>
          </a:p>
          <a:p>
            <a:pPr>
              <a:spcBef>
                <a:spcPts val="0"/>
              </a:spcBef>
            </a:pPr>
            <a:r>
              <a:rPr lang="fr-FR" sz="1800" dirty="0"/>
              <a:t>Pr Johanne SILVAIN (Paris, France ) </a:t>
            </a:r>
          </a:p>
          <a:p>
            <a:pPr>
              <a:spcBef>
                <a:spcPts val="0"/>
              </a:spcBef>
            </a:pPr>
            <a:r>
              <a:rPr lang="fr-FR" sz="1800" dirty="0"/>
              <a:t>Pr Gilles MONTALESCOT (Paris, France)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Pr</a:t>
            </a:r>
            <a:r>
              <a:rPr lang="en-US" sz="1800" dirty="0"/>
              <a:t> Eric VICAUT (Paris, France ) </a:t>
            </a:r>
            <a:endParaRPr lang="fr-FR" sz="1800" b="1" u="sng" dirty="0"/>
          </a:p>
          <a:p>
            <a:pPr>
              <a:spcBef>
                <a:spcPts val="0"/>
              </a:spcBef>
            </a:pPr>
            <a:r>
              <a:rPr lang="fr-FR" sz="1800" dirty="0"/>
              <a:t>Pr Guillaume CAYLA (Nîmes, France)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Pr</a:t>
            </a:r>
            <a:r>
              <a:rPr lang="en-US" sz="1800" dirty="0"/>
              <a:t> </a:t>
            </a:r>
            <a:r>
              <a:rPr lang="en-US" sz="1800" dirty="0" err="1"/>
              <a:t>Farzin</a:t>
            </a:r>
            <a:r>
              <a:rPr lang="en-US" sz="1800" dirty="0"/>
              <a:t> BEYGUI (Caen, France )</a:t>
            </a:r>
            <a:endParaRPr lang="fr-FR" sz="1800" dirty="0"/>
          </a:p>
          <a:p>
            <a:pPr>
              <a:spcBef>
                <a:spcPts val="0"/>
              </a:spcBef>
            </a:pPr>
            <a:r>
              <a:rPr lang="en-US" sz="1800" dirty="0"/>
              <a:t>Dr Grégoire RANGE (Chartres, France)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Pr</a:t>
            </a:r>
            <a:r>
              <a:rPr lang="en-US" sz="1800" dirty="0"/>
              <a:t> Zuzana MOTOVSKA (Prague, Czech Republic) 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F01D3-7A66-2A4D-90CE-219B4B4DD629}"/>
              </a:ext>
            </a:extLst>
          </p:cNvPr>
          <p:cNvSpPr/>
          <p:nvPr/>
        </p:nvSpPr>
        <p:spPr>
          <a:xfrm>
            <a:off x="6870747" y="4841005"/>
            <a:ext cx="48550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b="1" dirty="0"/>
              <a:t>Members of the Clinical Events Committee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</a:t>
            </a:r>
            <a:r>
              <a:rPr lang="en-US" dirty="0"/>
              <a:t> </a:t>
            </a:r>
            <a:r>
              <a:rPr lang="en-US" dirty="0" err="1"/>
              <a:t>Grégory</a:t>
            </a:r>
            <a:r>
              <a:rPr lang="en-US" dirty="0"/>
              <a:t> DUCROCQ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 Mikael LAREDO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 Raphaelle DUMAINE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4AF15-EC28-4548-A660-4C73F21A3CD7}"/>
              </a:ext>
            </a:extLst>
          </p:cNvPr>
          <p:cNvSpPr/>
          <p:nvPr/>
        </p:nvSpPr>
        <p:spPr>
          <a:xfrm>
            <a:off x="440969" y="110942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/>
            <a:r>
              <a:rPr lang="en-US" sz="2000" b="1" dirty="0"/>
              <a:t>Academic Research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</a:t>
            </a:r>
            <a:r>
              <a:rPr lang="en-US" dirty="0"/>
              <a:t> Gilles MONTALESCOT (Scientific Director)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 Johanne SILVAIN (Principal </a:t>
            </a:r>
            <a:r>
              <a:rPr lang="fr-FR" dirty="0" err="1"/>
              <a:t>Investigator</a:t>
            </a:r>
            <a:r>
              <a:rPr lang="fr-FR" dirty="0"/>
              <a:t>)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 Eric VICAUT (</a:t>
            </a:r>
            <a:r>
              <a:rPr lang="en-US" dirty="0" err="1"/>
              <a:t>Méthodologist</a:t>
            </a:r>
            <a:r>
              <a:rPr lang="en-US" dirty="0"/>
              <a:t>-statistician)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Abdourahmane DIALLO (Independent Statistician)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Karine BROCHARD (Project Manager)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Martine TANKE (Project Manager)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41AFC9-BAEC-4E4E-BF79-2977374F1858}"/>
              </a:ext>
            </a:extLst>
          </p:cNvPr>
          <p:cNvSpPr/>
          <p:nvPr/>
        </p:nvSpPr>
        <p:spPr>
          <a:xfrm>
            <a:off x="6912064" y="1140420"/>
            <a:ext cx="460549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/>
              <a:t>Sponsor </a:t>
            </a:r>
          </a:p>
          <a:p>
            <a:r>
              <a:rPr lang="en-US" sz="2000" dirty="0"/>
              <a:t>Assistance </a:t>
            </a:r>
            <a:r>
              <a:rPr lang="en-US" sz="2000" dirty="0" err="1"/>
              <a:t>Publique</a:t>
            </a:r>
            <a:r>
              <a:rPr lang="en-US" sz="2000" dirty="0"/>
              <a:t> des </a:t>
            </a:r>
            <a:r>
              <a:rPr lang="en-US" sz="2000" dirty="0" err="1"/>
              <a:t>Hôpitaux</a:t>
            </a:r>
            <a:r>
              <a:rPr lang="en-US" sz="2000" dirty="0"/>
              <a:t> de Paris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Damien VANHOYE - DRCI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586C6D-2C74-427C-9D68-B5D2E889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440" y="770092"/>
            <a:ext cx="1716024" cy="647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9FAAFC-8FC1-463B-969A-E4C90C53E453}"/>
              </a:ext>
            </a:extLst>
          </p:cNvPr>
          <p:cNvSpPr/>
          <p:nvPr/>
        </p:nvSpPr>
        <p:spPr>
          <a:xfrm>
            <a:off x="6912064" y="2433404"/>
            <a:ext cx="3474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/>
              <a:t>Funding </a:t>
            </a:r>
          </a:p>
          <a:p>
            <a:pPr marL="342900" indent="-342900"/>
            <a:endParaRPr lang="en-US" sz="2000" b="1" dirty="0"/>
          </a:p>
          <a:p>
            <a:r>
              <a:rPr lang="en-US" sz="2000" dirty="0"/>
              <a:t>ACTION fonds and Astra Zeneca</a:t>
            </a:r>
            <a:endParaRPr lang="en-US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8A4413A-8C26-479D-ABBE-3D854B1B0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22" y="2208819"/>
            <a:ext cx="1468212" cy="792654"/>
          </a:xfrm>
          <a:prstGeom prst="rect">
            <a:avLst/>
          </a:prstGeom>
        </p:spPr>
      </p:pic>
      <p:pic>
        <p:nvPicPr>
          <p:cNvPr id="2052" name="Picture 4" descr="COVID-19. Notre mobilisation">
            <a:extLst>
              <a:ext uri="{FF2B5EF4-FFF2-40B4-BE49-F238E27FC236}">
                <a16:creationId xmlns:a16="http://schemas.microsoft.com/office/drawing/2014/main" id="{924899A3-DBB0-4DCA-B742-E98FA5A6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95" y="2208820"/>
            <a:ext cx="708864" cy="7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34CE27E-365F-3C43-BD4D-B377B0A21DC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BEAF82C4-E416-6042-B474-0809B7B77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1C8D5D-35BE-9B44-9716-D51E96588A40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F2BA57FC-7F7A-574F-A786-5043EE9A627A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3D50A8D1-EF34-8041-A4F6-389F6D29F70C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11253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E56DA10-70A9-5F41-B059-98684CD21116}"/>
              </a:ext>
            </a:extLst>
          </p:cNvPr>
          <p:cNvSpPr txBox="1"/>
          <p:nvPr/>
        </p:nvSpPr>
        <p:spPr>
          <a:xfrm>
            <a:off x="1227943" y="110057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Study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design</a:t>
            </a:r>
          </a:p>
        </p:txBody>
      </p:sp>
      <p:cxnSp>
        <p:nvCxnSpPr>
          <p:cNvPr id="37" name="Straight Arrow Connector 26">
            <a:extLst>
              <a:ext uri="{FF2B5EF4-FFF2-40B4-BE49-F238E27FC236}">
                <a16:creationId xmlns:a16="http://schemas.microsoft.com/office/drawing/2014/main" id="{8DE4A015-59F2-3840-A34B-4BF7BA2405BF}"/>
              </a:ext>
            </a:extLst>
          </p:cNvPr>
          <p:cNvCxnSpPr>
            <a:cxnSpLocks/>
          </p:cNvCxnSpPr>
          <p:nvPr/>
        </p:nvCxnSpPr>
        <p:spPr>
          <a:xfrm>
            <a:off x="8224147" y="4460714"/>
            <a:ext cx="5826" cy="1255345"/>
          </a:xfrm>
          <a:prstGeom prst="straightConnector1">
            <a:avLst/>
          </a:prstGeom>
          <a:noFill/>
          <a:ln w="34920">
            <a:solidFill>
              <a:srgbClr val="002060"/>
            </a:solidFill>
            <a:prstDash val="solid"/>
            <a:round/>
            <a:headEnd type="none" w="med" len="med"/>
            <a:tailEnd type="triangle" w="lg" len="med"/>
          </a:ln>
        </p:spPr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493391EE-63C3-8C40-A2B7-FF71055016EF}"/>
              </a:ext>
            </a:extLst>
          </p:cNvPr>
          <p:cNvSpPr txBox="1"/>
          <p:nvPr/>
        </p:nvSpPr>
        <p:spPr>
          <a:xfrm>
            <a:off x="2043394" y="3310223"/>
            <a:ext cx="784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</a:rPr>
              <a:t>Troponin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evaluation</a:t>
            </a:r>
            <a:r>
              <a:rPr lang="fr-FR" sz="2000" b="1" dirty="0">
                <a:solidFill>
                  <a:srgbClr val="FF0000"/>
                </a:solidFill>
              </a:rPr>
              <a:t> post PCI </a:t>
            </a:r>
          </a:p>
        </p:txBody>
      </p:sp>
      <p:cxnSp>
        <p:nvCxnSpPr>
          <p:cNvPr id="39" name="Straight Arrow Connector 55">
            <a:extLst>
              <a:ext uri="{FF2B5EF4-FFF2-40B4-BE49-F238E27FC236}">
                <a16:creationId xmlns:a16="http://schemas.microsoft.com/office/drawing/2014/main" id="{7E54CC2A-DFA8-5347-9C65-3EBC0770D180}"/>
              </a:ext>
            </a:extLst>
          </p:cNvPr>
          <p:cNvCxnSpPr/>
          <p:nvPr/>
        </p:nvCxnSpPr>
        <p:spPr>
          <a:xfrm>
            <a:off x="3768785" y="2610332"/>
            <a:ext cx="7431" cy="1221872"/>
          </a:xfrm>
          <a:prstGeom prst="straightConnector1">
            <a:avLst/>
          </a:prstGeom>
          <a:noFill/>
          <a:ln w="34920">
            <a:solidFill>
              <a:srgbClr val="002060"/>
            </a:solidFill>
            <a:prstDash val="solid"/>
            <a:round/>
            <a:headEnd type="none" w="med" len="med"/>
            <a:tailEnd type="triangle" w="lg" len="med"/>
          </a:ln>
        </p:spPr>
      </p:cxnSp>
      <p:cxnSp>
        <p:nvCxnSpPr>
          <p:cNvPr id="40" name="Straight Arrow Connector 26">
            <a:extLst>
              <a:ext uri="{FF2B5EF4-FFF2-40B4-BE49-F238E27FC236}">
                <a16:creationId xmlns:a16="http://schemas.microsoft.com/office/drawing/2014/main" id="{B62E6915-7937-9843-9EE3-A7FD49585687}"/>
              </a:ext>
            </a:extLst>
          </p:cNvPr>
          <p:cNvCxnSpPr>
            <a:cxnSpLocks/>
          </p:cNvCxnSpPr>
          <p:nvPr/>
        </p:nvCxnSpPr>
        <p:spPr>
          <a:xfrm>
            <a:off x="3800847" y="4615385"/>
            <a:ext cx="0" cy="1105139"/>
          </a:xfrm>
          <a:prstGeom prst="straightConnector1">
            <a:avLst/>
          </a:prstGeom>
          <a:noFill/>
          <a:ln w="34920">
            <a:solidFill>
              <a:srgbClr val="002060"/>
            </a:solidFill>
            <a:prstDash val="solid"/>
            <a:round/>
            <a:headEnd type="none" w="med" len="med"/>
            <a:tailEnd type="triangle" w="lg" len="med"/>
          </a:ln>
        </p:spPr>
      </p:cxnSp>
      <p:cxnSp>
        <p:nvCxnSpPr>
          <p:cNvPr id="41" name="Straight Arrow Connector 56">
            <a:extLst>
              <a:ext uri="{FF2B5EF4-FFF2-40B4-BE49-F238E27FC236}">
                <a16:creationId xmlns:a16="http://schemas.microsoft.com/office/drawing/2014/main" id="{2601633F-3D47-2348-940D-28C2FBEC3F2F}"/>
              </a:ext>
            </a:extLst>
          </p:cNvPr>
          <p:cNvCxnSpPr/>
          <p:nvPr/>
        </p:nvCxnSpPr>
        <p:spPr>
          <a:xfrm>
            <a:off x="8191647" y="2616724"/>
            <a:ext cx="18484" cy="1215480"/>
          </a:xfrm>
          <a:prstGeom prst="straightConnector1">
            <a:avLst/>
          </a:prstGeom>
          <a:noFill/>
          <a:ln w="34920">
            <a:solidFill>
              <a:srgbClr val="002060"/>
            </a:solidFill>
            <a:prstDash val="solid"/>
            <a:round/>
            <a:headEnd type="none" w="med" len="med"/>
            <a:tailEnd type="triangle" w="lg" len="med"/>
          </a:ln>
        </p:spPr>
      </p:cxnSp>
      <p:sp>
        <p:nvSpPr>
          <p:cNvPr id="45" name="Rectangle 10">
            <a:extLst>
              <a:ext uri="{FF2B5EF4-FFF2-40B4-BE49-F238E27FC236}">
                <a16:creationId xmlns:a16="http://schemas.microsoft.com/office/drawing/2014/main" id="{DDE338B9-1FEF-A64A-AB0E-9F2F15041B7A}"/>
              </a:ext>
            </a:extLst>
          </p:cNvPr>
          <p:cNvSpPr/>
          <p:nvPr/>
        </p:nvSpPr>
        <p:spPr>
          <a:xfrm>
            <a:off x="2019990" y="3832192"/>
            <a:ext cx="7847899" cy="783193"/>
          </a:xfrm>
          <a:prstGeom prst="roundRect">
            <a:avLst/>
          </a:prstGeom>
          <a:solidFill>
            <a:srgbClr val="F9D4C2">
              <a:alpha val="93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1" u="sng" dirty="0">
                <a:solidFill>
                  <a:srgbClr val="FF0000"/>
                </a:solidFill>
                <a:latin typeface="Calibri"/>
                <a:ea typeface="ヒラギノ角ゴ Pro W3" pitchFamily="17"/>
                <a:cs typeface="Arial" pitchFamily="34"/>
              </a:rPr>
              <a:t>Primary end-point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ヒラギノ角ゴ Pro W3" pitchFamily="17"/>
                <a:cs typeface="Arial" pitchFamily="34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ヒラギノ角ゴ Pro W3" pitchFamily="17"/>
                <a:cs typeface="Arial" pitchFamily="34"/>
              </a:rPr>
              <a:t>MI type 4a, 4b (stent thrombosis) or major myocardial injury 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ヒラギノ角ゴ Pro W3" pitchFamily="17"/>
                <a:cs typeface="Arial" pitchFamily="34"/>
              </a:rPr>
              <a:t>at 48 hours or discharge</a:t>
            </a: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1E9595BE-0357-434F-9D12-12FD5985A993}"/>
              </a:ext>
            </a:extLst>
          </p:cNvPr>
          <p:cNvSpPr txBox="1"/>
          <p:nvPr/>
        </p:nvSpPr>
        <p:spPr>
          <a:xfrm>
            <a:off x="1464885" y="1125798"/>
            <a:ext cx="9305868" cy="510778"/>
          </a:xfrm>
          <a:prstGeom prst="roundRect">
            <a:avLst/>
          </a:prstGeom>
          <a:solidFill>
            <a:srgbClr val="F9D4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002060"/>
                </a:solidFill>
                <a:ea typeface="ヒラギノ角ゴ Pro W3" pitchFamily="17"/>
                <a:cs typeface="Arial" pitchFamily="34"/>
              </a:rPr>
              <a:t>N= 1900 </a:t>
            </a:r>
            <a:r>
              <a:rPr lang="en-US" sz="2400" b="1" dirty="0">
                <a:solidFill>
                  <a:srgbClr val="FF0000"/>
                </a:solidFill>
                <a:ea typeface="ヒラギノ角ゴ Pro W3" pitchFamily="17"/>
                <a:cs typeface="Arial" pitchFamily="34"/>
              </a:rPr>
              <a:t>troponin negative* </a:t>
            </a:r>
            <a:r>
              <a:rPr lang="en-US" sz="1600" b="1" dirty="0">
                <a:solidFill>
                  <a:srgbClr val="FF0000"/>
                </a:solidFill>
                <a:ea typeface="ヒラギノ角ゴ Pro W3" pitchFamily="17"/>
                <a:cs typeface="Arial" pitchFamily="34"/>
              </a:rPr>
              <a:t>or modestly positive  </a:t>
            </a:r>
            <a:r>
              <a:rPr lang="en-US" sz="2400" b="1" dirty="0">
                <a:solidFill>
                  <a:srgbClr val="002060"/>
                </a:solidFill>
                <a:ea typeface="ヒラギノ角ゴ Pro W3" pitchFamily="17"/>
                <a:cs typeface="Arial" pitchFamily="34"/>
              </a:rPr>
              <a:t>patients 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ヒラギノ角ゴ Pro W3" pitchFamily="17"/>
                <a:cs typeface="Arial" pitchFamily="34"/>
              </a:rPr>
              <a:t>scheduled for PCI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5B6ABAE-50CA-1C47-8B50-8EB621A6FB0B}"/>
              </a:ext>
            </a:extLst>
          </p:cNvPr>
          <p:cNvGrpSpPr/>
          <p:nvPr/>
        </p:nvGrpSpPr>
        <p:grpSpPr>
          <a:xfrm>
            <a:off x="2056889" y="2810219"/>
            <a:ext cx="7847899" cy="461665"/>
            <a:chOff x="2056889" y="2810219"/>
            <a:chExt cx="7847899" cy="461665"/>
          </a:xfrm>
        </p:grpSpPr>
        <p:sp>
          <p:nvSpPr>
            <p:cNvPr id="44" name="Rectangle à coins arrondis 36">
              <a:extLst>
                <a:ext uri="{FF2B5EF4-FFF2-40B4-BE49-F238E27FC236}">
                  <a16:creationId xmlns:a16="http://schemas.microsoft.com/office/drawing/2014/main" id="{A15A8769-5137-9E46-B182-D3E60A517136}"/>
                </a:ext>
              </a:extLst>
            </p:cNvPr>
            <p:cNvSpPr/>
            <p:nvPr/>
          </p:nvSpPr>
          <p:spPr>
            <a:xfrm>
              <a:off x="2056889" y="2830593"/>
              <a:ext cx="7847899" cy="4119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865B1"/>
                </a:solidFill>
              </a:endParaRPr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46A1EE80-A51C-6346-B6E1-064F46F24ED9}"/>
                </a:ext>
              </a:extLst>
            </p:cNvPr>
            <p:cNvSpPr/>
            <p:nvPr/>
          </p:nvSpPr>
          <p:spPr>
            <a:xfrm>
              <a:off x="3199537" y="2810219"/>
              <a:ext cx="5715000" cy="46166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dirty="0">
                  <a:solidFill>
                    <a:srgbClr val="002060"/>
                  </a:solidFill>
                  <a:latin typeface="Calibri"/>
                  <a:ea typeface="ヒラギノ角ゴ Pro W3" pitchFamily="17"/>
                  <a:cs typeface="Arial" pitchFamily="34"/>
                </a:rPr>
                <a:t>PCI procedure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F5F46EC-E0A1-C54D-9AEE-DB7DC5637E8C}"/>
              </a:ext>
            </a:extLst>
          </p:cNvPr>
          <p:cNvGrpSpPr/>
          <p:nvPr/>
        </p:nvGrpSpPr>
        <p:grpSpPr>
          <a:xfrm>
            <a:off x="2056888" y="1562044"/>
            <a:ext cx="8008937" cy="1126575"/>
            <a:chOff x="2056888" y="1562044"/>
            <a:chExt cx="8008937" cy="1126575"/>
          </a:xfrm>
        </p:grpSpPr>
        <p:cxnSp>
          <p:nvCxnSpPr>
            <p:cNvPr id="48" name="Straight Arrow Connector 18">
              <a:extLst>
                <a:ext uri="{FF2B5EF4-FFF2-40B4-BE49-F238E27FC236}">
                  <a16:creationId xmlns:a16="http://schemas.microsoft.com/office/drawing/2014/main" id="{A3FBBCCC-13AF-EC4C-9FE6-A913ECC884B8}"/>
                </a:ext>
              </a:extLst>
            </p:cNvPr>
            <p:cNvCxnSpPr/>
            <p:nvPr/>
          </p:nvCxnSpPr>
          <p:spPr>
            <a:xfrm>
              <a:off x="8185297" y="1813975"/>
              <a:ext cx="6348" cy="400923"/>
            </a:xfrm>
            <a:prstGeom prst="straightConnector1">
              <a:avLst/>
            </a:prstGeom>
            <a:noFill/>
            <a:ln w="34920">
              <a:solidFill>
                <a:srgbClr val="002060"/>
              </a:solidFill>
              <a:prstDash val="solid"/>
              <a:round/>
              <a:headEnd type="none" w="med" len="med"/>
              <a:tailEnd type="triangle" w="lg" len="med"/>
            </a:ln>
          </p:spPr>
        </p:cxnSp>
        <p:cxnSp>
          <p:nvCxnSpPr>
            <p:cNvPr id="51" name="Straight Connector 45">
              <a:extLst>
                <a:ext uri="{FF2B5EF4-FFF2-40B4-BE49-F238E27FC236}">
                  <a16:creationId xmlns:a16="http://schemas.microsoft.com/office/drawing/2014/main" id="{2D724D48-D341-BE46-8953-A27FCDEF0057}"/>
                </a:ext>
              </a:extLst>
            </p:cNvPr>
            <p:cNvCxnSpPr/>
            <p:nvPr/>
          </p:nvCxnSpPr>
          <p:spPr>
            <a:xfrm flipV="1">
              <a:off x="3755775" y="1831124"/>
              <a:ext cx="4429523" cy="5316"/>
            </a:xfrm>
            <a:prstGeom prst="straightConnector1">
              <a:avLst/>
            </a:prstGeom>
            <a:noFill/>
            <a:ln w="38103">
              <a:solidFill>
                <a:srgbClr val="002060"/>
              </a:solidFill>
              <a:prstDash val="solid"/>
              <a:round/>
            </a:ln>
          </p:spPr>
        </p:cxnSp>
        <p:sp>
          <p:nvSpPr>
            <p:cNvPr id="42" name="Rectangle à coins arrondis 38">
              <a:extLst>
                <a:ext uri="{FF2B5EF4-FFF2-40B4-BE49-F238E27FC236}">
                  <a16:creationId xmlns:a16="http://schemas.microsoft.com/office/drawing/2014/main" id="{72312744-90CD-0948-9CF1-C359A7384304}"/>
                </a:ext>
              </a:extLst>
            </p:cNvPr>
            <p:cNvSpPr/>
            <p:nvPr/>
          </p:nvSpPr>
          <p:spPr>
            <a:xfrm>
              <a:off x="2056888" y="2190769"/>
              <a:ext cx="3456384" cy="432757"/>
            </a:xfrm>
            <a:prstGeom prst="roundRect">
              <a:avLst/>
            </a:prstGeom>
            <a:solidFill>
              <a:srgbClr val="2865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à coins arrondis 37">
              <a:extLst>
                <a:ext uri="{FF2B5EF4-FFF2-40B4-BE49-F238E27FC236}">
                  <a16:creationId xmlns:a16="http://schemas.microsoft.com/office/drawing/2014/main" id="{A6DFA738-202D-924D-87EB-81160B4C5525}"/>
                </a:ext>
              </a:extLst>
            </p:cNvPr>
            <p:cNvSpPr/>
            <p:nvPr/>
          </p:nvSpPr>
          <p:spPr>
            <a:xfrm>
              <a:off x="6555161" y="2200951"/>
              <a:ext cx="3349627" cy="439269"/>
            </a:xfrm>
            <a:prstGeom prst="roundRect">
              <a:avLst/>
            </a:prstGeom>
            <a:solidFill>
              <a:srgbClr val="43AD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95426BAE-0974-9D4C-9CAE-F8FE52C2A6AA}"/>
                </a:ext>
              </a:extLst>
            </p:cNvPr>
            <p:cNvSpPr/>
            <p:nvPr/>
          </p:nvSpPr>
          <p:spPr>
            <a:xfrm>
              <a:off x="2188383" y="2139645"/>
              <a:ext cx="3193394" cy="46166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dirty="0" err="1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Ticagrelor</a:t>
              </a:r>
              <a:r>
                <a:rPr lang="en-US" sz="2400" b="1" dirty="0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 180 mg</a:t>
              </a:r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9EDB4D94-7181-0744-ADE6-821A20F589E6}"/>
                </a:ext>
              </a:extLst>
            </p:cNvPr>
            <p:cNvSpPr/>
            <p:nvPr/>
          </p:nvSpPr>
          <p:spPr>
            <a:xfrm>
              <a:off x="6934573" y="2124385"/>
              <a:ext cx="2590800" cy="46166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dirty="0" err="1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Clopidogrel</a:t>
              </a:r>
              <a:r>
                <a:rPr lang="en-US" sz="2400" b="1" dirty="0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 LD* 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5870F3B-1394-124A-918E-7D4210AF89B8}"/>
                </a:ext>
              </a:extLst>
            </p:cNvPr>
            <p:cNvGrpSpPr/>
            <p:nvPr/>
          </p:nvGrpSpPr>
          <p:grpSpPr>
            <a:xfrm>
              <a:off x="5616923" y="1562044"/>
              <a:ext cx="549879" cy="469901"/>
              <a:chOff x="465490" y="4530511"/>
              <a:chExt cx="549879" cy="469901"/>
            </a:xfrm>
          </p:grpSpPr>
          <p:sp>
            <p:nvSpPr>
              <p:cNvPr id="53" name="Oval 81">
                <a:extLst>
                  <a:ext uri="{FF2B5EF4-FFF2-40B4-BE49-F238E27FC236}">
                    <a16:creationId xmlns:a16="http://schemas.microsoft.com/office/drawing/2014/main" id="{45309A77-9E9A-B84F-BF6F-439E06004365}"/>
                  </a:ext>
                </a:extLst>
              </p:cNvPr>
              <p:cNvSpPr/>
              <p:nvPr/>
            </p:nvSpPr>
            <p:spPr>
              <a:xfrm>
                <a:off x="547060" y="4530511"/>
                <a:ext cx="468309" cy="46990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9528">
                <a:solidFill>
                  <a:srgbClr val="002B4C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b="1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Calibri"/>
                  <a:ea typeface="ヒラギノ角ゴ Pro W3" pitchFamily="17"/>
                  <a:cs typeface="Arial" pitchFamily="34"/>
                </a:endParaRPr>
              </a:p>
            </p:txBody>
          </p:sp>
          <p:sp>
            <p:nvSpPr>
              <p:cNvPr id="54" name="TextBox 80">
                <a:extLst>
                  <a:ext uri="{FF2B5EF4-FFF2-40B4-BE49-F238E27FC236}">
                    <a16:creationId xmlns:a16="http://schemas.microsoft.com/office/drawing/2014/main" id="{209EA85D-E45A-E543-8B43-9ADAD7B21CA1}"/>
                  </a:ext>
                </a:extLst>
              </p:cNvPr>
              <p:cNvSpPr txBox="1"/>
              <p:nvPr/>
            </p:nvSpPr>
            <p:spPr>
              <a:xfrm>
                <a:off x="465490" y="4534628"/>
                <a:ext cx="52610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ea typeface="ヒラギノ角ゴ Pro W3" pitchFamily="17"/>
                    <a:cs typeface="Arial" pitchFamily="34"/>
                  </a:rPr>
                  <a:t> </a:t>
                </a:r>
                <a:r>
                  <a:rPr lang="en-US" sz="1050" b="1" dirty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ea typeface="ヒラギノ角ゴ Pro W3" pitchFamily="17"/>
                    <a:cs typeface="Arial" pitchFamily="34"/>
                  </a:rPr>
                  <a:t> </a:t>
                </a:r>
                <a:r>
                  <a:rPr lang="en-US" sz="2400" b="1" dirty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ea typeface="ヒラギノ角ゴ Pro W3" pitchFamily="17"/>
                    <a:cs typeface="Arial" pitchFamily="34"/>
                  </a:rPr>
                  <a:t>R </a:t>
                </a:r>
              </a:p>
            </p:txBody>
          </p:sp>
        </p:grp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8D2C3D08-06BC-F947-9F1F-35023AFEE6CE}"/>
                </a:ext>
              </a:extLst>
            </p:cNvPr>
            <p:cNvSpPr/>
            <p:nvPr/>
          </p:nvSpPr>
          <p:spPr>
            <a:xfrm>
              <a:off x="6354440" y="2411620"/>
              <a:ext cx="3711385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dirty="0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*300 or 600mg at physicians discretion 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757CCDA-8F98-3C4F-8DFC-8DB361C5BB74}"/>
                </a:ext>
              </a:extLst>
            </p:cNvPr>
            <p:cNvCxnSpPr/>
            <p:nvPr/>
          </p:nvCxnSpPr>
          <p:spPr>
            <a:xfrm flipH="1">
              <a:off x="3763640" y="1853730"/>
              <a:ext cx="5145" cy="373086"/>
            </a:xfrm>
            <a:prstGeom prst="straightConnector1">
              <a:avLst/>
            </a:prstGeom>
            <a:noFill/>
            <a:ln w="34920">
              <a:solidFill>
                <a:srgbClr val="002060"/>
              </a:solidFill>
              <a:prstDash val="solid"/>
              <a:round/>
              <a:headEnd type="none" w="med" len="med"/>
              <a:tailEnd type="triangle" w="lg" len="med"/>
            </a:ln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E32E838-CCF0-8845-BD7B-72CE0A7FCED3}"/>
              </a:ext>
            </a:extLst>
          </p:cNvPr>
          <p:cNvGrpSpPr/>
          <p:nvPr/>
        </p:nvGrpSpPr>
        <p:grpSpPr>
          <a:xfrm>
            <a:off x="2019990" y="4730073"/>
            <a:ext cx="7834405" cy="699311"/>
            <a:chOff x="2056888" y="3764110"/>
            <a:chExt cx="7834405" cy="699311"/>
          </a:xfrm>
        </p:grpSpPr>
        <p:sp>
          <p:nvSpPr>
            <p:cNvPr id="57" name="Rectangle à coins arrondis 64">
              <a:extLst>
                <a:ext uri="{FF2B5EF4-FFF2-40B4-BE49-F238E27FC236}">
                  <a16:creationId xmlns:a16="http://schemas.microsoft.com/office/drawing/2014/main" id="{4CD02B8A-DC72-7841-925C-0AF11497E68D}"/>
                </a:ext>
              </a:extLst>
            </p:cNvPr>
            <p:cNvSpPr/>
            <p:nvPr/>
          </p:nvSpPr>
          <p:spPr>
            <a:xfrm>
              <a:off x="2056888" y="3852698"/>
              <a:ext cx="3456384" cy="573171"/>
            </a:xfrm>
            <a:prstGeom prst="roundRect">
              <a:avLst/>
            </a:prstGeom>
            <a:solidFill>
              <a:srgbClr val="2865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à coins arrondis 65">
              <a:extLst>
                <a:ext uri="{FF2B5EF4-FFF2-40B4-BE49-F238E27FC236}">
                  <a16:creationId xmlns:a16="http://schemas.microsoft.com/office/drawing/2014/main" id="{146ACA96-A55B-EF46-B1FE-A84115C4E79E}"/>
                </a:ext>
              </a:extLst>
            </p:cNvPr>
            <p:cNvSpPr/>
            <p:nvPr/>
          </p:nvSpPr>
          <p:spPr>
            <a:xfrm>
              <a:off x="6541666" y="3870545"/>
              <a:ext cx="3349627" cy="536123"/>
            </a:xfrm>
            <a:prstGeom prst="roundRect">
              <a:avLst/>
            </a:prstGeom>
            <a:solidFill>
              <a:srgbClr val="43AD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B0FD89FB-3C4F-F04E-A19A-26528DCB8D0E}"/>
                </a:ext>
              </a:extLst>
            </p:cNvPr>
            <p:cNvSpPr/>
            <p:nvPr/>
          </p:nvSpPr>
          <p:spPr>
            <a:xfrm>
              <a:off x="2188383" y="3764110"/>
              <a:ext cx="3193394" cy="67710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dirty="0" err="1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Ticagrelor</a:t>
              </a:r>
              <a:r>
                <a:rPr lang="en-US" sz="2400" b="1" dirty="0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 MD</a:t>
              </a:r>
            </a:p>
            <a:p>
              <a:pPr lvl="0"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dirty="0">
                  <a:solidFill>
                    <a:schemeClr val="bg1"/>
                  </a:solidFill>
                  <a:ea typeface="ヒラギノ角ゴ Pro W3" pitchFamily="17"/>
                  <a:cs typeface="Arial" pitchFamily="34"/>
                </a:rPr>
                <a:t>90mg x2/day</a:t>
              </a:r>
              <a:endParaRPr lang="en-US" sz="1400" b="1" dirty="0">
                <a:solidFill>
                  <a:schemeClr val="bg1"/>
                </a:solidFill>
                <a:latin typeface="Calibri"/>
                <a:ea typeface="ヒラギノ角ゴ Pro W3" pitchFamily="17"/>
                <a:cs typeface="Arial" pitchFamily="34"/>
              </a:endParaRPr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15ED5E9-5DD0-CD4D-AFF0-5029EC885620}"/>
                </a:ext>
              </a:extLst>
            </p:cNvPr>
            <p:cNvSpPr/>
            <p:nvPr/>
          </p:nvSpPr>
          <p:spPr>
            <a:xfrm>
              <a:off x="6934573" y="3786313"/>
              <a:ext cx="2590800" cy="67710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dirty="0" err="1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Clopidogrel</a:t>
              </a:r>
              <a:r>
                <a:rPr lang="en-US" sz="2400" b="1" dirty="0">
                  <a:solidFill>
                    <a:schemeClr val="bg1"/>
                  </a:solidFill>
                  <a:latin typeface="Calibri"/>
                  <a:ea typeface="ヒラギノ角ゴ Pro W3" pitchFamily="17"/>
                  <a:cs typeface="Arial" pitchFamily="34"/>
                </a:rPr>
                <a:t> MD</a:t>
              </a: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dirty="0">
                  <a:solidFill>
                    <a:schemeClr val="bg1"/>
                  </a:solidFill>
                  <a:ea typeface="ヒラギノ角ゴ Pro W3" pitchFamily="17"/>
                  <a:cs typeface="Arial" pitchFamily="34"/>
                </a:rPr>
                <a:t>75 mg /day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30343CB-C026-AA4D-94E6-480EA0E1B0B8}"/>
              </a:ext>
            </a:extLst>
          </p:cNvPr>
          <p:cNvGrpSpPr/>
          <p:nvPr/>
        </p:nvGrpSpPr>
        <p:grpSpPr>
          <a:xfrm>
            <a:off x="2050550" y="5675243"/>
            <a:ext cx="7847899" cy="461665"/>
            <a:chOff x="2050552" y="5508019"/>
            <a:chExt cx="7847899" cy="461665"/>
          </a:xfrm>
        </p:grpSpPr>
        <p:sp>
          <p:nvSpPr>
            <p:cNvPr id="61" name="Rectangle à coins arrondis 69">
              <a:extLst>
                <a:ext uri="{FF2B5EF4-FFF2-40B4-BE49-F238E27FC236}">
                  <a16:creationId xmlns:a16="http://schemas.microsoft.com/office/drawing/2014/main" id="{57A0558C-7B34-D846-8A9C-615B582B4621}"/>
                </a:ext>
              </a:extLst>
            </p:cNvPr>
            <p:cNvSpPr/>
            <p:nvPr/>
          </p:nvSpPr>
          <p:spPr>
            <a:xfrm>
              <a:off x="2050552" y="5553300"/>
              <a:ext cx="7847899" cy="4119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865B1"/>
                </a:solidFill>
              </a:endParaRPr>
            </a:p>
          </p:txBody>
        </p:sp>
        <p:sp>
          <p:nvSpPr>
            <p:cNvPr id="62" name="Rectangle 24">
              <a:extLst>
                <a:ext uri="{FF2B5EF4-FFF2-40B4-BE49-F238E27FC236}">
                  <a16:creationId xmlns:a16="http://schemas.microsoft.com/office/drawing/2014/main" id="{B4E2C9A8-2C22-E044-844D-62F6FE8DD9F3}"/>
                </a:ext>
              </a:extLst>
            </p:cNvPr>
            <p:cNvSpPr/>
            <p:nvPr/>
          </p:nvSpPr>
          <p:spPr>
            <a:xfrm>
              <a:off x="3309304" y="5508019"/>
              <a:ext cx="5715000" cy="46166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dirty="0">
                  <a:solidFill>
                    <a:srgbClr val="002060"/>
                  </a:solidFill>
                  <a:latin typeface="Calibri"/>
                  <a:ea typeface="ヒラギノ角ゴ Pro W3" pitchFamily="17"/>
                  <a:cs typeface="Arial" pitchFamily="34"/>
                </a:rPr>
                <a:t>Follow up at 30days </a:t>
              </a:r>
              <a:r>
                <a:rPr lang="en-US" sz="2000" dirty="0">
                  <a:solidFill>
                    <a:srgbClr val="002060"/>
                  </a:solidFill>
                  <a:latin typeface="Calibri"/>
                  <a:ea typeface="ヒラギノ角ゴ Pro W3" pitchFamily="17"/>
                  <a:cs typeface="Arial" pitchFamily="34"/>
                </a:rPr>
                <a:t>for clinical secondary EP  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F0D954D-B631-46F7-817B-ECC7C2A4257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16E5A37D-376A-B648-9F62-A289F5AB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7" y="2499550"/>
            <a:ext cx="1170400" cy="7808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BB844F13-ABFC-1A41-A03A-214F36A5CDD0}"/>
              </a:ext>
            </a:extLst>
          </p:cNvPr>
          <p:cNvSpPr txBox="1"/>
          <p:nvPr/>
        </p:nvSpPr>
        <p:spPr>
          <a:xfrm>
            <a:off x="14956" y="3390417"/>
            <a:ext cx="22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44 French PCI </a:t>
            </a:r>
            <a:r>
              <a:rPr lang="fr-FR" b="1" dirty="0" err="1">
                <a:solidFill>
                  <a:srgbClr val="002060"/>
                </a:solidFill>
              </a:rPr>
              <a:t>Centers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E3C32DA-45BF-CB4F-87F8-7F9057039F97}"/>
              </a:ext>
            </a:extLst>
          </p:cNvPr>
          <p:cNvSpPr txBox="1"/>
          <p:nvPr/>
        </p:nvSpPr>
        <p:spPr>
          <a:xfrm>
            <a:off x="9315269" y="3306211"/>
            <a:ext cx="303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5 </a:t>
            </a:r>
            <a:r>
              <a:rPr lang="fr-FR" b="1" dirty="0" err="1">
                <a:solidFill>
                  <a:srgbClr val="002060"/>
                </a:solidFill>
              </a:rPr>
              <a:t>Czech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Republic</a:t>
            </a:r>
            <a:r>
              <a:rPr lang="fr-FR" b="1" dirty="0">
                <a:solidFill>
                  <a:srgbClr val="002060"/>
                </a:solidFill>
              </a:rPr>
              <a:t> PCI </a:t>
            </a:r>
            <a:r>
              <a:rPr lang="fr-FR" b="1" dirty="0" err="1">
                <a:solidFill>
                  <a:srgbClr val="002060"/>
                </a:solidFill>
              </a:rPr>
              <a:t>Centers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0" name="Picture 8" descr="Czech Republic Flag – 5 x 3 Ft | Decoparty.fr">
            <a:extLst>
              <a:ext uri="{FF2B5EF4-FFF2-40B4-BE49-F238E27FC236}">
                <a16:creationId xmlns:a16="http://schemas.microsoft.com/office/drawing/2014/main" id="{B550104B-5B42-4E4B-81AF-9C8E6D3EC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18557" r="3068" b="18089"/>
          <a:stretch/>
        </p:blipFill>
        <p:spPr bwMode="auto">
          <a:xfrm>
            <a:off x="10522829" y="2355217"/>
            <a:ext cx="1201578" cy="811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AF2EED64-A1DB-7C4E-9A17-8C83CA2349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CE7B24E-1F63-3347-B805-B40EA1267D0C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5">
            <a:extLst>
              <a:ext uri="{FF2B5EF4-FFF2-40B4-BE49-F238E27FC236}">
                <a16:creationId xmlns:a16="http://schemas.microsoft.com/office/drawing/2014/main" id="{47B22C9D-6CB3-0D43-83DC-9AA085F9A8C1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4" name="TextBox 6">
            <a:extLst>
              <a:ext uri="{FF2B5EF4-FFF2-40B4-BE49-F238E27FC236}">
                <a16:creationId xmlns:a16="http://schemas.microsoft.com/office/drawing/2014/main" id="{AD175D17-1D7F-DE4C-BD48-9363B704685E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5462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1809C0EB-42F1-8042-A9FE-ECD893232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72AD2B-28FE-6646-A367-0767FE574F80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38840670-55A8-6B4D-AF17-90FA953C9BA3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02ACB574-912B-DC4E-98FF-611DAD9784C6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7088F6-6E30-E947-904A-0F82A6A3C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95" y="0"/>
            <a:ext cx="1925176" cy="10671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1C85CD-0633-7846-BD35-CF419844216A}"/>
              </a:ext>
            </a:extLst>
          </p:cNvPr>
          <p:cNvSpPr txBox="1"/>
          <p:nvPr/>
        </p:nvSpPr>
        <p:spPr>
          <a:xfrm>
            <a:off x="1346267" y="75939"/>
            <a:ext cx="9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Incusion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Criteria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F8D39-25C5-3540-B64B-0434EDD204BE}"/>
              </a:ext>
            </a:extLst>
          </p:cNvPr>
          <p:cNvSpPr/>
          <p:nvPr/>
        </p:nvSpPr>
        <p:spPr>
          <a:xfrm>
            <a:off x="-6351" y="1451036"/>
            <a:ext cx="73159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>
              <a:solidFill>
                <a:srgbClr val="00009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Male or non-pregnant female </a:t>
            </a:r>
            <a:r>
              <a:rPr lang="en-US" sz="2800" dirty="0">
                <a:sym typeface="Symbol"/>
              </a:rPr>
              <a:t></a:t>
            </a:r>
            <a:r>
              <a:rPr lang="en-US" sz="2800" dirty="0"/>
              <a:t> 18 years of age</a:t>
            </a:r>
            <a:endParaRPr lang="fr-F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Undergoing </a:t>
            </a:r>
            <a:r>
              <a:rPr lang="en-US" sz="2800" b="1" dirty="0">
                <a:solidFill>
                  <a:srgbClr val="000090"/>
                </a:solidFill>
              </a:rPr>
              <a:t>non-emergent PCI</a:t>
            </a:r>
            <a:r>
              <a:rPr lang="en-US" sz="2800" b="1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Having </a:t>
            </a:r>
            <a:r>
              <a:rPr lang="en-US" sz="2800" b="1" dirty="0">
                <a:solidFill>
                  <a:srgbClr val="C00000"/>
                </a:solidFill>
              </a:rPr>
              <a:t>at least one </a:t>
            </a:r>
            <a:r>
              <a:rPr lang="en-US" sz="2800" b="1" u="sng" dirty="0">
                <a:solidFill>
                  <a:srgbClr val="C00000"/>
                </a:solidFill>
              </a:rPr>
              <a:t>high-risk feature</a:t>
            </a:r>
            <a:endParaRPr lang="en-US" sz="28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90"/>
                </a:solidFill>
              </a:rPr>
              <a:t>Negative troponin </a:t>
            </a:r>
            <a:r>
              <a:rPr lang="fr-FR" sz="2800" dirty="0">
                <a:solidFill>
                  <a:srgbClr val="C00000"/>
                </a:solidFill>
              </a:rPr>
              <a:t>or moderatly positive and </a:t>
            </a:r>
            <a:r>
              <a:rPr lang="fr-FR" sz="2800" dirty="0" err="1">
                <a:solidFill>
                  <a:srgbClr val="C00000"/>
                </a:solidFill>
              </a:rPr>
              <a:t>decreasing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000090"/>
                </a:solidFill>
              </a:rPr>
              <a:t>before</a:t>
            </a:r>
            <a:r>
              <a:rPr lang="fr-FR" sz="2800" b="1" dirty="0">
                <a:solidFill>
                  <a:srgbClr val="000090"/>
                </a:solidFill>
              </a:rPr>
              <a:t> PCI </a:t>
            </a:r>
            <a:endParaRPr lang="en-US" sz="2800" b="1" dirty="0">
              <a:solidFill>
                <a:srgbClr val="00009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Informed consent obtained in writing at enrolment into the study </a:t>
            </a:r>
            <a:endParaRPr lang="fr-FR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B1681-5F50-6240-9273-5E38EEF917AE}"/>
              </a:ext>
            </a:extLst>
          </p:cNvPr>
          <p:cNvSpPr/>
          <p:nvPr/>
        </p:nvSpPr>
        <p:spPr>
          <a:xfrm>
            <a:off x="7719653" y="1156626"/>
            <a:ext cx="392646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numCol="1">
            <a:spAutoFit/>
          </a:bodyPr>
          <a:lstStyle/>
          <a:p>
            <a:pPr algn="ctr"/>
            <a:r>
              <a:rPr lang="en-US" b="1" dirty="0">
                <a:solidFill>
                  <a:srgbClr val="00007F"/>
                </a:solidFill>
              </a:rPr>
              <a:t>Patient related 	</a:t>
            </a:r>
            <a:endParaRPr lang="fr-FR" b="1" dirty="0">
              <a:solidFill>
                <a:srgbClr val="00007F"/>
              </a:solidFill>
            </a:endParaRPr>
          </a:p>
          <a:p>
            <a:pPr algn="ctr"/>
            <a:r>
              <a:rPr lang="en-US" dirty="0">
                <a:solidFill>
                  <a:srgbClr val="00007F"/>
                </a:solidFill>
              </a:rPr>
              <a:t>Age &gt; 75</a:t>
            </a:r>
            <a:endParaRPr lang="fr-FR" dirty="0">
              <a:solidFill>
                <a:srgbClr val="00007F"/>
              </a:solidFill>
            </a:endParaRPr>
          </a:p>
          <a:p>
            <a:pPr algn="ctr"/>
            <a:r>
              <a:rPr lang="en-US" dirty="0" err="1">
                <a:solidFill>
                  <a:srgbClr val="00007F"/>
                </a:solidFill>
              </a:rPr>
              <a:t>Creat</a:t>
            </a:r>
            <a:r>
              <a:rPr lang="en-US" dirty="0">
                <a:solidFill>
                  <a:srgbClr val="00007F"/>
                </a:solidFill>
              </a:rPr>
              <a:t> Clearance &lt; 60ml/min </a:t>
            </a:r>
            <a:endParaRPr lang="fr-FR" dirty="0">
              <a:solidFill>
                <a:srgbClr val="00007F"/>
              </a:solidFill>
            </a:endParaRPr>
          </a:p>
          <a:p>
            <a:pPr algn="ctr"/>
            <a:r>
              <a:rPr lang="en-US" dirty="0">
                <a:solidFill>
                  <a:srgbClr val="00007F"/>
                </a:solidFill>
              </a:rPr>
              <a:t>Diabetes Mellitus </a:t>
            </a:r>
            <a:endParaRPr lang="fr-FR" dirty="0">
              <a:solidFill>
                <a:srgbClr val="00007F"/>
              </a:solidFill>
            </a:endParaRPr>
          </a:p>
          <a:p>
            <a:pPr algn="ctr"/>
            <a:r>
              <a:rPr lang="en-US" dirty="0">
                <a:solidFill>
                  <a:srgbClr val="00007F"/>
                </a:solidFill>
              </a:rPr>
              <a:t>BMI &gt;30</a:t>
            </a:r>
            <a:endParaRPr lang="fr-FR" dirty="0">
              <a:solidFill>
                <a:srgbClr val="00007F"/>
              </a:solidFill>
            </a:endParaRPr>
          </a:p>
          <a:p>
            <a:pPr algn="ctr"/>
            <a:r>
              <a:rPr lang="en-US" dirty="0">
                <a:solidFill>
                  <a:srgbClr val="00007F"/>
                </a:solidFill>
              </a:rPr>
              <a:t>History of ACS in the past 12 months</a:t>
            </a:r>
            <a:endParaRPr lang="fr-FR" dirty="0">
              <a:solidFill>
                <a:srgbClr val="00007F"/>
              </a:solidFill>
            </a:endParaRPr>
          </a:p>
          <a:p>
            <a:pPr algn="ctr"/>
            <a:r>
              <a:rPr lang="en-US" dirty="0">
                <a:solidFill>
                  <a:srgbClr val="00007F"/>
                </a:solidFill>
              </a:rPr>
              <a:t>LVEF &lt;40% and/or prior episode of HF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C97B20-799C-744A-9C63-589B29651D0B}"/>
              </a:ext>
            </a:extLst>
          </p:cNvPr>
          <p:cNvSpPr txBox="1"/>
          <p:nvPr/>
        </p:nvSpPr>
        <p:spPr>
          <a:xfrm>
            <a:off x="7719652" y="3355680"/>
            <a:ext cx="3926463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007F"/>
                </a:solidFill>
              </a:rPr>
              <a:t>Procedure</a:t>
            </a:r>
            <a:r>
              <a:rPr lang="fr-FR" b="1" dirty="0">
                <a:solidFill>
                  <a:srgbClr val="00007F"/>
                </a:solidFill>
              </a:rPr>
              <a:t> </a:t>
            </a:r>
            <a:r>
              <a:rPr lang="fr-FR" b="1" dirty="0" err="1">
                <a:solidFill>
                  <a:srgbClr val="00007F"/>
                </a:solidFill>
              </a:rPr>
              <a:t>related</a:t>
            </a:r>
            <a:r>
              <a:rPr lang="fr-FR" b="1" dirty="0">
                <a:solidFill>
                  <a:srgbClr val="00007F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007F"/>
                </a:solidFill>
              </a:rPr>
              <a:t>Multivessel disease</a:t>
            </a:r>
          </a:p>
          <a:p>
            <a:pPr algn="ctr"/>
            <a:r>
              <a:rPr lang="en-US" dirty="0">
                <a:solidFill>
                  <a:srgbClr val="00007F"/>
                </a:solidFill>
              </a:rPr>
              <a:t>Multiple stents needed </a:t>
            </a:r>
          </a:p>
          <a:p>
            <a:pPr algn="ctr"/>
            <a:r>
              <a:rPr lang="en-US" dirty="0">
                <a:solidFill>
                  <a:srgbClr val="00007F"/>
                </a:solidFill>
              </a:rPr>
              <a:t>Left main stenting </a:t>
            </a:r>
            <a:endParaRPr lang="fr-FR" dirty="0">
              <a:solidFill>
                <a:srgbClr val="00007F"/>
              </a:solidFill>
            </a:endParaRPr>
          </a:p>
          <a:p>
            <a:pPr algn="ctr"/>
            <a:r>
              <a:rPr lang="en-US" dirty="0">
                <a:solidFill>
                  <a:srgbClr val="00007F"/>
                </a:solidFill>
              </a:rPr>
              <a:t>Bifurcation stenting</a:t>
            </a:r>
          </a:p>
          <a:p>
            <a:pPr algn="ctr"/>
            <a:r>
              <a:rPr lang="en-US" dirty="0">
                <a:solidFill>
                  <a:srgbClr val="00007F"/>
                </a:solidFill>
              </a:rPr>
              <a:t>ACC/AHA type B2, C lesion </a:t>
            </a:r>
            <a:endParaRPr lang="fr-FR" dirty="0">
              <a:solidFill>
                <a:srgbClr val="00007F"/>
              </a:solidFill>
            </a:endParaRPr>
          </a:p>
          <a:p>
            <a:pPr algn="ctr"/>
            <a:r>
              <a:rPr lang="en-US" dirty="0">
                <a:solidFill>
                  <a:srgbClr val="00007F"/>
                </a:solidFill>
              </a:rPr>
              <a:t>Venous or arterial coronary graft </a:t>
            </a:r>
            <a:endParaRPr lang="fr-FR" dirty="0">
              <a:solidFill>
                <a:srgbClr val="00007F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C89BA1B-B848-4578-9CA1-69F690C77A8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945" r="4049" b="5234"/>
          <a:stretch/>
        </p:blipFill>
        <p:spPr bwMode="auto">
          <a:xfrm>
            <a:off x="10528663" y="117673"/>
            <a:ext cx="1332411" cy="93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4E3A084-C082-524D-B5D1-899DAE490DD0}"/>
              </a:ext>
            </a:extLst>
          </p:cNvPr>
          <p:cNvSpPr txBox="1"/>
          <p:nvPr/>
        </p:nvSpPr>
        <p:spPr>
          <a:xfrm>
            <a:off x="3339004" y="6429033"/>
            <a:ext cx="527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</a:rPr>
              <a:t>Silvain J et al. Am </a:t>
            </a:r>
            <a:r>
              <a:rPr lang="fr-FR" sz="2000" b="1" dirty="0" err="1">
                <a:solidFill>
                  <a:schemeClr val="bg1"/>
                </a:solidFill>
              </a:rPr>
              <a:t>Heart</a:t>
            </a:r>
            <a:r>
              <a:rPr lang="fr-FR" sz="2000" b="1" dirty="0">
                <a:solidFill>
                  <a:schemeClr val="bg1"/>
                </a:solidFill>
              </a:rPr>
              <a:t> J. 2020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377FF052-4E51-F645-98C8-59733EB97F59}"/>
              </a:ext>
            </a:extLst>
          </p:cNvPr>
          <p:cNvSpPr txBox="1"/>
          <p:nvPr/>
        </p:nvSpPr>
        <p:spPr>
          <a:xfrm>
            <a:off x="123214" y="5433054"/>
            <a:ext cx="11702572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Exclusions: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ACS; need for chronic oral anticoagulation; other planned coronary revascularization within 30 days</a:t>
            </a:r>
          </a:p>
        </p:txBody>
      </p:sp>
    </p:spTree>
    <p:extLst>
      <p:ext uri="{BB962C8B-B14F-4D97-AF65-F5344CB8AC3E}">
        <p14:creationId xmlns:p14="http://schemas.microsoft.com/office/powerpoint/2010/main" val="2224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C60C78A-1294-3648-9BC4-6A98B44FD10F}"/>
              </a:ext>
            </a:extLst>
          </p:cNvPr>
          <p:cNvSpPr txBox="1"/>
          <p:nvPr/>
        </p:nvSpPr>
        <p:spPr>
          <a:xfrm>
            <a:off x="2246512" y="53427"/>
            <a:ext cx="807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Sample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Size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Calculation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50C3E6-D0C5-C04C-B658-55B079AF54E2}"/>
              </a:ext>
            </a:extLst>
          </p:cNvPr>
          <p:cNvSpPr txBox="1"/>
          <p:nvPr/>
        </p:nvSpPr>
        <p:spPr>
          <a:xfrm>
            <a:off x="1264212" y="1445428"/>
            <a:ext cx="9657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Expected events rates  : </a:t>
            </a:r>
            <a:r>
              <a:rPr lang="en-US" sz="2400" dirty="0"/>
              <a:t>30% for the primary EP of MI-4/I  at 48 hours in the clopidogrel arm </a:t>
            </a:r>
          </a:p>
          <a:p>
            <a:endParaRPr lang="fr-FR" sz="2400" dirty="0"/>
          </a:p>
          <a:p>
            <a:r>
              <a:rPr lang="en-US" sz="2400" b="1" dirty="0">
                <a:solidFill>
                  <a:srgbClr val="000090"/>
                </a:solidFill>
              </a:rPr>
              <a:t>Expected relative risk :</a:t>
            </a:r>
            <a:r>
              <a:rPr lang="fr-FR" sz="2400" b="1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20 % reduction</a:t>
            </a:r>
          </a:p>
          <a:p>
            <a:endParaRPr lang="en-US" sz="2400" b="1" dirty="0">
              <a:solidFill>
                <a:srgbClr val="000090"/>
              </a:solidFill>
            </a:endParaRPr>
          </a:p>
          <a:p>
            <a:r>
              <a:rPr lang="en-US" sz="2400" b="1" dirty="0">
                <a:solidFill>
                  <a:srgbClr val="000090"/>
                </a:solidFill>
              </a:rPr>
              <a:t>Power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90"/>
                </a:solidFill>
              </a:rPr>
              <a:t>80% , two-sided alpha level of 5%</a:t>
            </a:r>
          </a:p>
          <a:p>
            <a:r>
              <a:rPr lang="en-US" sz="2400" b="1" dirty="0">
                <a:solidFill>
                  <a:srgbClr val="000090"/>
                </a:solidFill>
              </a:rPr>
              <a:t>856 patients/group required + 10% of dropout rate :</a:t>
            </a:r>
            <a:r>
              <a:rPr lang="en-US" sz="2400" dirty="0"/>
              <a:t> 1900 patients required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90"/>
                </a:solidFill>
              </a:rPr>
              <a:t>An interim  analysis </a:t>
            </a:r>
            <a:r>
              <a:rPr lang="en-US" sz="2400" dirty="0"/>
              <a:t>was performed with no necessary</a:t>
            </a:r>
            <a:r>
              <a:rPr lang="fr-FR" sz="2400" dirty="0"/>
              <a:t> </a:t>
            </a:r>
            <a:r>
              <a:rPr lang="en-US" sz="2400" dirty="0"/>
              <a:t>sample size adjustment</a:t>
            </a:r>
            <a:endParaRPr lang="fr-FR" sz="2400" dirty="0"/>
          </a:p>
          <a:p>
            <a:endParaRPr lang="en-US" sz="2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8D06F82-C661-F541-A4C9-FD81B65F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5176" cy="106717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414707A-0D9B-BE48-B7CE-13FAD4635CE4}"/>
              </a:ext>
            </a:extLst>
          </p:cNvPr>
          <p:cNvSpPr txBox="1"/>
          <p:nvPr/>
        </p:nvSpPr>
        <p:spPr>
          <a:xfrm>
            <a:off x="7832813" y="2025516"/>
            <a:ext cx="407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/>
              <a:t>Zeitouni</a:t>
            </a:r>
            <a:r>
              <a:rPr lang="fr-FR" sz="2000" dirty="0"/>
              <a:t> M et al. </a:t>
            </a:r>
            <a:r>
              <a:rPr lang="fr-FR" sz="2000" dirty="0" err="1"/>
              <a:t>Eur</a:t>
            </a:r>
            <a:r>
              <a:rPr lang="fr-FR" sz="2000" dirty="0"/>
              <a:t> </a:t>
            </a:r>
            <a:r>
              <a:rPr lang="fr-FR" sz="2000" dirty="0" err="1"/>
              <a:t>Heart</a:t>
            </a:r>
            <a:r>
              <a:rPr lang="fr-FR" sz="2000" dirty="0"/>
              <a:t> J 2018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A045CDC-4A26-964D-A8EE-6E224793A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0" y="6345554"/>
            <a:ext cx="12198350" cy="76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75D53A-5B41-8848-94B0-15A8345C85E5}"/>
              </a:ext>
            </a:extLst>
          </p:cNvPr>
          <p:cNvSpPr/>
          <p:nvPr/>
        </p:nvSpPr>
        <p:spPr>
          <a:xfrm>
            <a:off x="-6351" y="6414117"/>
            <a:ext cx="12198351" cy="447155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B6AB1F99-5F41-5643-B461-1B4F9A88A342}"/>
              </a:ext>
            </a:extLst>
          </p:cNvPr>
          <p:cNvSpPr txBox="1"/>
          <p:nvPr/>
        </p:nvSpPr>
        <p:spPr>
          <a:xfrm>
            <a:off x="119893" y="650571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3B548D0-D108-7C42-AFF8-E167920E2144}"/>
              </a:ext>
            </a:extLst>
          </p:cNvPr>
          <p:cNvSpPr txBox="1"/>
          <p:nvPr/>
        </p:nvSpPr>
        <p:spPr>
          <a:xfrm>
            <a:off x="7700992" y="650571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26966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2282</Words>
  <Application>Microsoft Macintosh PowerPoint</Application>
  <PresentationFormat>Grand écran</PresentationFormat>
  <Paragraphs>763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Lub Dub</vt:lpstr>
      <vt:lpstr>Times</vt:lpstr>
      <vt:lpstr>Times New Roman</vt:lpstr>
      <vt:lpstr>Thème Office</vt:lpstr>
      <vt:lpstr>2_Thème Office</vt:lpstr>
      <vt:lpstr>Présentation PowerPoint</vt:lpstr>
      <vt:lpstr>DISCLOSURE STATEMENT OF FINANCIAL INTEREST Johanne SILVAIN  MD, PhD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Alicia GASSER</dc:creator>
  <cp:lastModifiedBy>Johanne Silvain</cp:lastModifiedBy>
  <cp:revision>118</cp:revision>
  <dcterms:created xsi:type="dcterms:W3CDTF">2020-06-05T09:42:33Z</dcterms:created>
  <dcterms:modified xsi:type="dcterms:W3CDTF">2020-11-13T12:10:52Z</dcterms:modified>
</cp:coreProperties>
</file>