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</p:sldMasterIdLst>
  <p:notesMasterIdLst>
    <p:notesMasterId r:id="rId4"/>
  </p:notesMasterIdLst>
  <p:handoutMasterIdLst>
    <p:handoutMasterId r:id="rId5"/>
  </p:handoutMasterIdLst>
  <p:sldIdLst>
    <p:sldId id="259" r:id="rId3"/>
  </p:sldIdLst>
  <p:sldSz cx="9144000" cy="5143500" type="screen16x9"/>
  <p:notesSz cx="9034463" cy="6858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900" kern="1200">
        <a:solidFill>
          <a:schemeClr val="tx2"/>
        </a:solidFill>
        <a:latin typeface="Arial" pitchFamily="34" charset="0"/>
        <a:ea typeface="ＭＳ Ｐゴシック" pitchFamily="34" charset="-128"/>
        <a:cs typeface="+mn-cs"/>
      </a:defRPr>
    </a:lvl1pPr>
    <a:lvl2pPr marL="89337" algn="ctr" rtl="0" fontAlgn="base">
      <a:spcBef>
        <a:spcPct val="0"/>
      </a:spcBef>
      <a:spcAft>
        <a:spcPct val="0"/>
      </a:spcAft>
      <a:defRPr sz="3900" kern="1200">
        <a:solidFill>
          <a:schemeClr val="tx2"/>
        </a:solidFill>
        <a:latin typeface="Arial" pitchFamily="34" charset="0"/>
        <a:ea typeface="ＭＳ Ｐゴシック" pitchFamily="34" charset="-128"/>
        <a:cs typeface="+mn-cs"/>
      </a:defRPr>
    </a:lvl2pPr>
    <a:lvl3pPr marL="178674" algn="ctr" rtl="0" fontAlgn="base">
      <a:spcBef>
        <a:spcPct val="0"/>
      </a:spcBef>
      <a:spcAft>
        <a:spcPct val="0"/>
      </a:spcAft>
      <a:defRPr sz="3900" kern="1200">
        <a:solidFill>
          <a:schemeClr val="tx2"/>
        </a:solidFill>
        <a:latin typeface="Arial" pitchFamily="34" charset="0"/>
        <a:ea typeface="ＭＳ Ｐゴシック" pitchFamily="34" charset="-128"/>
        <a:cs typeface="+mn-cs"/>
      </a:defRPr>
    </a:lvl3pPr>
    <a:lvl4pPr marL="268011" algn="ctr" rtl="0" fontAlgn="base">
      <a:spcBef>
        <a:spcPct val="0"/>
      </a:spcBef>
      <a:spcAft>
        <a:spcPct val="0"/>
      </a:spcAft>
      <a:defRPr sz="3900" kern="1200">
        <a:solidFill>
          <a:schemeClr val="tx2"/>
        </a:solidFill>
        <a:latin typeface="Arial" pitchFamily="34" charset="0"/>
        <a:ea typeface="ＭＳ Ｐゴシック" pitchFamily="34" charset="-128"/>
        <a:cs typeface="+mn-cs"/>
      </a:defRPr>
    </a:lvl4pPr>
    <a:lvl5pPr marL="357348" algn="ctr" rtl="0" fontAlgn="base">
      <a:spcBef>
        <a:spcPct val="0"/>
      </a:spcBef>
      <a:spcAft>
        <a:spcPct val="0"/>
      </a:spcAft>
      <a:defRPr sz="3900" kern="1200">
        <a:solidFill>
          <a:schemeClr val="tx2"/>
        </a:solidFill>
        <a:latin typeface="Arial" pitchFamily="34" charset="0"/>
        <a:ea typeface="ＭＳ Ｐゴシック" pitchFamily="34" charset="-128"/>
        <a:cs typeface="+mn-cs"/>
      </a:defRPr>
    </a:lvl5pPr>
    <a:lvl6pPr marL="446684" algn="l" defTabSz="178674" rtl="0" eaLnBrk="1" latinLnBrk="0" hangingPunct="1">
      <a:defRPr sz="3900" kern="1200">
        <a:solidFill>
          <a:schemeClr val="tx2"/>
        </a:solidFill>
        <a:latin typeface="Arial" pitchFamily="34" charset="0"/>
        <a:ea typeface="ＭＳ Ｐゴシック" pitchFamily="34" charset="-128"/>
        <a:cs typeface="+mn-cs"/>
      </a:defRPr>
    </a:lvl6pPr>
    <a:lvl7pPr marL="536021" algn="l" defTabSz="178674" rtl="0" eaLnBrk="1" latinLnBrk="0" hangingPunct="1">
      <a:defRPr sz="3900" kern="1200">
        <a:solidFill>
          <a:schemeClr val="tx2"/>
        </a:solidFill>
        <a:latin typeface="Arial" pitchFamily="34" charset="0"/>
        <a:ea typeface="ＭＳ Ｐゴシック" pitchFamily="34" charset="-128"/>
        <a:cs typeface="+mn-cs"/>
      </a:defRPr>
    </a:lvl7pPr>
    <a:lvl8pPr marL="625358" algn="l" defTabSz="178674" rtl="0" eaLnBrk="1" latinLnBrk="0" hangingPunct="1">
      <a:defRPr sz="3900" kern="1200">
        <a:solidFill>
          <a:schemeClr val="tx2"/>
        </a:solidFill>
        <a:latin typeface="Arial" pitchFamily="34" charset="0"/>
        <a:ea typeface="ＭＳ Ｐゴシック" pitchFamily="34" charset="-128"/>
        <a:cs typeface="+mn-cs"/>
      </a:defRPr>
    </a:lvl8pPr>
    <a:lvl9pPr marL="714695" algn="l" defTabSz="178674" rtl="0" eaLnBrk="1" latinLnBrk="0" hangingPunct="1">
      <a:defRPr sz="3900" kern="1200">
        <a:solidFill>
          <a:schemeClr val="tx2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14">
          <p15:clr>
            <a:srgbClr val="A4A3A4"/>
          </p15:clr>
        </p15:guide>
        <p15:guide id="2" orient="horz" pos="18848">
          <p15:clr>
            <a:srgbClr val="A4A3A4"/>
          </p15:clr>
        </p15:guide>
        <p15:guide id="3" orient="horz" pos="3179">
          <p15:clr>
            <a:srgbClr val="A4A3A4"/>
          </p15:clr>
        </p15:guide>
        <p15:guide id="4" orient="horz" pos="226">
          <p15:clr>
            <a:srgbClr val="A4A3A4"/>
          </p15:clr>
        </p15:guide>
        <p15:guide id="5" orient="horz" pos="3709">
          <p15:clr>
            <a:srgbClr val="A4A3A4"/>
          </p15:clr>
        </p15:guide>
        <p15:guide id="6" orient="horz" pos="795">
          <p15:clr>
            <a:srgbClr val="A4A3A4"/>
          </p15:clr>
        </p15:guide>
        <p15:guide id="7" orient="horz" pos="9802">
          <p15:clr>
            <a:srgbClr val="A4A3A4"/>
          </p15:clr>
        </p15:guide>
        <p15:guide id="8" pos="20000">
          <p15:clr>
            <a:srgbClr val="A4A3A4"/>
          </p15:clr>
        </p15:guide>
        <p15:guide id="9" pos="26685">
          <p15:clr>
            <a:srgbClr val="A4A3A4"/>
          </p15:clr>
        </p15:guide>
        <p15:guide id="10" pos="7022">
          <p15:clr>
            <a:srgbClr val="A4A3A4"/>
          </p15:clr>
        </p15:guide>
        <p15:guide id="11" pos="13202">
          <p15:clr>
            <a:srgbClr val="A4A3A4"/>
          </p15:clr>
        </p15:guide>
        <p15:guide id="12" pos="281">
          <p15:clr>
            <a:srgbClr val="A4A3A4"/>
          </p15:clr>
        </p15:guide>
        <p15:guide id="13" pos="6461">
          <p15:clr>
            <a:srgbClr val="A4A3A4"/>
          </p15:clr>
        </p15:guide>
        <p15:guide id="14" orient="horz" pos="3060">
          <p15:clr>
            <a:srgbClr val="A4A3A4"/>
          </p15:clr>
        </p15:guide>
        <p15:guide id="15" orient="horz" pos="3202">
          <p15:clr>
            <a:srgbClr val="A4A3A4"/>
          </p15:clr>
        </p15:guide>
        <p15:guide id="16" orient="horz" pos="540">
          <p15:clr>
            <a:srgbClr val="A4A3A4"/>
          </p15:clr>
        </p15:guide>
        <p15:guide id="17" orient="horz" pos="38">
          <p15:clr>
            <a:srgbClr val="A4A3A4"/>
          </p15:clr>
        </p15:guide>
        <p15:guide id="18" orient="horz" pos="630">
          <p15:clr>
            <a:srgbClr val="A4A3A4"/>
          </p15:clr>
        </p15:guide>
        <p15:guide id="19" orient="horz" pos="135">
          <p15:clr>
            <a:srgbClr val="A4A3A4"/>
          </p15:clr>
        </p15:guide>
        <p15:guide id="20" orient="horz" pos="1620">
          <p15:clr>
            <a:srgbClr val="A4A3A4"/>
          </p15:clr>
        </p15:guide>
        <p15:guide id="21" pos="4272">
          <p15:clr>
            <a:srgbClr val="A4A3A4"/>
          </p15:clr>
        </p15:guide>
        <p15:guide id="22" pos="5700">
          <p15:clr>
            <a:srgbClr val="A4A3A4"/>
          </p15:clr>
        </p15:guide>
        <p15:guide id="23" pos="1500">
          <p15:clr>
            <a:srgbClr val="A4A3A4"/>
          </p15:clr>
        </p15:guide>
        <p15:guide id="24" pos="2820">
          <p15:clr>
            <a:srgbClr val="A4A3A4"/>
          </p15:clr>
        </p15:guide>
        <p15:guide id="25" pos="60">
          <p15:clr>
            <a:srgbClr val="A4A3A4"/>
          </p15:clr>
        </p15:guide>
        <p15:guide id="26" pos="1380">
          <p15:clr>
            <a:srgbClr val="A4A3A4"/>
          </p15:clr>
        </p15:guide>
        <p15:guide id="27" pos="43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  <a:srgbClr val="C40E4F"/>
    <a:srgbClr val="FF0066"/>
    <a:srgbClr val="A7CBFF"/>
    <a:srgbClr val="85B6FF"/>
    <a:srgbClr val="E9EFFF"/>
    <a:srgbClr val="F41C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53" autoAdjust="0"/>
    <p:restoredTop sz="94295" autoAdjust="0"/>
  </p:normalViewPr>
  <p:slideViewPr>
    <p:cSldViewPr>
      <p:cViewPr>
        <p:scale>
          <a:sx n="161" d="100"/>
          <a:sy n="161" d="100"/>
        </p:scale>
        <p:origin x="-324" y="234"/>
      </p:cViewPr>
      <p:guideLst>
        <p:guide orient="horz" pos="18014"/>
        <p:guide orient="horz" pos="18848"/>
        <p:guide orient="horz" pos="3179"/>
        <p:guide orient="horz" pos="226"/>
        <p:guide orient="horz" pos="3709"/>
        <p:guide orient="horz" pos="795"/>
        <p:guide orient="horz" pos="9802"/>
        <p:guide orient="horz" pos="3060"/>
        <p:guide orient="horz" pos="3202"/>
        <p:guide orient="horz" pos="540"/>
        <p:guide orient="horz" pos="38"/>
        <p:guide orient="horz" pos="630"/>
        <p:guide orient="horz" pos="135"/>
        <p:guide orient="horz" pos="1620"/>
        <p:guide pos="20000"/>
        <p:guide pos="26685"/>
        <p:guide pos="7022"/>
        <p:guide pos="13202"/>
        <p:guide pos="281"/>
        <p:guide pos="6461"/>
        <p:guide pos="4272"/>
        <p:guide pos="5700"/>
        <p:guide pos="1500"/>
        <p:guide pos="2820"/>
        <p:guide pos="60"/>
        <p:guide pos="1380"/>
        <p:guide pos="4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228600" cy="2286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14934" cy="343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t" anchorCtr="0" compatLnSpc="1">
            <a:prstTxWarp prst="textNoShape">
              <a:avLst/>
            </a:prstTxWarp>
          </a:bodyPr>
          <a:lstStyle>
            <a:lvl1pPr algn="l" defTabSz="896938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17438" y="0"/>
            <a:ext cx="3914934" cy="343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t" anchorCtr="0" compatLnSpc="1">
            <a:prstTxWarp prst="textNoShape">
              <a:avLst/>
            </a:prstTxWarp>
          </a:bodyPr>
          <a:lstStyle>
            <a:lvl1pPr algn="r" defTabSz="896938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353"/>
            <a:ext cx="3914934" cy="343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b" anchorCtr="0" compatLnSpc="1">
            <a:prstTxWarp prst="textNoShape">
              <a:avLst/>
            </a:prstTxWarp>
          </a:bodyPr>
          <a:lstStyle>
            <a:lvl1pPr algn="l" defTabSz="896938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17438" y="6513353"/>
            <a:ext cx="3914934" cy="343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b" anchorCtr="0" compatLnSpc="1">
            <a:prstTxWarp prst="textNoShape">
              <a:avLst/>
            </a:prstTxWarp>
          </a:bodyPr>
          <a:lstStyle>
            <a:lvl1pPr algn="r" defTabSz="896938">
              <a:defRPr sz="1200">
                <a:solidFill>
                  <a:schemeClr val="tx1"/>
                </a:solidFill>
              </a:defRPr>
            </a:lvl1pPr>
          </a:lstStyle>
          <a:p>
            <a:fld id="{53C2212D-FAB9-4612-B135-EE55CBC21EC7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307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14934" cy="343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t" anchorCtr="0" compatLnSpc="1">
            <a:prstTxWarp prst="textNoShape">
              <a:avLst/>
            </a:prstTxWarp>
          </a:bodyPr>
          <a:lstStyle>
            <a:lvl1pPr algn="l" defTabSz="896938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17438" y="0"/>
            <a:ext cx="3914934" cy="343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t" anchorCtr="0" compatLnSpc="1">
            <a:prstTxWarp prst="textNoShape">
              <a:avLst/>
            </a:prstTxWarp>
          </a:bodyPr>
          <a:lstStyle>
            <a:lvl1pPr algn="r" defTabSz="896938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32025" y="514350"/>
            <a:ext cx="4570413" cy="2570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447" y="3257279"/>
            <a:ext cx="7227570" cy="3086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353"/>
            <a:ext cx="3914934" cy="343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b" anchorCtr="0" compatLnSpc="1">
            <a:prstTxWarp prst="textNoShape">
              <a:avLst/>
            </a:prstTxWarp>
          </a:bodyPr>
          <a:lstStyle>
            <a:lvl1pPr algn="l" defTabSz="896938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17438" y="6513353"/>
            <a:ext cx="3914934" cy="343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b" anchorCtr="0" compatLnSpc="1">
            <a:prstTxWarp prst="textNoShape">
              <a:avLst/>
            </a:prstTxWarp>
          </a:bodyPr>
          <a:lstStyle>
            <a:lvl1pPr algn="r" defTabSz="896938">
              <a:defRPr sz="1200">
                <a:solidFill>
                  <a:schemeClr val="tx1"/>
                </a:solidFill>
              </a:defRPr>
            </a:lvl1pPr>
          </a:lstStyle>
          <a:p>
            <a:fld id="{3AD533C9-3FFD-4728-ACA0-753682602BA1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474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89337" algn="l" rtl="0" eaLnBrk="0" fontAlgn="base" hangingPunct="0">
      <a:spcBef>
        <a:spcPct val="30000"/>
      </a:spcBef>
      <a:spcAft>
        <a:spcPct val="0"/>
      </a:spcAft>
      <a:defRPr sz="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178674" algn="l" rtl="0" eaLnBrk="0" fontAlgn="base" hangingPunct="0">
      <a:spcBef>
        <a:spcPct val="30000"/>
      </a:spcBef>
      <a:spcAft>
        <a:spcPct val="0"/>
      </a:spcAft>
      <a:defRPr sz="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268011" algn="l" rtl="0" eaLnBrk="0" fontAlgn="base" hangingPunct="0">
      <a:spcBef>
        <a:spcPct val="30000"/>
      </a:spcBef>
      <a:spcAft>
        <a:spcPct val="0"/>
      </a:spcAft>
      <a:defRPr sz="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357348" algn="l" rtl="0" eaLnBrk="0" fontAlgn="base" hangingPunct="0">
      <a:spcBef>
        <a:spcPct val="30000"/>
      </a:spcBef>
      <a:spcAft>
        <a:spcPct val="0"/>
      </a:spcAft>
      <a:defRPr sz="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446684" algn="l" defTabSz="89337" rtl="0" eaLnBrk="1" latinLnBrk="0" hangingPunct="1">
      <a:defRPr sz="200" kern="1200">
        <a:solidFill>
          <a:schemeClr val="tx1"/>
        </a:solidFill>
        <a:latin typeface="+mn-lt"/>
        <a:ea typeface="+mn-ea"/>
        <a:cs typeface="+mn-cs"/>
      </a:defRPr>
    </a:lvl6pPr>
    <a:lvl7pPr marL="536021" algn="l" defTabSz="89337" rtl="0" eaLnBrk="1" latinLnBrk="0" hangingPunct="1">
      <a:defRPr sz="200" kern="1200">
        <a:solidFill>
          <a:schemeClr val="tx1"/>
        </a:solidFill>
        <a:latin typeface="+mn-lt"/>
        <a:ea typeface="+mn-ea"/>
        <a:cs typeface="+mn-cs"/>
      </a:defRPr>
    </a:lvl7pPr>
    <a:lvl8pPr marL="625358" algn="l" defTabSz="89337" rtl="0" eaLnBrk="1" latinLnBrk="0" hangingPunct="1">
      <a:defRPr sz="200" kern="1200">
        <a:solidFill>
          <a:schemeClr val="tx1"/>
        </a:solidFill>
        <a:latin typeface="+mn-lt"/>
        <a:ea typeface="+mn-ea"/>
        <a:cs typeface="+mn-cs"/>
      </a:defRPr>
    </a:lvl8pPr>
    <a:lvl9pPr marL="714695" algn="l" defTabSz="89337" rtl="0" eaLnBrk="1" latinLnBrk="0" hangingPunct="1">
      <a:defRPr sz="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648" y="1597737"/>
            <a:ext cx="7772705" cy="1102641"/>
          </a:xfrm>
          <a:prstGeom prst="rect">
            <a:avLst/>
          </a:prstGeom>
        </p:spPr>
        <p:txBody>
          <a:bodyPr vert="horz" lIns="17867" tIns="8934" rIns="17867" bIns="8934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34" y="2914758"/>
            <a:ext cx="6400732" cy="1314324"/>
          </a:xfrm>
          <a:prstGeom prst="rect">
            <a:avLst/>
          </a:prstGeom>
        </p:spPr>
        <p:txBody>
          <a:bodyPr vert="horz" lIns="17867" tIns="8934" rIns="17867" bIns="8934"/>
          <a:lstStyle>
            <a:lvl1pPr marL="0" indent="0" algn="ctr">
              <a:buNone/>
              <a:defRPr/>
            </a:lvl1pPr>
            <a:lvl2pPr marL="89337" indent="0" algn="ctr">
              <a:buNone/>
              <a:defRPr/>
            </a:lvl2pPr>
            <a:lvl3pPr marL="178674" indent="0" algn="ctr">
              <a:buNone/>
              <a:defRPr/>
            </a:lvl3pPr>
            <a:lvl4pPr marL="268011" indent="0" algn="ctr">
              <a:buNone/>
              <a:defRPr/>
            </a:lvl4pPr>
            <a:lvl5pPr marL="357348" indent="0" algn="ctr">
              <a:buNone/>
              <a:defRPr/>
            </a:lvl5pPr>
            <a:lvl6pPr marL="446684" indent="0" algn="ctr">
              <a:buNone/>
              <a:defRPr/>
            </a:lvl6pPr>
            <a:lvl7pPr marL="536021" indent="0" algn="ctr">
              <a:buNone/>
              <a:defRPr/>
            </a:lvl7pPr>
            <a:lvl8pPr marL="625358" indent="0" algn="ctr">
              <a:buNone/>
              <a:defRPr/>
            </a:lvl8pPr>
            <a:lvl9pPr marL="714695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099" y="206021"/>
            <a:ext cx="8229803" cy="857250"/>
          </a:xfrm>
          <a:prstGeom prst="rect">
            <a:avLst/>
          </a:prstGeom>
        </p:spPr>
        <p:txBody>
          <a:bodyPr vert="horz" lIns="17867" tIns="8934" rIns="17867" bIns="8934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099" y="1200258"/>
            <a:ext cx="8229803" cy="3394483"/>
          </a:xfrm>
          <a:prstGeom prst="rect">
            <a:avLst/>
          </a:prstGeom>
        </p:spPr>
        <p:txBody>
          <a:bodyPr vert="eaVert" lIns="17867" tIns="8934" rIns="17867" bIns="8934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621" y="206021"/>
            <a:ext cx="2057281" cy="4388721"/>
          </a:xfrm>
          <a:prstGeom prst="rect">
            <a:avLst/>
          </a:prstGeom>
        </p:spPr>
        <p:txBody>
          <a:bodyPr vert="eaVert" lIns="17867" tIns="8934" rIns="17867" bIns="8934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099" y="206021"/>
            <a:ext cx="6139969" cy="4388721"/>
          </a:xfrm>
          <a:prstGeom prst="rect">
            <a:avLst/>
          </a:prstGeom>
        </p:spPr>
        <p:txBody>
          <a:bodyPr vert="eaVert" lIns="17867" tIns="8934" rIns="17867" bIns="8934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7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5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3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1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39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7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5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3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0255A-0AEB-4063-B3CA-E00B83575CD1}" type="datetimeFigureOut">
              <a:rPr lang="fr-FR" smtClean="0"/>
              <a:pPr/>
              <a:t>24/08/2017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930D-9750-4EBF-9210-644A256E73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0255A-0AEB-4063-B3CA-E00B83575CD1}" type="datetimeFigureOut">
              <a:rPr lang="fr-FR" smtClean="0"/>
              <a:pPr/>
              <a:t>24/08/2017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930D-9750-4EBF-9210-644A256E73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79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59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387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182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3978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77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57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365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0255A-0AEB-4063-B3CA-E00B83575CD1}" type="datetimeFigureOut">
              <a:rPr lang="fr-FR" smtClean="0"/>
              <a:pPr/>
              <a:t>24/08/2017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930D-9750-4EBF-9210-644A256E73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0255A-0AEB-4063-B3CA-E00B83575CD1}" type="datetimeFigureOut">
              <a:rPr lang="fr-FR" smtClean="0"/>
              <a:pPr/>
              <a:t>24/08/2017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930D-9750-4EBF-9210-644A256E73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7957" indent="0">
              <a:buNone/>
              <a:defRPr sz="1800" b="1"/>
            </a:lvl2pPr>
            <a:lvl3pPr marL="815915" indent="0">
              <a:buNone/>
              <a:defRPr sz="1600" b="1"/>
            </a:lvl3pPr>
            <a:lvl4pPr marL="1223872" indent="0">
              <a:buNone/>
              <a:defRPr sz="1400" b="1"/>
            </a:lvl4pPr>
            <a:lvl5pPr marL="1631829" indent="0">
              <a:buNone/>
              <a:defRPr sz="1400" b="1"/>
            </a:lvl5pPr>
            <a:lvl6pPr marL="2039786" indent="0">
              <a:buNone/>
              <a:defRPr sz="1400" b="1"/>
            </a:lvl6pPr>
            <a:lvl7pPr marL="2447743" indent="0">
              <a:buNone/>
              <a:defRPr sz="1400" b="1"/>
            </a:lvl7pPr>
            <a:lvl8pPr marL="2855700" indent="0">
              <a:buNone/>
              <a:defRPr sz="1400" b="1"/>
            </a:lvl8pPr>
            <a:lvl9pPr marL="3263658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7957" indent="0">
              <a:buNone/>
              <a:defRPr sz="1800" b="1"/>
            </a:lvl2pPr>
            <a:lvl3pPr marL="815915" indent="0">
              <a:buNone/>
              <a:defRPr sz="1600" b="1"/>
            </a:lvl3pPr>
            <a:lvl4pPr marL="1223872" indent="0">
              <a:buNone/>
              <a:defRPr sz="1400" b="1"/>
            </a:lvl4pPr>
            <a:lvl5pPr marL="1631829" indent="0">
              <a:buNone/>
              <a:defRPr sz="1400" b="1"/>
            </a:lvl5pPr>
            <a:lvl6pPr marL="2039786" indent="0">
              <a:buNone/>
              <a:defRPr sz="1400" b="1"/>
            </a:lvl6pPr>
            <a:lvl7pPr marL="2447743" indent="0">
              <a:buNone/>
              <a:defRPr sz="1400" b="1"/>
            </a:lvl7pPr>
            <a:lvl8pPr marL="2855700" indent="0">
              <a:buNone/>
              <a:defRPr sz="1400" b="1"/>
            </a:lvl8pPr>
            <a:lvl9pPr marL="3263658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0255A-0AEB-4063-B3CA-E00B83575CD1}" type="datetimeFigureOut">
              <a:rPr lang="fr-FR" smtClean="0"/>
              <a:pPr/>
              <a:t>24/08/2017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930D-9750-4EBF-9210-644A256E73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0255A-0AEB-4063-B3CA-E00B83575CD1}" type="datetimeFigureOut">
              <a:rPr lang="fr-FR" smtClean="0"/>
              <a:pPr/>
              <a:t>24/08/2017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930D-9750-4EBF-9210-644A256E73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0255A-0AEB-4063-B3CA-E00B83575CD1}" type="datetimeFigureOut">
              <a:rPr lang="fr-FR" smtClean="0"/>
              <a:pPr/>
              <a:t>24/08/2017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930D-9750-4EBF-9210-644A256E73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3008313" cy="87153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7957" indent="0">
              <a:buNone/>
              <a:defRPr sz="1100"/>
            </a:lvl2pPr>
            <a:lvl3pPr marL="815915" indent="0">
              <a:buNone/>
              <a:defRPr sz="900"/>
            </a:lvl3pPr>
            <a:lvl4pPr marL="1223872" indent="0">
              <a:buNone/>
              <a:defRPr sz="800"/>
            </a:lvl4pPr>
            <a:lvl5pPr marL="1631829" indent="0">
              <a:buNone/>
              <a:defRPr sz="800"/>
            </a:lvl5pPr>
            <a:lvl6pPr marL="2039786" indent="0">
              <a:buNone/>
              <a:defRPr sz="800"/>
            </a:lvl6pPr>
            <a:lvl7pPr marL="2447743" indent="0">
              <a:buNone/>
              <a:defRPr sz="800"/>
            </a:lvl7pPr>
            <a:lvl8pPr marL="2855700" indent="0">
              <a:buNone/>
              <a:defRPr sz="800"/>
            </a:lvl8pPr>
            <a:lvl9pPr marL="3263658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0255A-0AEB-4063-B3CA-E00B83575CD1}" type="datetimeFigureOut">
              <a:rPr lang="fr-FR" smtClean="0"/>
              <a:pPr/>
              <a:t>24/08/2017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930D-9750-4EBF-9210-644A256E73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099" y="206021"/>
            <a:ext cx="8229803" cy="857250"/>
          </a:xfrm>
          <a:prstGeom prst="rect">
            <a:avLst/>
          </a:prstGeom>
        </p:spPr>
        <p:txBody>
          <a:bodyPr vert="horz" lIns="17867" tIns="8934" rIns="17867" bIns="8934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099" y="1200258"/>
            <a:ext cx="8229803" cy="3394483"/>
          </a:xfrm>
          <a:prstGeom prst="rect">
            <a:avLst/>
          </a:prstGeom>
        </p:spPr>
        <p:txBody>
          <a:bodyPr vert="horz" lIns="17867" tIns="8934" rIns="17867" bIns="8934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7957" indent="0">
              <a:buNone/>
              <a:defRPr sz="2500"/>
            </a:lvl2pPr>
            <a:lvl3pPr marL="815915" indent="0">
              <a:buNone/>
              <a:defRPr sz="2100"/>
            </a:lvl3pPr>
            <a:lvl4pPr marL="1223872" indent="0">
              <a:buNone/>
              <a:defRPr sz="1800"/>
            </a:lvl4pPr>
            <a:lvl5pPr marL="1631829" indent="0">
              <a:buNone/>
              <a:defRPr sz="1800"/>
            </a:lvl5pPr>
            <a:lvl6pPr marL="2039786" indent="0">
              <a:buNone/>
              <a:defRPr sz="1800"/>
            </a:lvl6pPr>
            <a:lvl7pPr marL="2447743" indent="0">
              <a:buNone/>
              <a:defRPr sz="1800"/>
            </a:lvl7pPr>
            <a:lvl8pPr marL="2855700" indent="0">
              <a:buNone/>
              <a:defRPr sz="1800"/>
            </a:lvl8pPr>
            <a:lvl9pPr marL="3263658" indent="0">
              <a:buNone/>
              <a:defRPr sz="18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300"/>
            </a:lvl1pPr>
            <a:lvl2pPr marL="407957" indent="0">
              <a:buNone/>
              <a:defRPr sz="1100"/>
            </a:lvl2pPr>
            <a:lvl3pPr marL="815915" indent="0">
              <a:buNone/>
              <a:defRPr sz="900"/>
            </a:lvl3pPr>
            <a:lvl4pPr marL="1223872" indent="0">
              <a:buNone/>
              <a:defRPr sz="800"/>
            </a:lvl4pPr>
            <a:lvl5pPr marL="1631829" indent="0">
              <a:buNone/>
              <a:defRPr sz="800"/>
            </a:lvl5pPr>
            <a:lvl6pPr marL="2039786" indent="0">
              <a:buNone/>
              <a:defRPr sz="800"/>
            </a:lvl6pPr>
            <a:lvl7pPr marL="2447743" indent="0">
              <a:buNone/>
              <a:defRPr sz="800"/>
            </a:lvl7pPr>
            <a:lvl8pPr marL="2855700" indent="0">
              <a:buNone/>
              <a:defRPr sz="800"/>
            </a:lvl8pPr>
            <a:lvl9pPr marL="3263658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0255A-0AEB-4063-B3CA-E00B83575CD1}" type="datetimeFigureOut">
              <a:rPr lang="fr-FR" smtClean="0"/>
              <a:pPr/>
              <a:t>24/08/2017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930D-9750-4EBF-9210-644A256E73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0255A-0AEB-4063-B3CA-E00B83575CD1}" type="datetimeFigureOut">
              <a:rPr lang="fr-FR" smtClean="0"/>
              <a:pPr/>
              <a:t>24/08/2017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930D-9750-4EBF-9210-644A256E73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0255A-0AEB-4063-B3CA-E00B83575CD1}" type="datetimeFigureOut">
              <a:rPr lang="fr-FR" smtClean="0"/>
              <a:pPr/>
              <a:t>24/08/2017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930D-9750-4EBF-9210-644A256E73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270" y="3305226"/>
            <a:ext cx="7772366" cy="1021473"/>
          </a:xfrm>
          <a:prstGeom prst="rect">
            <a:avLst/>
          </a:prstGeom>
        </p:spPr>
        <p:txBody>
          <a:bodyPr vert="horz" lIns="17867" tIns="8934" rIns="17867" bIns="8934" anchor="t"/>
          <a:lstStyle>
            <a:lvl1pPr algn="l">
              <a:defRPr sz="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270" y="2179934"/>
            <a:ext cx="7772366" cy="1125292"/>
          </a:xfrm>
          <a:prstGeom prst="rect">
            <a:avLst/>
          </a:prstGeom>
        </p:spPr>
        <p:txBody>
          <a:bodyPr vert="horz" lIns="17867" tIns="8934" rIns="17867" bIns="8934" anchor="b"/>
          <a:lstStyle>
            <a:lvl1pPr marL="0" indent="0">
              <a:buNone/>
              <a:defRPr sz="400"/>
            </a:lvl1pPr>
            <a:lvl2pPr marL="89337" indent="0">
              <a:buNone/>
              <a:defRPr sz="400"/>
            </a:lvl2pPr>
            <a:lvl3pPr marL="178674" indent="0">
              <a:buNone/>
              <a:defRPr sz="300"/>
            </a:lvl3pPr>
            <a:lvl4pPr marL="268011" indent="0">
              <a:buNone/>
              <a:defRPr sz="300"/>
            </a:lvl4pPr>
            <a:lvl5pPr marL="357348" indent="0">
              <a:buNone/>
              <a:defRPr sz="300"/>
            </a:lvl5pPr>
            <a:lvl6pPr marL="446684" indent="0">
              <a:buNone/>
              <a:defRPr sz="300"/>
            </a:lvl6pPr>
            <a:lvl7pPr marL="536021" indent="0">
              <a:buNone/>
              <a:defRPr sz="300"/>
            </a:lvl7pPr>
            <a:lvl8pPr marL="625358" indent="0">
              <a:buNone/>
              <a:defRPr sz="300"/>
            </a:lvl8pPr>
            <a:lvl9pPr marL="714695" indent="0">
              <a:buNone/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099" y="206021"/>
            <a:ext cx="8229803" cy="857250"/>
          </a:xfrm>
          <a:prstGeom prst="rect">
            <a:avLst/>
          </a:prstGeom>
        </p:spPr>
        <p:txBody>
          <a:bodyPr vert="horz" lIns="17867" tIns="8934" rIns="17867" bIns="8934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099" y="1200258"/>
            <a:ext cx="4098625" cy="3394483"/>
          </a:xfrm>
          <a:prstGeom prst="rect">
            <a:avLst/>
          </a:prstGeom>
        </p:spPr>
        <p:txBody>
          <a:bodyPr vert="horz" lIns="17867" tIns="8934" rIns="17867" bIns="8934"/>
          <a:lstStyle>
            <a:lvl1pPr>
              <a:defRPr sz="5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8277" y="1200258"/>
            <a:ext cx="4098625" cy="3394483"/>
          </a:xfrm>
          <a:prstGeom prst="rect">
            <a:avLst/>
          </a:prstGeom>
        </p:spPr>
        <p:txBody>
          <a:bodyPr vert="horz" lIns="17867" tIns="8934" rIns="17867" bIns="8934"/>
          <a:lstStyle>
            <a:lvl1pPr>
              <a:defRPr sz="5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099" y="206021"/>
            <a:ext cx="8229803" cy="857250"/>
          </a:xfrm>
          <a:prstGeom prst="rect">
            <a:avLst/>
          </a:prstGeom>
        </p:spPr>
        <p:txBody>
          <a:bodyPr vert="horz" lIns="17867" tIns="8934" rIns="17867" bIns="8934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098" y="1151449"/>
            <a:ext cx="4040301" cy="479726"/>
          </a:xfrm>
          <a:prstGeom prst="rect">
            <a:avLst/>
          </a:prstGeom>
        </p:spPr>
        <p:txBody>
          <a:bodyPr vert="horz" lIns="17867" tIns="8934" rIns="17867" bIns="8934" anchor="b"/>
          <a:lstStyle>
            <a:lvl1pPr marL="0" indent="0">
              <a:buNone/>
              <a:defRPr sz="500" b="1"/>
            </a:lvl1pPr>
            <a:lvl2pPr marL="89337" indent="0">
              <a:buNone/>
              <a:defRPr sz="400" b="1"/>
            </a:lvl2pPr>
            <a:lvl3pPr marL="178674" indent="0">
              <a:buNone/>
              <a:defRPr sz="400" b="1"/>
            </a:lvl3pPr>
            <a:lvl4pPr marL="268011" indent="0">
              <a:buNone/>
              <a:defRPr sz="300" b="1"/>
            </a:lvl4pPr>
            <a:lvl5pPr marL="357348" indent="0">
              <a:buNone/>
              <a:defRPr sz="300" b="1"/>
            </a:lvl5pPr>
            <a:lvl6pPr marL="446684" indent="0">
              <a:buNone/>
              <a:defRPr sz="300" b="1"/>
            </a:lvl6pPr>
            <a:lvl7pPr marL="536021" indent="0">
              <a:buNone/>
              <a:defRPr sz="300" b="1"/>
            </a:lvl7pPr>
            <a:lvl8pPr marL="625358" indent="0">
              <a:buNone/>
              <a:defRPr sz="300" b="1"/>
            </a:lvl8pPr>
            <a:lvl9pPr marL="714695" indent="0">
              <a:buNone/>
              <a:defRPr sz="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098" y="1631175"/>
            <a:ext cx="4040301" cy="2963566"/>
          </a:xfrm>
          <a:prstGeom prst="rect">
            <a:avLst/>
          </a:prstGeom>
        </p:spPr>
        <p:txBody>
          <a:bodyPr vert="horz" lIns="17867" tIns="8934" rIns="17867" bIns="8934"/>
          <a:lstStyle>
            <a:lvl1pPr>
              <a:defRPr sz="500"/>
            </a:lvl1pPr>
            <a:lvl2pPr>
              <a:defRPr sz="400"/>
            </a:lvl2pPr>
            <a:lvl3pPr>
              <a:defRPr sz="4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905" y="1151449"/>
            <a:ext cx="4041997" cy="479726"/>
          </a:xfrm>
          <a:prstGeom prst="rect">
            <a:avLst/>
          </a:prstGeom>
        </p:spPr>
        <p:txBody>
          <a:bodyPr vert="horz" lIns="17867" tIns="8934" rIns="17867" bIns="8934" anchor="b"/>
          <a:lstStyle>
            <a:lvl1pPr marL="0" indent="0">
              <a:buNone/>
              <a:defRPr sz="500" b="1"/>
            </a:lvl1pPr>
            <a:lvl2pPr marL="89337" indent="0">
              <a:buNone/>
              <a:defRPr sz="400" b="1"/>
            </a:lvl2pPr>
            <a:lvl3pPr marL="178674" indent="0">
              <a:buNone/>
              <a:defRPr sz="400" b="1"/>
            </a:lvl3pPr>
            <a:lvl4pPr marL="268011" indent="0">
              <a:buNone/>
              <a:defRPr sz="300" b="1"/>
            </a:lvl4pPr>
            <a:lvl5pPr marL="357348" indent="0">
              <a:buNone/>
              <a:defRPr sz="300" b="1"/>
            </a:lvl5pPr>
            <a:lvl6pPr marL="446684" indent="0">
              <a:buNone/>
              <a:defRPr sz="300" b="1"/>
            </a:lvl6pPr>
            <a:lvl7pPr marL="536021" indent="0">
              <a:buNone/>
              <a:defRPr sz="300" b="1"/>
            </a:lvl7pPr>
            <a:lvl8pPr marL="625358" indent="0">
              <a:buNone/>
              <a:defRPr sz="300" b="1"/>
            </a:lvl8pPr>
            <a:lvl9pPr marL="714695" indent="0">
              <a:buNone/>
              <a:defRPr sz="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905" y="1631175"/>
            <a:ext cx="4041997" cy="2963566"/>
          </a:xfrm>
          <a:prstGeom prst="rect">
            <a:avLst/>
          </a:prstGeom>
        </p:spPr>
        <p:txBody>
          <a:bodyPr vert="horz" lIns="17867" tIns="8934" rIns="17867" bIns="8934"/>
          <a:lstStyle>
            <a:lvl1pPr>
              <a:defRPr sz="500"/>
            </a:lvl1pPr>
            <a:lvl2pPr>
              <a:defRPr sz="400"/>
            </a:lvl2pPr>
            <a:lvl3pPr>
              <a:defRPr sz="4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099" y="206021"/>
            <a:ext cx="8229803" cy="857250"/>
          </a:xfrm>
          <a:prstGeom prst="rect">
            <a:avLst/>
          </a:prstGeom>
        </p:spPr>
        <p:txBody>
          <a:bodyPr vert="horz" lIns="17867" tIns="8934" rIns="17867" bIns="8934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098" y="204672"/>
            <a:ext cx="3008439" cy="871542"/>
          </a:xfrm>
          <a:prstGeom prst="rect">
            <a:avLst/>
          </a:prstGeom>
        </p:spPr>
        <p:txBody>
          <a:bodyPr vert="horz" lIns="17867" tIns="8934" rIns="17867" bIns="8934" anchor="b"/>
          <a:lstStyle>
            <a:lvl1pPr algn="l">
              <a:defRPr sz="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65" y="204672"/>
            <a:ext cx="5111837" cy="4390069"/>
          </a:xfrm>
          <a:prstGeom prst="rect">
            <a:avLst/>
          </a:prstGeom>
        </p:spPr>
        <p:txBody>
          <a:bodyPr vert="horz" lIns="17867" tIns="8934" rIns="17867" bIns="8934"/>
          <a:lstStyle>
            <a:lvl1pPr>
              <a:defRPr sz="600"/>
            </a:lvl1pPr>
            <a:lvl2pPr>
              <a:defRPr sz="5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098" y="1076214"/>
            <a:ext cx="3008439" cy="3518527"/>
          </a:xfrm>
          <a:prstGeom prst="rect">
            <a:avLst/>
          </a:prstGeom>
        </p:spPr>
        <p:txBody>
          <a:bodyPr vert="horz" lIns="17867" tIns="8934" rIns="17867" bIns="8934"/>
          <a:lstStyle>
            <a:lvl1pPr marL="0" indent="0">
              <a:buNone/>
              <a:defRPr sz="300"/>
            </a:lvl1pPr>
            <a:lvl2pPr marL="89337" indent="0">
              <a:buNone/>
              <a:defRPr sz="200"/>
            </a:lvl2pPr>
            <a:lvl3pPr marL="178674" indent="0">
              <a:buNone/>
              <a:defRPr sz="200"/>
            </a:lvl3pPr>
            <a:lvl4pPr marL="268011" indent="0">
              <a:buNone/>
              <a:defRPr sz="200"/>
            </a:lvl4pPr>
            <a:lvl5pPr marL="357348" indent="0">
              <a:buNone/>
              <a:defRPr sz="200"/>
            </a:lvl5pPr>
            <a:lvl6pPr marL="446684" indent="0">
              <a:buNone/>
              <a:defRPr sz="200"/>
            </a:lvl6pPr>
            <a:lvl7pPr marL="536021" indent="0">
              <a:buNone/>
              <a:defRPr sz="200"/>
            </a:lvl7pPr>
            <a:lvl8pPr marL="625358" indent="0">
              <a:buNone/>
              <a:defRPr sz="200"/>
            </a:lvl8pPr>
            <a:lvl9pPr marL="714695" indent="0">
              <a:buNone/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449" y="3600504"/>
            <a:ext cx="5486197" cy="424985"/>
          </a:xfrm>
          <a:prstGeom prst="rect">
            <a:avLst/>
          </a:prstGeom>
        </p:spPr>
        <p:txBody>
          <a:bodyPr vert="horz" lIns="17867" tIns="8934" rIns="17867" bIns="8934" anchor="b"/>
          <a:lstStyle>
            <a:lvl1pPr algn="l">
              <a:defRPr sz="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449" y="459501"/>
            <a:ext cx="5486197" cy="3086262"/>
          </a:xfrm>
          <a:prstGeom prst="rect">
            <a:avLst/>
          </a:prstGeom>
        </p:spPr>
        <p:txBody>
          <a:bodyPr vert="horz" lIns="17867" tIns="8934" rIns="17867" bIns="8934"/>
          <a:lstStyle>
            <a:lvl1pPr marL="0" indent="0">
              <a:buNone/>
              <a:defRPr sz="600"/>
            </a:lvl1pPr>
            <a:lvl2pPr marL="89337" indent="0">
              <a:buNone/>
              <a:defRPr sz="500"/>
            </a:lvl2pPr>
            <a:lvl3pPr marL="178674" indent="0">
              <a:buNone/>
              <a:defRPr sz="500"/>
            </a:lvl3pPr>
            <a:lvl4pPr marL="268011" indent="0">
              <a:buNone/>
              <a:defRPr sz="400"/>
            </a:lvl4pPr>
            <a:lvl5pPr marL="357348" indent="0">
              <a:buNone/>
              <a:defRPr sz="400"/>
            </a:lvl5pPr>
            <a:lvl6pPr marL="446684" indent="0">
              <a:buNone/>
              <a:defRPr sz="400"/>
            </a:lvl6pPr>
            <a:lvl7pPr marL="536021" indent="0">
              <a:buNone/>
              <a:defRPr sz="400"/>
            </a:lvl7pPr>
            <a:lvl8pPr marL="625358" indent="0">
              <a:buNone/>
              <a:defRPr sz="400"/>
            </a:lvl8pPr>
            <a:lvl9pPr marL="714695" indent="0">
              <a:buNone/>
              <a:defRPr sz="4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449" y="4025489"/>
            <a:ext cx="5486197" cy="603769"/>
          </a:xfrm>
          <a:prstGeom prst="rect">
            <a:avLst/>
          </a:prstGeom>
        </p:spPr>
        <p:txBody>
          <a:bodyPr vert="horz" lIns="17867" tIns="8934" rIns="17867" bIns="8934"/>
          <a:lstStyle>
            <a:lvl1pPr marL="0" indent="0">
              <a:buNone/>
              <a:defRPr sz="300"/>
            </a:lvl1pPr>
            <a:lvl2pPr marL="89337" indent="0">
              <a:buNone/>
              <a:defRPr sz="200"/>
            </a:lvl2pPr>
            <a:lvl3pPr marL="178674" indent="0">
              <a:buNone/>
              <a:defRPr sz="200"/>
            </a:lvl3pPr>
            <a:lvl4pPr marL="268011" indent="0">
              <a:buNone/>
              <a:defRPr sz="200"/>
            </a:lvl4pPr>
            <a:lvl5pPr marL="357348" indent="0">
              <a:buNone/>
              <a:defRPr sz="200"/>
            </a:lvl5pPr>
            <a:lvl6pPr marL="446684" indent="0">
              <a:buNone/>
              <a:defRPr sz="200"/>
            </a:lvl6pPr>
            <a:lvl7pPr marL="536021" indent="0">
              <a:buNone/>
              <a:defRPr sz="200"/>
            </a:lvl7pPr>
            <a:lvl8pPr marL="625358" indent="0">
              <a:buNone/>
              <a:defRPr sz="200"/>
            </a:lvl8pPr>
            <a:lvl9pPr marL="714695" indent="0">
              <a:buNone/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Text Box 38"/>
          <p:cNvSpPr txBox="1">
            <a:spLocks noChangeArrowheads="1"/>
          </p:cNvSpPr>
          <p:nvPr userDrawn="1"/>
        </p:nvSpPr>
        <p:spPr bwMode="auto">
          <a:xfrm>
            <a:off x="3111524" y="964305"/>
            <a:ext cx="2917562" cy="203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3998" tIns="16999" rIns="33998" bIns="16999">
            <a:spAutoFit/>
          </a:bodyPr>
          <a:lstStyle>
            <a:lvl1pPr defTabSz="4175125" eaLnBrk="0" hangingPunct="0">
              <a:defRPr sz="202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175125" eaLnBrk="0" hangingPunct="0">
              <a:defRPr sz="20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0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0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0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nl-NL" sz="110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15819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815819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815819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815819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815819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89337" algn="ctr" defTabSz="815819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-65" charset="0"/>
        </a:defRPr>
      </a:lvl6pPr>
      <a:lvl7pPr marL="178674" algn="ctr" defTabSz="815819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-65" charset="0"/>
        </a:defRPr>
      </a:lvl7pPr>
      <a:lvl8pPr marL="268011" algn="ctr" defTabSz="815819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-65" charset="0"/>
        </a:defRPr>
      </a:lvl8pPr>
      <a:lvl9pPr marL="357348" algn="ctr" defTabSz="815819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-65" charset="0"/>
        </a:defRPr>
      </a:lvl9pPr>
    </p:titleStyle>
    <p:bodyStyle>
      <a:lvl1pPr marL="305855" indent="-305855" algn="l" defTabSz="815819" rtl="0" eaLnBrk="0" fontAlgn="base" hangingPunct="0">
        <a:spcBef>
          <a:spcPct val="20000"/>
        </a:spcBef>
        <a:spcAft>
          <a:spcPct val="0"/>
        </a:spcAft>
        <a:buChar char="•"/>
        <a:defRPr sz="6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62892" indent="-254982" algn="l" defTabSz="815819" rtl="0" eaLnBrk="0" fontAlgn="base" hangingPunct="0">
        <a:spcBef>
          <a:spcPct val="20000"/>
        </a:spcBef>
        <a:spcAft>
          <a:spcPct val="0"/>
        </a:spcAft>
        <a:buChar char="–"/>
        <a:defRPr sz="1300">
          <a:solidFill>
            <a:schemeClr val="tx1"/>
          </a:solidFill>
          <a:latin typeface="+mn-lt"/>
          <a:ea typeface="ＭＳ Ｐゴシック" pitchFamily="-65" charset="-128"/>
        </a:defRPr>
      </a:lvl2pPr>
      <a:lvl3pPr marL="1020240" indent="-204420" algn="l" defTabSz="815819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ＭＳ Ｐゴシック" pitchFamily="-65" charset="-128"/>
        </a:defRPr>
      </a:lvl3pPr>
      <a:lvl4pPr marL="1428149" indent="-203800" algn="l" defTabSz="815819" rtl="0" eaLnBrk="0" fontAlgn="base" hangingPunct="0">
        <a:spcBef>
          <a:spcPct val="20000"/>
        </a:spcBef>
        <a:spcAft>
          <a:spcPct val="0"/>
        </a:spcAft>
        <a:buChar char="–"/>
        <a:defRPr sz="900">
          <a:solidFill>
            <a:schemeClr val="tx1"/>
          </a:solidFill>
          <a:latin typeface="+mn-lt"/>
          <a:ea typeface="ＭＳ Ｐゴシック" pitchFamily="-65" charset="-128"/>
        </a:defRPr>
      </a:lvl4pPr>
      <a:lvl5pPr marL="1836059" indent="-203800" algn="l" defTabSz="815819" rtl="0" eaLnBrk="0" fontAlgn="base" hangingPunct="0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  <a:ea typeface="ＭＳ Ｐゴシック" pitchFamily="-65" charset="-128"/>
        </a:defRPr>
      </a:lvl5pPr>
      <a:lvl6pPr marL="1925396" indent="-203800" algn="l" defTabSz="815819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  <a:ea typeface="ＭＳ Ｐゴシック" pitchFamily="-65" charset="-128"/>
        </a:defRPr>
      </a:lvl6pPr>
      <a:lvl7pPr marL="2014733" indent="-203800" algn="l" defTabSz="815819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  <a:ea typeface="ＭＳ Ｐゴシック" pitchFamily="-65" charset="-128"/>
        </a:defRPr>
      </a:lvl7pPr>
      <a:lvl8pPr marL="2104070" indent="-203800" algn="l" defTabSz="815819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  <a:ea typeface="ＭＳ Ｐゴシック" pitchFamily="-65" charset="-128"/>
        </a:defRPr>
      </a:lvl8pPr>
      <a:lvl9pPr marL="2193407" indent="-203800" algn="l" defTabSz="815819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89337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89337" algn="l" defTabSz="89337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178674" algn="l" defTabSz="89337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268011" algn="l" defTabSz="89337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357348" algn="l" defTabSz="89337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446684" algn="l" defTabSz="89337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536021" algn="l" defTabSz="89337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625358" algn="l" defTabSz="89337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714695" algn="l" defTabSz="89337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81591" tIns="40796" rIns="81591" bIns="4079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81591" tIns="40796" rIns="81591" bIns="4079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81591" tIns="40796" rIns="81591" bIns="40796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0255A-0AEB-4063-B3CA-E00B83575CD1}" type="datetimeFigureOut">
              <a:rPr lang="fr-FR" smtClean="0"/>
              <a:pPr/>
              <a:t>24/08/2017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81591" tIns="40796" rIns="81591" bIns="40796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81591" tIns="40796" rIns="81591" bIns="40796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8930D-9750-4EBF-9210-644A256E73F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ext Box 38"/>
          <p:cNvSpPr txBox="1">
            <a:spLocks noChangeArrowheads="1"/>
          </p:cNvSpPr>
          <p:nvPr userDrawn="1"/>
        </p:nvSpPr>
        <p:spPr bwMode="auto">
          <a:xfrm>
            <a:off x="3111524" y="964305"/>
            <a:ext cx="2917562" cy="203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3998" tIns="16999" rIns="33998" bIns="16999">
            <a:spAutoFit/>
          </a:bodyPr>
          <a:lstStyle>
            <a:lvl1pPr defTabSz="4175125" eaLnBrk="0" hangingPunct="0">
              <a:defRPr sz="202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175125" eaLnBrk="0" hangingPunct="0">
              <a:defRPr sz="20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0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0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0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nl-NL" sz="110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815915" rtl="0" eaLnBrk="1" latinLnBrk="0" hangingPunct="1">
        <a:spcBef>
          <a:spcPct val="0"/>
        </a:spcBef>
        <a:buNone/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5968" indent="-305968" algn="l" defTabSz="815915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62930" indent="-254973" algn="l" defTabSz="815915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19893" indent="-203978" algn="l" defTabSz="81591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27850" indent="-203978" algn="l" defTabSz="815915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35808" indent="-203978" algn="l" defTabSz="815915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3765" indent="-203978" algn="l" defTabSz="8159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1722" indent="-203978" algn="l" defTabSz="8159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59680" indent="-203978" algn="l" defTabSz="8159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7637" indent="-203978" algn="l" defTabSz="8159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1591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7957" algn="l" defTabSz="81591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5915" algn="l" defTabSz="81591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3872" algn="l" defTabSz="81591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1829" algn="l" defTabSz="81591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39786" algn="l" defTabSz="81591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7743" algn="l" defTabSz="81591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5700" algn="l" defTabSz="81591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3658" algn="l" defTabSz="81591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mailto:*johanne.silvain@aphp.fr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4.png"/><Relationship Id="rId11" Type="http://schemas.openxmlformats.org/officeDocument/2006/relationships/image" Target="../media/image9.tif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hyperlink" Target="https://t.co/sAbarGE5rQ" TargetMode="External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13"/>
          <p:cNvSpPr>
            <a:spLocks noChangeArrowheads="1"/>
          </p:cNvSpPr>
          <p:nvPr/>
        </p:nvSpPr>
        <p:spPr bwMode="auto">
          <a:xfrm>
            <a:off x="50864" y="3205721"/>
            <a:ext cx="2909763" cy="133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3998" tIns="16999" rIns="33998" bIns="16999"/>
          <a:lstStyle/>
          <a:p>
            <a:pPr marL="305855" indent="-305855" algn="l" defTabSz="815819">
              <a:spcBef>
                <a:spcPct val="20000"/>
              </a:spcBef>
            </a:pPr>
            <a:endParaRPr lang="nl-NL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103" name="Text Box 14"/>
          <p:cNvSpPr txBox="1">
            <a:spLocks noChangeArrowheads="1"/>
          </p:cNvSpPr>
          <p:nvPr/>
        </p:nvSpPr>
        <p:spPr bwMode="auto">
          <a:xfrm>
            <a:off x="50864" y="3229721"/>
            <a:ext cx="2909763" cy="634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3998" tIns="16999" rIns="33998" bIns="16999">
            <a:spAutoFit/>
          </a:bodyPr>
          <a:lstStyle/>
          <a:p>
            <a:pPr defTabSz="815819">
              <a:spcBef>
                <a:spcPct val="50000"/>
              </a:spcBef>
            </a:pPr>
            <a:endParaRPr lang="nl-NL" dirty="0">
              <a:latin typeface="Calibri" pitchFamily="34" charset="0"/>
            </a:endParaRPr>
          </a:p>
        </p:txBody>
      </p:sp>
      <p:cxnSp>
        <p:nvCxnSpPr>
          <p:cNvPr id="4106" name="Connecteur droit 57"/>
          <p:cNvCxnSpPr>
            <a:cxnSpLocks noChangeShapeType="1"/>
          </p:cNvCxnSpPr>
          <p:nvPr/>
        </p:nvCxnSpPr>
        <p:spPr bwMode="auto">
          <a:xfrm>
            <a:off x="-74" y="251105"/>
            <a:ext cx="9108000" cy="3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sp>
        <p:nvSpPr>
          <p:cNvPr id="4108" name="ZoneTexte 6"/>
          <p:cNvSpPr txBox="1">
            <a:spLocks noChangeArrowheads="1"/>
          </p:cNvSpPr>
          <p:nvPr/>
        </p:nvSpPr>
        <p:spPr bwMode="auto">
          <a:xfrm>
            <a:off x="1124926" y="30240"/>
            <a:ext cx="6858000" cy="448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7867" tIns="8934" rIns="17867" bIns="8934">
            <a:spAutoFit/>
          </a:bodyPr>
          <a:lstStyle/>
          <a:p>
            <a:r>
              <a:rPr lang="en-US" sz="1400" b="1" dirty="0" smtClean="0"/>
              <a:t>Should </a:t>
            </a:r>
            <a:r>
              <a:rPr lang="en-US" sz="1400" b="1" dirty="0"/>
              <a:t>we care about post-procedural troponin in elective coronary </a:t>
            </a:r>
            <a:r>
              <a:rPr lang="en-US" sz="1400" b="1" dirty="0" smtClean="0"/>
              <a:t>stenting ?</a:t>
            </a:r>
            <a:endParaRPr lang="en-US" sz="1400" b="1" dirty="0"/>
          </a:p>
          <a:p>
            <a:r>
              <a:rPr lang="en-US" sz="1400" b="1" dirty="0"/>
              <a:t> </a:t>
            </a:r>
            <a:endParaRPr lang="fr-FR" sz="1400" b="1" dirty="0"/>
          </a:p>
        </p:txBody>
      </p:sp>
      <p:pic>
        <p:nvPicPr>
          <p:cNvPr id="4110" name="Picture 48" descr="C:\Documents and Settings\Johanne SILVAIN\Bureau\UPMC_cart-blanc-Q_7504-PMag-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64" y="30240"/>
            <a:ext cx="1063199" cy="394415"/>
          </a:xfrm>
          <a:prstGeom prst="rect">
            <a:avLst/>
          </a:prstGeom>
        </p:spPr>
      </p:pic>
      <p:sp>
        <p:nvSpPr>
          <p:cNvPr id="4112" name="Rectangle 32"/>
          <p:cNvSpPr>
            <a:spLocks noChangeArrowheads="1"/>
          </p:cNvSpPr>
          <p:nvPr/>
        </p:nvSpPr>
        <p:spPr bwMode="auto">
          <a:xfrm>
            <a:off x="4553926" y="-309103"/>
            <a:ext cx="36147" cy="618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7867" tIns="8934" rIns="17867" bIns="8934" anchor="ctr">
            <a:spAutoFit/>
          </a:bodyPr>
          <a:lstStyle/>
          <a:p>
            <a:endParaRPr lang="fr-FR"/>
          </a:p>
        </p:txBody>
      </p:sp>
      <p:sp>
        <p:nvSpPr>
          <p:cNvPr id="63" name="TextBox 62"/>
          <p:cNvSpPr txBox="1"/>
          <p:nvPr/>
        </p:nvSpPr>
        <p:spPr>
          <a:xfrm>
            <a:off x="2752703" y="2483846"/>
            <a:ext cx="195318" cy="94018"/>
          </a:xfrm>
          <a:prstGeom prst="rect">
            <a:avLst/>
          </a:prstGeom>
          <a:solidFill>
            <a:srgbClr val="FFFFFF"/>
          </a:solidFill>
        </p:spPr>
        <p:txBody>
          <a:bodyPr wrap="square" lIns="17867" tIns="8934" rIns="17867" bIns="8934" rtlCol="0">
            <a:spAutoFit/>
          </a:bodyPr>
          <a:lstStyle/>
          <a:p>
            <a:endParaRPr lang="fr-FR" sz="400" dirty="0"/>
          </a:p>
        </p:txBody>
      </p:sp>
      <p:sp>
        <p:nvSpPr>
          <p:cNvPr id="68" name="ZoneTexte 20"/>
          <p:cNvSpPr txBox="1">
            <a:spLocks noChangeArrowheads="1"/>
          </p:cNvSpPr>
          <p:nvPr/>
        </p:nvSpPr>
        <p:spPr bwMode="auto">
          <a:xfrm>
            <a:off x="4169444" y="693324"/>
            <a:ext cx="2118457" cy="11807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lIns="17867" tIns="8934" rIns="17867" bIns="8934">
            <a:spAutoFit/>
          </a:bodyPr>
          <a:lstStyle/>
          <a:p>
            <a:r>
              <a:rPr lang="fr-FR" sz="650" b="1" dirty="0" smtClean="0">
                <a:solidFill>
                  <a:srgbClr val="002060"/>
                </a:solidFill>
                <a:latin typeface="Calibri" pitchFamily="34" charset="0"/>
              </a:rPr>
              <a:t>  Table </a:t>
            </a:r>
            <a:r>
              <a:rPr lang="fr-FR" sz="650" b="1" dirty="0">
                <a:solidFill>
                  <a:srgbClr val="002060"/>
                </a:solidFill>
                <a:latin typeface="Calibri" pitchFamily="34" charset="0"/>
              </a:rPr>
              <a:t>1</a:t>
            </a:r>
            <a:r>
              <a:rPr lang="fr-FR" sz="650" b="1" dirty="0" smtClean="0">
                <a:solidFill>
                  <a:srgbClr val="002060"/>
                </a:solidFill>
                <a:latin typeface="Calibri" pitchFamily="34" charset="0"/>
              </a:rPr>
              <a:t>. : Baseline characteristics</a:t>
            </a:r>
            <a:endParaRPr lang="en-US" sz="65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062304" y="2610581"/>
            <a:ext cx="1416055" cy="110375"/>
          </a:xfrm>
          <a:prstGeom prst="rect">
            <a:avLst/>
          </a:prstGeom>
          <a:solidFill>
            <a:srgbClr val="FFFFFF"/>
          </a:solidFill>
        </p:spPr>
        <p:txBody>
          <a:bodyPr wrap="square" lIns="17867" tIns="8934" rIns="17867" bIns="8934" rtlCol="0">
            <a:spAutoFit/>
          </a:bodyPr>
          <a:lstStyle/>
          <a:p>
            <a:endParaRPr lang="fr-FR" sz="600" dirty="0"/>
          </a:p>
        </p:txBody>
      </p:sp>
      <p:sp>
        <p:nvSpPr>
          <p:cNvPr id="4107" name="ZoneTexte 19"/>
          <p:cNvSpPr txBox="1">
            <a:spLocks noChangeArrowheads="1"/>
          </p:cNvSpPr>
          <p:nvPr/>
        </p:nvSpPr>
        <p:spPr bwMode="auto">
          <a:xfrm>
            <a:off x="1143000" y="-6986"/>
            <a:ext cx="6746403" cy="54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7867" tIns="8934" rIns="17867" bIns="8934">
            <a:spAutoFit/>
          </a:bodyPr>
          <a:lstStyle/>
          <a:p>
            <a:r>
              <a:rPr lang="en-GB" sz="850" b="1" dirty="0" smtClean="0">
                <a:solidFill>
                  <a:schemeClr val="tx1"/>
                </a:solidFill>
                <a:latin typeface="Calibri" pitchFamily="34" charset="0"/>
              </a:rPr>
              <a:t> </a:t>
            </a:r>
            <a:endParaRPr lang="fr-FR" sz="85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en-US" sz="85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en-US" sz="850" b="1" dirty="0" smtClean="0">
                <a:solidFill>
                  <a:schemeClr val="tx1"/>
                </a:solidFill>
                <a:latin typeface="Calibri" pitchFamily="34" charset="0"/>
              </a:rPr>
              <a:t>Michel Zeitouni, Johanne Silvain</a:t>
            </a:r>
            <a:r>
              <a:rPr lang="en-US" sz="850" b="1" dirty="0" smtClean="0">
                <a:solidFill>
                  <a:srgbClr val="0000FF"/>
                </a:solidFill>
                <a:latin typeface="Calibri" pitchFamily="34" charset="0"/>
              </a:rPr>
              <a:t>*</a:t>
            </a:r>
            <a:r>
              <a:rPr lang="en-US" sz="850" b="1" dirty="0" smtClean="0">
                <a:solidFill>
                  <a:schemeClr val="tx1"/>
                </a:solidFill>
                <a:latin typeface="Calibri" pitchFamily="34" charset="0"/>
              </a:rPr>
              <a:t>, Mathieu Kerneis, Olivier Barthelemy, Remi Choussat, Marie Hauguel-Moreau, Gerard Helft, Claude Le Feuvre, </a:t>
            </a:r>
          </a:p>
          <a:p>
            <a:pPr algn="r"/>
            <a:r>
              <a:rPr lang="en-US" sz="850" b="1" dirty="0" smtClean="0">
                <a:solidFill>
                  <a:schemeClr val="tx1"/>
                </a:solidFill>
                <a:latin typeface="Calibri" pitchFamily="34" charset="0"/>
              </a:rPr>
              <a:t>Jean-Philippe Collet, Gilles Montalescot</a:t>
            </a:r>
            <a:r>
              <a:rPr lang="en-US" sz="850" b="1" dirty="0">
                <a:solidFill>
                  <a:schemeClr val="tx1"/>
                </a:solidFill>
                <a:latin typeface="Calibri" pitchFamily="34" charset="0"/>
              </a:rPr>
              <a:t> </a:t>
            </a:r>
            <a:r>
              <a:rPr lang="en-US" sz="850" b="1" dirty="0" smtClean="0">
                <a:solidFill>
                  <a:schemeClr val="tx1"/>
                </a:solidFill>
                <a:latin typeface="Calibri" pitchFamily="34" charset="0"/>
              </a:rPr>
              <a:t>    </a:t>
            </a:r>
            <a:r>
              <a:rPr lang="en-US" sz="650" dirty="0" smtClean="0">
                <a:solidFill>
                  <a:srgbClr val="0000FF"/>
                </a:solidFill>
                <a:latin typeface="Calibri" pitchFamily="34" charset="0"/>
                <a:hlinkClick r:id="rId3"/>
              </a:rPr>
              <a:t>*johanne.silvain@aphp.fr</a:t>
            </a:r>
            <a:r>
              <a:rPr lang="en-US" sz="650" dirty="0" smtClean="0">
                <a:solidFill>
                  <a:srgbClr val="0000FF"/>
                </a:solidFill>
                <a:latin typeface="Calibri" pitchFamily="34" charset="0"/>
              </a:rPr>
              <a:t>   </a:t>
            </a:r>
            <a:r>
              <a:rPr lang="en-US" sz="650" u="sng" dirty="0" smtClean="0">
                <a:solidFill>
                  <a:srgbClr val="0000FF"/>
                </a:solidFill>
                <a:latin typeface="Calibri" pitchFamily="34" charset="0"/>
              </a:rPr>
              <a:t>www.</a:t>
            </a:r>
            <a:r>
              <a:rPr lang="fr-FR" sz="650" u="sng" dirty="0" smtClean="0">
                <a:solidFill>
                  <a:srgbClr val="0000FF"/>
                </a:solidFill>
                <a:latin typeface="Calibri" pitchFamily="34" charset="0"/>
                <a:hlinkClick r:id="rId4" tooltip="http://www.action-coeur.org"/>
              </a:rPr>
              <a:t>action-coeur.org</a:t>
            </a:r>
            <a:endParaRPr lang="fr-FR" sz="650" u="sng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4104" name="Text Box 35"/>
          <p:cNvSpPr txBox="1">
            <a:spLocks noChangeArrowheads="1"/>
          </p:cNvSpPr>
          <p:nvPr/>
        </p:nvSpPr>
        <p:spPr bwMode="auto">
          <a:xfrm>
            <a:off x="50864" y="4720930"/>
            <a:ext cx="8835598" cy="3456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square" lIns="34003" tIns="34003" rIns="34003" bIns="34003">
            <a:spAutoFit/>
          </a:bodyPr>
          <a:lstStyle/>
          <a:p>
            <a:pPr algn="l" defTabSz="815819">
              <a:spcBef>
                <a:spcPts val="0"/>
              </a:spcBef>
            </a:pPr>
            <a:r>
              <a:rPr lang="en-US" sz="900" b="1" dirty="0" smtClean="0">
                <a:solidFill>
                  <a:srgbClr val="C40E4F"/>
                </a:solidFill>
                <a:latin typeface="Calibri" pitchFamily="34" charset="0"/>
              </a:rPr>
              <a:t>Conclusion</a:t>
            </a:r>
            <a:r>
              <a:rPr lang="en-US" sz="900" dirty="0" smtClean="0"/>
              <a:t> </a:t>
            </a:r>
            <a:r>
              <a:rPr lang="en-US" sz="900" b="1" dirty="0" smtClean="0">
                <a:latin typeface="+mj-lt"/>
              </a:rPr>
              <a:t>Periprocedural myocardial infarction and injury are </a:t>
            </a:r>
            <a:r>
              <a:rPr lang="en-US" sz="900" b="1" dirty="0">
                <a:latin typeface="+mj-lt"/>
              </a:rPr>
              <a:t>frequent in elective PCI patients and </a:t>
            </a:r>
            <a:r>
              <a:rPr lang="en-US" sz="900" b="1" dirty="0" smtClean="0">
                <a:latin typeface="+mj-lt"/>
              </a:rPr>
              <a:t>are associated </a:t>
            </a:r>
            <a:r>
              <a:rPr lang="en-US" sz="900" b="1" dirty="0">
                <a:latin typeface="+mj-lt"/>
              </a:rPr>
              <a:t>with worse outcome at one-month follow-up. Stronger P2Y12 inhibition during elective PCI could be an alternative to decrease these </a:t>
            </a:r>
            <a:r>
              <a:rPr lang="en-US" sz="900" b="1" dirty="0" smtClean="0">
                <a:latin typeface="+mj-lt"/>
              </a:rPr>
              <a:t>events</a:t>
            </a:r>
            <a:r>
              <a:rPr lang="en-US" sz="900" b="1" dirty="0">
                <a:latin typeface="+mj-lt"/>
              </a:rPr>
              <a:t> </a:t>
            </a:r>
            <a:r>
              <a:rPr lang="en-US" sz="900" b="1" dirty="0" smtClean="0">
                <a:latin typeface="+mj-lt"/>
              </a:rPr>
              <a:t>and is being evaluated in the randomized ALPHEUS Trial (</a:t>
            </a:r>
            <a:r>
              <a:rPr lang="fr-FR" sz="900" b="1" dirty="0" smtClean="0">
                <a:latin typeface="+mj-lt"/>
              </a:rPr>
              <a:t>NCT02617290, </a:t>
            </a:r>
            <a:r>
              <a:rPr lang="en-US" sz="900" b="1" dirty="0"/>
              <a:t>n=1900 </a:t>
            </a:r>
            <a:r>
              <a:rPr lang="en-US" sz="900" b="1" dirty="0" smtClean="0"/>
              <a:t>patients</a:t>
            </a:r>
            <a:r>
              <a:rPr lang="en-US" sz="900" b="1" dirty="0" smtClean="0">
                <a:latin typeface="+mj-lt"/>
              </a:rPr>
              <a:t>)</a:t>
            </a:r>
            <a:endParaRPr lang="en-US" sz="900" b="1" dirty="0">
              <a:latin typeface="+mj-lt"/>
            </a:endParaRPr>
          </a:p>
        </p:txBody>
      </p:sp>
      <p:sp>
        <p:nvSpPr>
          <p:cNvPr id="35" name="ZoneTexte 20"/>
          <p:cNvSpPr txBox="1">
            <a:spLocks noChangeArrowheads="1"/>
          </p:cNvSpPr>
          <p:nvPr/>
        </p:nvSpPr>
        <p:spPr bwMode="auto">
          <a:xfrm>
            <a:off x="3980019" y="2993089"/>
            <a:ext cx="2478600" cy="11807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lIns="17867" tIns="8934" rIns="17867" bIns="8934">
            <a:spAutoFit/>
          </a:bodyPr>
          <a:lstStyle/>
          <a:p>
            <a:r>
              <a:rPr lang="fr-FR" sz="650" b="1" dirty="0">
                <a:solidFill>
                  <a:srgbClr val="002060"/>
                </a:solidFill>
                <a:latin typeface="Calibri" pitchFamily="34" charset="0"/>
              </a:rPr>
              <a:t>Figure 3</a:t>
            </a:r>
            <a:r>
              <a:rPr lang="fr-FR" sz="650" b="1" dirty="0" smtClean="0">
                <a:solidFill>
                  <a:srgbClr val="002060"/>
                </a:solidFill>
                <a:latin typeface="Calibri" pitchFamily="34" charset="0"/>
              </a:rPr>
              <a:t> : Risk factors for type 4a-MI and Mi  </a:t>
            </a:r>
          </a:p>
        </p:txBody>
      </p:sp>
      <p:sp>
        <p:nvSpPr>
          <p:cNvPr id="4109" name="Rectangle 18"/>
          <p:cNvSpPr>
            <a:spLocks noChangeArrowheads="1"/>
          </p:cNvSpPr>
          <p:nvPr/>
        </p:nvSpPr>
        <p:spPr bwMode="auto">
          <a:xfrm>
            <a:off x="1927729" y="530329"/>
            <a:ext cx="5943600" cy="125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7867" tIns="8934" rIns="17867" bIns="8934" anchor="ctr">
            <a:spAutoFit/>
          </a:bodyPr>
          <a:lstStyle/>
          <a:p>
            <a:r>
              <a:rPr lang="en-US" sz="700" b="1" dirty="0" smtClean="0">
                <a:latin typeface="Calibri" pitchFamily="34" charset="0"/>
                <a:cs typeface="Arial" pitchFamily="34" charset="0"/>
              </a:rPr>
              <a:t> Pitié-Salpêtrière Hospital, </a:t>
            </a:r>
            <a:r>
              <a:rPr lang="en-US" sz="700" b="1" dirty="0">
                <a:latin typeface="Calibri" pitchFamily="34" charset="0"/>
                <a:cs typeface="Arial" pitchFamily="34" charset="0"/>
              </a:rPr>
              <a:t>Sorbonne Université Paris 6 (UPMC), ACTION Study Group, INSERM UMRS_1166, Institut de Cardiologie, Paris, </a:t>
            </a:r>
            <a:r>
              <a:rPr lang="en-US" sz="700" b="1" dirty="0" smtClean="0">
                <a:latin typeface="Calibri" pitchFamily="34" charset="0"/>
                <a:cs typeface="Arial" pitchFamily="34" charset="0"/>
              </a:rPr>
              <a:t>France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019" y="3149099"/>
            <a:ext cx="2268169" cy="1554116"/>
          </a:xfrm>
          <a:prstGeom prst="rect">
            <a:avLst/>
          </a:prstGeom>
        </p:spPr>
      </p:pic>
      <p:sp>
        <p:nvSpPr>
          <p:cNvPr id="37" name="ZoneTexte 20"/>
          <p:cNvSpPr txBox="1">
            <a:spLocks noChangeArrowheads="1"/>
          </p:cNvSpPr>
          <p:nvPr/>
        </p:nvSpPr>
        <p:spPr bwMode="auto">
          <a:xfrm>
            <a:off x="6467973" y="2948666"/>
            <a:ext cx="2676027" cy="11807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lIns="17867" tIns="8934" rIns="17867" bIns="8934">
            <a:spAutoFit/>
          </a:bodyPr>
          <a:lstStyle/>
          <a:p>
            <a:r>
              <a:rPr lang="fr-FR" sz="650" b="1" dirty="0">
                <a:solidFill>
                  <a:srgbClr val="002060"/>
                </a:solidFill>
                <a:latin typeface="Calibri" pitchFamily="34" charset="0"/>
              </a:rPr>
              <a:t>Figure </a:t>
            </a:r>
            <a:r>
              <a:rPr lang="fr-FR" sz="650" b="1" dirty="0" smtClean="0">
                <a:solidFill>
                  <a:srgbClr val="002060"/>
                </a:solidFill>
                <a:latin typeface="Calibri" pitchFamily="34" charset="0"/>
              </a:rPr>
              <a:t>4: </a:t>
            </a:r>
            <a:r>
              <a:rPr lang="en-US" sz="650" b="1" dirty="0" smtClean="0">
                <a:solidFill>
                  <a:srgbClr val="002060"/>
                </a:solidFill>
                <a:latin typeface="Calibri" pitchFamily="34" charset="0"/>
              </a:rPr>
              <a:t>Survival </a:t>
            </a:r>
            <a:r>
              <a:rPr lang="en-US" sz="650" b="1" dirty="0">
                <a:solidFill>
                  <a:srgbClr val="002060"/>
                </a:solidFill>
                <a:latin typeface="Calibri" pitchFamily="34" charset="0"/>
              </a:rPr>
              <a:t>without cardiovascular events at 30 days.</a:t>
            </a:r>
            <a:endParaRPr lang="fr-FR" sz="65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43766" y="925288"/>
            <a:ext cx="1646844" cy="248871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700" b="1" dirty="0" smtClean="0"/>
              <a:t>n=8475 </a:t>
            </a:r>
            <a:r>
              <a:rPr lang="fr-FR" sz="700" dirty="0" smtClean="0"/>
              <a:t>patients </a:t>
            </a:r>
          </a:p>
          <a:p>
            <a:pPr algn="ctr"/>
            <a:r>
              <a:rPr lang="fr-FR" sz="700" dirty="0" smtClean="0"/>
              <a:t>For angiogram in 2014 and 2015</a:t>
            </a:r>
            <a:endParaRPr lang="fr-FR" sz="700" dirty="0"/>
          </a:p>
        </p:txBody>
      </p:sp>
      <p:cxnSp>
        <p:nvCxnSpPr>
          <p:cNvPr id="11" name="Connecteur droit 10"/>
          <p:cNvCxnSpPr>
            <a:stCxn id="3" idx="2"/>
          </p:cNvCxnSpPr>
          <p:nvPr/>
        </p:nvCxnSpPr>
        <p:spPr>
          <a:xfrm>
            <a:off x="2867188" y="1174159"/>
            <a:ext cx="1951" cy="1196230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063256" y="1428048"/>
            <a:ext cx="1627354" cy="111821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00" dirty="0" smtClean="0"/>
              <a:t>Intended PCI n=3416 patients</a:t>
            </a:r>
            <a:endParaRPr lang="en-US" sz="700" dirty="0"/>
          </a:p>
        </p:txBody>
      </p:sp>
      <p:sp>
        <p:nvSpPr>
          <p:cNvPr id="14" name="ZoneTexte 13"/>
          <p:cNvSpPr txBox="1"/>
          <p:nvPr/>
        </p:nvSpPr>
        <p:spPr>
          <a:xfrm>
            <a:off x="2867188" y="1182842"/>
            <a:ext cx="118294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>
                <a:solidFill>
                  <a:schemeClr val="tx1"/>
                </a:solidFill>
                <a:latin typeface="+mj-lt"/>
              </a:rPr>
              <a:t> n=5059 angiogram alone</a:t>
            </a:r>
            <a:endParaRPr lang="en-US" sz="6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16" name="Connecteur droit avec flèche 15"/>
          <p:cNvCxnSpPr/>
          <p:nvPr/>
        </p:nvCxnSpPr>
        <p:spPr>
          <a:xfrm>
            <a:off x="2854581" y="1275175"/>
            <a:ext cx="19531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/>
          <p:cNvSpPr txBox="1"/>
          <p:nvPr/>
        </p:nvSpPr>
        <p:spPr>
          <a:xfrm>
            <a:off x="2981122" y="1530529"/>
            <a:ext cx="1107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600" dirty="0" smtClean="0">
                <a:solidFill>
                  <a:schemeClr val="tx1"/>
                </a:solidFill>
                <a:latin typeface="+mj-lt"/>
              </a:rPr>
              <a:t> n= 1750 PCI for ACS</a:t>
            </a:r>
          </a:p>
          <a:p>
            <a:pPr algn="l"/>
            <a:r>
              <a:rPr lang="en-US" sz="600" dirty="0" smtClean="0">
                <a:solidFill>
                  <a:schemeClr val="tx1"/>
                </a:solidFill>
                <a:latin typeface="+mj-lt"/>
              </a:rPr>
              <a:t>-STEMI n=688, NSTEMI n=918</a:t>
            </a:r>
          </a:p>
          <a:p>
            <a:pPr algn="l"/>
            <a:r>
              <a:rPr lang="en-US" sz="600" dirty="0" smtClean="0">
                <a:solidFill>
                  <a:schemeClr val="tx1"/>
                </a:solidFill>
                <a:latin typeface="+mj-lt"/>
              </a:rPr>
              <a:t>-Cardiac arrest n=69</a:t>
            </a:r>
          </a:p>
          <a:p>
            <a:pPr algn="l"/>
            <a:r>
              <a:rPr lang="en-US" sz="600" dirty="0" smtClean="0">
                <a:solidFill>
                  <a:schemeClr val="tx1"/>
                </a:solidFill>
                <a:latin typeface="+mj-lt"/>
              </a:rPr>
              <a:t>-Shock n=75</a:t>
            </a:r>
          </a:p>
        </p:txBody>
      </p:sp>
      <p:sp>
        <p:nvSpPr>
          <p:cNvPr id="40" name="Rectangle 39"/>
          <p:cNvSpPr/>
          <p:nvPr/>
        </p:nvSpPr>
        <p:spPr>
          <a:xfrm>
            <a:off x="2045717" y="1979007"/>
            <a:ext cx="1644893" cy="12881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700" dirty="0" smtClean="0"/>
              <a:t>Intended elective PCI  : </a:t>
            </a:r>
            <a:r>
              <a:rPr lang="fr-FR" sz="700" dirty="0" smtClean="0"/>
              <a:t>n =1666</a:t>
            </a:r>
            <a:endParaRPr lang="fr-FR" sz="700" dirty="0"/>
          </a:p>
        </p:txBody>
      </p:sp>
      <p:sp>
        <p:nvSpPr>
          <p:cNvPr id="42" name="ZoneTexte 41"/>
          <p:cNvSpPr txBox="1"/>
          <p:nvPr/>
        </p:nvSpPr>
        <p:spPr>
          <a:xfrm>
            <a:off x="2988125" y="2093390"/>
            <a:ext cx="11077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600" dirty="0" smtClean="0">
                <a:solidFill>
                  <a:schemeClr val="tx1"/>
                </a:solidFill>
                <a:latin typeface="+mj-lt"/>
              </a:rPr>
              <a:t> n=276 patients </a:t>
            </a:r>
          </a:p>
          <a:p>
            <a:pPr algn="l"/>
            <a:r>
              <a:rPr lang="en-US" sz="600" dirty="0" smtClean="0">
                <a:solidFill>
                  <a:schemeClr val="tx1"/>
                </a:solidFill>
                <a:latin typeface="+mj-lt"/>
              </a:rPr>
              <a:t>without troponin after PCI</a:t>
            </a:r>
            <a:endParaRPr lang="en-US" sz="6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52" name="Connecteur droit avec flèche 51"/>
          <p:cNvCxnSpPr/>
          <p:nvPr/>
        </p:nvCxnSpPr>
        <p:spPr>
          <a:xfrm>
            <a:off x="2862968" y="1749526"/>
            <a:ext cx="19531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/>
          <p:nvPr/>
        </p:nvCxnSpPr>
        <p:spPr>
          <a:xfrm>
            <a:off x="2872788" y="2231890"/>
            <a:ext cx="19989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2039546" y="2365233"/>
            <a:ext cx="1651064" cy="212631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00" b="1" dirty="0" smtClean="0"/>
              <a:t>N=1390 elective PCI patients with normal troponin level at admission</a:t>
            </a:r>
            <a:endParaRPr lang="en-US" sz="700" b="1" dirty="0"/>
          </a:p>
        </p:txBody>
      </p:sp>
      <p:pic>
        <p:nvPicPr>
          <p:cNvPr id="4158" name="Picture 6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088" y="811394"/>
            <a:ext cx="2353240" cy="2125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ZoneTexte 20"/>
          <p:cNvSpPr txBox="1">
            <a:spLocks noChangeArrowheads="1"/>
          </p:cNvSpPr>
          <p:nvPr/>
        </p:nvSpPr>
        <p:spPr bwMode="auto">
          <a:xfrm>
            <a:off x="1807959" y="788819"/>
            <a:ext cx="2118457" cy="11807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lIns="17867" tIns="8934" rIns="17867" bIns="8934">
            <a:spAutoFit/>
          </a:bodyPr>
          <a:lstStyle/>
          <a:p>
            <a:r>
              <a:rPr lang="fr-FR" sz="650" b="1" dirty="0" smtClean="0">
                <a:solidFill>
                  <a:srgbClr val="002060"/>
                </a:solidFill>
                <a:latin typeface="Calibri" pitchFamily="34" charset="0"/>
              </a:rPr>
              <a:t>   Figure 1 : </a:t>
            </a:r>
            <a:r>
              <a:rPr lang="en-US" sz="650" b="1" dirty="0">
                <a:solidFill>
                  <a:srgbClr val="002060"/>
                </a:solidFill>
                <a:latin typeface="Calibri" pitchFamily="34" charset="0"/>
              </a:rPr>
              <a:t>Flow-Chart of the study</a:t>
            </a:r>
          </a:p>
        </p:txBody>
      </p:sp>
      <p:sp>
        <p:nvSpPr>
          <p:cNvPr id="43" name="ZoneTexte 20"/>
          <p:cNvSpPr txBox="1">
            <a:spLocks noChangeArrowheads="1"/>
          </p:cNvSpPr>
          <p:nvPr/>
        </p:nvSpPr>
        <p:spPr bwMode="auto">
          <a:xfrm>
            <a:off x="6524990" y="739459"/>
            <a:ext cx="2429256" cy="11807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lIns="17867" tIns="8934" rIns="17867" bIns="8934">
            <a:spAutoFit/>
          </a:bodyPr>
          <a:lstStyle>
            <a:defPPr>
              <a:defRPr lang="en-US"/>
            </a:defPPr>
            <a:lvl1pPr>
              <a:defRPr sz="650" b="1">
                <a:solidFill>
                  <a:srgbClr val="002060"/>
                </a:solidFill>
                <a:latin typeface="Calibri" pitchFamily="34" charset="0"/>
              </a:defRPr>
            </a:lvl1pPr>
          </a:lstStyle>
          <a:p>
            <a:r>
              <a:rPr lang="fr-FR" dirty="0"/>
              <a:t>  </a:t>
            </a:r>
            <a:r>
              <a:rPr lang="fr-FR" dirty="0" smtClean="0"/>
              <a:t>Figure 2 : </a:t>
            </a:r>
            <a:r>
              <a:rPr lang="en-US" dirty="0" smtClean="0"/>
              <a:t>Periprocedural </a:t>
            </a:r>
            <a:r>
              <a:rPr lang="en-US" dirty="0"/>
              <a:t>ischemic events within 48 hours </a:t>
            </a:r>
            <a:r>
              <a:rPr lang="en-US" dirty="0" smtClean="0"/>
              <a:t>after PCI </a:t>
            </a:r>
            <a:endParaRPr lang="fr-FR" dirty="0"/>
          </a:p>
        </p:txBody>
      </p:sp>
      <p:pic>
        <p:nvPicPr>
          <p:cNvPr id="4162" name="Picture 6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9625" y="2948666"/>
            <a:ext cx="1800467" cy="1778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9" name="ZoneTexte 20"/>
          <p:cNvSpPr txBox="1">
            <a:spLocks noChangeArrowheads="1"/>
          </p:cNvSpPr>
          <p:nvPr/>
        </p:nvSpPr>
        <p:spPr bwMode="auto">
          <a:xfrm>
            <a:off x="1854162" y="2889631"/>
            <a:ext cx="2267926" cy="11807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lIns="17867" tIns="8934" rIns="17867" bIns="8934">
            <a:spAutoFit/>
          </a:bodyPr>
          <a:lstStyle/>
          <a:p>
            <a:r>
              <a:rPr lang="fr-FR" sz="650" b="1" dirty="0" smtClean="0">
                <a:solidFill>
                  <a:srgbClr val="002060"/>
                </a:solidFill>
                <a:latin typeface="Calibri" pitchFamily="34" charset="0"/>
              </a:rPr>
              <a:t>Figure 2 : Troponin level</a:t>
            </a:r>
            <a:r>
              <a:rPr lang="fr-FR" sz="650" b="1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fr-FR" sz="650" b="1" dirty="0" smtClean="0">
                <a:solidFill>
                  <a:srgbClr val="002060"/>
                </a:solidFill>
                <a:latin typeface="Calibri" pitchFamily="34" charset="0"/>
              </a:rPr>
              <a:t>in </a:t>
            </a:r>
            <a:r>
              <a:rPr lang="fr-FR" sz="650" b="1" dirty="0">
                <a:solidFill>
                  <a:srgbClr val="002060"/>
                </a:solidFill>
                <a:latin typeface="Calibri" pitchFamily="34" charset="0"/>
              </a:rPr>
              <a:t>type-4a MI </a:t>
            </a:r>
            <a:r>
              <a:rPr lang="fr-FR" sz="650" b="1" dirty="0" smtClean="0">
                <a:solidFill>
                  <a:srgbClr val="002060"/>
                </a:solidFill>
                <a:latin typeface="Calibri" pitchFamily="34" charset="0"/>
              </a:rPr>
              <a:t>and Mi</a:t>
            </a:r>
            <a:endParaRPr lang="fr-FR" sz="65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2055" name="Text Box 49"/>
          <p:cNvSpPr txBox="1">
            <a:spLocks noChangeArrowheads="1"/>
          </p:cNvSpPr>
          <p:nvPr/>
        </p:nvSpPr>
        <p:spPr bwMode="auto">
          <a:xfrm>
            <a:off x="77218" y="472692"/>
            <a:ext cx="1908355" cy="4254431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noFill/>
            <a:miter lim="800000"/>
            <a:headEnd/>
            <a:tailEnd/>
          </a:ln>
        </p:spPr>
        <p:txBody>
          <a:bodyPr wrap="square" lIns="33998" tIns="34003" rIns="33998" bIns="34003">
            <a:spAutoFit/>
          </a:bodyPr>
          <a:lstStyle/>
          <a:p>
            <a:pPr algn="l" defTabSz="815819">
              <a:spcBef>
                <a:spcPct val="50000"/>
              </a:spcBef>
            </a:pPr>
            <a:r>
              <a:rPr lang="en-US" sz="680" b="1" dirty="0">
                <a:solidFill>
                  <a:srgbClr val="C40E4F"/>
                </a:solidFill>
                <a:latin typeface="Calibri" pitchFamily="34" charset="0"/>
              </a:rPr>
              <a:t>Abstract </a:t>
            </a:r>
          </a:p>
          <a:p>
            <a:pPr algn="l"/>
            <a:r>
              <a:rPr lang="en-US" sz="680" b="1" dirty="0" smtClean="0">
                <a:latin typeface="Calibri"/>
              </a:rPr>
              <a:t>Background </a:t>
            </a:r>
            <a:r>
              <a:rPr lang="en-US" sz="680" dirty="0" smtClean="0">
                <a:latin typeface="+mn-lt"/>
              </a:rPr>
              <a:t>Periprocedural </a:t>
            </a:r>
            <a:r>
              <a:rPr lang="en-US" sz="680" dirty="0">
                <a:latin typeface="+mn-lt"/>
              </a:rPr>
              <a:t>myocardial infarction (MI) and injury (Mi) are frequent after elective percutaneous coronary intervention (PCI) and remain a </a:t>
            </a:r>
            <a:r>
              <a:rPr lang="en-US" sz="680" dirty="0" smtClean="0">
                <a:latin typeface="+mn-lt"/>
              </a:rPr>
              <a:t>clinical challenge</a:t>
            </a:r>
            <a:r>
              <a:rPr lang="en-US" sz="680" dirty="0">
                <a:latin typeface="+mn-lt"/>
              </a:rPr>
              <a:t>. </a:t>
            </a:r>
            <a:endParaRPr lang="en-US" sz="680" dirty="0" smtClean="0">
              <a:latin typeface="+mn-lt"/>
            </a:endParaRPr>
          </a:p>
          <a:p>
            <a:pPr algn="l"/>
            <a:endParaRPr lang="en-US" sz="680" dirty="0"/>
          </a:p>
          <a:p>
            <a:pPr algn="l"/>
            <a:r>
              <a:rPr lang="en-US" sz="680" b="1" dirty="0" smtClean="0">
                <a:latin typeface="Calibri"/>
              </a:rPr>
              <a:t>Purpose </a:t>
            </a:r>
            <a:r>
              <a:rPr lang="en-US" sz="680" dirty="0" smtClean="0">
                <a:latin typeface="+mn-lt"/>
              </a:rPr>
              <a:t>To </a:t>
            </a:r>
            <a:r>
              <a:rPr lang="en-US" sz="680" dirty="0">
                <a:latin typeface="+mn-lt"/>
              </a:rPr>
              <a:t>assess the rate, risk factors, treatments and prognosis of </a:t>
            </a:r>
            <a:r>
              <a:rPr lang="en-US" sz="680" dirty="0" smtClean="0">
                <a:latin typeface="+mn-lt"/>
              </a:rPr>
              <a:t>periprocedural </a:t>
            </a:r>
            <a:r>
              <a:rPr lang="en-US" sz="680" dirty="0">
                <a:latin typeface="+mn-lt"/>
              </a:rPr>
              <a:t>MI and of Mi defined according to the Third Universal definition of MI in patients undergoing elective PCI. </a:t>
            </a:r>
            <a:r>
              <a:rPr lang="en-US" sz="680" dirty="0"/>
              <a:t/>
            </a:r>
            <a:br>
              <a:rPr lang="en-US" sz="680" dirty="0"/>
            </a:br>
            <a:endParaRPr lang="en-US" sz="680" dirty="0">
              <a:latin typeface="Calibri"/>
            </a:endParaRPr>
          </a:p>
          <a:p>
            <a:pPr algn="l"/>
            <a:r>
              <a:rPr lang="en-US" sz="680" b="1" dirty="0">
                <a:latin typeface="Calibri"/>
              </a:rPr>
              <a:t>Methods  </a:t>
            </a:r>
            <a:r>
              <a:rPr lang="en-US" sz="680" dirty="0" smtClean="0">
                <a:latin typeface="+mn-lt"/>
              </a:rPr>
              <a:t>We </a:t>
            </a:r>
            <a:r>
              <a:rPr lang="en-US" sz="680" dirty="0">
                <a:latin typeface="+mn-lt"/>
              </a:rPr>
              <a:t>screened and included all patients with a negative troponin level before PCI who underwent </a:t>
            </a:r>
            <a:r>
              <a:rPr lang="en-US" sz="680" dirty="0" smtClean="0">
                <a:latin typeface="+mn-lt"/>
              </a:rPr>
              <a:t>an elective </a:t>
            </a:r>
            <a:r>
              <a:rPr lang="en-US" sz="680" dirty="0">
                <a:latin typeface="+mn-lt"/>
              </a:rPr>
              <a:t>PCI during 2014 and 2015 at our institution. Periprocedural complication was defined as the composite of non-fatal PCI-related MI (type 4a or 4b) and Mi evaluated at 48 hours or at discharge if it occurred earlier. Multivariate analysis was performed to identify independent predictors of periprocedural </a:t>
            </a:r>
            <a:r>
              <a:rPr lang="en-US" sz="680" dirty="0" smtClean="0">
                <a:latin typeface="+mn-lt"/>
              </a:rPr>
              <a:t>complications.</a:t>
            </a:r>
            <a:r>
              <a:rPr lang="en-US" sz="680" dirty="0">
                <a:latin typeface="+mn-lt"/>
              </a:rPr>
              <a:t> </a:t>
            </a:r>
            <a:r>
              <a:rPr lang="en-US" sz="680" dirty="0" smtClean="0">
                <a:latin typeface="+mn-lt"/>
              </a:rPr>
              <a:t>Follow-up </a:t>
            </a:r>
            <a:r>
              <a:rPr lang="en-US" sz="680" dirty="0">
                <a:latin typeface="+mn-lt"/>
              </a:rPr>
              <a:t>was performed at 30 days and all ischemic events (death, re-MI, urgent re-vascularization, stroke) and re-hospitalization were evaluated. We also assessed off-label prescription of ticagrelor and prasugrel in this indication of elective PCI. </a:t>
            </a:r>
          </a:p>
          <a:p>
            <a:pPr algn="l"/>
            <a:endParaRPr lang="en-US" sz="680" b="1" dirty="0">
              <a:latin typeface="Calibri"/>
            </a:endParaRPr>
          </a:p>
          <a:p>
            <a:pPr algn="l"/>
            <a:r>
              <a:rPr lang="en-US" sz="680" b="1" dirty="0">
                <a:latin typeface="Calibri"/>
              </a:rPr>
              <a:t>Results </a:t>
            </a:r>
            <a:r>
              <a:rPr lang="en-US" sz="680" dirty="0">
                <a:latin typeface="+mj-lt"/>
              </a:rPr>
              <a:t>Of the 1390 elective PCI patients, 28.74% had a periprocedural complications including 0.14% of stent thrombosis (MI type 4b), 7.0% of type 4a MI and 21.6% of Mi. Risk factors for periprocedural complications were age &gt;75, low creatinine clearance (GFR&lt;60ml/min), use of rotablator, treatment of the left main artery, multiple stenting and total stent length &gt;30mm. Patients with periprocedural MI or Mi had higher rate of </a:t>
            </a:r>
            <a:r>
              <a:rPr lang="en-US" sz="680" dirty="0" smtClean="0">
                <a:latin typeface="+mj-lt"/>
              </a:rPr>
              <a:t>cardiovascular events </a:t>
            </a:r>
            <a:r>
              <a:rPr lang="en-US" sz="680" dirty="0">
                <a:latin typeface="+mj-lt"/>
              </a:rPr>
              <a:t>at 30 days (HR 4.9, CI 2.3-10.5, p&lt;0.0001)(see figure). Ticagrelor or prasugrel were prescribed at discharge in 23.1% patients of these </a:t>
            </a:r>
            <a:r>
              <a:rPr lang="en-US" sz="680" dirty="0" smtClean="0">
                <a:latin typeface="+mj-lt"/>
              </a:rPr>
              <a:t>patients. </a:t>
            </a:r>
          </a:p>
          <a:p>
            <a:pPr algn="l"/>
            <a:r>
              <a:rPr lang="en-US" sz="680" b="1" dirty="0" smtClean="0">
                <a:latin typeface="+mj-lt"/>
              </a:rPr>
              <a:t>No conflict of interest to disclose. </a:t>
            </a:r>
            <a:endParaRPr lang="en-US" sz="680" b="1" dirty="0">
              <a:latin typeface="+mj-lt"/>
            </a:endParaRPr>
          </a:p>
        </p:txBody>
      </p:sp>
      <p:pic>
        <p:nvPicPr>
          <p:cNvPr id="4165" name="Picture 6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7714" y="857529"/>
            <a:ext cx="1705233" cy="208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329" y="5752"/>
            <a:ext cx="562887" cy="562887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4151" y="2871"/>
            <a:ext cx="671900" cy="6719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7592" y="3039871"/>
            <a:ext cx="2750982" cy="17184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1751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2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1751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2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3189</TotalTime>
  <Words>235</Words>
  <Application>Microsoft Office PowerPoint</Application>
  <PresentationFormat>Affichage à l'écran (16:9)</PresentationFormat>
  <Paragraphs>34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Default Design</vt:lpstr>
      <vt:lpstr>Office Theme</vt:lpstr>
      <vt:lpstr>Présentation PowerPoint</vt:lpstr>
    </vt:vector>
  </TitlesOfParts>
  <Company>SciFor Inc.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Posters1st</dc:creator>
  <cp:lastModifiedBy>G-PSL-PSL5128069</cp:lastModifiedBy>
  <cp:revision>369</cp:revision>
  <dcterms:created xsi:type="dcterms:W3CDTF">2010-08-23T09:48:44Z</dcterms:created>
  <dcterms:modified xsi:type="dcterms:W3CDTF">2017-08-24T14:01:09Z</dcterms:modified>
</cp:coreProperties>
</file>