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9" r:id="rId1"/>
    <p:sldMasterId id="2147484232" r:id="rId2"/>
    <p:sldMasterId id="2147484278" r:id="rId3"/>
    <p:sldMasterId id="2147484296" r:id="rId4"/>
    <p:sldMasterId id="2147484353" r:id="rId5"/>
  </p:sldMasterIdLst>
  <p:notesMasterIdLst>
    <p:notesMasterId r:id="rId35"/>
  </p:notesMasterIdLst>
  <p:handoutMasterIdLst>
    <p:handoutMasterId r:id="rId36"/>
  </p:handoutMasterIdLst>
  <p:sldIdLst>
    <p:sldId id="610" r:id="rId6"/>
    <p:sldId id="1041" r:id="rId7"/>
    <p:sldId id="1085" r:id="rId8"/>
    <p:sldId id="1080" r:id="rId9"/>
    <p:sldId id="1086" r:id="rId10"/>
    <p:sldId id="1087" r:id="rId11"/>
    <p:sldId id="1088" r:id="rId12"/>
    <p:sldId id="1089" r:id="rId13"/>
    <p:sldId id="1082" r:id="rId14"/>
    <p:sldId id="1091" r:id="rId15"/>
    <p:sldId id="1092" r:id="rId16"/>
    <p:sldId id="1093" r:id="rId17"/>
    <p:sldId id="1095" r:id="rId18"/>
    <p:sldId id="1094" r:id="rId19"/>
    <p:sldId id="1116" r:id="rId20"/>
    <p:sldId id="1120" r:id="rId21"/>
    <p:sldId id="1121" r:id="rId22"/>
    <p:sldId id="1122" r:id="rId23"/>
    <p:sldId id="1083" r:id="rId24"/>
    <p:sldId id="1126" r:id="rId25"/>
    <p:sldId id="1099" r:id="rId26"/>
    <p:sldId id="1128" r:id="rId27"/>
    <p:sldId id="1129" r:id="rId28"/>
    <p:sldId id="1084" r:id="rId29"/>
    <p:sldId id="1130" r:id="rId30"/>
    <p:sldId id="1105" r:id="rId31"/>
    <p:sldId id="1108" r:id="rId32"/>
    <p:sldId id="1106" r:id="rId33"/>
    <p:sldId id="1131" r:id="rId3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i Poi" initials="KP" lastIdx="41" clrIdx="0"/>
  <p:cmAuthor id="1" name="Montalescot" initials="GM" lastIdx="2" clrIdx="1"/>
  <p:cmAuthor id="2" name="Iqbal, Kamran" initials="IK" lastIdx="29" clrIdx="2">
    <p:extLst/>
  </p:cmAuthor>
  <p:cmAuthor id="3" name="Rees-Saunders, Mark" initials="RM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990033"/>
    <a:srgbClr val="CC0000"/>
    <a:srgbClr val="CC0066"/>
    <a:srgbClr val="00004D"/>
    <a:srgbClr val="FF6699"/>
    <a:srgbClr val="00FF00"/>
    <a:srgbClr val="31A584"/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25" autoAdjust="0"/>
    <p:restoredTop sz="71818" autoAdjust="0"/>
  </p:normalViewPr>
  <p:slideViewPr>
    <p:cSldViewPr snapToGrid="0">
      <p:cViewPr varScale="1">
        <p:scale>
          <a:sx n="84" d="100"/>
          <a:sy n="84" d="100"/>
        </p:scale>
        <p:origin x="1325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58" y="7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32506-501F-4D4F-91A1-6E6ACAF9C55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4BD50-488B-49E7-B234-607808DAD9C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F78587-FFC0-464B-A0F4-668EE7FBF43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8131" y="8841885"/>
            <a:ext cx="3043343" cy="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5" tIns="45617" rIns="91235" bIns="45617" anchor="b"/>
          <a:lstStyle>
            <a:lvl1pPr defTabSz="90170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3030AED-D7F8-4443-B77D-05A7583AA9EA}" type="slidenum">
              <a:rPr lang="en-GB" sz="120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/>
              <a:t>1</a:t>
            </a:fld>
            <a:endParaRPr lang="en-GB" sz="120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6138" cy="34925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543"/>
            <a:ext cx="5618480" cy="41889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5" tIns="45617" rIns="91235" bIns="45617"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9879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Indeed, although not powered to show a difference in ischemic endpoints, the group of patients loaded with 300mg of </a:t>
            </a:r>
            <a:r>
              <a:rPr lang="en-US" dirty="0" err="1" smtClean="0"/>
              <a:t>clopidogrel</a:t>
            </a:r>
            <a:r>
              <a:rPr lang="en-US" dirty="0" smtClean="0"/>
              <a:t> at least 6 hours before PCI experienced a 38·6% decrease in MACE that reached significance in those pre-treated ≥15h before the procedure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78587-FFC0-464B-A0F4-668EE7FBF4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Indeed, although not powered to show a difference in ischemic endpoints, the group of patients loaded with 300mg of </a:t>
            </a:r>
            <a:r>
              <a:rPr lang="en-US" dirty="0" err="1" smtClean="0"/>
              <a:t>clopidogrel</a:t>
            </a:r>
            <a:r>
              <a:rPr lang="en-US" dirty="0" smtClean="0"/>
              <a:t> at least 6 hours before PCI experienced a 38·6% decrease in MACE that reached significance in those pre-treated ≥15h before the procedure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78587-FFC0-464B-A0F4-668EE7FBF4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6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7FA4C0-1DF2-411A-A6BA-3F20F6E23840}" type="slidenum">
              <a:rPr lang="en-US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1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The ODT may be beneficial where there is a delay in administration of an oral antiplatelet (OAP), but there is </a:t>
            </a:r>
            <a:r>
              <a:rPr lang="en-GB" sz="1200" b="0" u="sng" dirty="0">
                <a:solidFill>
                  <a:srgbClr val="92D050"/>
                </a:solidFill>
              </a:rPr>
              <a:t>no evidence</a:t>
            </a:r>
            <a:r>
              <a:rPr lang="en-GB" sz="1200" b="0" u="none" dirty="0">
                <a:solidFill>
                  <a:srgbClr val="92D050"/>
                </a:solidFill>
              </a:rPr>
              <a:t> </a:t>
            </a:r>
            <a:r>
              <a:rPr lang="en-GB" sz="1200" dirty="0"/>
              <a:t>that it can address a delayed onset of action of an OAP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3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D1966-9B73-4929-A525-42D6B99D5E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Accoast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SzPct val="95000"/>
              <a:buFont typeface="Times New Roman" pitchFamily="18" charset="0"/>
              <a:buChar char="●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1523-EF1A-41E3-9585-8A372031DE5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Accoast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59"/>
            <a:ext cx="2057400" cy="4840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7"/>
            <a:ext cx="6019800" cy="4768865"/>
          </a:xfrm>
          <a:prstGeom prst="rect">
            <a:avLst/>
          </a:prstGeom>
        </p:spPr>
        <p:txBody>
          <a:bodyPr vert="eaVert"/>
          <a:lstStyle>
            <a:lvl1pPr>
              <a:buSzPct val="95000"/>
              <a:buFont typeface="Times New Roman" pitchFamily="18" charset="0"/>
              <a:buChar char="●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D39A-1255-4C47-A3B4-3E4502412E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3" y="187309"/>
            <a:ext cx="636271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28EA-C9B0-403C-AD27-A867AED0D14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57297"/>
            <a:ext cx="8229600" cy="4768865"/>
          </a:xfrm>
          <a:prstGeom prst="rect">
            <a:avLst/>
          </a:prstGeom>
        </p:spPr>
        <p:txBody>
          <a:bodyPr/>
          <a:lstStyle>
            <a:lvl1pPr>
              <a:buSzPct val="95000"/>
              <a:buFont typeface="Times New Roman" pitchFamily="18" charset="0"/>
              <a:buChar char="●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61E6-9D5E-4A4A-8505-D6FD5061CC1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imes New Roman" pitchFamily="18" charset="0"/>
              <a:buChar char="●"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9338-2C69-425A-A03F-1449CB0980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2009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 typeface="Symbol" pitchFamily="1" charset="2"/>
              <a:buNone/>
              <a:defRPr sz="2000" b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921234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7783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000" b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1DB31D-7CF5-4823-9CEC-2812A3916E18}" type="slidenum">
              <a:rPr lang="en-GB">
                <a:ea typeface="MS PGothic" panose="020B0600070205080204" pitchFamily="34" charset="-128"/>
              </a:rPr>
              <a:pPr>
                <a:defRPr/>
              </a:pPr>
              <a:t>‹N°›</a:t>
            </a:fld>
            <a:endParaRPr lang="en-GB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UKEFF00763</a:t>
            </a:r>
          </a:p>
        </p:txBody>
      </p:sp>
    </p:spTree>
    <p:extLst>
      <p:ext uri="{BB962C8B-B14F-4D97-AF65-F5344CB8AC3E}">
        <p14:creationId xmlns:p14="http://schemas.microsoft.com/office/powerpoint/2010/main" val="2218918842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715579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1899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2206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imes New Roman" pitchFamily="18" charset="0"/>
              <a:buChar char="●"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26A2-41AC-4E58-A0F1-3EBD0C701E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11"/>
            <a:ext cx="7772400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25014"/>
            <a:ext cx="7776864" cy="492443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54419"/>
      </p:ext>
    </p:extLst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40793"/>
      </p:ext>
    </p:extLst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65115"/>
      </p:ext>
    </p:extLst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1915909"/>
          </a:xfrm>
        </p:spPr>
        <p:txBody>
          <a:bodyPr anchor="t" anchorCtr="0"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1915909"/>
          </a:xfrm>
        </p:spPr>
        <p:txBody>
          <a:bodyPr anchor="t" anchorCtr="0"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8567"/>
      </p:ext>
    </p:extLst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3882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1946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343882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8"/>
            <a:ext cx="4041775" cy="1946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79454"/>
      </p:ext>
    </p:extLst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56418"/>
      </p:ext>
    </p:extLst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33129"/>
      </p:ext>
    </p:extLst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727214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531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45395"/>
      </p:ext>
    </p:extLst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23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6564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Accoast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A8EA-4505-407B-8894-0AD81B69297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656760" y="1284824"/>
            <a:ext cx="9456435" cy="16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1955"/>
      </p:ext>
    </p:extLst>
  </p:cSld>
  <p:clrMapOvr>
    <a:masterClrMapping/>
  </p:clrMapOvr>
  <p:transition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32802" y="206376"/>
            <a:ext cx="553998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6534" y="206376"/>
            <a:ext cx="1700466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97367"/>
      </p:ext>
    </p:extLst>
  </p:cSld>
  <p:clrMapOvr>
    <a:masterClrMapping/>
  </p:clrMapOvr>
  <p:transition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3"/>
            <a:ext cx="8280920" cy="1047733"/>
          </a:xfrm>
        </p:spPr>
        <p:txBody>
          <a:bodyPr>
            <a:normAutofit/>
          </a:bodyPr>
          <a:lstStyle>
            <a:lvl1pPr algn="l">
              <a:defRPr sz="2774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9" y="1333493"/>
            <a:ext cx="8280000" cy="16081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66" y="6286535"/>
            <a:ext cx="4366232" cy="506828"/>
          </a:xfrm>
        </p:spPr>
        <p:txBody>
          <a:bodyPr anchor="ctr">
            <a:noAutofit/>
          </a:bodyPr>
          <a:lstStyle>
            <a:lvl1pPr algn="r">
              <a:buNone/>
              <a:defRPr sz="975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084268"/>
      </p:ext>
    </p:extLst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3462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/>
            </a:lvl1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200" y="6609604"/>
            <a:ext cx="8219822" cy="206841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18824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Sub title 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600" y="1342804"/>
            <a:ext cx="8640000" cy="1608133"/>
          </a:xfrm>
        </p:spPr>
        <p:txBody>
          <a:bodyPr/>
          <a:lstStyle>
            <a:lvl1pPr>
              <a:defRPr/>
            </a:lvl1pPr>
            <a:lvl3pPr marL="358775" indent="-179388">
              <a:buFont typeface="Calibri" panose="020F0502020204030204" pitchFamily="34" charset="0"/>
              <a:buChar char="‒"/>
              <a:defRPr/>
            </a:lvl3pPr>
            <a:lvl4pPr marL="538163" indent="-179388">
              <a:defRPr/>
            </a:lvl4pPr>
            <a:lvl5pPr marL="809625" indent="-185738">
              <a:defRPr/>
            </a:lvl5pPr>
          </a:lstStyle>
          <a:p>
            <a:pPr lvl="0"/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65981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3462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2"/>
          <a:stretch>
            <a:fillRect/>
          </a:stretch>
        </p:blipFill>
        <p:spPr bwMode="auto">
          <a:xfrm>
            <a:off x="8372475" y="6030916"/>
            <a:ext cx="6175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200" y="6609604"/>
            <a:ext cx="8219822" cy="206841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252138"/>
      </p:ext>
    </p:extLst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890580" y="191999"/>
            <a:ext cx="6359664" cy="70173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2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879895" y="1370061"/>
            <a:ext cx="6349999" cy="954107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856231" y="6642556"/>
            <a:ext cx="5808663" cy="215444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03046"/>
      </p:ext>
    </p:extLst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608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1509825" y="6492876"/>
            <a:ext cx="124400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10/03/2014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305132" y="6492876"/>
            <a:ext cx="719522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C72DBD9-BE73-4249-8299-B5FE5FAAD9C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 userDrawn="1">
            <p:ph type="title"/>
          </p:nvPr>
        </p:nvSpPr>
        <p:spPr>
          <a:xfrm>
            <a:off x="457200" y="264006"/>
            <a:ext cx="8229600" cy="46166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30197"/>
      </p:ext>
    </p:extLst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11"/>
            <a:ext cx="7772400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25014"/>
            <a:ext cx="7776864" cy="392415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33688"/>
      </p:ext>
    </p:extLst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4950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Logo_Accoast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500034" y="1571612"/>
            <a:ext cx="4043362" cy="4525963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imes New Roman" pitchFamily="18" charset="0"/>
              <a:buChar char="●"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4714876" y="1560757"/>
            <a:ext cx="4043362" cy="4525963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Times New Roman" pitchFamily="18" charset="0"/>
              <a:buChar char="●"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762B-C460-4100-A967-79F3346B8EE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5539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83736"/>
            <a:ext cx="7772400" cy="32316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76747"/>
      </p:ext>
    </p:extLst>
  </p:cSld>
  <p:clrMapOvr>
    <a:masterClrMapping/>
  </p:clrMapOvr>
  <p:transition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1214435"/>
          </a:xfrm>
        </p:spPr>
        <p:txBody>
          <a:bodyPr anchor="t" anchorCtr="0"/>
          <a:lstStyle>
            <a:lvl1pPr>
              <a:defRPr sz="1575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1214435"/>
          </a:xfrm>
        </p:spPr>
        <p:txBody>
          <a:bodyPr anchor="t" anchorCtr="0"/>
          <a:lstStyle>
            <a:lvl1pPr>
              <a:defRPr sz="1575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77631"/>
      </p:ext>
    </p:extLst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5547"/>
            <a:ext cx="4040188" cy="3693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12028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805547"/>
            <a:ext cx="4041775" cy="3693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8"/>
            <a:ext cx="4041775" cy="12028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9458"/>
      </p:ext>
    </p:extLst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65701"/>
      </p:ext>
    </p:extLst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12209"/>
      </p:ext>
    </p:extLst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111936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15491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2539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55310"/>
      </p:ext>
    </p:extLst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4176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6166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2539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7624"/>
      </p:ext>
    </p:extLst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1963" y="1284824"/>
            <a:ext cx="4757713" cy="16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84076"/>
      </p:ext>
    </p:extLst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5136" y="206376"/>
            <a:ext cx="461665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8691" y="206376"/>
            <a:ext cx="1318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24268"/>
      </p:ext>
    </p:extLst>
  </p:cSld>
  <p:clrMapOvr>
    <a:masterClrMapping/>
  </p:clrMapOvr>
  <p:transition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3"/>
            <a:ext cx="8280920" cy="1047733"/>
          </a:xfrm>
        </p:spPr>
        <p:txBody>
          <a:bodyPr>
            <a:normAutofit/>
          </a:bodyPr>
          <a:lstStyle>
            <a:lvl1pPr algn="l">
              <a:defRPr sz="2081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9" y="1333493"/>
            <a:ext cx="8280000" cy="12259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66" y="6286535"/>
            <a:ext cx="4366232" cy="506828"/>
          </a:xfrm>
        </p:spPr>
        <p:txBody>
          <a:bodyPr anchor="ctr">
            <a:noAutofit/>
          </a:bodyPr>
          <a:lstStyle>
            <a:lvl1pPr algn="r">
              <a:buNone/>
              <a:defRPr sz="73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946086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Accoast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71414"/>
            <a:ext cx="69723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SzPct val="95000"/>
              <a:buFont typeface="Times New Roman" pitchFamily="18" charset="0"/>
              <a:buChar char="●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SzPct val="95000"/>
              <a:buFont typeface="Times New Roman" pitchFamily="18" charset="0"/>
              <a:buChar char="●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75D9-325A-4D50-9029-47A2A00599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3462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/>
            </a:lvl1pPr>
            <a:lvl3pPr>
              <a:defRPr sz="1350"/>
            </a:lvl3pPr>
            <a:lvl4pPr>
              <a:defRPr sz="135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200" y="6609604"/>
            <a:ext cx="8219822" cy="206841"/>
          </a:xfrm>
        </p:spPr>
        <p:txBody>
          <a:bodyPr anchor="b">
            <a:noAutofit/>
          </a:bodyPr>
          <a:lstStyle>
            <a:lvl1pPr marL="0" indent="0"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84147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Sub title &amp; bullets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600" y="1342803"/>
            <a:ext cx="8640000" cy="1225977"/>
          </a:xfrm>
        </p:spPr>
        <p:txBody>
          <a:bodyPr/>
          <a:lstStyle>
            <a:lvl1pPr>
              <a:defRPr/>
            </a:lvl1pPr>
            <a:lvl3pPr marL="269081" indent="-134541">
              <a:buFont typeface="Calibri" panose="020F0502020204030204" pitchFamily="34" charset="0"/>
              <a:buChar char="‒"/>
              <a:defRPr/>
            </a:lvl3pPr>
            <a:lvl4pPr marL="403622" indent="-134541">
              <a:defRPr/>
            </a:lvl4pPr>
            <a:lvl5pPr marL="607219" indent="-139304">
              <a:defRPr/>
            </a:lvl5pPr>
          </a:lstStyle>
          <a:p>
            <a:pPr lvl="0"/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38162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3462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2"/>
          <a:stretch>
            <a:fillRect/>
          </a:stretch>
        </p:blipFill>
        <p:spPr bwMode="auto">
          <a:xfrm>
            <a:off x="8372475" y="6030916"/>
            <a:ext cx="6175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200" y="6609604"/>
            <a:ext cx="8219822" cy="206841"/>
          </a:xfrm>
        </p:spPr>
        <p:txBody>
          <a:bodyPr anchor="b">
            <a:noAutofit/>
          </a:bodyPr>
          <a:lstStyle>
            <a:lvl1pPr marL="0" indent="0"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745523"/>
      </p:ext>
    </p:extLst>
  </p:cSld>
  <p:clrMapOvr>
    <a:masterClrMapping/>
  </p:clrMapOvr>
  <p:transition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31" y="365593"/>
            <a:ext cx="7885545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872704"/>
      </p:ext>
    </p:extLst>
  </p:cSld>
  <p:clrMapOvr>
    <a:masterClrMapping/>
  </p:clrMapOvr>
  <p:transition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1225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1509827" y="6492876"/>
            <a:ext cx="1244009" cy="365125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10/03/2014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305132" y="6492876"/>
            <a:ext cx="719522" cy="365125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bg1"/>
                </a:solidFill>
              </a:defRPr>
            </a:lvl1pPr>
          </a:lstStyle>
          <a:p>
            <a:fld id="{3C72DBD9-BE73-4249-8299-B5FE5FAAD9C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 userDrawn="1">
            <p:ph type="title"/>
          </p:nvPr>
        </p:nvSpPr>
        <p:spPr>
          <a:xfrm>
            <a:off x="457200" y="264007"/>
            <a:ext cx="8229600" cy="36933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48740"/>
      </p:ext>
    </p:extLst>
  </p:cSld>
  <p:clrMapOvr>
    <a:masterClrMapping/>
  </p:clrMapOvr>
  <p:transition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69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8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77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7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5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00" y="115888"/>
            <a:ext cx="6488113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99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63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92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9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30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8397-6D6E-4C53-BA5D-C55D032BCA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Logo_Accoast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SzPct val="95000"/>
              <a:buFont typeface="Times New Roman" pitchFamily="18" charset="0"/>
              <a:buChar char="●"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A623-4B64-41AF-BE30-14CA8A4C41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Logo_Accoast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CADB-FBAB-4F94-A040-11E4DC7572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7375" y="115888"/>
            <a:ext cx="6434138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5791200"/>
            <a:ext cx="19050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 b="1" i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791200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 b="1" i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 b="1" i="1">
                <a:latin typeface="+mn-lt"/>
              </a:defRPr>
            </a:lvl1pPr>
          </a:lstStyle>
          <a:p>
            <a:pPr>
              <a:defRPr/>
            </a:pPr>
            <a:fld id="{9BD9EDE1-1DF2-4C76-BA66-F53D8FB3BC1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0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994" r:id="rId14"/>
  </p:sldLayoutIdLst>
  <p:transition>
    <p:wipe/>
  </p:transition>
  <p:txStyles>
    <p:titleStyle>
      <a:lvl1pPr algn="l" defTabSz="9334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334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2pPr>
      <a:lvl3pPr algn="l" defTabSz="9334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3pPr>
      <a:lvl4pPr algn="l" defTabSz="9334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4pPr>
      <a:lvl5pPr algn="l" defTabSz="93345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5pPr>
      <a:lvl6pPr marL="457200" algn="ctr" defTabSz="933450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D64B"/>
          </a:solidFill>
          <a:latin typeface="Arial" charset="0"/>
        </a:defRPr>
      </a:lvl6pPr>
      <a:lvl7pPr marL="914400" algn="ctr" defTabSz="933450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D64B"/>
          </a:solidFill>
          <a:latin typeface="Arial" charset="0"/>
        </a:defRPr>
      </a:lvl7pPr>
      <a:lvl8pPr marL="1371600" algn="ctr" defTabSz="933450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D64B"/>
          </a:solidFill>
          <a:latin typeface="Arial" charset="0"/>
        </a:defRPr>
      </a:lvl8pPr>
      <a:lvl9pPr marL="1828800" algn="ctr" defTabSz="933450" rtl="0" fontAlgn="base">
        <a:lnSpc>
          <a:spcPct val="110000"/>
        </a:lnSpc>
        <a:spcBef>
          <a:spcPct val="0"/>
        </a:spcBef>
        <a:spcAft>
          <a:spcPct val="0"/>
        </a:spcAft>
        <a:defRPr sz="3200" b="1">
          <a:solidFill>
            <a:srgbClr val="FFD64B"/>
          </a:solidFill>
          <a:latin typeface="Arial" charset="0"/>
        </a:defRPr>
      </a:lvl9pPr>
    </p:titleStyle>
    <p:bodyStyle>
      <a:lvl1pPr marL="228600" indent="-228600" algn="l" defTabSz="9334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•"/>
        <a:defRPr sz="2400" b="1">
          <a:solidFill>
            <a:srgbClr val="66CCFF"/>
          </a:solidFill>
          <a:latin typeface="+mn-lt"/>
          <a:ea typeface="+mn-ea"/>
          <a:cs typeface="+mn-cs"/>
        </a:defRPr>
      </a:lvl1pPr>
      <a:lvl2pPr marL="228600" indent="-228600" algn="l" defTabSz="9334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 sz="2400" b="1">
          <a:solidFill>
            <a:schemeClr val="tx1"/>
          </a:solidFill>
          <a:latin typeface="+mn-lt"/>
        </a:defRPr>
      </a:lvl2pPr>
      <a:lvl3pPr marL="228600" indent="-228600" algn="l" defTabSz="9334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100000"/>
        <a:buChar char="–"/>
        <a:defRPr sz="2200" b="1">
          <a:solidFill>
            <a:schemeClr val="tx1"/>
          </a:solidFill>
          <a:latin typeface="+mn-lt"/>
        </a:defRPr>
      </a:lvl3pPr>
      <a:lvl4pPr marL="228600" indent="-228600" algn="l" defTabSz="9334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 b="1">
          <a:solidFill>
            <a:schemeClr val="tx1"/>
          </a:solidFill>
          <a:latin typeface="+mn-lt"/>
        </a:defRPr>
      </a:lvl4pPr>
      <a:lvl5pPr marL="228600" indent="-228600" algn="l" defTabSz="9334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 b="1">
          <a:solidFill>
            <a:schemeClr val="tx1"/>
          </a:solidFill>
          <a:latin typeface="+mn-lt"/>
        </a:defRPr>
      </a:lvl5pPr>
      <a:lvl6pPr marL="685800" indent="-228600" algn="l" defTabSz="93345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 b="1">
          <a:solidFill>
            <a:schemeClr val="tx1"/>
          </a:solidFill>
          <a:latin typeface="+mn-lt"/>
        </a:defRPr>
      </a:lvl6pPr>
      <a:lvl7pPr marL="1143000" indent="-228600" algn="l" defTabSz="93345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 b="1">
          <a:solidFill>
            <a:schemeClr val="tx1"/>
          </a:solidFill>
          <a:latin typeface="+mn-lt"/>
        </a:defRPr>
      </a:lvl7pPr>
      <a:lvl8pPr marL="1600200" indent="-228600" algn="l" defTabSz="93345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 b="1">
          <a:solidFill>
            <a:schemeClr val="tx1"/>
          </a:solidFill>
          <a:latin typeface="+mn-lt"/>
        </a:defRPr>
      </a:lvl8pPr>
      <a:lvl9pPr marL="2057400" indent="-228600" algn="l" defTabSz="93345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189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rgbClr val="FFFFFF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ea typeface="MS PGothic" panose="020B0600070205080204" pitchFamily="34" charset="-128"/>
              </a:rPr>
              <a:t>UKEFF00763   </a:t>
            </a:r>
            <a:r>
              <a:rPr lang="en-GB" err="1">
                <a:ea typeface="MS PGothic" panose="020B0600070205080204" pitchFamily="34" charset="-128"/>
              </a:rPr>
              <a:t>july</a:t>
            </a:r>
            <a:r>
              <a:rPr lang="en-GB">
                <a:ea typeface="MS PGothic" panose="020B0600070205080204" pitchFamily="34" charset="-128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2912817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50" r:id="rId6"/>
  </p:sldLayoutIdLst>
  <p:transition>
    <p:wipe/>
  </p:transition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pitchFamily="-106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pitchFamily="-106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pitchFamily="-106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pitchFamily="-106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Font typeface="Symbol" panose="05050102010706020507" pitchFamily="18" charset="2"/>
        <a:buChar char="¨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Font typeface="Symbol" panose="05050102010706020507" pitchFamily="18" charset="2"/>
        <a:buChar char="-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31" y="167328"/>
            <a:ext cx="8455347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331" y="1284826"/>
            <a:ext cx="8455347" cy="1608133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22/08/2017</a:t>
            </a:fld>
            <a:endParaRPr lang="en-GB">
              <a:solidFill>
                <a:prstClr val="white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>
              <a:solidFill>
                <a:prstClr val="white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678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8288" indent="-268288" algn="l" defTabSz="914400" rtl="0" eaLnBrk="1" latinLnBrk="0" hangingPunct="1">
        <a:spcBef>
          <a:spcPts val="1800"/>
        </a:spcBef>
        <a:buClr>
          <a:schemeClr val="tx1"/>
        </a:buClr>
        <a:buFont typeface="Arial" panose="020B0604020202020204" pitchFamily="34" charset="0"/>
        <a:buChar char="●"/>
        <a:defRPr sz="2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31" y="167327"/>
            <a:ext cx="8455347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331" y="1284826"/>
            <a:ext cx="8455347" cy="1225977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4F8AC3-9D45-4158-BE3C-F73346086995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22/08/2017</a:t>
            </a:fld>
            <a:endParaRPr lang="en-GB">
              <a:solidFill>
                <a:prstClr val="white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10C3B7-CEEC-4EC4-9CAA-257BEBD77D23}" type="slidenum">
              <a:rPr lang="en-GB" smtClean="0">
                <a:solidFill>
                  <a:prstClr val="white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>
              <a:solidFill>
                <a:prstClr val="white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971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  <p:sldLayoutId id="2147484313" r:id="rId17"/>
  </p:sldLayoutIdLst>
  <p:transition>
    <p:pull/>
  </p:transition>
  <p:txStyles>
    <p:titleStyle>
      <a:lvl1pPr algn="ctr" defTabSz="685800" rtl="0" eaLnBrk="1" latinLnBrk="0" hangingPunct="1">
        <a:spcBef>
          <a:spcPct val="0"/>
        </a:spcBef>
        <a:buNone/>
        <a:defRPr sz="1800" b="1" kern="1200">
          <a:solidFill>
            <a:schemeClr val="accent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1216" indent="-201216" algn="l" defTabSz="685800" rtl="0" eaLnBrk="1" latinLnBrk="0" hangingPunct="1">
        <a:spcBef>
          <a:spcPts val="1350"/>
        </a:spcBef>
        <a:buClr>
          <a:schemeClr val="tx1"/>
        </a:buClr>
        <a:buFont typeface="Arial" panose="020B0604020202020204" pitchFamily="34" charset="0"/>
        <a:buChar char="●"/>
        <a:defRPr sz="16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ts val="225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ts val="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ts val="0"/>
        </a:spcBef>
        <a:buFont typeface="Arial" panose="020B0604020202020204" pitchFamily="34" charset="0"/>
        <a:buChar char="»"/>
        <a:defRPr sz="135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0B47AEE-F713-A84A-B4AC-4DA7CA304C0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22/08/2017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BE7C38D-04D5-8E48-8484-F7853864D8AD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9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44728"/>
            <a:ext cx="9041769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ea typeface="ＭＳ Ｐゴシック" pitchFamily="26" charset="-128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When should we start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P2Y</a:t>
            </a:r>
            <a:r>
              <a:rPr lang="en-GB" sz="2800" b="1" baseline="-250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inhibitor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 patients with an acute coronary syndrome?</a:t>
            </a:r>
          </a:p>
          <a:p>
            <a:pPr algn="ctr"/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400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G. Montalescot</a:t>
            </a:r>
            <a:endParaRPr lang="en-GB" sz="3200" i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87846"/>
            <a:ext cx="9070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Dr. Montalescot reports research Grants to the Institution or Consulting/Lecture Fees from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ADIR,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Amgen, AstraZeneca, Bayer, Berlin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Chimie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AG,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Boehringer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Ingelheim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Bristol-Myers Squibb, Beth Israel Deaconess Medical, Brigham Women’s Hospital, Cardiovascular Research Foundation,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Celladon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CME Resources, Daiichi-Sankyo, Eli-Lilly, Europa, Elsevier,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Fédération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Française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 Cardiologie, Fondazione Anna Maria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Sechi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per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Cuore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Gilead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ICAN,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Janssen,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Lead-Up,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Menarini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Medtronic, MSD, Pfizer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Sanofi-Aventis, The Medicines Company, TIMI Study Group, WebMD.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2" y="316902"/>
            <a:ext cx="8222892" cy="20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210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052386" y="199568"/>
            <a:ext cx="2815772" cy="6014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CURE 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fficacy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318429" y="3490739"/>
            <a:ext cx="2423886" cy="542926"/>
          </a:xfrm>
          <a:prstGeom prst="rect">
            <a:avLst/>
          </a:prstGeom>
        </p:spPr>
        <p:txBody>
          <a:bodyPr/>
          <a:lstStyle>
            <a:lvl1pPr marL="228600" indent="-228600" algn="l" defTabSz="93345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•"/>
              <a:defRPr sz="2800" b="1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334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2pPr>
            <a:lvl3pPr marL="228600" indent="-228600" algn="l" defTabSz="9334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3pPr>
            <a:lvl4pPr marL="228600" indent="-2286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28600" indent="-2286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5pPr>
            <a:lvl6pPr marL="6858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6pPr>
            <a:lvl7pPr marL="11430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7pPr>
            <a:lvl8pPr marL="16002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8pPr>
            <a:lvl9pPr marL="20574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400" kern="0" dirty="0" smtClean="0">
                <a:solidFill>
                  <a:schemeClr val="tx1"/>
                </a:solidFill>
              </a:rPr>
              <a:t>CURE </a:t>
            </a:r>
            <a:r>
              <a:rPr lang="fr-FR" sz="2400" kern="0" dirty="0" err="1" smtClean="0">
                <a:solidFill>
                  <a:schemeClr val="tx1"/>
                </a:solidFill>
              </a:rPr>
              <a:t>Safety</a:t>
            </a:r>
            <a:r>
              <a:rPr lang="fr-FR" sz="2000" kern="0" baseline="30000" dirty="0" smtClean="0">
                <a:solidFill>
                  <a:schemeClr val="tx1"/>
                </a:solidFill>
              </a:rPr>
              <a:t>*</a:t>
            </a:r>
            <a:endParaRPr lang="fr-FR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783645" y="6521496"/>
            <a:ext cx="3331482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534" tIns="46767" rIns="93534" bIns="46767" anchor="b">
            <a:spAutoFit/>
          </a:bodyPr>
          <a:lstStyle/>
          <a:p>
            <a:pPr marL="228600" indent="-228600" algn="ctr">
              <a:lnSpc>
                <a:spcPct val="90000"/>
              </a:lnSpc>
              <a:tabLst>
                <a:tab pos="112713" algn="l"/>
              </a:tabLst>
              <a:defRPr/>
            </a:pPr>
            <a:r>
              <a:rPr lang="en-US" sz="1200" dirty="0">
                <a:latin typeface="Arial Narrow" pitchFamily="34" charset="0"/>
              </a:rPr>
              <a:t>Yusuf </a:t>
            </a:r>
            <a:r>
              <a:rPr lang="en-US" sz="1200" dirty="0" smtClean="0">
                <a:latin typeface="Arial Narrow" pitchFamily="34" charset="0"/>
              </a:rPr>
              <a:t>S, </a:t>
            </a:r>
            <a:r>
              <a:rPr lang="en-US" sz="1200" dirty="0">
                <a:latin typeface="Arial Narrow" pitchFamily="34" charset="0"/>
              </a:rPr>
              <a:t>et al. </a:t>
            </a:r>
            <a:r>
              <a:rPr lang="en-US" sz="1200" i="1" dirty="0">
                <a:latin typeface="Arial Narrow" pitchFamily="34" charset="0"/>
              </a:rPr>
              <a:t>N </a:t>
            </a:r>
            <a:r>
              <a:rPr lang="en-US" sz="1200" i="1" dirty="0" err="1">
                <a:latin typeface="Arial Narrow" pitchFamily="34" charset="0"/>
              </a:rPr>
              <a:t>Engl</a:t>
            </a:r>
            <a:r>
              <a:rPr lang="en-US" sz="1200" i="1" dirty="0">
                <a:latin typeface="Arial Narrow" pitchFamily="34" charset="0"/>
              </a:rPr>
              <a:t> J Med </a:t>
            </a:r>
            <a:r>
              <a:rPr lang="en-US" sz="1200" dirty="0" smtClean="0">
                <a:latin typeface="Arial Narrow" pitchFamily="34" charset="0"/>
              </a:rPr>
              <a:t>2001;345:494-502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" y="652142"/>
            <a:ext cx="4452904" cy="278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4" y="3812689"/>
            <a:ext cx="4191364" cy="2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 rot="18986355">
            <a:off x="-214359" y="141513"/>
            <a:ext cx="11361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ACS</a:t>
            </a:r>
            <a:endParaRPr lang="fr-FR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63" y="792755"/>
            <a:ext cx="4515204" cy="853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393046" y="2417713"/>
            <a:ext cx="1601721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3E"/>
                </a:solidFill>
              </a:rPr>
              <a:t>20% PCI</a:t>
            </a:r>
            <a:endParaRPr lang="fr-FR" sz="2800" b="1" dirty="0">
              <a:solidFill>
                <a:srgbClr val="00003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79563" y="5598834"/>
            <a:ext cx="4575291" cy="461665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003E"/>
                </a:solidFill>
              </a:rPr>
              <a:t>When</a:t>
            </a:r>
            <a:r>
              <a:rPr lang="fr-FR" sz="2400" b="1" dirty="0" smtClean="0">
                <a:solidFill>
                  <a:srgbClr val="00003E"/>
                </a:solidFill>
              </a:rPr>
              <a:t> </a:t>
            </a:r>
            <a:r>
              <a:rPr lang="fr-FR" sz="2400" b="1" dirty="0" err="1" smtClean="0">
                <a:solidFill>
                  <a:srgbClr val="00003E"/>
                </a:solidFill>
              </a:rPr>
              <a:t>cath</a:t>
            </a:r>
            <a:r>
              <a:rPr lang="fr-FR" sz="2400" b="1" dirty="0" smtClean="0">
                <a:solidFill>
                  <a:srgbClr val="00003E"/>
                </a:solidFill>
              </a:rPr>
              <a:t>, 10 </a:t>
            </a:r>
            <a:r>
              <a:rPr lang="fr-FR" sz="2400" b="1" dirty="0" err="1" smtClean="0">
                <a:solidFill>
                  <a:srgbClr val="00003E"/>
                </a:solidFill>
              </a:rPr>
              <a:t>days</a:t>
            </a:r>
            <a:r>
              <a:rPr lang="fr-FR" sz="2400" b="1" dirty="0" smtClean="0">
                <a:solidFill>
                  <a:srgbClr val="00003E"/>
                </a:solidFill>
              </a:rPr>
              <a:t> </a:t>
            </a:r>
            <a:r>
              <a:rPr lang="fr-FR" sz="2400" b="1" dirty="0" err="1" smtClean="0">
                <a:solidFill>
                  <a:srgbClr val="00003E"/>
                </a:solidFill>
              </a:rPr>
              <a:t>waiting</a:t>
            </a:r>
            <a:r>
              <a:rPr lang="fr-FR" sz="2400" b="1" dirty="0" smtClean="0">
                <a:solidFill>
                  <a:srgbClr val="00003E"/>
                </a:solidFill>
              </a:rPr>
              <a:t> …</a:t>
            </a:r>
            <a:endParaRPr lang="fr-FR" sz="2400" b="1" dirty="0">
              <a:solidFill>
                <a:srgbClr val="00003E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0" y="3999562"/>
            <a:ext cx="4528784" cy="14807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352697" y="1793456"/>
            <a:ext cx="264207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3E"/>
                </a:solidFill>
              </a:rPr>
              <a:t>57% no </a:t>
            </a:r>
            <a:r>
              <a:rPr lang="fr-FR" sz="2800" b="1" dirty="0" err="1" smtClean="0">
                <a:solidFill>
                  <a:srgbClr val="00003E"/>
                </a:solidFill>
              </a:rPr>
              <a:t>cath</a:t>
            </a:r>
            <a:r>
              <a:rPr lang="fr-FR" sz="2800" b="1" dirty="0" smtClean="0">
                <a:solidFill>
                  <a:srgbClr val="00003E"/>
                </a:solidFill>
              </a:rPr>
              <a:t>…</a:t>
            </a:r>
            <a:endParaRPr lang="fr-FR" sz="2800" b="1" dirty="0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052386" y="199568"/>
            <a:ext cx="2815772" cy="6014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CURE 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fficacy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5301862" y="188320"/>
            <a:ext cx="2938236" cy="61413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CREDO 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fficacy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318429" y="3490739"/>
            <a:ext cx="2423886" cy="542926"/>
          </a:xfrm>
          <a:prstGeom prst="rect">
            <a:avLst/>
          </a:prstGeom>
        </p:spPr>
        <p:txBody>
          <a:bodyPr/>
          <a:lstStyle>
            <a:lvl1pPr marL="228600" indent="-228600" algn="l" defTabSz="93345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•"/>
              <a:defRPr sz="2800" b="1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334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2pPr>
            <a:lvl3pPr marL="228600" indent="-228600" algn="l" defTabSz="9334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3pPr>
            <a:lvl4pPr marL="228600" indent="-2286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28600" indent="-2286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5pPr>
            <a:lvl6pPr marL="6858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6pPr>
            <a:lvl7pPr marL="11430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7pPr>
            <a:lvl8pPr marL="16002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8pPr>
            <a:lvl9pPr marL="20574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400" kern="0" dirty="0" smtClean="0">
                <a:solidFill>
                  <a:schemeClr val="tx1"/>
                </a:solidFill>
              </a:rPr>
              <a:t>CURE </a:t>
            </a:r>
            <a:r>
              <a:rPr lang="fr-FR" sz="2400" kern="0" dirty="0" err="1" smtClean="0">
                <a:solidFill>
                  <a:schemeClr val="tx1"/>
                </a:solidFill>
              </a:rPr>
              <a:t>Safety</a:t>
            </a:r>
            <a:r>
              <a:rPr lang="fr-FR" sz="2000" kern="0" baseline="30000" dirty="0" smtClean="0">
                <a:solidFill>
                  <a:schemeClr val="tx1"/>
                </a:solidFill>
              </a:rPr>
              <a:t>*</a:t>
            </a:r>
            <a:endParaRPr lang="fr-FR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5428636" y="3490739"/>
            <a:ext cx="2684689" cy="527504"/>
          </a:xfrm>
          <a:prstGeom prst="rect">
            <a:avLst/>
          </a:prstGeom>
        </p:spPr>
        <p:txBody>
          <a:bodyPr/>
          <a:lstStyle>
            <a:lvl1pPr marL="228600" indent="-228600" algn="l" defTabSz="93345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•"/>
              <a:defRPr sz="2800" b="1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334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2pPr>
            <a:lvl3pPr marL="228600" indent="-228600" algn="l" defTabSz="9334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3pPr>
            <a:lvl4pPr marL="228600" indent="-2286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28600" indent="-2286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5pPr>
            <a:lvl6pPr marL="6858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6pPr>
            <a:lvl7pPr marL="11430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7pPr>
            <a:lvl8pPr marL="16002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8pPr>
            <a:lvl9pPr marL="20574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400" kern="0" dirty="0" smtClean="0">
                <a:solidFill>
                  <a:schemeClr val="tx1"/>
                </a:solidFill>
              </a:rPr>
              <a:t>CREDO </a:t>
            </a:r>
            <a:r>
              <a:rPr lang="fr-FR" sz="2400" kern="0" dirty="0" err="1" smtClean="0">
                <a:solidFill>
                  <a:schemeClr val="tx1"/>
                </a:solidFill>
              </a:rPr>
              <a:t>Safety</a:t>
            </a:r>
            <a:r>
              <a:rPr lang="fr-FR" sz="2000" kern="0" baseline="30000" dirty="0" smtClean="0">
                <a:solidFill>
                  <a:schemeClr val="tx1"/>
                </a:solidFill>
              </a:rPr>
              <a:t>**</a:t>
            </a:r>
            <a:endParaRPr lang="fr-FR" sz="2000" kern="0" baseline="30000" dirty="0">
              <a:solidFill>
                <a:schemeClr val="tx1"/>
              </a:solidFill>
            </a:endParaRP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783645" y="6521496"/>
            <a:ext cx="3331482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534" tIns="46767" rIns="93534" bIns="46767" anchor="b">
            <a:spAutoFit/>
          </a:bodyPr>
          <a:lstStyle/>
          <a:p>
            <a:pPr marL="228600" indent="-228600" algn="ctr">
              <a:lnSpc>
                <a:spcPct val="90000"/>
              </a:lnSpc>
              <a:tabLst>
                <a:tab pos="112713" algn="l"/>
              </a:tabLst>
              <a:defRPr/>
            </a:pPr>
            <a:r>
              <a:rPr lang="en-US" sz="1200" dirty="0">
                <a:latin typeface="Arial Narrow" pitchFamily="34" charset="0"/>
              </a:rPr>
              <a:t>Yusuf </a:t>
            </a:r>
            <a:r>
              <a:rPr lang="en-US" sz="1200" dirty="0" smtClean="0">
                <a:latin typeface="Arial Narrow" pitchFamily="34" charset="0"/>
              </a:rPr>
              <a:t>S, </a:t>
            </a:r>
            <a:r>
              <a:rPr lang="en-US" sz="1200" dirty="0">
                <a:latin typeface="Arial Narrow" pitchFamily="34" charset="0"/>
              </a:rPr>
              <a:t>et al. </a:t>
            </a:r>
            <a:r>
              <a:rPr lang="en-US" sz="1200" i="1" dirty="0">
                <a:latin typeface="Arial Narrow" pitchFamily="34" charset="0"/>
              </a:rPr>
              <a:t>N </a:t>
            </a:r>
            <a:r>
              <a:rPr lang="en-US" sz="1200" i="1" dirty="0" err="1">
                <a:latin typeface="Arial Narrow" pitchFamily="34" charset="0"/>
              </a:rPr>
              <a:t>Engl</a:t>
            </a:r>
            <a:r>
              <a:rPr lang="en-US" sz="1200" i="1" dirty="0">
                <a:latin typeface="Arial Narrow" pitchFamily="34" charset="0"/>
              </a:rPr>
              <a:t> J Med </a:t>
            </a:r>
            <a:r>
              <a:rPr lang="en-US" sz="1200" dirty="0" smtClean="0">
                <a:latin typeface="Arial Narrow" pitchFamily="34" charset="0"/>
              </a:rPr>
              <a:t>2001;345:494-502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3835" y="6521496"/>
            <a:ext cx="2895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buClr>
                <a:srgbClr val="FFFF00"/>
              </a:buClr>
            </a:pPr>
            <a:r>
              <a:rPr lang="en-US" sz="1200" dirty="0" err="1">
                <a:latin typeface="Arial Narrow" pitchFamily="34" charset="0"/>
              </a:rPr>
              <a:t>Steinhubl</a:t>
            </a:r>
            <a:r>
              <a:rPr lang="en-US" sz="1200" dirty="0">
                <a:latin typeface="Arial Narrow" pitchFamily="34" charset="0"/>
              </a:rPr>
              <a:t> </a:t>
            </a:r>
            <a:r>
              <a:rPr lang="en-US" sz="1200" dirty="0" smtClean="0">
                <a:latin typeface="Arial Narrow" pitchFamily="34" charset="0"/>
              </a:rPr>
              <a:t>SR, </a:t>
            </a:r>
            <a:r>
              <a:rPr lang="en-US" sz="1200" dirty="0">
                <a:latin typeface="Arial Narrow" pitchFamily="34" charset="0"/>
              </a:rPr>
              <a:t>et al. </a:t>
            </a:r>
            <a:r>
              <a:rPr lang="pt-BR" sz="1200" i="1" dirty="0">
                <a:latin typeface="Arial Narrow" pitchFamily="34" charset="0"/>
              </a:rPr>
              <a:t>JAMA </a:t>
            </a:r>
            <a:r>
              <a:rPr lang="pt-BR" sz="1200" dirty="0">
                <a:latin typeface="Arial Narrow" pitchFamily="34" charset="0"/>
              </a:rPr>
              <a:t>2002;288:2411-2420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98" y="3792164"/>
            <a:ext cx="4191364" cy="255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" y="652142"/>
            <a:ext cx="4452904" cy="278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20" y="634036"/>
            <a:ext cx="4120521" cy="28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4" y="3812689"/>
            <a:ext cx="4191364" cy="2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 rot="18986355">
            <a:off x="-214359" y="141513"/>
            <a:ext cx="11361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ACS</a:t>
            </a:r>
            <a:endParaRPr lang="fr-FR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 rot="2539840">
            <a:off x="8214441" y="80981"/>
            <a:ext cx="11361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PCI</a:t>
            </a:r>
            <a:endParaRPr lang="fr-FR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180881" y="1965448"/>
            <a:ext cx="601659" cy="3610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545068" cy="6858000"/>
          </a:xfrm>
          <a:prstGeom prst="rect">
            <a:avLst/>
          </a:prstGeom>
          <a:solidFill>
            <a:srgbClr val="00004D">
              <a:alpha val="7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1442"/>
            <a:ext cx="898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032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Studies of pretreatment with oral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P2Y</a:t>
            </a:r>
            <a:r>
              <a:rPr lang="en-GB" sz="2800" b="1" baseline="-25000" dirty="0" smtClean="0">
                <a:solidFill>
                  <a:schemeClr val="accent2">
                    <a:lumMod val="75000"/>
                  </a:schemeClr>
                </a:solidFill>
              </a:rPr>
              <a:t>12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receptor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inhibitors in patients with stable CAD and NSTE-ACS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66512" t="15970" r="6508" b="10828"/>
          <a:stretch/>
        </p:blipFill>
        <p:spPr>
          <a:xfrm>
            <a:off x="729830" y="995549"/>
            <a:ext cx="7853729" cy="5388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4410" y="6443581"/>
            <a:ext cx="4689041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00324" fontAlgn="auto">
              <a:spcBef>
                <a:spcPts val="0"/>
              </a:spcBef>
              <a:spcAft>
                <a:spcPts val="0"/>
              </a:spcAft>
            </a:pPr>
            <a:r>
              <a:rPr lang="en-US" sz="1051" b="1" i="1" dirty="0">
                <a:latin typeface="Calibri"/>
              </a:rPr>
              <a:t>Capodanno D &amp; Angiolillo DJ. </a:t>
            </a:r>
            <a:r>
              <a:rPr lang="en-US" sz="1051" b="1" i="1" dirty="0" err="1">
                <a:latin typeface="Calibri"/>
              </a:rPr>
              <a:t>Circ</a:t>
            </a:r>
            <a:r>
              <a:rPr lang="en-US" sz="1051" b="1" i="1" dirty="0">
                <a:latin typeface="Calibri"/>
              </a:rPr>
              <a:t> </a:t>
            </a:r>
            <a:r>
              <a:rPr lang="en-US" sz="1051" b="1" i="1" dirty="0" err="1">
                <a:latin typeface="Calibri"/>
              </a:rPr>
              <a:t>Cardiovasc</a:t>
            </a:r>
            <a:r>
              <a:rPr lang="en-US" sz="1051" b="1" i="1" dirty="0">
                <a:latin typeface="Calibri"/>
              </a:rPr>
              <a:t> </a:t>
            </a:r>
            <a:r>
              <a:rPr lang="en-US" sz="1051" b="1" i="1" dirty="0" err="1">
                <a:latin typeface="Calibri"/>
              </a:rPr>
              <a:t>Interv</a:t>
            </a:r>
            <a:r>
              <a:rPr lang="en-US" sz="1051" b="1" i="1" dirty="0">
                <a:latin typeface="Calibri"/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8514621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e 1"/>
          <p:cNvGrpSpPr>
            <a:grpSpLocks/>
          </p:cNvGrpSpPr>
          <p:nvPr/>
        </p:nvGrpSpPr>
        <p:grpSpPr bwMode="auto">
          <a:xfrm>
            <a:off x="766763" y="566021"/>
            <a:ext cx="7825204" cy="6107828"/>
            <a:chOff x="766103" y="565268"/>
            <a:chExt cx="7826144" cy="6109010"/>
          </a:xfrm>
        </p:grpSpPr>
        <p:grpSp>
          <p:nvGrpSpPr>
            <p:cNvPr id="52227" name="Groupe 8"/>
            <p:cNvGrpSpPr>
              <a:grpSpLocks/>
            </p:cNvGrpSpPr>
            <p:nvPr/>
          </p:nvGrpSpPr>
          <p:grpSpPr bwMode="auto">
            <a:xfrm>
              <a:off x="766103" y="577099"/>
              <a:ext cx="7820964" cy="5820180"/>
              <a:chOff x="766103" y="965027"/>
              <a:chExt cx="7820964" cy="5820180"/>
            </a:xfrm>
          </p:grpSpPr>
          <p:grpSp>
            <p:nvGrpSpPr>
              <p:cNvPr id="52230" name="Groupe 4"/>
              <p:cNvGrpSpPr>
                <a:grpSpLocks/>
              </p:cNvGrpSpPr>
              <p:nvPr/>
            </p:nvGrpSpPr>
            <p:grpSpPr bwMode="auto">
              <a:xfrm>
                <a:off x="766103" y="965027"/>
                <a:ext cx="7820964" cy="5820180"/>
                <a:chOff x="766103" y="965027"/>
                <a:chExt cx="7820964" cy="582018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766103" y="965027"/>
                  <a:ext cx="7720939" cy="57875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pic>
              <p:nvPicPr>
                <p:cNvPr id="52235" name="Imag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9580"/>
                <a:stretch>
                  <a:fillRect/>
                </a:stretch>
              </p:blipFill>
              <p:spPr bwMode="auto">
                <a:xfrm>
                  <a:off x="792737" y="965027"/>
                  <a:ext cx="7794330" cy="5820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" name="Flèche gauche 5"/>
              <p:cNvSpPr/>
              <p:nvPr/>
            </p:nvSpPr>
            <p:spPr>
              <a:xfrm>
                <a:off x="5551403" y="2690974"/>
                <a:ext cx="249267" cy="184186"/>
              </a:xfrm>
              <a:prstGeom prst="leftArrow">
                <a:avLst/>
              </a:prstGeom>
              <a:solidFill>
                <a:schemeClr val="accent6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" name="Flèche gauche 6"/>
              <p:cNvSpPr/>
              <p:nvPr/>
            </p:nvSpPr>
            <p:spPr>
              <a:xfrm>
                <a:off x="5551403" y="4216856"/>
                <a:ext cx="249267" cy="185774"/>
              </a:xfrm>
              <a:prstGeom prst="leftArrow">
                <a:avLst/>
              </a:prstGeom>
              <a:solidFill>
                <a:schemeClr val="accent6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" name="Flèche gauche 7"/>
              <p:cNvSpPr/>
              <p:nvPr/>
            </p:nvSpPr>
            <p:spPr>
              <a:xfrm>
                <a:off x="5551403" y="5710982"/>
                <a:ext cx="249267" cy="185773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4073061" y="565268"/>
              <a:ext cx="4519186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Randomized</a:t>
              </a:r>
              <a:r>
                <a:rPr lang="fr-FR" sz="1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r-FR" sz="18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studies</a:t>
              </a:r>
              <a:r>
                <a:rPr lang="fr-FR" sz="1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r-FR" sz="18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only</a:t>
              </a:r>
              <a:r>
                <a:rPr lang="fr-FR" sz="1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</a:rPr>
                <a:t> (PCI patients)</a:t>
              </a:r>
            </a:p>
          </p:txBody>
        </p:sp>
        <p:sp>
          <p:nvSpPr>
            <p:cNvPr id="52229" name="ZoneTexte 11"/>
            <p:cNvSpPr txBox="1">
              <a:spLocks noChangeArrowheads="1"/>
            </p:cNvSpPr>
            <p:nvPr/>
          </p:nvSpPr>
          <p:spPr bwMode="auto">
            <a:xfrm>
              <a:off x="5971543" y="6397279"/>
              <a:ext cx="26155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200"/>
                <a:t>Bellemain-Appaix A et al. BMJ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7648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e 9"/>
          <p:cNvGrpSpPr>
            <a:grpSpLocks/>
          </p:cNvGrpSpPr>
          <p:nvPr/>
        </p:nvGrpSpPr>
        <p:grpSpPr bwMode="auto">
          <a:xfrm>
            <a:off x="781050" y="390525"/>
            <a:ext cx="7727950" cy="6184900"/>
            <a:chOff x="781080" y="390525"/>
            <a:chExt cx="7727761" cy="6185016"/>
          </a:xfrm>
        </p:grpSpPr>
        <p:grpSp>
          <p:nvGrpSpPr>
            <p:cNvPr id="51204" name="Groupe 3"/>
            <p:cNvGrpSpPr>
              <a:grpSpLocks/>
            </p:cNvGrpSpPr>
            <p:nvPr/>
          </p:nvGrpSpPr>
          <p:grpSpPr bwMode="auto">
            <a:xfrm>
              <a:off x="781080" y="390525"/>
              <a:ext cx="7647301" cy="6185016"/>
              <a:chOff x="624062" y="593725"/>
              <a:chExt cx="7647301" cy="6185016"/>
            </a:xfrm>
          </p:grpSpPr>
          <p:grpSp>
            <p:nvGrpSpPr>
              <p:cNvPr id="51206" name="Groupe 5"/>
              <p:cNvGrpSpPr>
                <a:grpSpLocks/>
              </p:cNvGrpSpPr>
              <p:nvPr/>
            </p:nvGrpSpPr>
            <p:grpSpPr bwMode="auto">
              <a:xfrm>
                <a:off x="624062" y="593725"/>
                <a:ext cx="7647301" cy="6185016"/>
                <a:chOff x="588551" y="291884"/>
                <a:chExt cx="7647301" cy="6185016"/>
              </a:xfrm>
            </p:grpSpPr>
            <p:pic>
              <p:nvPicPr>
                <p:cNvPr id="51210" name="Imag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899"/>
                <a:stretch>
                  <a:fillRect/>
                </a:stretch>
              </p:blipFill>
              <p:spPr bwMode="auto">
                <a:xfrm>
                  <a:off x="588551" y="291884"/>
                  <a:ext cx="7647301" cy="5460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211" name="Imag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3486"/>
                <a:stretch>
                  <a:fillRect/>
                </a:stretch>
              </p:blipFill>
              <p:spPr bwMode="auto">
                <a:xfrm>
                  <a:off x="588551" y="5752511"/>
                  <a:ext cx="7647301" cy="724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" name="Flèche gauche 6"/>
              <p:cNvSpPr/>
              <p:nvPr/>
            </p:nvSpPr>
            <p:spPr>
              <a:xfrm>
                <a:off x="5300723" y="2763879"/>
                <a:ext cx="249232" cy="185740"/>
              </a:xfrm>
              <a:prstGeom prst="leftArrow">
                <a:avLst/>
              </a:prstGeom>
              <a:solidFill>
                <a:schemeClr val="accent6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" name="Flèche gauche 7"/>
              <p:cNvSpPr/>
              <p:nvPr/>
            </p:nvSpPr>
            <p:spPr>
              <a:xfrm>
                <a:off x="5300723" y="4316483"/>
                <a:ext cx="249232" cy="185740"/>
              </a:xfrm>
              <a:prstGeom prst="leftArrow">
                <a:avLst/>
              </a:prstGeom>
              <a:solidFill>
                <a:schemeClr val="accent6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" name="Flèche gauche 8"/>
              <p:cNvSpPr/>
              <p:nvPr/>
            </p:nvSpPr>
            <p:spPr>
              <a:xfrm>
                <a:off x="5300723" y="5777010"/>
                <a:ext cx="249232" cy="185740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4079423" y="390525"/>
              <a:ext cx="4429418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 b="1" dirty="0" err="1">
                  <a:ln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Randomized</a:t>
              </a:r>
              <a:r>
                <a:rPr lang="fr-FR" sz="1800" b="1" dirty="0">
                  <a:ln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 </a:t>
              </a:r>
              <a:r>
                <a:rPr lang="fr-FR" sz="1800" b="1" dirty="0" err="1">
                  <a:ln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studies</a:t>
              </a:r>
              <a:r>
                <a:rPr lang="fr-FR" sz="1800" b="1" dirty="0">
                  <a:ln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 </a:t>
              </a:r>
              <a:r>
                <a:rPr lang="fr-FR" sz="1800" b="1" dirty="0" err="1">
                  <a:ln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only</a:t>
              </a:r>
              <a:r>
                <a:rPr lang="fr-FR" sz="1800" b="1" dirty="0">
                  <a:ln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 (All patients)</a:t>
              </a:r>
            </a:p>
          </p:txBody>
        </p:sp>
      </p:grpSp>
      <p:sp>
        <p:nvSpPr>
          <p:cNvPr id="51203" name="ZoneTexte 10"/>
          <p:cNvSpPr txBox="1">
            <a:spLocks noChangeArrowheads="1"/>
          </p:cNvSpPr>
          <p:nvPr/>
        </p:nvSpPr>
        <p:spPr bwMode="auto">
          <a:xfrm>
            <a:off x="5892800" y="6575425"/>
            <a:ext cx="2616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Bellemain-Appaix A et al. BMJ 2014</a:t>
            </a:r>
          </a:p>
        </p:txBody>
      </p:sp>
      <p:sp>
        <p:nvSpPr>
          <p:cNvPr id="12" name="ZoneTexte 11"/>
          <p:cNvSpPr txBox="1"/>
          <p:nvPr/>
        </p:nvSpPr>
        <p:spPr>
          <a:xfrm rot="20023083">
            <a:off x="1582481" y="4523431"/>
            <a:ext cx="2757623" cy="707886"/>
          </a:xfrm>
          <a:prstGeom prst="rect">
            <a:avLst/>
          </a:prstGeom>
          <a:solidFill>
            <a:srgbClr val="000000"/>
          </a:solidFill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Harmful</a:t>
            </a:r>
            <a:endParaRPr lang="fr-FR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>
                  <a:alpha val="5700"/>
                </a:srgb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5417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Ticagrelor</a:t>
            </a:r>
            <a:r>
              <a:rPr lang="en-US" dirty="0" smtClean="0"/>
              <a:t> in ACS: PLATO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4055"/>
          <a:stretch/>
        </p:blipFill>
        <p:spPr>
          <a:xfrm>
            <a:off x="2942291" y="1481560"/>
            <a:ext cx="5704822" cy="4978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09" y="1481560"/>
            <a:ext cx="29804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-Roman"/>
              </a:rPr>
              <a:t>All </a:t>
            </a:r>
            <a:r>
              <a:rPr lang="en-US" sz="2400" b="1" dirty="0">
                <a:latin typeface="Times-Roman"/>
              </a:rPr>
              <a:t>patients were pretreated </a:t>
            </a:r>
            <a:r>
              <a:rPr lang="en-US" sz="2400" dirty="0">
                <a:latin typeface="Times-Roman"/>
              </a:rPr>
              <a:t>before the </a:t>
            </a:r>
            <a:r>
              <a:rPr lang="en-US" sz="2400" dirty="0" smtClean="0">
                <a:latin typeface="Times-Roman"/>
              </a:rPr>
              <a:t>angiogram…</a:t>
            </a:r>
          </a:p>
          <a:p>
            <a:endParaRPr lang="en-US" sz="2400" dirty="0">
              <a:latin typeface="Times-Roman"/>
            </a:endParaRPr>
          </a:p>
          <a:p>
            <a:r>
              <a:rPr lang="en-US" sz="2400" b="1" dirty="0" smtClean="0">
                <a:latin typeface="Times-Roman"/>
              </a:rPr>
              <a:t>Cath 74%</a:t>
            </a:r>
          </a:p>
          <a:p>
            <a:r>
              <a:rPr lang="en-US" sz="2400" b="1" dirty="0" smtClean="0">
                <a:latin typeface="Times-Roman"/>
              </a:rPr>
              <a:t>PCI 46%</a:t>
            </a:r>
          </a:p>
          <a:p>
            <a:endParaRPr lang="en-US" sz="2400" b="1" dirty="0">
              <a:latin typeface="Times-Roman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82109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792" y="2986671"/>
            <a:ext cx="8169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controversy… was seen before</a:t>
            </a:r>
          </a:p>
          <a:p>
            <a:pPr algn="ctr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621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880" y="104313"/>
            <a:ext cx="6488113" cy="955675"/>
          </a:xfrm>
        </p:spPr>
        <p:txBody>
          <a:bodyPr/>
          <a:lstStyle/>
          <a:p>
            <a:pPr algn="ctr"/>
            <a:r>
              <a:rPr lang="en-US" dirty="0" smtClean="0"/>
              <a:t>GPIs in NSTE-ACS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727" t="8538"/>
          <a:stretch/>
        </p:blipFill>
        <p:spPr>
          <a:xfrm>
            <a:off x="419792" y="798654"/>
            <a:ext cx="7983428" cy="59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9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1023" y="127463"/>
            <a:ext cx="9225023" cy="955675"/>
          </a:xfrm>
        </p:spPr>
        <p:txBody>
          <a:bodyPr/>
          <a:lstStyle/>
          <a:p>
            <a:pPr algn="ctr"/>
            <a:r>
              <a:rPr lang="en-US" sz="2800" dirty="0"/>
              <a:t>EARLY-ACS: </a:t>
            </a:r>
            <a:r>
              <a:rPr lang="en-US" sz="2800" dirty="0" smtClean="0"/>
              <a:t>GPI </a:t>
            </a:r>
            <a:r>
              <a:rPr lang="en-US" sz="2800" dirty="0"/>
              <a:t>pre-treatment vs. no pre-treatment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3043" t="19202"/>
          <a:stretch/>
        </p:blipFill>
        <p:spPr>
          <a:xfrm>
            <a:off x="700005" y="983848"/>
            <a:ext cx="7889475" cy="55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265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884" y="2978580"/>
            <a:ext cx="8419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GB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controversy…in </a:t>
            </a:r>
            <a:r>
              <a:rPr lang="en-GB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guidelines</a:t>
            </a:r>
          </a:p>
          <a:p>
            <a:pPr algn="ctr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869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40" y="2951947"/>
            <a:ext cx="7825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concept…</a:t>
            </a:r>
          </a:p>
          <a:p>
            <a:pPr algn="ctr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13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195717" y="2342754"/>
            <a:ext cx="6712771" cy="3707190"/>
            <a:chOff x="1195717" y="2049679"/>
            <a:chExt cx="6712771" cy="370719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33641"/>
            <a:stretch/>
          </p:blipFill>
          <p:spPr>
            <a:xfrm>
              <a:off x="1195718" y="2648393"/>
              <a:ext cx="6665878" cy="1459167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1" b="82834"/>
            <a:stretch/>
          </p:blipFill>
          <p:spPr>
            <a:xfrm>
              <a:off x="1242611" y="2049679"/>
              <a:ext cx="6665877" cy="39858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95717" y="4307883"/>
              <a:ext cx="6513225" cy="1448986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>
              <a:off x="2414954" y="3528647"/>
              <a:ext cx="5193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ccolade fermante 15"/>
            <p:cNvSpPr/>
            <p:nvPr/>
          </p:nvSpPr>
          <p:spPr>
            <a:xfrm>
              <a:off x="7708942" y="4307883"/>
              <a:ext cx="152654" cy="850272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black"/>
                </a:solidFill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" y="0"/>
            <a:ext cx="9144000" cy="201788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054576" y="0"/>
            <a:ext cx="564445" cy="36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 rot="7830513">
            <a:off x="4336053" y="5900311"/>
            <a:ext cx="496711" cy="699912"/>
          </a:xfrm>
          <a:prstGeom prst="downArrow">
            <a:avLst>
              <a:gd name="adj1" fmla="val 36364"/>
              <a:gd name="adj2" fmla="val 50000"/>
            </a:avLst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3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6"/>
          <p:cNvSpPr>
            <a:spLocks noGrp="1" noChangeArrowheads="1"/>
          </p:cNvSpPr>
          <p:nvPr>
            <p:ph type="title"/>
          </p:nvPr>
        </p:nvSpPr>
        <p:spPr>
          <a:xfrm>
            <a:off x="870428" y="2802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fr-FR" sz="4000" b="1" dirty="0" smtClean="0"/>
              <a:t>GPI pre-treatment in NTE-ACS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988002" y="1781211"/>
            <a:ext cx="4987227" cy="2692228"/>
            <a:chOff x="1823881" y="3041650"/>
            <a:chExt cx="4476266" cy="2346185"/>
          </a:xfrm>
        </p:grpSpPr>
        <p:sp>
          <p:nvSpPr>
            <p:cNvPr id="10" name="Freeform 9"/>
            <p:cNvSpPr/>
            <p:nvPr/>
          </p:nvSpPr>
          <p:spPr>
            <a:xfrm>
              <a:off x="2136447" y="4598670"/>
              <a:ext cx="3939540" cy="0"/>
            </a:xfrm>
            <a:custGeom>
              <a:avLst/>
              <a:gdLst>
                <a:gd name="connsiteX0" fmla="*/ 0 w 3939540"/>
                <a:gd name="connsiteY0" fmla="*/ 0 h 2819400"/>
                <a:gd name="connsiteX1" fmla="*/ 0 w 3939540"/>
                <a:gd name="connsiteY1" fmla="*/ 2819400 h 2819400"/>
                <a:gd name="connsiteX2" fmla="*/ 3939540 w 3939540"/>
                <a:gd name="connsiteY2" fmla="*/ 2819400 h 2819400"/>
                <a:gd name="connsiteX0" fmla="*/ 0 w 3939540"/>
                <a:gd name="connsiteY0" fmla="*/ 0 h 0"/>
                <a:gd name="connsiteX1" fmla="*/ 3939540 w 39395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9540">
                  <a:moveTo>
                    <a:pt x="0" y="0"/>
                  </a:moveTo>
                  <a:lnTo>
                    <a:pt x="393954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>
              <a:off x="2112858" y="463958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23881" y="4639588"/>
              <a:ext cx="643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0.25</a:t>
              </a:r>
              <a:endParaRPr lang="en-GB" sz="1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>
              <a:off x="3093051" y="463958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92177" y="4639588"/>
              <a:ext cx="46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0.5 </a:t>
              </a:r>
              <a:endParaRPr lang="en-GB" sz="1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 flipH="1">
              <a:off x="4073244" y="463958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71426" y="4639588"/>
              <a:ext cx="46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1.0</a:t>
              </a:r>
              <a:endParaRPr lang="en-GB" sz="1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 flipH="1">
              <a:off x="5053437" y="463958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53056" y="4639588"/>
              <a:ext cx="46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2.0</a:t>
              </a:r>
              <a:endParaRPr lang="en-GB" sz="1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>
              <a:off x="6033629" y="463958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32147" y="4639588"/>
              <a:ext cx="46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4.0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2778" y="5080058"/>
              <a:ext cx="1752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30-day death or MI</a:t>
              </a:r>
              <a:endParaRPr lang="en-GB" sz="1400" b="1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4107534" y="3041650"/>
              <a:ext cx="0" cy="15570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383478" y="3211541"/>
              <a:ext cx="12268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1800"/>
                </a:spcAft>
              </a:pPr>
              <a:r>
                <a:rPr lang="en-GB" sz="1400" dirty="0" smtClean="0"/>
                <a:t>ACUITY timing</a:t>
              </a:r>
            </a:p>
            <a:p>
              <a:pPr>
                <a:spcBef>
                  <a:spcPts val="600"/>
                </a:spcBef>
                <a:spcAft>
                  <a:spcPts val="1800"/>
                </a:spcAft>
              </a:pPr>
              <a:r>
                <a:rPr lang="en-GB" sz="1400" dirty="0" smtClean="0"/>
                <a:t>EARLY ACS</a:t>
              </a:r>
              <a:endParaRPr lang="en-GB" sz="1400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646529" y="3286125"/>
              <a:ext cx="647090" cy="142875"/>
              <a:chOff x="3000375" y="4424363"/>
              <a:chExt cx="1179737" cy="14287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3000375" y="4424363"/>
                <a:ext cx="0" cy="1428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173234" y="4424363"/>
                <a:ext cx="0" cy="1428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000375" y="4495800"/>
                <a:ext cx="11797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3904590" y="3292414"/>
              <a:ext cx="130969" cy="13096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718943" y="3862387"/>
              <a:ext cx="419100" cy="142875"/>
              <a:chOff x="3000375" y="4424363"/>
              <a:chExt cx="1179737" cy="14287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3000376" y="4424363"/>
                <a:ext cx="0" cy="1428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178656" y="4424363"/>
                <a:ext cx="0" cy="1428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000375" y="4495800"/>
                <a:ext cx="11797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/>
            <p:cNvSpPr/>
            <p:nvPr/>
          </p:nvSpPr>
          <p:spPr>
            <a:xfrm>
              <a:off x="3859988" y="3868340"/>
              <a:ext cx="130969" cy="13096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2" name="ZoneTexte 1"/>
          <p:cNvSpPr txBox="1"/>
          <p:nvPr/>
        </p:nvSpPr>
        <p:spPr>
          <a:xfrm rot="18941872">
            <a:off x="1326133" y="2202171"/>
            <a:ext cx="1808386" cy="55399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3000" dirty="0" smtClean="0">
                <a:solidFill>
                  <a:srgbClr val="FFFFFF"/>
                </a:solidFill>
              </a:rPr>
              <a:t>Class III</a:t>
            </a:r>
            <a:endParaRPr lang="fr-FR" sz="3000" dirty="0">
              <a:solidFill>
                <a:srgbClr val="FFFFFF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948680" y="4910067"/>
            <a:ext cx="9806432" cy="1652257"/>
            <a:chOff x="-948680" y="4910067"/>
            <a:chExt cx="9806432" cy="1652257"/>
          </a:xfrm>
        </p:grpSpPr>
        <p:grpSp>
          <p:nvGrpSpPr>
            <p:cNvPr id="6" name="Groupe 5"/>
            <p:cNvGrpSpPr/>
            <p:nvPr/>
          </p:nvGrpSpPr>
          <p:grpSpPr>
            <a:xfrm>
              <a:off x="-948680" y="4910067"/>
              <a:ext cx="9806432" cy="1652257"/>
              <a:chOff x="-948680" y="4910067"/>
              <a:chExt cx="9806432" cy="1652257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742" y="4910067"/>
                <a:ext cx="8584010" cy="1009334"/>
              </a:xfrm>
              <a:prstGeom prst="rect">
                <a:avLst/>
              </a:prstGeom>
            </p:spPr>
          </p:pic>
          <p:sp>
            <p:nvSpPr>
              <p:cNvPr id="34" name="TextBox 8"/>
              <p:cNvSpPr txBox="1"/>
              <p:nvPr/>
            </p:nvSpPr>
            <p:spPr>
              <a:xfrm>
                <a:off x="-948680" y="6149734"/>
                <a:ext cx="4670612" cy="412590"/>
              </a:xfrm>
              <a:prstGeom prst="rect">
                <a:avLst/>
              </a:prstGeom>
              <a:noFill/>
            </p:spPr>
            <p:txBody>
              <a:bodyPr wrap="square" rIns="180000" bIns="180000" rtlCol="0" anchor="b" anchorCtr="0">
                <a:spAutoFit/>
              </a:bodyPr>
              <a:lstStyle/>
              <a:p>
                <a:pPr algn="r"/>
                <a:r>
                  <a:rPr lang="en-GB" sz="1200" dirty="0" err="1" smtClean="0"/>
                  <a:t>Windecker</a:t>
                </a:r>
                <a:r>
                  <a:rPr lang="en-GB" sz="1200" dirty="0" smtClean="0"/>
                  <a:t> et al. </a:t>
                </a:r>
                <a:r>
                  <a:rPr lang="en-GB" sz="1200" i="1" dirty="0" err="1"/>
                  <a:t>Eur</a:t>
                </a:r>
                <a:r>
                  <a:rPr lang="en-GB" sz="1200" i="1" dirty="0"/>
                  <a:t> Heart </a:t>
                </a:r>
                <a:r>
                  <a:rPr lang="en-GB" sz="1200" i="1" dirty="0" smtClean="0"/>
                  <a:t>J</a:t>
                </a:r>
                <a:r>
                  <a:rPr lang="en-GB" sz="1200" dirty="0" smtClean="0"/>
                  <a:t> 2014;35:2541–619</a:t>
                </a:r>
                <a:endParaRPr lang="en-GB" sz="1200" dirty="0"/>
              </a:p>
            </p:txBody>
          </p:sp>
        </p:grpSp>
        <p:sp>
          <p:nvSpPr>
            <p:cNvPr id="33" name="Flèche vers le bas 32"/>
            <p:cNvSpPr/>
            <p:nvPr/>
          </p:nvSpPr>
          <p:spPr>
            <a:xfrm rot="14275681">
              <a:off x="7350186" y="5719688"/>
              <a:ext cx="496711" cy="699912"/>
            </a:xfrm>
            <a:prstGeom prst="downArrow">
              <a:avLst>
                <a:gd name="adj1" fmla="val 36364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9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1046741" y="11872"/>
            <a:ext cx="7395829" cy="397119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C00000"/>
                </a:solidFill>
                <a:effectLst/>
              </a:rPr>
              <a:t>SCAD Guidelines</a:t>
            </a:r>
            <a:endParaRPr lang="en-US" sz="24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65" descr="EUROPEAN SOCIETY OF CARDIOLOGIE_LOG 2,4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2" y="38140"/>
            <a:ext cx="271837" cy="3610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6" name="Titre 5"/>
          <p:cNvSpPr txBox="1">
            <a:spLocks/>
          </p:cNvSpPr>
          <p:nvPr/>
        </p:nvSpPr>
        <p:spPr bwMode="auto">
          <a:xfrm>
            <a:off x="1118933" y="2430135"/>
            <a:ext cx="7395829" cy="377067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C00000"/>
                </a:solidFill>
                <a:effectLst/>
              </a:rPr>
              <a:t>NSTE-ACS Guidelines</a:t>
            </a:r>
            <a:endParaRPr lang="en-US" sz="2400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1118932" y="3998522"/>
            <a:ext cx="7395829" cy="377066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C00000"/>
                </a:solidFill>
                <a:effectLst/>
              </a:rPr>
              <a:t>DAPT Guidelines</a:t>
            </a:r>
            <a:endParaRPr lang="en-US" sz="2400" kern="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68514"/>
              </p:ext>
            </p:extLst>
          </p:nvPr>
        </p:nvGraphicFramePr>
        <p:xfrm>
          <a:off x="1" y="2831266"/>
          <a:ext cx="9144000" cy="1036320"/>
        </p:xfrm>
        <a:graphic>
          <a:graphicData uri="http://schemas.openxmlformats.org/drawingml/2006/table">
            <a:tbl>
              <a:tblPr firstRow="1" firstCol="1" bandRow="1"/>
              <a:tblGrid>
                <a:gridCol w="7808494"/>
                <a:gridCol w="650738"/>
                <a:gridCol w="684768"/>
              </a:tblGrid>
              <a:tr h="491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 P2Y</a:t>
                      </a:r>
                      <a:r>
                        <a:rPr lang="en-US" sz="1400" b="1" baseline="-250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inhibitor is recommended, in addition to aspirin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for 12 months unless there are contra-indications such as excessive risk of bleeds.</a:t>
                      </a:r>
                      <a:r>
                        <a:rPr lang="en-GB" sz="14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. </a:t>
                      </a:r>
                      <a:endParaRPr lang="fr-FR" sz="14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61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It is not recommended to administer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prasugrel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in patients in whom coronary anatomy is not known.</a:t>
                      </a:r>
                      <a:endParaRPr lang="fr-FR" sz="14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III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91561"/>
              </p:ext>
            </p:extLst>
          </p:nvPr>
        </p:nvGraphicFramePr>
        <p:xfrm>
          <a:off x="0" y="453841"/>
          <a:ext cx="9143999" cy="46178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84432"/>
                <a:gridCol w="664001"/>
                <a:gridCol w="695566"/>
              </a:tblGrid>
              <a:tr h="4617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Pretreatment with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clopidogrel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(when coronary anatomy is not known) is not recommended.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endParaRPr lang="it-IT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2" name="Titre 5"/>
          <p:cNvSpPr txBox="1">
            <a:spLocks/>
          </p:cNvSpPr>
          <p:nvPr/>
        </p:nvSpPr>
        <p:spPr bwMode="auto">
          <a:xfrm>
            <a:off x="1082839" y="1038635"/>
            <a:ext cx="7395829" cy="387505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0" dirty="0" err="1" smtClean="0">
                <a:solidFill>
                  <a:srgbClr val="C00000"/>
                </a:solidFill>
                <a:effectLst/>
              </a:rPr>
              <a:t>Revasc</a:t>
            </a:r>
            <a:r>
              <a:rPr lang="en-US" sz="2400" kern="0" dirty="0" smtClean="0">
                <a:solidFill>
                  <a:srgbClr val="C00000"/>
                </a:solidFill>
                <a:effectLst/>
              </a:rPr>
              <a:t> Guidelines</a:t>
            </a:r>
            <a:endParaRPr lang="en-US" sz="2400" kern="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64130"/>
              </p:ext>
            </p:extLst>
          </p:nvPr>
        </p:nvGraphicFramePr>
        <p:xfrm>
          <a:off x="0" y="1431748"/>
          <a:ext cx="9144001" cy="889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760368"/>
                <a:gridCol w="697832"/>
                <a:gridCol w="6858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bg2"/>
                          </a:solidFill>
                        </a:rPr>
                        <a:t>NSTE-ACS:</a:t>
                      </a:r>
                      <a:r>
                        <a:rPr lang="en-GB" sz="1400" b="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chemeClr val="bg2"/>
                          </a:solidFill>
                        </a:rPr>
                        <a:t>It is recommended to give P2Y</a:t>
                      </a:r>
                      <a:r>
                        <a:rPr lang="en-GB" sz="1400" b="0" baseline="-250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r>
                        <a:rPr lang="en-GB" sz="1400" b="0" dirty="0" smtClean="0">
                          <a:solidFill>
                            <a:schemeClr val="bg2"/>
                          </a:solidFill>
                        </a:rPr>
                        <a:t> inhibitors at the </a:t>
                      </a:r>
                      <a:r>
                        <a:rPr lang="en-GB" sz="1400" dirty="0" smtClean="0">
                          <a:solidFill>
                            <a:schemeClr val="bg2"/>
                          </a:solidFill>
                        </a:rPr>
                        <a:t>time of first medical contact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I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solidFill>
                            <a:schemeClr val="bg2"/>
                          </a:solidFill>
                        </a:rPr>
                        <a:t>Pretreatment</a:t>
                      </a:r>
                      <a:r>
                        <a:rPr lang="en-GB" sz="1400" b="1" dirty="0" smtClean="0">
                          <a:solidFill>
                            <a:schemeClr val="bg2"/>
                          </a:solidFill>
                        </a:rPr>
                        <a:t> with </a:t>
                      </a:r>
                      <a:r>
                        <a:rPr lang="en-GB" sz="1400" b="1" dirty="0" err="1" smtClean="0">
                          <a:solidFill>
                            <a:schemeClr val="bg2"/>
                          </a:solidFill>
                        </a:rPr>
                        <a:t>prasugrel</a:t>
                      </a:r>
                      <a:r>
                        <a:rPr lang="en-GB" sz="1400" b="1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bg2"/>
                          </a:solidFill>
                        </a:rPr>
                        <a:t>in patients in whom coronary anatomy is not known, is not recommended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III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6249"/>
              </p:ext>
            </p:extLst>
          </p:nvPr>
        </p:nvGraphicFramePr>
        <p:xfrm>
          <a:off x="1" y="4411684"/>
          <a:ext cx="9144000" cy="2407920"/>
        </p:xfrm>
        <a:graphic>
          <a:graphicData uri="http://schemas.openxmlformats.org/drawingml/2006/table">
            <a:tbl>
              <a:tblPr firstRow="1" firstCol="1" bandRow="1"/>
              <a:tblGrid>
                <a:gridCol w="7796462"/>
                <a:gridCol w="662770"/>
                <a:gridCol w="684768"/>
              </a:tblGrid>
              <a:tr h="491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In patients with SCAD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pre-treatment with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clopidogrel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may be considered if the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probability of PCI is high.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IIb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491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Pre-treatment with a P2Y12 inhibitor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is generally recommended in patients in whom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coronary anatomy is known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and the decision to proceed to PCI is made as well as in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patients with STEMI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615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In NSTE-ACS patients undergoing invasive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management,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ticagrelor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clopidogrel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if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ticagrelor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is not an option, should be considered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as soon as the diagnosis is established.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IIa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61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In NSTE-ACS patients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 is not recommended to administer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prasugrel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in patients in whom coronary anatomy is not known.</a:t>
                      </a:r>
                      <a:endParaRPr lang="fr-FR" sz="14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III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fr-FR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65" descr="EUROPEAN SOCIETY OF CARDIOLOGIE_LOG 2,4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3" y="1046677"/>
            <a:ext cx="271837" cy="3610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16" name="Picture 65" descr="EUROPEAN SOCIETY OF CARDIOLOGIE_LOG 2,4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35" y="2441733"/>
            <a:ext cx="271837" cy="3610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17" name="Picture 65" descr="EUROPEAN SOCIETY OF CARDIOLOGIE_LOG 2,4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34" y="4010554"/>
            <a:ext cx="271837" cy="3610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552055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8070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58" y="3111865"/>
            <a:ext cx="9023684" cy="2510741"/>
          </a:xfrm>
          <a:prstGeom prst="rect">
            <a:avLst/>
          </a:prstGeom>
          <a:ln w="57150">
            <a:solidFill>
              <a:srgbClr val="99CCFF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72" y="1472976"/>
            <a:ext cx="3096628" cy="6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44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884" y="2978580"/>
            <a:ext cx="8419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Applying the evidence</a:t>
            </a:r>
          </a:p>
          <a:p>
            <a:pPr algn="ctr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878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047" y="108285"/>
            <a:ext cx="9083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NSTE-ACS in the Real World of </a:t>
            </a:r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All-Comers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Shall we treat them all before the </a:t>
            </a:r>
            <a:r>
              <a:rPr lang="en-US" sz="3200" dirty="0" err="1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angio</a:t>
            </a:r>
            <a:r>
              <a:rPr lang="en-US" sz="3200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299411" y="1481441"/>
            <a:ext cx="7200899" cy="5005850"/>
            <a:chOff x="1311442" y="1108463"/>
            <a:chExt cx="7200899" cy="500585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442" y="1108463"/>
              <a:ext cx="6611053" cy="5005850"/>
            </a:xfrm>
            <a:prstGeom prst="rect">
              <a:avLst/>
            </a:prstGeom>
            <a:ln w="127000" cap="sq">
              <a:solidFill>
                <a:srgbClr val="99CCFF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940341" y="5806536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i="1" dirty="0" smtClean="0">
                  <a:solidFill>
                    <a:schemeClr val="bg2"/>
                  </a:solidFill>
                </a:rPr>
                <a:t>Collet JP et al. Circulation</a:t>
              </a:r>
              <a:r>
                <a:rPr lang="en-US" sz="1400" dirty="0">
                  <a:solidFill>
                    <a:schemeClr val="bg2"/>
                  </a:solidFill>
                </a:rPr>
                <a:t>. </a:t>
              </a:r>
              <a:r>
                <a:rPr lang="en-US" sz="1400" dirty="0" smtClean="0">
                  <a:solidFill>
                    <a:schemeClr val="bg2"/>
                  </a:solidFill>
                </a:rPr>
                <a:t>2014;130:1904-1914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022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28250" y="1909266"/>
            <a:ext cx="6230332" cy="396800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27584" y="3861049"/>
            <a:ext cx="4287036" cy="766587"/>
            <a:chOff x="2828980" y="2501668"/>
            <a:chExt cx="4096433" cy="383772"/>
          </a:xfrm>
          <a:solidFill>
            <a:srgbClr val="C00000"/>
          </a:solidFill>
        </p:grpSpPr>
        <p:sp>
          <p:nvSpPr>
            <p:cNvPr id="58" name="Pentagon 57"/>
            <p:cNvSpPr/>
            <p:nvPr/>
          </p:nvSpPr>
          <p:spPr>
            <a:xfrm>
              <a:off x="2828980" y="2501668"/>
              <a:ext cx="4096433" cy="383772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28980" y="2583371"/>
              <a:ext cx="3896270" cy="1848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1" dirty="0">
                  <a:solidFill>
                    <a:prstClr val="white"/>
                  </a:solidFill>
                  <a:latin typeface="Arial"/>
                </a:rPr>
                <a:t>STEMI </a:t>
              </a:r>
              <a:r>
                <a:rPr lang="en-GB" sz="1800" b="1" dirty="0">
                  <a:solidFill>
                    <a:prstClr val="white"/>
                  </a:solidFill>
                  <a:latin typeface="Arial"/>
                  <a:sym typeface="Wingdings" panose="05000000000000000000" pitchFamily="2" charset="2"/>
                </a:rPr>
                <a:t>and </a:t>
              </a:r>
              <a:r>
                <a:rPr lang="en-GB" sz="1800" b="1" dirty="0">
                  <a:solidFill>
                    <a:prstClr val="white"/>
                  </a:solidFill>
                  <a:latin typeface="Arial"/>
                </a:rPr>
                <a:t>limited pre-hospital care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7585" y="4771920"/>
            <a:ext cx="4287035" cy="745314"/>
            <a:chOff x="2905760" y="3147814"/>
            <a:chExt cx="4419600" cy="593682"/>
          </a:xfrm>
        </p:grpSpPr>
        <p:sp>
          <p:nvSpPr>
            <p:cNvPr id="59" name="Pentagon 58"/>
            <p:cNvSpPr/>
            <p:nvPr/>
          </p:nvSpPr>
          <p:spPr>
            <a:xfrm>
              <a:off x="2905760" y="3147814"/>
              <a:ext cx="4419600" cy="593682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13367" y="3315932"/>
              <a:ext cx="4235257" cy="26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>
                  <a:solidFill>
                    <a:srgbClr val="FFFF00"/>
                  </a:solidFill>
                  <a:latin typeface="Arial"/>
                  <a:sym typeface="Wingdings" panose="05000000000000000000" pitchFamily="2" charset="2"/>
                </a:rPr>
                <a:t>NSTE-ACS or SCAD  no pre-treatment</a:t>
              </a:r>
            </a:p>
          </p:txBody>
        </p:sp>
      </p:grpSp>
      <p:sp>
        <p:nvSpPr>
          <p:cNvPr id="83" name="Footer Placeholder 6"/>
          <p:cNvSpPr txBox="1">
            <a:spLocks/>
          </p:cNvSpPr>
          <p:nvPr/>
        </p:nvSpPr>
        <p:spPr>
          <a:xfrm>
            <a:off x="4041051" y="7002780"/>
            <a:ext cx="5381977" cy="183600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700" baseline="30000" dirty="0">
              <a:solidFill>
                <a:srgbClr val="830051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758" y="166111"/>
            <a:ext cx="8626642" cy="867930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Clinical situations where administration of antiplatelet therapy is delayed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0382" y="1949751"/>
            <a:ext cx="4284624" cy="759172"/>
            <a:chOff x="2916620" y="1249681"/>
            <a:chExt cx="3359930" cy="848626"/>
          </a:xfrm>
          <a:solidFill>
            <a:srgbClr val="C00000"/>
          </a:solidFill>
        </p:grpSpPr>
        <p:sp>
          <p:nvSpPr>
            <p:cNvPr id="14" name="Pentagon 13"/>
            <p:cNvSpPr/>
            <p:nvPr/>
          </p:nvSpPr>
          <p:spPr>
            <a:xfrm>
              <a:off x="2916620" y="1249681"/>
              <a:ext cx="3359930" cy="848626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61478" y="1414201"/>
              <a:ext cx="3035336" cy="4183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1" dirty="0">
                  <a:solidFill>
                    <a:prstClr val="white"/>
                  </a:solidFill>
                  <a:latin typeface="Arial"/>
                </a:rPr>
                <a:t>Intubated patient</a:t>
              </a:r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800814" y="2872756"/>
            <a:ext cx="4284624" cy="759172"/>
            <a:chOff x="2916620" y="1249681"/>
            <a:chExt cx="3359930" cy="848626"/>
          </a:xfrm>
          <a:solidFill>
            <a:srgbClr val="C00000"/>
          </a:solidFill>
        </p:grpSpPr>
        <p:sp>
          <p:nvSpPr>
            <p:cNvPr id="23" name="Pentagon 13"/>
            <p:cNvSpPr/>
            <p:nvPr/>
          </p:nvSpPr>
          <p:spPr>
            <a:xfrm>
              <a:off x="2916620" y="1249681"/>
              <a:ext cx="3359930" cy="848626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TextBox 54"/>
            <p:cNvSpPr txBox="1"/>
            <p:nvPr/>
          </p:nvSpPr>
          <p:spPr>
            <a:xfrm>
              <a:off x="2926799" y="1457349"/>
              <a:ext cx="2989683" cy="4183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1" dirty="0">
                  <a:solidFill>
                    <a:prstClr val="white"/>
                  </a:solidFill>
                  <a:latin typeface="Arial"/>
                </a:rPr>
                <a:t>Vomiting, dysphagia…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952297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" y="12590"/>
            <a:ext cx="9059778" cy="1095753"/>
          </a:xfrm>
        </p:spPr>
        <p:txBody>
          <a:bodyPr>
            <a:noAutofit/>
          </a:bodyPr>
          <a:lstStyle/>
          <a:p>
            <a:pPr algn="ctr"/>
            <a:r>
              <a:rPr lang="en-US" altLang="fr-FR" sz="2800" dirty="0">
                <a:solidFill>
                  <a:schemeClr val="accent1"/>
                </a:solidFill>
              </a:rPr>
              <a:t/>
            </a:r>
            <a:br>
              <a:rPr lang="en-US" altLang="fr-FR" sz="2800" dirty="0">
                <a:solidFill>
                  <a:schemeClr val="accent1"/>
                </a:solidFill>
              </a:rPr>
            </a:br>
            <a:r>
              <a:rPr lang="en-US" altLang="fr-FR" sz="2800" dirty="0">
                <a:solidFill>
                  <a:schemeClr val="accent1"/>
                </a:solidFill>
              </a:rPr>
              <a:t>CHAMPION-PHOENIX: IV P2Y12 inhibitor </a:t>
            </a:r>
            <a:r>
              <a:rPr lang="en-US" altLang="fr-FR" sz="2800" dirty="0" err="1">
                <a:solidFill>
                  <a:schemeClr val="accent1"/>
                </a:solidFill>
              </a:rPr>
              <a:t>cangrelor</a:t>
            </a:r>
            <a:r>
              <a:rPr lang="en-US" altLang="fr-FR" sz="2800" dirty="0">
                <a:solidFill>
                  <a:schemeClr val="accent1"/>
                </a:solidFill>
              </a:rPr>
              <a:t/>
            </a:r>
            <a:br>
              <a:rPr lang="en-US" altLang="fr-FR" sz="2800" dirty="0">
                <a:solidFill>
                  <a:schemeClr val="accent1"/>
                </a:solidFill>
              </a:rPr>
            </a:br>
            <a:r>
              <a:rPr lang="en-US" altLang="fr-FR" sz="2000" b="0" dirty="0">
                <a:solidFill>
                  <a:schemeClr val="accent1"/>
                </a:solidFill>
              </a:rPr>
              <a:t>Death/ MI/ IDR/ Stent Thrombosis within 48 Hours</a:t>
            </a:r>
          </a:p>
        </p:txBody>
      </p:sp>
      <p:sp>
        <p:nvSpPr>
          <p:cNvPr id="58380" name="Rectangle 83"/>
          <p:cNvSpPr>
            <a:spLocks noChangeArrowheads="1"/>
          </p:cNvSpPr>
          <p:nvPr/>
        </p:nvSpPr>
        <p:spPr bwMode="auto">
          <a:xfrm>
            <a:off x="5687335" y="6459597"/>
            <a:ext cx="324319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fr-FR" sz="1050" dirty="0">
                <a:solidFill>
                  <a:prstClr val="white"/>
                </a:solidFill>
              </a:rPr>
              <a:t>Bhatt DL et al. N </a:t>
            </a:r>
            <a:r>
              <a:rPr lang="en-US" altLang="fr-FR" sz="1050" dirty="0" err="1">
                <a:solidFill>
                  <a:prstClr val="white"/>
                </a:solidFill>
              </a:rPr>
              <a:t>Engl</a:t>
            </a:r>
            <a:r>
              <a:rPr lang="en-US" altLang="fr-FR" sz="1050" dirty="0">
                <a:solidFill>
                  <a:prstClr val="white"/>
                </a:solidFill>
              </a:rPr>
              <a:t> J Med 2013; 368: 1303-1313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48" y="1744277"/>
            <a:ext cx="6742197" cy="42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073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92072"/>
            <a:ext cx="2232248" cy="2428836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04755"/>
            <a:ext cx="2232248" cy="2430671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8" name="Rectangle 87"/>
          <p:cNvSpPr/>
          <p:nvPr/>
        </p:nvSpPr>
        <p:spPr>
          <a:xfrm>
            <a:off x="217934" y="4325034"/>
            <a:ext cx="2069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prstClr val="white"/>
                </a:solidFill>
                <a:latin typeface="Arial"/>
              </a:rPr>
              <a:t>Venetsanos</a:t>
            </a:r>
            <a:r>
              <a:rPr lang="en-US" sz="1000" dirty="0">
                <a:solidFill>
                  <a:prstClr val="white"/>
                </a:solidFill>
                <a:latin typeface="Arial"/>
              </a:rPr>
              <a:t> D </a:t>
            </a:r>
            <a:r>
              <a:rPr lang="en-US" sz="1000" i="1" dirty="0">
                <a:solidFill>
                  <a:prstClr val="white"/>
                </a:solidFill>
                <a:latin typeface="Arial"/>
              </a:rPr>
              <a:t>et al</a:t>
            </a:r>
            <a:r>
              <a:rPr lang="en-US" sz="1000" dirty="0">
                <a:solidFill>
                  <a:prstClr val="white"/>
                </a:solidFill>
                <a:latin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i="1" dirty="0" err="1">
                <a:solidFill>
                  <a:prstClr val="white"/>
                </a:solidFill>
                <a:latin typeface="Arial"/>
              </a:rPr>
              <a:t>Thromb</a:t>
            </a:r>
            <a:r>
              <a:rPr lang="en-US" sz="1000" i="1" dirty="0">
                <a:solidFill>
                  <a:prstClr val="white"/>
                </a:solidFill>
                <a:latin typeface="Arial"/>
              </a:rPr>
              <a:t> Res</a:t>
            </a:r>
            <a:r>
              <a:rPr lang="en-US" sz="1000" dirty="0">
                <a:solidFill>
                  <a:prstClr val="white"/>
                </a:solidFill>
                <a:latin typeface="Arial"/>
              </a:rPr>
              <a:t> 2017;149:88–94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627784" y="4325034"/>
            <a:ext cx="2174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Asher E </a:t>
            </a:r>
            <a:r>
              <a:rPr lang="en-US" sz="1000" i="1" dirty="0">
                <a:solidFill>
                  <a:prstClr val="white"/>
                </a:solidFill>
                <a:latin typeface="Arial"/>
              </a:rPr>
              <a:t>et al.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 err="1">
                <a:solidFill>
                  <a:prstClr val="white"/>
                </a:solidFill>
                <a:latin typeface="Arial"/>
              </a:rPr>
              <a:t>Thromb</a:t>
            </a:r>
            <a:r>
              <a:rPr lang="en-US" sz="1000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000" i="1" dirty="0" err="1">
                <a:solidFill>
                  <a:prstClr val="white"/>
                </a:solidFill>
                <a:latin typeface="Arial"/>
              </a:rPr>
              <a:t>Haemost</a:t>
            </a:r>
            <a:r>
              <a:rPr lang="en-US" sz="1000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Arial"/>
              </a:rPr>
              <a:t>2017</a:t>
            </a:r>
            <a:endParaRPr lang="fr-FR" sz="1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6" name="Imag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15" y="1792072"/>
            <a:ext cx="4163741" cy="2517573"/>
          </a:xfrm>
          <a:prstGeom prst="rect">
            <a:avLst/>
          </a:prstGeom>
          <a:ln>
            <a:noFill/>
          </a:ln>
        </p:spPr>
      </p:pic>
      <p:sp>
        <p:nvSpPr>
          <p:cNvPr id="97" name="TextBox 24"/>
          <p:cNvSpPr txBox="1"/>
          <p:nvPr/>
        </p:nvSpPr>
        <p:spPr>
          <a:xfrm>
            <a:off x="7884369" y="4309644"/>
            <a:ext cx="9941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Arial"/>
              </a:rPr>
              <a:t>Rollini F et al.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prstClr val="white"/>
                </a:solidFill>
                <a:latin typeface="Arial"/>
              </a:rPr>
              <a:t>JACC 2016 </a:t>
            </a:r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23469" r="41335"/>
          <a:stretch/>
        </p:blipFill>
        <p:spPr>
          <a:xfrm rot="5400000">
            <a:off x="4446028" y="4649543"/>
            <a:ext cx="1686566" cy="23124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9" name="ZoneTexte 98"/>
          <p:cNvSpPr txBox="1"/>
          <p:nvPr/>
        </p:nvSpPr>
        <p:spPr>
          <a:xfrm>
            <a:off x="1763688" y="105477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FF19"/>
                </a:solidFill>
                <a:latin typeface="Arial"/>
              </a:rPr>
              <a:t>Ticagrelor</a:t>
            </a:r>
            <a:endParaRPr lang="en-US" sz="2400" b="1" dirty="0">
              <a:solidFill>
                <a:srgbClr val="FFFF19"/>
              </a:solidFill>
              <a:latin typeface="Arial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6481900" y="105299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C000"/>
                </a:solidFill>
                <a:latin typeface="Arial"/>
              </a:rPr>
              <a:t>Prasugrel</a:t>
            </a:r>
            <a:endParaRPr lang="en-US" sz="2400" b="1" dirty="0">
              <a:solidFill>
                <a:srgbClr val="FFC000"/>
              </a:solidFill>
              <a:latin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0280" y="141738"/>
            <a:ext cx="772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FF19"/>
                </a:solidFill>
                <a:latin typeface="Arial"/>
              </a:rPr>
              <a:t>Crushed, chewed </a:t>
            </a:r>
            <a:r>
              <a:rPr lang="en-US" sz="3200" i="1" dirty="0" smtClean="0">
                <a:solidFill>
                  <a:srgbClr val="FFFF19"/>
                </a:solidFill>
                <a:latin typeface="Arial"/>
              </a:rPr>
              <a:t>or</a:t>
            </a:r>
            <a:r>
              <a:rPr lang="en-US" sz="3200" b="1" dirty="0" smtClean="0">
                <a:solidFill>
                  <a:srgbClr val="FFFF19"/>
                </a:solidFill>
                <a:latin typeface="Arial"/>
              </a:rPr>
              <a:t> </a:t>
            </a:r>
            <a:r>
              <a:rPr lang="en-US" sz="3200" b="1" dirty="0" err="1" smtClean="0">
                <a:solidFill>
                  <a:srgbClr val="FFFF19"/>
                </a:solidFill>
                <a:latin typeface="Arial"/>
              </a:rPr>
              <a:t>orodispersible</a:t>
            </a:r>
            <a:endParaRPr lang="en-US" sz="3200" b="1" dirty="0">
              <a:solidFill>
                <a:srgbClr val="FFFF19"/>
              </a:solidFill>
              <a:latin typeface="Arial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screen"/>
          <a:srcRect b="21006"/>
          <a:stretch/>
        </p:blipFill>
        <p:spPr bwMode="auto">
          <a:xfrm>
            <a:off x="6869248" y="4971342"/>
            <a:ext cx="1280453" cy="16251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8927956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474" y="192088"/>
            <a:ext cx="8686799" cy="955675"/>
          </a:xfrm>
        </p:spPr>
        <p:txBody>
          <a:bodyPr/>
          <a:lstStyle/>
          <a:p>
            <a:pPr algn="ctr"/>
            <a:r>
              <a:rPr lang="fr-FR" dirty="0" smtClean="0"/>
              <a:t>Conclusions</a:t>
            </a:r>
            <a:r>
              <a:rPr lang="fr-FR" dirty="0"/>
              <a:t/>
            </a:r>
            <a:br>
              <a:rPr lang="fr-FR" dirty="0"/>
            </a:br>
            <a:r>
              <a:rPr lang="en-US" b="0" i="1" dirty="0">
                <a:solidFill>
                  <a:schemeClr val="tx2"/>
                </a:solidFill>
              </a:rPr>
              <a:t>When should we start </a:t>
            </a:r>
            <a:r>
              <a:rPr lang="en-GB" b="0" i="1" dirty="0">
                <a:solidFill>
                  <a:schemeClr val="tx2"/>
                </a:solidFill>
              </a:rPr>
              <a:t>a P2Y</a:t>
            </a:r>
            <a:r>
              <a:rPr lang="en-GB" b="0" i="1" baseline="-25000" dirty="0">
                <a:solidFill>
                  <a:schemeClr val="tx2"/>
                </a:solidFill>
              </a:rPr>
              <a:t>12</a:t>
            </a:r>
            <a:r>
              <a:rPr lang="en-GB" b="0" i="1" dirty="0">
                <a:solidFill>
                  <a:schemeClr val="tx2"/>
                </a:solidFill>
              </a:rPr>
              <a:t> </a:t>
            </a:r>
            <a:r>
              <a:rPr lang="en-GB" b="0" i="1" dirty="0" smtClean="0">
                <a:solidFill>
                  <a:schemeClr val="tx2"/>
                </a:solidFill>
              </a:rPr>
              <a:t>inhibitor?</a:t>
            </a:r>
            <a:endParaRPr lang="fr-FR" b="0" i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134" y="1630069"/>
            <a:ext cx="8503478" cy="4087150"/>
          </a:xfrm>
        </p:spPr>
        <p:txBody>
          <a:bodyPr/>
          <a:lstStyle/>
          <a:p>
            <a:r>
              <a:rPr lang="fr-FR" sz="2400" dirty="0" smtClean="0"/>
              <a:t>Guidelines </a:t>
            </a:r>
            <a:r>
              <a:rPr lang="fr-FR" sz="2400" dirty="0" err="1" smtClean="0"/>
              <a:t>uncertain</a:t>
            </a:r>
            <a:r>
              <a:rPr lang="fr-FR" sz="2400" dirty="0" smtClean="0"/>
              <a:t>: </a:t>
            </a:r>
            <a:r>
              <a:rPr lang="fr-FR" sz="2400" b="0" dirty="0" smtClean="0"/>
              <a:t>LOE B for </a:t>
            </a:r>
            <a:r>
              <a:rPr lang="fr-FR" sz="2400" b="0" dirty="0" err="1" smtClean="0"/>
              <a:t>prasugrel</a:t>
            </a:r>
            <a:r>
              <a:rPr lang="fr-FR" sz="2400" b="0" dirty="0" smtClean="0"/>
              <a:t> / LOE C for </a:t>
            </a:r>
            <a:r>
              <a:rPr lang="fr-FR" sz="2400" b="0" dirty="0" err="1" smtClean="0"/>
              <a:t>ticagrelor</a:t>
            </a:r>
            <a:r>
              <a:rPr lang="fr-FR" sz="2400" b="0" dirty="0" smtClean="0"/>
              <a:t> and </a:t>
            </a:r>
            <a:r>
              <a:rPr lang="fr-FR" sz="2400" b="0" dirty="0" err="1" smtClean="0"/>
              <a:t>clopidogrel</a:t>
            </a:r>
            <a:endParaRPr lang="fr-FR" sz="2400" b="0" dirty="0" smtClean="0"/>
          </a:p>
          <a:p>
            <a:r>
              <a:rPr lang="fr-FR" sz="2400" dirty="0" err="1" smtClean="0"/>
              <a:t>Bleeding</a:t>
            </a:r>
            <a:r>
              <a:rPr lang="fr-FR" sz="2400" dirty="0" smtClean="0"/>
              <a:t> </a:t>
            </a:r>
            <a:r>
              <a:rPr lang="fr-FR" sz="2400" dirty="0" err="1"/>
              <a:t>r</a:t>
            </a:r>
            <a:r>
              <a:rPr lang="fr-FR" sz="2400" dirty="0" err="1" smtClean="0"/>
              <a:t>isk</a:t>
            </a:r>
            <a:r>
              <a:rPr lang="fr-FR" sz="2400" dirty="0" smtClean="0"/>
              <a:t> </a:t>
            </a:r>
            <a:r>
              <a:rPr lang="fr-FR" sz="2400" dirty="0" err="1" smtClean="0"/>
              <a:t>increases</a:t>
            </a:r>
            <a:r>
              <a:rPr lang="fr-FR" sz="2400" dirty="0" smtClean="0"/>
              <a:t> </a:t>
            </a:r>
            <a:r>
              <a:rPr lang="fr-FR" sz="2400" b="0" dirty="0" err="1" smtClean="0"/>
              <a:t>with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early</a:t>
            </a:r>
            <a:r>
              <a:rPr lang="fr-FR" sz="2400" b="0" dirty="0" smtClean="0"/>
              <a:t> </a:t>
            </a:r>
            <a:r>
              <a:rPr lang="fr-FR" sz="2400" b="0" dirty="0" smtClean="0"/>
              <a:t>administration </a:t>
            </a:r>
            <a:endParaRPr lang="fr-FR" sz="2400" b="0" dirty="0" smtClean="0"/>
          </a:p>
          <a:p>
            <a:r>
              <a:rPr lang="fr-FR" sz="2400" dirty="0" err="1" smtClean="0"/>
              <a:t>Ischemic</a:t>
            </a:r>
            <a:r>
              <a:rPr lang="fr-FR" sz="2400" dirty="0" smtClean="0"/>
              <a:t> </a:t>
            </a:r>
            <a:r>
              <a:rPr lang="fr-FR" sz="2400" dirty="0" err="1" smtClean="0"/>
              <a:t>risk</a:t>
            </a:r>
            <a:r>
              <a:rPr lang="fr-FR" sz="2400" dirty="0" smtClean="0"/>
              <a:t> </a:t>
            </a:r>
            <a:r>
              <a:rPr lang="fr-FR" sz="2400" dirty="0" err="1" smtClean="0"/>
              <a:t>reduction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err="1" smtClean="0"/>
              <a:t>Early</a:t>
            </a:r>
            <a:r>
              <a:rPr lang="fr-FR" sz="2400" dirty="0" smtClean="0"/>
              <a:t> </a:t>
            </a:r>
            <a:r>
              <a:rPr lang="fr-FR" sz="2400" dirty="0" err="1" smtClean="0"/>
              <a:t>start</a:t>
            </a:r>
            <a:r>
              <a:rPr lang="fr-FR" sz="2400" dirty="0" smtClean="0"/>
              <a:t> more </a:t>
            </a:r>
            <a:r>
              <a:rPr lang="fr-FR" sz="2400" dirty="0" err="1" smtClean="0"/>
              <a:t>justified</a:t>
            </a:r>
            <a:r>
              <a:rPr lang="fr-FR" sz="2400" dirty="0" smtClean="0"/>
              <a:t> </a:t>
            </a:r>
            <a:r>
              <a:rPr lang="fr-FR" sz="2400" dirty="0" err="1" smtClean="0"/>
              <a:t>when</a:t>
            </a:r>
            <a:r>
              <a:rPr lang="fr-FR" sz="2400" dirty="0" smtClean="0"/>
              <a:t> long </a:t>
            </a:r>
            <a:r>
              <a:rPr lang="fr-FR" sz="2400" dirty="0" err="1" smtClean="0"/>
              <a:t>wait</a:t>
            </a:r>
            <a:r>
              <a:rPr lang="fr-FR" sz="2400" dirty="0" smtClean="0"/>
              <a:t> (&gt;48hrs) for </a:t>
            </a:r>
            <a:r>
              <a:rPr lang="fr-FR" sz="2400" dirty="0" err="1" smtClean="0"/>
              <a:t>cath</a:t>
            </a:r>
            <a:r>
              <a:rPr lang="fr-FR" sz="2400" dirty="0" smtClean="0"/>
              <a:t> </a:t>
            </a:r>
            <a:r>
              <a:rPr lang="fr-FR" sz="2400" b="0" i="1" dirty="0" smtClean="0"/>
              <a:t>or</a:t>
            </a:r>
            <a:r>
              <a:rPr lang="fr-FR" sz="2400" dirty="0" smtClean="0"/>
              <a:t> no </a:t>
            </a:r>
            <a:r>
              <a:rPr lang="fr-FR" sz="2400" dirty="0" err="1" smtClean="0"/>
              <a:t>cath</a:t>
            </a:r>
            <a:r>
              <a:rPr lang="fr-FR" sz="2400" dirty="0" smtClean="0"/>
              <a:t> </a:t>
            </a:r>
            <a:r>
              <a:rPr lang="fr-FR" sz="2400" dirty="0" err="1" smtClean="0"/>
              <a:t>strategy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Start </a:t>
            </a:r>
            <a:r>
              <a:rPr lang="fr-FR" sz="2400" dirty="0" err="1" smtClean="0"/>
              <a:t>after</a:t>
            </a:r>
            <a:r>
              <a:rPr lang="fr-FR" sz="2400" dirty="0" smtClean="0"/>
              <a:t> </a:t>
            </a:r>
            <a:r>
              <a:rPr lang="fr-FR" sz="2400" dirty="0" err="1" smtClean="0"/>
              <a:t>angio</a:t>
            </a:r>
            <a:r>
              <a:rPr lang="fr-FR" sz="2400" dirty="0" smtClean="0"/>
              <a:t> more </a:t>
            </a:r>
            <a:r>
              <a:rPr lang="fr-FR" sz="2400" dirty="0" err="1" smtClean="0"/>
              <a:t>justified</a:t>
            </a:r>
            <a:r>
              <a:rPr lang="fr-FR" sz="2400" dirty="0" smtClean="0"/>
              <a:t> </a:t>
            </a:r>
            <a:r>
              <a:rPr lang="fr-FR" sz="2400" dirty="0" err="1" smtClean="0"/>
              <a:t>when</a:t>
            </a:r>
            <a:r>
              <a:rPr lang="fr-FR" sz="2400" dirty="0" smtClean="0"/>
              <a:t> </a:t>
            </a:r>
            <a:r>
              <a:rPr lang="fr-FR" sz="2400" dirty="0" err="1" smtClean="0"/>
              <a:t>expeditive</a:t>
            </a:r>
            <a:r>
              <a:rPr lang="fr-FR" sz="2400" dirty="0" smtClean="0"/>
              <a:t> </a:t>
            </a:r>
            <a:r>
              <a:rPr lang="fr-FR" sz="2400" dirty="0" smtClean="0"/>
              <a:t>care </a:t>
            </a:r>
            <a:r>
              <a:rPr lang="fr-FR" sz="2400" i="1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preferred</a:t>
            </a:r>
            <a:r>
              <a:rPr lang="fr-FR" sz="2400" dirty="0" smtClean="0"/>
              <a:t> use </a:t>
            </a:r>
            <a:r>
              <a:rPr lang="fr-FR" sz="2400" dirty="0" smtClean="0"/>
              <a:t>of </a:t>
            </a:r>
            <a:r>
              <a:rPr lang="fr-FR" sz="2400" dirty="0" err="1" smtClean="0"/>
              <a:t>crushed</a:t>
            </a:r>
            <a:r>
              <a:rPr lang="fr-FR" sz="2400" dirty="0" smtClean="0"/>
              <a:t> </a:t>
            </a:r>
            <a:r>
              <a:rPr lang="fr-FR" sz="2400" dirty="0" err="1" smtClean="0"/>
              <a:t>pills</a:t>
            </a:r>
            <a:r>
              <a:rPr lang="fr-FR" sz="2400" dirty="0" smtClean="0"/>
              <a:t> </a:t>
            </a:r>
            <a:r>
              <a:rPr lang="fr-FR" sz="2400" b="0" i="1" dirty="0" smtClean="0"/>
              <a:t>or</a:t>
            </a:r>
            <a:r>
              <a:rPr lang="fr-FR" sz="2400" dirty="0" smtClean="0"/>
              <a:t> IV P2Y12 </a:t>
            </a:r>
            <a:r>
              <a:rPr lang="fr-FR" sz="2400" dirty="0" err="1" smtClean="0"/>
              <a:t>inhibitor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60" y="5717219"/>
            <a:ext cx="9217990" cy="108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982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362653"/>
            <a:ext cx="9144000" cy="58791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9225" y="13487"/>
            <a:ext cx="6434138" cy="955675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Definition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Pre-treatment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75030" y="1147763"/>
            <a:ext cx="5103920" cy="49530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tx2"/>
                </a:solidFill>
              </a:rPr>
              <a:t>Working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diagnosis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of </a:t>
            </a:r>
            <a:r>
              <a:rPr lang="fr-FR" dirty="0" smtClean="0">
                <a:solidFill>
                  <a:schemeClr val="tx2"/>
                </a:solidFill>
              </a:rPr>
              <a:t>ACS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Invasive </a:t>
            </a:r>
            <a:r>
              <a:rPr lang="fr-FR" b="1" dirty="0" err="1" smtClean="0">
                <a:solidFill>
                  <a:schemeClr val="tx2"/>
                </a:solidFill>
              </a:rPr>
              <a:t>strategy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decided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On </a:t>
            </a:r>
            <a:r>
              <a:rPr lang="fr-FR" sz="2400" dirty="0" err="1" smtClean="0">
                <a:solidFill>
                  <a:schemeClr val="tx2"/>
                </a:solidFill>
              </a:rPr>
              <a:t>aspirin</a:t>
            </a:r>
            <a:r>
              <a:rPr lang="fr-FR" sz="2400" dirty="0" smtClean="0">
                <a:solidFill>
                  <a:schemeClr val="tx2"/>
                </a:solidFill>
              </a:rPr>
              <a:t> + anticoagulation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985421" y="4379829"/>
            <a:ext cx="7843948" cy="22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Symbol" panose="05050102010706020507" pitchFamily="18" charset="2"/>
              <a:buChar char="¨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2000" b="1" kern="0" dirty="0" smtClean="0">
                <a:solidFill>
                  <a:schemeClr val="tx2"/>
                </a:solidFill>
              </a:rPr>
              <a:t>PCI </a:t>
            </a:r>
            <a:r>
              <a:rPr lang="fr-FR" sz="2000" b="1" kern="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FR" sz="2000" b="1" kern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benefit</a:t>
            </a:r>
            <a:r>
              <a:rPr lang="fr-FR" sz="2000" b="1" kern="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2000" b="1" kern="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expected</a:t>
            </a:r>
            <a:endParaRPr lang="fr-FR" sz="2000" b="1" kern="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2000" kern="0" dirty="0" smtClean="0"/>
              <a:t>Medical </a:t>
            </a:r>
            <a:r>
              <a:rPr lang="fr-FR" sz="2000" kern="0" dirty="0" err="1" smtClean="0"/>
              <a:t>treatment</a:t>
            </a:r>
            <a:r>
              <a:rPr lang="fr-FR" sz="2000" kern="0" dirty="0" smtClean="0"/>
              <a:t> </a:t>
            </a:r>
            <a:r>
              <a:rPr lang="fr-FR" sz="2000" kern="0" dirty="0" smtClean="0">
                <a:sym typeface="Wingdings" panose="05000000000000000000" pitchFamily="2" charset="2"/>
              </a:rPr>
              <a:t> </a:t>
            </a:r>
            <a:r>
              <a:rPr lang="fr-FR" sz="2000" b="1" kern="0" dirty="0" smtClean="0">
                <a:solidFill>
                  <a:schemeClr val="tx2"/>
                </a:solidFill>
                <a:sym typeface="Wingdings" panose="05000000000000000000" pitchFamily="2" charset="2"/>
              </a:rPr>
              <a:t>?</a:t>
            </a:r>
            <a:endParaRPr lang="fr-FR" sz="2000" b="1" kern="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2000" kern="0" dirty="0" smtClean="0"/>
              <a:t>CABG </a:t>
            </a:r>
            <a:r>
              <a:rPr lang="fr-FR" sz="20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2000" kern="0" dirty="0" smtClean="0">
                <a:sym typeface="Wingdings" panose="05000000000000000000" pitchFamily="2" charset="2"/>
              </a:rPr>
              <a:t> </a:t>
            </a:r>
            <a:r>
              <a:rPr lang="fr-FR" sz="20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no </a:t>
            </a:r>
            <a:r>
              <a:rPr lang="fr-FR" sz="2000" b="1" kern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benefit</a:t>
            </a:r>
            <a:r>
              <a:rPr lang="fr-FR" sz="20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kern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expected</a:t>
            </a:r>
            <a:endParaRPr lang="fr-FR" sz="2000" b="1" kern="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2000" kern="0" dirty="0" err="1" smtClean="0"/>
              <a:t>Other</a:t>
            </a:r>
            <a:r>
              <a:rPr lang="fr-FR" sz="2000" kern="0" dirty="0" smtClean="0"/>
              <a:t> </a:t>
            </a:r>
            <a:r>
              <a:rPr lang="fr-FR" sz="2000" kern="0" dirty="0" err="1" smtClean="0"/>
              <a:t>diagnosis</a:t>
            </a:r>
            <a:r>
              <a:rPr lang="fr-FR" sz="2000" kern="0" dirty="0" smtClean="0"/>
              <a:t> (</a:t>
            </a:r>
            <a:r>
              <a:rPr lang="fr-FR" sz="2000" kern="0" dirty="0" err="1"/>
              <a:t>p</a:t>
            </a:r>
            <a:r>
              <a:rPr lang="fr-FR" sz="2000" kern="0" dirty="0" err="1" smtClean="0"/>
              <a:t>ericarditis</a:t>
            </a:r>
            <a:r>
              <a:rPr lang="fr-FR" sz="2000" kern="0" dirty="0" smtClean="0"/>
              <a:t>, </a:t>
            </a:r>
            <a:r>
              <a:rPr lang="fr-FR" sz="2000" kern="0" dirty="0" err="1" smtClean="0"/>
              <a:t>aortic</a:t>
            </a:r>
            <a:r>
              <a:rPr lang="fr-FR" sz="2000" kern="0" dirty="0" smtClean="0"/>
              <a:t> dissection, </a:t>
            </a:r>
            <a:r>
              <a:rPr lang="fr-FR" sz="2000" kern="0" dirty="0" err="1" smtClean="0"/>
              <a:t>heart</a:t>
            </a:r>
            <a:r>
              <a:rPr lang="fr-FR" sz="2000" kern="0" dirty="0" smtClean="0"/>
              <a:t> </a:t>
            </a:r>
            <a:r>
              <a:rPr lang="fr-FR" sz="2000" kern="0" dirty="0" err="1" smtClean="0"/>
              <a:t>failure</a:t>
            </a:r>
            <a:r>
              <a:rPr lang="fr-FR" sz="2000" kern="0" dirty="0" smtClean="0"/>
              <a:t>, LVH, </a:t>
            </a:r>
            <a:r>
              <a:rPr lang="fr-FR" sz="2000" kern="0" dirty="0" err="1" smtClean="0"/>
              <a:t>pulmonary</a:t>
            </a:r>
            <a:r>
              <a:rPr lang="fr-FR" sz="2000" kern="0" dirty="0" smtClean="0"/>
              <a:t> </a:t>
            </a:r>
            <a:r>
              <a:rPr lang="fr-FR" sz="2000" kern="0" dirty="0" err="1" smtClean="0"/>
              <a:t>embolism</a:t>
            </a:r>
            <a:r>
              <a:rPr lang="fr-FR" sz="2000" kern="0" dirty="0" smtClean="0"/>
              <a:t>, GI </a:t>
            </a:r>
            <a:r>
              <a:rPr lang="fr-FR" sz="2000" kern="0" dirty="0" err="1" smtClean="0"/>
              <a:t>ulcer</a:t>
            </a:r>
            <a:r>
              <a:rPr lang="fr-FR" sz="2000" kern="0" dirty="0" smtClean="0"/>
              <a:t>, </a:t>
            </a:r>
            <a:r>
              <a:rPr lang="fr-FR" sz="2000" kern="0" dirty="0" err="1" smtClean="0"/>
              <a:t>pancreatitis</a:t>
            </a:r>
            <a:r>
              <a:rPr lang="fr-FR" sz="2000" kern="0" dirty="0" smtClean="0"/>
              <a:t>...) </a:t>
            </a:r>
            <a:r>
              <a:rPr lang="fr-FR" sz="20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2000" b="1" kern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harm</a:t>
            </a:r>
            <a:r>
              <a:rPr lang="fr-FR" sz="2000" b="1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kern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expected</a:t>
            </a:r>
            <a:r>
              <a:rPr lang="fr-FR" sz="2000" b="1" kern="0" dirty="0" smtClean="0">
                <a:solidFill>
                  <a:srgbClr val="FF0000"/>
                </a:solidFill>
              </a:rPr>
              <a:t> </a:t>
            </a:r>
            <a:endParaRPr lang="fr-FR" sz="2000" b="1" kern="0" dirty="0" smtClean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406" y="3425775"/>
            <a:ext cx="838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P2Y</a:t>
            </a:r>
            <a:r>
              <a:rPr lang="en-GB" sz="2400" b="1" baseline="-25000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antagonist given before coronary visualization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827801" y="1451493"/>
            <a:ext cx="25763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ER-CCU</a:t>
            </a:r>
            <a:endParaRPr lang="fr-FR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950431" y="5003645"/>
            <a:ext cx="28216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Cath</a:t>
            </a:r>
            <a:r>
              <a:rPr lang="fr-FR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Lab</a:t>
            </a:r>
            <a:endParaRPr lang="fr-FR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075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40" y="2951947"/>
            <a:ext cx="7825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concept…was never proved</a:t>
            </a:r>
          </a:p>
          <a:p>
            <a:pPr algn="ctr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031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4" y="94966"/>
            <a:ext cx="7612934" cy="11430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ACCOAST: The only prospective </a:t>
            </a:r>
            <a:r>
              <a:rPr lang="en-GB" sz="2000" b="1" dirty="0"/>
              <a:t>trial </a:t>
            </a:r>
            <a:r>
              <a:rPr lang="en-GB" sz="2000" b="1" dirty="0" smtClean="0"/>
              <a:t>in NSTEMI to investigate pre-treatment with a P2Y</a:t>
            </a:r>
            <a:r>
              <a:rPr lang="en-GB" sz="2000" b="1" baseline="-25000" dirty="0" smtClean="0"/>
              <a:t>12</a:t>
            </a:r>
            <a:r>
              <a:rPr lang="en-GB" sz="2000" b="1" dirty="0" smtClean="0"/>
              <a:t>-receptor antagonist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4501" y="1465458"/>
            <a:ext cx="82434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 </a:t>
            </a:r>
            <a:r>
              <a:rPr lang="en-GB" sz="1400" dirty="0" smtClean="0"/>
              <a:t>comparison </a:t>
            </a:r>
            <a:r>
              <a:rPr lang="en-GB" sz="1400" dirty="0"/>
              <a:t>of </a:t>
            </a:r>
            <a:r>
              <a:rPr lang="en-GB" sz="1400" dirty="0" err="1"/>
              <a:t>p</a:t>
            </a:r>
            <a:r>
              <a:rPr lang="en-GB" sz="1400" dirty="0" err="1" smtClean="0"/>
              <a:t>rasugrel</a:t>
            </a:r>
            <a:r>
              <a:rPr lang="en-GB" sz="1400" dirty="0" smtClean="0"/>
              <a:t> </a:t>
            </a:r>
            <a:r>
              <a:rPr lang="en-GB" sz="1400" dirty="0"/>
              <a:t>at the </a:t>
            </a:r>
            <a:r>
              <a:rPr lang="en-GB" sz="1400" dirty="0" smtClean="0"/>
              <a:t>time </a:t>
            </a:r>
            <a:r>
              <a:rPr lang="en-GB" sz="1400" dirty="0"/>
              <a:t>of </a:t>
            </a:r>
            <a:r>
              <a:rPr lang="en-GB" sz="1400" dirty="0" smtClean="0"/>
              <a:t>percutaneous </a:t>
            </a:r>
            <a:r>
              <a:rPr lang="en-GB" sz="1400" dirty="0"/>
              <a:t>c</a:t>
            </a:r>
            <a:r>
              <a:rPr lang="en-GB" sz="1400" dirty="0" smtClean="0"/>
              <a:t>oronary </a:t>
            </a:r>
            <a:r>
              <a:rPr lang="en-GB" sz="1400" dirty="0"/>
              <a:t>i</a:t>
            </a:r>
            <a:r>
              <a:rPr lang="en-GB" sz="1400" dirty="0" smtClean="0"/>
              <a:t>ntervention </a:t>
            </a:r>
            <a:r>
              <a:rPr lang="en-GB" sz="1400" dirty="0"/>
              <a:t>(PCI) or as </a:t>
            </a:r>
            <a:r>
              <a:rPr lang="en-GB" sz="1400" dirty="0" smtClean="0"/>
              <a:t>pre-treatment </a:t>
            </a:r>
            <a:r>
              <a:rPr lang="en-GB" sz="1400" dirty="0"/>
              <a:t>at the </a:t>
            </a:r>
            <a:r>
              <a:rPr lang="en-GB" sz="1400" dirty="0" smtClean="0"/>
              <a:t>time </a:t>
            </a:r>
            <a:r>
              <a:rPr lang="en-GB" sz="1400" dirty="0"/>
              <a:t>of </a:t>
            </a:r>
            <a:r>
              <a:rPr lang="en-GB" sz="1400" dirty="0" smtClean="0"/>
              <a:t>diagnosis </a:t>
            </a:r>
            <a:r>
              <a:rPr lang="en-GB" sz="1400" dirty="0"/>
              <a:t>in </a:t>
            </a:r>
            <a:r>
              <a:rPr lang="en-GB" sz="1400" dirty="0" smtClean="0"/>
              <a:t>patients </a:t>
            </a:r>
            <a:r>
              <a:rPr lang="en-GB" sz="1400" dirty="0"/>
              <a:t>with </a:t>
            </a:r>
            <a:r>
              <a:rPr lang="en-GB" sz="1400" dirty="0" smtClean="0"/>
              <a:t>non-ST </a:t>
            </a:r>
            <a:r>
              <a:rPr lang="en-GB" sz="1400" dirty="0"/>
              <a:t>e</a:t>
            </a:r>
            <a:r>
              <a:rPr lang="en-GB" sz="1400" dirty="0" smtClean="0"/>
              <a:t>levation </a:t>
            </a:r>
            <a:r>
              <a:rPr lang="en-GB" sz="1400" dirty="0"/>
              <a:t>m</a:t>
            </a:r>
            <a:r>
              <a:rPr lang="en-GB" sz="1400" dirty="0" smtClean="0"/>
              <a:t>yocardial infarction</a:t>
            </a:r>
            <a:endParaRPr lang="en-GB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9023" y="2483826"/>
            <a:ext cx="2558075" cy="1596270"/>
            <a:chOff x="386602" y="2521547"/>
            <a:chExt cx="2558075" cy="1596270"/>
          </a:xfrm>
        </p:grpSpPr>
        <p:sp>
          <p:nvSpPr>
            <p:cNvPr id="8" name="TextBox 7"/>
            <p:cNvSpPr txBox="1"/>
            <p:nvPr/>
          </p:nvSpPr>
          <p:spPr>
            <a:xfrm>
              <a:off x="936108" y="2521547"/>
              <a:ext cx="155658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Randomised, N=4038 </a:t>
              </a:r>
              <a:endParaRPr lang="en-GB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5607" y="2963417"/>
              <a:ext cx="123758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Treated, n=4033 </a:t>
              </a:r>
              <a:endParaRPr lang="en-GB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6602" y="3656152"/>
              <a:ext cx="131504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No pre-treatment </a:t>
              </a:r>
            </a:p>
            <a:p>
              <a:pPr algn="ctr"/>
              <a:r>
                <a:rPr lang="en-GB" sz="1200" dirty="0" smtClean="0"/>
                <a:t>n=1996</a:t>
              </a:r>
              <a:endParaRPr lang="en-GB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2460" y="3656152"/>
              <a:ext cx="107221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/>
              </a:lvl1pPr>
            </a:lstStyle>
            <a:p>
              <a:pPr algn="ctr"/>
              <a:r>
                <a:rPr lang="en-GB" dirty="0" smtClean="0"/>
                <a:t>Pre-treatment</a:t>
              </a:r>
            </a:p>
            <a:p>
              <a:pPr algn="ctr"/>
              <a:r>
                <a:rPr lang="en-GB" dirty="0"/>
                <a:t>n</a:t>
              </a:r>
              <a:r>
                <a:rPr lang="en-GB" dirty="0" smtClean="0"/>
                <a:t>=2037</a:t>
              </a:r>
              <a:endParaRPr lang="en-GB" dirty="0"/>
            </a:p>
          </p:txBody>
        </p:sp>
        <p:cxnSp>
          <p:nvCxnSpPr>
            <p:cNvPr id="12" name="Straight Connector 11"/>
            <p:cNvCxnSpPr>
              <a:stCxn id="8" idx="2"/>
              <a:endCxn id="9" idx="0"/>
            </p:cNvCxnSpPr>
            <p:nvPr/>
          </p:nvCxnSpPr>
          <p:spPr>
            <a:xfrm>
              <a:off x="1714398" y="2798546"/>
              <a:ext cx="1" cy="16487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9" idx="2"/>
              <a:endCxn id="10" idx="0"/>
            </p:cNvCxnSpPr>
            <p:nvPr/>
          </p:nvCxnSpPr>
          <p:spPr>
            <a:xfrm rot="5400000">
              <a:off x="1171393" y="3113146"/>
              <a:ext cx="415736" cy="67027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9" idx="2"/>
              <a:endCxn id="11" idx="0"/>
            </p:cNvCxnSpPr>
            <p:nvPr/>
          </p:nvCxnSpPr>
          <p:spPr>
            <a:xfrm rot="16200000" flipH="1">
              <a:off x="1853616" y="3101199"/>
              <a:ext cx="415736" cy="69417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60479" y="4692580"/>
            <a:ext cx="306157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pPr algn="l"/>
            <a:r>
              <a:rPr lang="en-GB" sz="1200" dirty="0"/>
              <a:t>The rate of the primary efficacy </a:t>
            </a:r>
            <a:r>
              <a:rPr lang="en-GB" sz="1200" dirty="0" smtClean="0"/>
              <a:t>endpoint (death from CV causes</a:t>
            </a:r>
            <a:r>
              <a:rPr lang="en-GB" sz="1200" dirty="0"/>
              <a:t>, </a:t>
            </a:r>
            <a:r>
              <a:rPr lang="en-GB" sz="1200" dirty="0" smtClean="0"/>
              <a:t>MI, </a:t>
            </a:r>
            <a:r>
              <a:rPr lang="en-GB" sz="1200" dirty="0"/>
              <a:t>stroke, urgent </a:t>
            </a:r>
            <a:r>
              <a:rPr lang="en-GB" sz="1200" dirty="0" smtClean="0"/>
              <a:t>revascularisation</a:t>
            </a:r>
            <a:r>
              <a:rPr lang="en-GB" sz="1200" dirty="0"/>
              <a:t>, or </a:t>
            </a:r>
            <a:r>
              <a:rPr lang="en-GB" sz="1200" dirty="0" smtClean="0"/>
              <a:t>glycoprotein inhibitor </a:t>
            </a:r>
            <a:r>
              <a:rPr lang="en-GB" sz="1200" dirty="0"/>
              <a:t>rescue </a:t>
            </a:r>
            <a:r>
              <a:rPr lang="en-GB" sz="1200" dirty="0" smtClean="0"/>
              <a:t>therapy) </a:t>
            </a:r>
            <a:r>
              <a:rPr lang="en-GB" sz="1200" dirty="0"/>
              <a:t>through </a:t>
            </a:r>
            <a:r>
              <a:rPr lang="en-GB" sz="1200" dirty="0" smtClean="0"/>
              <a:t>Day </a:t>
            </a:r>
            <a:r>
              <a:rPr lang="en-GB" sz="1200" dirty="0"/>
              <a:t>7, did </a:t>
            </a:r>
            <a:r>
              <a:rPr lang="en-GB" sz="1200" dirty="0" smtClean="0"/>
              <a:t>not differ </a:t>
            </a:r>
            <a:r>
              <a:rPr lang="en-GB" sz="1200" dirty="0"/>
              <a:t>significantly between the </a:t>
            </a:r>
            <a:r>
              <a:rPr lang="en-GB" sz="1200" dirty="0" smtClean="0"/>
              <a:t>groups </a:t>
            </a:r>
            <a:br>
              <a:rPr lang="en-GB" sz="1200" dirty="0" smtClean="0"/>
            </a:br>
            <a:r>
              <a:rPr lang="en-GB" sz="1200" dirty="0" smtClean="0"/>
              <a:t>(HR </a:t>
            </a:r>
            <a:r>
              <a:rPr lang="en-GB" sz="1200" dirty="0"/>
              <a:t>1.02</a:t>
            </a:r>
            <a:r>
              <a:rPr lang="en-GB" sz="1200" dirty="0" smtClean="0"/>
              <a:t>; 95</a:t>
            </a:r>
            <a:r>
              <a:rPr lang="en-GB" sz="1200" dirty="0"/>
              <a:t>% </a:t>
            </a:r>
            <a:r>
              <a:rPr lang="en-GB" sz="1200" dirty="0" smtClean="0"/>
              <a:t>CI: 0.84–1.25</a:t>
            </a:r>
            <a:r>
              <a:rPr lang="en-GB" sz="1200" dirty="0"/>
              <a:t>; </a:t>
            </a:r>
            <a:r>
              <a:rPr lang="en-GB" sz="1200" dirty="0" smtClean="0"/>
              <a:t>p=0.81)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73388" y="6445410"/>
            <a:ext cx="4670612" cy="412590"/>
          </a:xfrm>
          <a:prstGeom prst="rect">
            <a:avLst/>
          </a:prstGeom>
          <a:noFill/>
        </p:spPr>
        <p:txBody>
          <a:bodyPr wrap="square" rIns="180000" bIns="180000" rtlCol="0" anchor="b" anchorCtr="0">
            <a:spAutoFit/>
          </a:bodyPr>
          <a:lstStyle/>
          <a:p>
            <a:pPr algn="r"/>
            <a:r>
              <a:rPr lang="en-GB" sz="1200" dirty="0" err="1"/>
              <a:t>Montalescot</a:t>
            </a:r>
            <a:r>
              <a:rPr lang="en-GB" sz="1200" dirty="0"/>
              <a:t> et al. </a:t>
            </a:r>
            <a:r>
              <a:rPr lang="en-GB" sz="1200" i="1" dirty="0"/>
              <a:t>N </a:t>
            </a:r>
            <a:r>
              <a:rPr lang="en-GB" sz="1200" i="1" dirty="0" err="1"/>
              <a:t>Engl</a:t>
            </a:r>
            <a:r>
              <a:rPr lang="en-GB" sz="1200" i="1" dirty="0"/>
              <a:t> J Med</a:t>
            </a:r>
            <a:r>
              <a:rPr lang="en-GB" sz="1200" dirty="0"/>
              <a:t> 2013;369:999–1010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36953" y="2206827"/>
            <a:ext cx="5612770" cy="4095834"/>
            <a:chOff x="3436953" y="2206827"/>
            <a:chExt cx="5612770" cy="4095834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5845418" y="2493644"/>
              <a:ext cx="0" cy="2809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5800519" y="3741444"/>
              <a:ext cx="89237" cy="172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4861560" y="2484120"/>
              <a:ext cx="3939540" cy="2819400"/>
            </a:xfrm>
            <a:custGeom>
              <a:avLst/>
              <a:gdLst>
                <a:gd name="connsiteX0" fmla="*/ 0 w 3939540"/>
                <a:gd name="connsiteY0" fmla="*/ 0 h 2819400"/>
                <a:gd name="connsiteX1" fmla="*/ 0 w 3939540"/>
                <a:gd name="connsiteY1" fmla="*/ 2819400 h 2819400"/>
                <a:gd name="connsiteX2" fmla="*/ 3939540 w 3939540"/>
                <a:gd name="connsiteY2" fmla="*/ 28194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9540" h="2819400">
                  <a:moveTo>
                    <a:pt x="0" y="0"/>
                  </a:moveTo>
                  <a:lnTo>
                    <a:pt x="0" y="2819400"/>
                  </a:lnTo>
                  <a:lnTo>
                    <a:pt x="3939540" y="28194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4792980" y="2493644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496248" y="2355144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/>
                <a:t>15</a:t>
              </a:r>
              <a:endParaRPr lang="en-GB" sz="1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4792980" y="3430269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96248" y="3291769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/>
                <a:t>10</a:t>
              </a:r>
              <a:endParaRPr lang="en-GB" sz="1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792980" y="4366894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96248" y="4228394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4792980" y="5303520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96248" y="5165020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962220" y="3760081"/>
              <a:ext cx="2809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Endpoint (%)</a:t>
              </a:r>
              <a:endParaRPr lang="en-GB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1560" y="2206827"/>
              <a:ext cx="3939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CV Death, MI, Stroke</a:t>
              </a:r>
              <a:endParaRPr lang="en-GB" sz="12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>
              <a:off x="4827270" y="534443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86748" y="5344438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0</a:t>
              </a:r>
              <a:endParaRPr lang="en-GB" sz="12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>
              <a:off x="5482515" y="534443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341993" y="5344438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>
              <a:off x="6137760" y="534443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97238" y="5344438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10</a:t>
              </a:r>
              <a:endParaRPr lang="en-GB" sz="12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>
              <a:off x="6793005" y="534443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652483" y="5344438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15</a:t>
              </a:r>
              <a:endParaRPr lang="en-GB" sz="12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 flipH="1">
              <a:off x="7448250" y="534443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307728" y="5344438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20</a:t>
              </a:r>
              <a:endParaRPr lang="en-GB" sz="12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 flipH="1">
              <a:off x="8103495" y="534443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962973" y="5344438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25</a:t>
              </a:r>
              <a:endParaRPr lang="en-GB" sz="12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 flipH="1">
              <a:off x="8758742" y="5344438"/>
              <a:ext cx="685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618220" y="5344438"/>
              <a:ext cx="35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30</a:t>
              </a:r>
              <a:endParaRPr lang="en-GB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61560" y="5559751"/>
              <a:ext cx="3939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Days from first dose</a:t>
              </a:r>
              <a:endParaRPr lang="en-GB" sz="12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12580" y="584099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1996</a:t>
              </a:r>
            </a:p>
            <a:p>
              <a:pPr algn="ctr"/>
              <a:r>
                <a:rPr lang="en-GB" sz="1200" dirty="0" smtClean="0"/>
                <a:t>2037</a:t>
              </a:r>
              <a:endParaRPr lang="en-GB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67827" y="584099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1854</a:t>
              </a:r>
            </a:p>
            <a:p>
              <a:pPr algn="ctr"/>
              <a:r>
                <a:rPr lang="en-GB" sz="1200" dirty="0" smtClean="0"/>
                <a:t>1892</a:t>
              </a:r>
              <a:endParaRPr lang="en-GB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3070" y="584099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1843</a:t>
              </a:r>
            </a:p>
            <a:p>
              <a:pPr algn="ctr"/>
              <a:r>
                <a:rPr lang="en-GB" sz="1200" dirty="0" smtClean="0"/>
                <a:t>1881</a:t>
              </a:r>
              <a:endParaRPr lang="en-GB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78315" y="584099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1838</a:t>
              </a:r>
            </a:p>
            <a:p>
              <a:pPr algn="ctr"/>
              <a:r>
                <a:rPr lang="en-GB" sz="1200" dirty="0" smtClean="0"/>
                <a:t>1874</a:t>
              </a:r>
              <a:endParaRPr lang="en-GB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33560" y="584099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1832</a:t>
              </a:r>
            </a:p>
            <a:p>
              <a:pPr algn="ctr"/>
              <a:r>
                <a:rPr lang="en-GB" sz="1200" dirty="0" smtClean="0"/>
                <a:t>1872</a:t>
              </a:r>
              <a:endParaRPr lang="en-GB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88805" y="584099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1823</a:t>
              </a:r>
            </a:p>
            <a:p>
              <a:pPr algn="ctr"/>
              <a:r>
                <a:rPr lang="en-GB" sz="1200" dirty="0" smtClean="0"/>
                <a:t>1867</a:t>
              </a:r>
              <a:endParaRPr lang="en-GB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44052" y="584099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1691</a:t>
              </a:r>
            </a:p>
            <a:p>
              <a:pPr algn="ctr"/>
              <a:r>
                <a:rPr lang="en-GB" sz="1200" dirty="0" smtClean="0"/>
                <a:t>1687</a:t>
              </a:r>
              <a:endParaRPr lang="en-GB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36953" y="5656330"/>
              <a:ext cx="1310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No. at risk:</a:t>
              </a:r>
              <a:br>
                <a:rPr lang="en-GB" sz="1200" b="1" dirty="0" smtClean="0"/>
              </a:br>
              <a:r>
                <a:rPr lang="en-GB" sz="1200" b="1" dirty="0" smtClean="0"/>
                <a:t>No pre-treatment</a:t>
              </a:r>
              <a:br>
                <a:rPr lang="en-GB" sz="1200" b="1" dirty="0" smtClean="0"/>
              </a:br>
              <a:r>
                <a:rPr lang="en-GB" sz="1200" b="1" dirty="0" err="1" smtClean="0"/>
                <a:t>Pre-treatment</a:t>
              </a:r>
              <a:endParaRPr lang="en-GB" sz="12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46775" y="2672248"/>
              <a:ext cx="1402948" cy="553998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GB" sz="1200" dirty="0" smtClean="0"/>
                <a:t>HR 0.98</a:t>
              </a:r>
              <a:br>
                <a:rPr lang="en-GB" sz="1200" dirty="0" smtClean="0"/>
              </a:br>
              <a:r>
                <a:rPr lang="en-GB" sz="1200" dirty="0" smtClean="0"/>
                <a:t>(95% CI: 0.78–1.23)</a:t>
              </a:r>
              <a:br>
                <a:rPr lang="en-GB" sz="1200" dirty="0" smtClean="0"/>
              </a:br>
              <a:r>
                <a:rPr lang="en-GB" sz="1200" dirty="0" smtClean="0"/>
                <a:t>p=0.86</a:t>
              </a:r>
              <a:endParaRPr lang="en-GB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18467" y="3489889"/>
              <a:ext cx="1345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FF00"/>
                  </a:solidFill>
                </a:rPr>
                <a:t>No pre-treatment</a:t>
              </a:r>
            </a:p>
            <a:p>
              <a:pPr algn="ctr"/>
              <a:r>
                <a:rPr lang="en-GB" sz="1200" dirty="0" smtClean="0">
                  <a:solidFill>
                    <a:srgbClr val="00FF00"/>
                  </a:solidFill>
                </a:rPr>
                <a:t>7.2</a:t>
              </a:r>
              <a:endParaRPr lang="en-GB" sz="1200" dirty="0">
                <a:solidFill>
                  <a:srgbClr val="00FF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29072" y="3987075"/>
              <a:ext cx="1124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6699"/>
                  </a:solidFill>
                </a:rPr>
                <a:t>P</a:t>
              </a:r>
              <a:r>
                <a:rPr lang="en-GB" sz="1200" dirty="0" smtClean="0">
                  <a:solidFill>
                    <a:srgbClr val="FF6699"/>
                  </a:solidFill>
                </a:rPr>
                <a:t>re-treatment</a:t>
              </a:r>
            </a:p>
            <a:p>
              <a:pPr algn="ctr"/>
              <a:r>
                <a:rPr lang="en-GB" sz="1200" dirty="0" smtClean="0">
                  <a:solidFill>
                    <a:srgbClr val="FF6699"/>
                  </a:solidFill>
                </a:rPr>
                <a:t>7.1</a:t>
              </a:r>
              <a:endParaRPr lang="en-GB" sz="1200" dirty="0">
                <a:solidFill>
                  <a:srgbClr val="FF6699"/>
                </a:solidFill>
              </a:endParaRPr>
            </a:p>
          </p:txBody>
        </p:sp>
        <p:sp>
          <p:nvSpPr>
            <p:cNvPr id="8194" name="Freeform 5"/>
            <p:cNvSpPr>
              <a:spLocks/>
            </p:cNvSpPr>
            <p:nvPr/>
          </p:nvSpPr>
          <p:spPr bwMode="auto">
            <a:xfrm>
              <a:off x="4850606" y="3945731"/>
              <a:ext cx="3945732" cy="1353344"/>
            </a:xfrm>
            <a:custGeom>
              <a:avLst/>
              <a:gdLst>
                <a:gd name="T0" fmla="*/ 6 w 2491"/>
                <a:gd name="T1" fmla="*/ 858 h 858"/>
                <a:gd name="T2" fmla="*/ 10 w 2491"/>
                <a:gd name="T3" fmla="*/ 850 h 858"/>
                <a:gd name="T4" fmla="*/ 16 w 2491"/>
                <a:gd name="T5" fmla="*/ 842 h 858"/>
                <a:gd name="T6" fmla="*/ 22 w 2491"/>
                <a:gd name="T7" fmla="*/ 764 h 858"/>
                <a:gd name="T8" fmla="*/ 26 w 2491"/>
                <a:gd name="T9" fmla="*/ 633 h 858"/>
                <a:gd name="T10" fmla="*/ 30 w 2491"/>
                <a:gd name="T11" fmla="*/ 543 h 858"/>
                <a:gd name="T12" fmla="*/ 34 w 2491"/>
                <a:gd name="T13" fmla="*/ 513 h 858"/>
                <a:gd name="T14" fmla="*/ 38 w 2491"/>
                <a:gd name="T15" fmla="*/ 469 h 858"/>
                <a:gd name="T16" fmla="*/ 46 w 2491"/>
                <a:gd name="T17" fmla="*/ 439 h 858"/>
                <a:gd name="T18" fmla="*/ 50 w 2491"/>
                <a:gd name="T19" fmla="*/ 409 h 858"/>
                <a:gd name="T20" fmla="*/ 54 w 2491"/>
                <a:gd name="T21" fmla="*/ 389 h 858"/>
                <a:gd name="T22" fmla="*/ 58 w 2491"/>
                <a:gd name="T23" fmla="*/ 371 h 858"/>
                <a:gd name="T24" fmla="*/ 64 w 2491"/>
                <a:gd name="T25" fmla="*/ 357 h 858"/>
                <a:gd name="T26" fmla="*/ 64 w 2491"/>
                <a:gd name="T27" fmla="*/ 333 h 858"/>
                <a:gd name="T28" fmla="*/ 70 w 2491"/>
                <a:gd name="T29" fmla="*/ 321 h 858"/>
                <a:gd name="T30" fmla="*/ 72 w 2491"/>
                <a:gd name="T31" fmla="*/ 275 h 858"/>
                <a:gd name="T32" fmla="*/ 74 w 2491"/>
                <a:gd name="T33" fmla="*/ 267 h 858"/>
                <a:gd name="T34" fmla="*/ 80 w 2491"/>
                <a:gd name="T35" fmla="*/ 255 h 858"/>
                <a:gd name="T36" fmla="*/ 84 w 2491"/>
                <a:gd name="T37" fmla="*/ 243 h 858"/>
                <a:gd name="T38" fmla="*/ 88 w 2491"/>
                <a:gd name="T39" fmla="*/ 229 h 858"/>
                <a:gd name="T40" fmla="*/ 94 w 2491"/>
                <a:gd name="T41" fmla="*/ 213 h 858"/>
                <a:gd name="T42" fmla="*/ 100 w 2491"/>
                <a:gd name="T43" fmla="*/ 200 h 858"/>
                <a:gd name="T44" fmla="*/ 120 w 2491"/>
                <a:gd name="T45" fmla="*/ 194 h 858"/>
                <a:gd name="T46" fmla="*/ 136 w 2491"/>
                <a:gd name="T47" fmla="*/ 188 h 858"/>
                <a:gd name="T48" fmla="*/ 148 w 2491"/>
                <a:gd name="T49" fmla="*/ 176 h 858"/>
                <a:gd name="T50" fmla="*/ 154 w 2491"/>
                <a:gd name="T51" fmla="*/ 170 h 858"/>
                <a:gd name="T52" fmla="*/ 164 w 2491"/>
                <a:gd name="T53" fmla="*/ 164 h 858"/>
                <a:gd name="T54" fmla="*/ 172 w 2491"/>
                <a:gd name="T55" fmla="*/ 158 h 858"/>
                <a:gd name="T56" fmla="*/ 178 w 2491"/>
                <a:gd name="T57" fmla="*/ 152 h 858"/>
                <a:gd name="T58" fmla="*/ 185 w 2491"/>
                <a:gd name="T59" fmla="*/ 146 h 858"/>
                <a:gd name="T60" fmla="*/ 251 w 2491"/>
                <a:gd name="T61" fmla="*/ 140 h 858"/>
                <a:gd name="T62" fmla="*/ 257 w 2491"/>
                <a:gd name="T63" fmla="*/ 136 h 858"/>
                <a:gd name="T64" fmla="*/ 279 w 2491"/>
                <a:gd name="T65" fmla="*/ 128 h 858"/>
                <a:gd name="T66" fmla="*/ 405 w 2491"/>
                <a:gd name="T67" fmla="*/ 122 h 858"/>
                <a:gd name="T68" fmla="*/ 479 w 2491"/>
                <a:gd name="T69" fmla="*/ 114 h 858"/>
                <a:gd name="T70" fmla="*/ 623 w 2491"/>
                <a:gd name="T71" fmla="*/ 112 h 858"/>
                <a:gd name="T72" fmla="*/ 635 w 2491"/>
                <a:gd name="T73" fmla="*/ 104 h 858"/>
                <a:gd name="T74" fmla="*/ 647 w 2491"/>
                <a:gd name="T75" fmla="*/ 98 h 858"/>
                <a:gd name="T76" fmla="*/ 698 w 2491"/>
                <a:gd name="T77" fmla="*/ 90 h 858"/>
                <a:gd name="T78" fmla="*/ 726 w 2491"/>
                <a:gd name="T79" fmla="*/ 86 h 858"/>
                <a:gd name="T80" fmla="*/ 820 w 2491"/>
                <a:gd name="T81" fmla="*/ 78 h 858"/>
                <a:gd name="T82" fmla="*/ 846 w 2491"/>
                <a:gd name="T83" fmla="*/ 72 h 858"/>
                <a:gd name="T84" fmla="*/ 902 w 2491"/>
                <a:gd name="T85" fmla="*/ 68 h 858"/>
                <a:gd name="T86" fmla="*/ 946 w 2491"/>
                <a:gd name="T87" fmla="*/ 58 h 858"/>
                <a:gd name="T88" fmla="*/ 1116 w 2491"/>
                <a:gd name="T89" fmla="*/ 56 h 858"/>
                <a:gd name="T90" fmla="*/ 1142 w 2491"/>
                <a:gd name="T91" fmla="*/ 48 h 858"/>
                <a:gd name="T92" fmla="*/ 1275 w 2491"/>
                <a:gd name="T93" fmla="*/ 42 h 858"/>
                <a:gd name="T94" fmla="*/ 1415 w 2491"/>
                <a:gd name="T95" fmla="*/ 32 h 858"/>
                <a:gd name="T96" fmla="*/ 1577 w 2491"/>
                <a:gd name="T97" fmla="*/ 24 h 858"/>
                <a:gd name="T98" fmla="*/ 1894 w 2491"/>
                <a:gd name="T99" fmla="*/ 20 h 858"/>
                <a:gd name="T100" fmla="*/ 1910 w 2491"/>
                <a:gd name="T101" fmla="*/ 16 h 858"/>
                <a:gd name="T102" fmla="*/ 2038 w 2491"/>
                <a:gd name="T103" fmla="*/ 10 h 858"/>
                <a:gd name="T104" fmla="*/ 2465 w 2491"/>
                <a:gd name="T105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1" h="858">
                  <a:moveTo>
                    <a:pt x="0" y="858"/>
                  </a:moveTo>
                  <a:lnTo>
                    <a:pt x="6" y="858"/>
                  </a:lnTo>
                  <a:lnTo>
                    <a:pt x="6" y="850"/>
                  </a:lnTo>
                  <a:lnTo>
                    <a:pt x="10" y="850"/>
                  </a:lnTo>
                  <a:lnTo>
                    <a:pt x="10" y="842"/>
                  </a:lnTo>
                  <a:lnTo>
                    <a:pt x="16" y="842"/>
                  </a:lnTo>
                  <a:lnTo>
                    <a:pt x="16" y="764"/>
                  </a:lnTo>
                  <a:lnTo>
                    <a:pt x="22" y="764"/>
                  </a:lnTo>
                  <a:lnTo>
                    <a:pt x="22" y="633"/>
                  </a:lnTo>
                  <a:lnTo>
                    <a:pt x="26" y="633"/>
                  </a:lnTo>
                  <a:lnTo>
                    <a:pt x="26" y="543"/>
                  </a:lnTo>
                  <a:lnTo>
                    <a:pt x="30" y="543"/>
                  </a:lnTo>
                  <a:lnTo>
                    <a:pt x="30" y="513"/>
                  </a:lnTo>
                  <a:lnTo>
                    <a:pt x="34" y="513"/>
                  </a:lnTo>
                  <a:lnTo>
                    <a:pt x="34" y="469"/>
                  </a:lnTo>
                  <a:lnTo>
                    <a:pt x="38" y="469"/>
                  </a:lnTo>
                  <a:lnTo>
                    <a:pt x="38" y="439"/>
                  </a:lnTo>
                  <a:lnTo>
                    <a:pt x="46" y="439"/>
                  </a:lnTo>
                  <a:lnTo>
                    <a:pt x="46" y="409"/>
                  </a:lnTo>
                  <a:lnTo>
                    <a:pt x="50" y="409"/>
                  </a:lnTo>
                  <a:lnTo>
                    <a:pt x="50" y="389"/>
                  </a:lnTo>
                  <a:lnTo>
                    <a:pt x="54" y="389"/>
                  </a:lnTo>
                  <a:lnTo>
                    <a:pt x="54" y="371"/>
                  </a:lnTo>
                  <a:lnTo>
                    <a:pt x="58" y="371"/>
                  </a:lnTo>
                  <a:lnTo>
                    <a:pt x="58" y="357"/>
                  </a:lnTo>
                  <a:lnTo>
                    <a:pt x="64" y="357"/>
                  </a:lnTo>
                  <a:lnTo>
                    <a:pt x="64" y="343"/>
                  </a:lnTo>
                  <a:lnTo>
                    <a:pt x="64" y="333"/>
                  </a:lnTo>
                  <a:lnTo>
                    <a:pt x="70" y="333"/>
                  </a:lnTo>
                  <a:lnTo>
                    <a:pt x="70" y="321"/>
                  </a:lnTo>
                  <a:lnTo>
                    <a:pt x="72" y="321"/>
                  </a:lnTo>
                  <a:lnTo>
                    <a:pt x="72" y="275"/>
                  </a:lnTo>
                  <a:lnTo>
                    <a:pt x="74" y="273"/>
                  </a:lnTo>
                  <a:lnTo>
                    <a:pt x="74" y="267"/>
                  </a:lnTo>
                  <a:lnTo>
                    <a:pt x="80" y="267"/>
                  </a:lnTo>
                  <a:lnTo>
                    <a:pt x="80" y="255"/>
                  </a:lnTo>
                  <a:lnTo>
                    <a:pt x="84" y="255"/>
                  </a:lnTo>
                  <a:lnTo>
                    <a:pt x="84" y="243"/>
                  </a:lnTo>
                  <a:lnTo>
                    <a:pt x="88" y="243"/>
                  </a:lnTo>
                  <a:lnTo>
                    <a:pt x="88" y="229"/>
                  </a:lnTo>
                  <a:lnTo>
                    <a:pt x="94" y="229"/>
                  </a:lnTo>
                  <a:lnTo>
                    <a:pt x="94" y="213"/>
                  </a:lnTo>
                  <a:lnTo>
                    <a:pt x="100" y="213"/>
                  </a:lnTo>
                  <a:lnTo>
                    <a:pt x="100" y="200"/>
                  </a:lnTo>
                  <a:lnTo>
                    <a:pt x="120" y="200"/>
                  </a:lnTo>
                  <a:lnTo>
                    <a:pt x="120" y="194"/>
                  </a:lnTo>
                  <a:lnTo>
                    <a:pt x="136" y="194"/>
                  </a:lnTo>
                  <a:lnTo>
                    <a:pt x="136" y="188"/>
                  </a:lnTo>
                  <a:lnTo>
                    <a:pt x="148" y="188"/>
                  </a:lnTo>
                  <a:lnTo>
                    <a:pt x="148" y="176"/>
                  </a:lnTo>
                  <a:lnTo>
                    <a:pt x="154" y="176"/>
                  </a:lnTo>
                  <a:lnTo>
                    <a:pt x="154" y="170"/>
                  </a:lnTo>
                  <a:lnTo>
                    <a:pt x="164" y="170"/>
                  </a:lnTo>
                  <a:lnTo>
                    <a:pt x="164" y="164"/>
                  </a:lnTo>
                  <a:lnTo>
                    <a:pt x="172" y="164"/>
                  </a:lnTo>
                  <a:lnTo>
                    <a:pt x="172" y="158"/>
                  </a:lnTo>
                  <a:lnTo>
                    <a:pt x="178" y="158"/>
                  </a:lnTo>
                  <a:lnTo>
                    <a:pt x="178" y="152"/>
                  </a:lnTo>
                  <a:lnTo>
                    <a:pt x="185" y="152"/>
                  </a:lnTo>
                  <a:lnTo>
                    <a:pt x="185" y="146"/>
                  </a:lnTo>
                  <a:lnTo>
                    <a:pt x="251" y="146"/>
                  </a:lnTo>
                  <a:lnTo>
                    <a:pt x="251" y="140"/>
                  </a:lnTo>
                  <a:lnTo>
                    <a:pt x="257" y="140"/>
                  </a:lnTo>
                  <a:lnTo>
                    <a:pt x="257" y="136"/>
                  </a:lnTo>
                  <a:lnTo>
                    <a:pt x="279" y="136"/>
                  </a:lnTo>
                  <a:lnTo>
                    <a:pt x="279" y="128"/>
                  </a:lnTo>
                  <a:lnTo>
                    <a:pt x="405" y="128"/>
                  </a:lnTo>
                  <a:lnTo>
                    <a:pt x="405" y="122"/>
                  </a:lnTo>
                  <a:lnTo>
                    <a:pt x="479" y="122"/>
                  </a:lnTo>
                  <a:lnTo>
                    <a:pt x="479" y="114"/>
                  </a:lnTo>
                  <a:lnTo>
                    <a:pt x="623" y="114"/>
                  </a:lnTo>
                  <a:lnTo>
                    <a:pt x="623" y="112"/>
                  </a:lnTo>
                  <a:lnTo>
                    <a:pt x="635" y="112"/>
                  </a:lnTo>
                  <a:lnTo>
                    <a:pt x="635" y="104"/>
                  </a:lnTo>
                  <a:lnTo>
                    <a:pt x="647" y="104"/>
                  </a:lnTo>
                  <a:lnTo>
                    <a:pt x="647" y="98"/>
                  </a:lnTo>
                  <a:lnTo>
                    <a:pt x="698" y="98"/>
                  </a:lnTo>
                  <a:lnTo>
                    <a:pt x="698" y="90"/>
                  </a:lnTo>
                  <a:lnTo>
                    <a:pt x="726" y="90"/>
                  </a:lnTo>
                  <a:lnTo>
                    <a:pt x="726" y="86"/>
                  </a:lnTo>
                  <a:lnTo>
                    <a:pt x="820" y="86"/>
                  </a:lnTo>
                  <a:lnTo>
                    <a:pt x="820" y="78"/>
                  </a:lnTo>
                  <a:lnTo>
                    <a:pt x="846" y="78"/>
                  </a:lnTo>
                  <a:lnTo>
                    <a:pt x="846" y="72"/>
                  </a:lnTo>
                  <a:lnTo>
                    <a:pt x="902" y="72"/>
                  </a:lnTo>
                  <a:lnTo>
                    <a:pt x="902" y="68"/>
                  </a:lnTo>
                  <a:lnTo>
                    <a:pt x="946" y="68"/>
                  </a:lnTo>
                  <a:lnTo>
                    <a:pt x="946" y="58"/>
                  </a:lnTo>
                  <a:lnTo>
                    <a:pt x="1114" y="58"/>
                  </a:lnTo>
                  <a:lnTo>
                    <a:pt x="1116" y="56"/>
                  </a:lnTo>
                  <a:lnTo>
                    <a:pt x="1142" y="56"/>
                  </a:lnTo>
                  <a:lnTo>
                    <a:pt x="1142" y="48"/>
                  </a:lnTo>
                  <a:lnTo>
                    <a:pt x="1275" y="48"/>
                  </a:lnTo>
                  <a:lnTo>
                    <a:pt x="1275" y="42"/>
                  </a:lnTo>
                  <a:lnTo>
                    <a:pt x="1415" y="42"/>
                  </a:lnTo>
                  <a:lnTo>
                    <a:pt x="1415" y="32"/>
                  </a:lnTo>
                  <a:lnTo>
                    <a:pt x="1577" y="32"/>
                  </a:lnTo>
                  <a:lnTo>
                    <a:pt x="1577" y="24"/>
                  </a:lnTo>
                  <a:lnTo>
                    <a:pt x="1894" y="24"/>
                  </a:lnTo>
                  <a:lnTo>
                    <a:pt x="1894" y="20"/>
                  </a:lnTo>
                  <a:lnTo>
                    <a:pt x="1910" y="20"/>
                  </a:lnTo>
                  <a:lnTo>
                    <a:pt x="1910" y="16"/>
                  </a:lnTo>
                  <a:lnTo>
                    <a:pt x="2038" y="16"/>
                  </a:lnTo>
                  <a:lnTo>
                    <a:pt x="2038" y="10"/>
                  </a:lnTo>
                  <a:lnTo>
                    <a:pt x="2465" y="10"/>
                  </a:lnTo>
                  <a:lnTo>
                    <a:pt x="2465" y="0"/>
                  </a:lnTo>
                  <a:lnTo>
                    <a:pt x="2491" y="0"/>
                  </a:lnTo>
                </a:path>
              </a:pathLst>
            </a:cu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95" name="Freeform 6"/>
            <p:cNvSpPr>
              <a:spLocks/>
            </p:cNvSpPr>
            <p:nvPr/>
          </p:nvSpPr>
          <p:spPr bwMode="auto">
            <a:xfrm>
              <a:off x="4856798" y="3962400"/>
              <a:ext cx="3930015" cy="1325202"/>
            </a:xfrm>
            <a:custGeom>
              <a:avLst/>
              <a:gdLst>
                <a:gd name="T0" fmla="*/ 10 w 2489"/>
                <a:gd name="T1" fmla="*/ 852 h 852"/>
                <a:gd name="T2" fmla="*/ 14 w 2489"/>
                <a:gd name="T3" fmla="*/ 830 h 852"/>
                <a:gd name="T4" fmla="*/ 18 w 2489"/>
                <a:gd name="T5" fmla="*/ 629 h 852"/>
                <a:gd name="T6" fmla="*/ 22 w 2489"/>
                <a:gd name="T7" fmla="*/ 533 h 852"/>
                <a:gd name="T8" fmla="*/ 26 w 2489"/>
                <a:gd name="T9" fmla="*/ 497 h 852"/>
                <a:gd name="T10" fmla="*/ 36 w 2489"/>
                <a:gd name="T11" fmla="*/ 455 h 852"/>
                <a:gd name="T12" fmla="*/ 42 w 2489"/>
                <a:gd name="T13" fmla="*/ 443 h 852"/>
                <a:gd name="T14" fmla="*/ 48 w 2489"/>
                <a:gd name="T15" fmla="*/ 423 h 852"/>
                <a:gd name="T16" fmla="*/ 54 w 2489"/>
                <a:gd name="T17" fmla="*/ 399 h 852"/>
                <a:gd name="T18" fmla="*/ 60 w 2489"/>
                <a:gd name="T19" fmla="*/ 369 h 852"/>
                <a:gd name="T20" fmla="*/ 66 w 2489"/>
                <a:gd name="T21" fmla="*/ 355 h 852"/>
                <a:gd name="T22" fmla="*/ 68 w 2489"/>
                <a:gd name="T23" fmla="*/ 341 h 852"/>
                <a:gd name="T24" fmla="*/ 74 w 2489"/>
                <a:gd name="T25" fmla="*/ 329 h 852"/>
                <a:gd name="T26" fmla="*/ 80 w 2489"/>
                <a:gd name="T27" fmla="*/ 315 h 852"/>
                <a:gd name="T28" fmla="*/ 86 w 2489"/>
                <a:gd name="T29" fmla="*/ 289 h 852"/>
                <a:gd name="T30" fmla="*/ 92 w 2489"/>
                <a:gd name="T31" fmla="*/ 279 h 852"/>
                <a:gd name="T32" fmla="*/ 96 w 2489"/>
                <a:gd name="T33" fmla="*/ 271 h 852"/>
                <a:gd name="T34" fmla="*/ 98 w 2489"/>
                <a:gd name="T35" fmla="*/ 253 h 852"/>
                <a:gd name="T36" fmla="*/ 102 w 2489"/>
                <a:gd name="T37" fmla="*/ 243 h 852"/>
                <a:gd name="T38" fmla="*/ 106 w 2489"/>
                <a:gd name="T39" fmla="*/ 231 h 852"/>
                <a:gd name="T40" fmla="*/ 114 w 2489"/>
                <a:gd name="T41" fmla="*/ 217 h 852"/>
                <a:gd name="T42" fmla="*/ 126 w 2489"/>
                <a:gd name="T43" fmla="*/ 207 h 852"/>
                <a:gd name="T44" fmla="*/ 140 w 2489"/>
                <a:gd name="T45" fmla="*/ 196 h 852"/>
                <a:gd name="T46" fmla="*/ 172 w 2489"/>
                <a:gd name="T47" fmla="*/ 186 h 852"/>
                <a:gd name="T48" fmla="*/ 180 w 2489"/>
                <a:gd name="T49" fmla="*/ 182 h 852"/>
                <a:gd name="T50" fmla="*/ 184 w 2489"/>
                <a:gd name="T51" fmla="*/ 176 h 852"/>
                <a:gd name="T52" fmla="*/ 207 w 2489"/>
                <a:gd name="T53" fmla="*/ 170 h 852"/>
                <a:gd name="T54" fmla="*/ 243 w 2489"/>
                <a:gd name="T55" fmla="*/ 164 h 852"/>
                <a:gd name="T56" fmla="*/ 265 w 2489"/>
                <a:gd name="T57" fmla="*/ 160 h 852"/>
                <a:gd name="T58" fmla="*/ 279 w 2489"/>
                <a:gd name="T59" fmla="*/ 148 h 852"/>
                <a:gd name="T60" fmla="*/ 285 w 2489"/>
                <a:gd name="T61" fmla="*/ 140 h 852"/>
                <a:gd name="T62" fmla="*/ 327 w 2489"/>
                <a:gd name="T63" fmla="*/ 130 h 852"/>
                <a:gd name="T64" fmla="*/ 397 w 2489"/>
                <a:gd name="T65" fmla="*/ 122 h 852"/>
                <a:gd name="T66" fmla="*/ 467 w 2489"/>
                <a:gd name="T67" fmla="*/ 116 h 852"/>
                <a:gd name="T68" fmla="*/ 493 w 2489"/>
                <a:gd name="T69" fmla="*/ 112 h 852"/>
                <a:gd name="T70" fmla="*/ 583 w 2489"/>
                <a:gd name="T71" fmla="*/ 102 h 852"/>
                <a:gd name="T72" fmla="*/ 597 w 2489"/>
                <a:gd name="T73" fmla="*/ 94 h 852"/>
                <a:gd name="T74" fmla="*/ 784 w 2489"/>
                <a:gd name="T75" fmla="*/ 88 h 852"/>
                <a:gd name="T76" fmla="*/ 808 w 2489"/>
                <a:gd name="T77" fmla="*/ 82 h 852"/>
                <a:gd name="T78" fmla="*/ 832 w 2489"/>
                <a:gd name="T79" fmla="*/ 76 h 852"/>
                <a:gd name="T80" fmla="*/ 920 w 2489"/>
                <a:gd name="T81" fmla="*/ 72 h 852"/>
                <a:gd name="T82" fmla="*/ 958 w 2489"/>
                <a:gd name="T83" fmla="*/ 66 h 852"/>
                <a:gd name="T84" fmla="*/ 988 w 2489"/>
                <a:gd name="T85" fmla="*/ 58 h 852"/>
                <a:gd name="T86" fmla="*/ 1006 w 2489"/>
                <a:gd name="T87" fmla="*/ 54 h 852"/>
                <a:gd name="T88" fmla="*/ 1205 w 2489"/>
                <a:gd name="T89" fmla="*/ 48 h 852"/>
                <a:gd name="T90" fmla="*/ 1223 w 2489"/>
                <a:gd name="T91" fmla="*/ 40 h 852"/>
                <a:gd name="T92" fmla="*/ 1513 w 2489"/>
                <a:gd name="T93" fmla="*/ 34 h 852"/>
                <a:gd name="T94" fmla="*/ 1980 w 2489"/>
                <a:gd name="T95" fmla="*/ 30 h 852"/>
                <a:gd name="T96" fmla="*/ 2247 w 2489"/>
                <a:gd name="T97" fmla="*/ 24 h 852"/>
                <a:gd name="T98" fmla="*/ 2269 w 2489"/>
                <a:gd name="T99" fmla="*/ 16 h 852"/>
                <a:gd name="T100" fmla="*/ 2483 w 2489"/>
                <a:gd name="T101" fmla="*/ 12 h 852"/>
                <a:gd name="T102" fmla="*/ 2489 w 2489"/>
                <a:gd name="T103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9" h="852">
                  <a:moveTo>
                    <a:pt x="0" y="852"/>
                  </a:moveTo>
                  <a:lnTo>
                    <a:pt x="10" y="852"/>
                  </a:lnTo>
                  <a:lnTo>
                    <a:pt x="10" y="830"/>
                  </a:lnTo>
                  <a:lnTo>
                    <a:pt x="14" y="830"/>
                  </a:lnTo>
                  <a:lnTo>
                    <a:pt x="14" y="629"/>
                  </a:lnTo>
                  <a:lnTo>
                    <a:pt x="18" y="629"/>
                  </a:lnTo>
                  <a:lnTo>
                    <a:pt x="18" y="533"/>
                  </a:lnTo>
                  <a:lnTo>
                    <a:pt x="22" y="533"/>
                  </a:lnTo>
                  <a:lnTo>
                    <a:pt x="22" y="497"/>
                  </a:lnTo>
                  <a:lnTo>
                    <a:pt x="26" y="497"/>
                  </a:lnTo>
                  <a:lnTo>
                    <a:pt x="26" y="455"/>
                  </a:lnTo>
                  <a:lnTo>
                    <a:pt x="36" y="455"/>
                  </a:lnTo>
                  <a:lnTo>
                    <a:pt x="36" y="443"/>
                  </a:lnTo>
                  <a:lnTo>
                    <a:pt x="42" y="443"/>
                  </a:lnTo>
                  <a:lnTo>
                    <a:pt x="42" y="423"/>
                  </a:lnTo>
                  <a:lnTo>
                    <a:pt x="48" y="423"/>
                  </a:lnTo>
                  <a:lnTo>
                    <a:pt x="48" y="399"/>
                  </a:lnTo>
                  <a:lnTo>
                    <a:pt x="54" y="399"/>
                  </a:lnTo>
                  <a:lnTo>
                    <a:pt x="54" y="369"/>
                  </a:lnTo>
                  <a:lnTo>
                    <a:pt x="60" y="369"/>
                  </a:lnTo>
                  <a:lnTo>
                    <a:pt x="60" y="355"/>
                  </a:lnTo>
                  <a:lnTo>
                    <a:pt x="66" y="355"/>
                  </a:lnTo>
                  <a:lnTo>
                    <a:pt x="66" y="341"/>
                  </a:lnTo>
                  <a:lnTo>
                    <a:pt x="68" y="341"/>
                  </a:lnTo>
                  <a:lnTo>
                    <a:pt x="68" y="329"/>
                  </a:lnTo>
                  <a:lnTo>
                    <a:pt x="74" y="329"/>
                  </a:lnTo>
                  <a:lnTo>
                    <a:pt x="74" y="315"/>
                  </a:lnTo>
                  <a:lnTo>
                    <a:pt x="80" y="315"/>
                  </a:lnTo>
                  <a:lnTo>
                    <a:pt x="80" y="289"/>
                  </a:lnTo>
                  <a:lnTo>
                    <a:pt x="86" y="289"/>
                  </a:lnTo>
                  <a:lnTo>
                    <a:pt x="86" y="279"/>
                  </a:lnTo>
                  <a:lnTo>
                    <a:pt x="92" y="279"/>
                  </a:lnTo>
                  <a:lnTo>
                    <a:pt x="92" y="271"/>
                  </a:lnTo>
                  <a:lnTo>
                    <a:pt x="96" y="271"/>
                  </a:lnTo>
                  <a:lnTo>
                    <a:pt x="96" y="253"/>
                  </a:lnTo>
                  <a:lnTo>
                    <a:pt x="98" y="253"/>
                  </a:lnTo>
                  <a:lnTo>
                    <a:pt x="98" y="243"/>
                  </a:lnTo>
                  <a:lnTo>
                    <a:pt x="102" y="243"/>
                  </a:lnTo>
                  <a:lnTo>
                    <a:pt x="102" y="231"/>
                  </a:lnTo>
                  <a:lnTo>
                    <a:pt x="106" y="231"/>
                  </a:lnTo>
                  <a:lnTo>
                    <a:pt x="106" y="217"/>
                  </a:lnTo>
                  <a:lnTo>
                    <a:pt x="114" y="217"/>
                  </a:lnTo>
                  <a:lnTo>
                    <a:pt x="114" y="207"/>
                  </a:lnTo>
                  <a:lnTo>
                    <a:pt x="126" y="207"/>
                  </a:lnTo>
                  <a:lnTo>
                    <a:pt x="126" y="196"/>
                  </a:lnTo>
                  <a:lnTo>
                    <a:pt x="140" y="196"/>
                  </a:lnTo>
                  <a:lnTo>
                    <a:pt x="140" y="186"/>
                  </a:lnTo>
                  <a:lnTo>
                    <a:pt x="172" y="186"/>
                  </a:lnTo>
                  <a:lnTo>
                    <a:pt x="172" y="182"/>
                  </a:lnTo>
                  <a:lnTo>
                    <a:pt x="180" y="182"/>
                  </a:lnTo>
                  <a:lnTo>
                    <a:pt x="180" y="176"/>
                  </a:lnTo>
                  <a:lnTo>
                    <a:pt x="184" y="176"/>
                  </a:lnTo>
                  <a:lnTo>
                    <a:pt x="184" y="170"/>
                  </a:lnTo>
                  <a:lnTo>
                    <a:pt x="207" y="170"/>
                  </a:lnTo>
                  <a:lnTo>
                    <a:pt x="207" y="164"/>
                  </a:lnTo>
                  <a:lnTo>
                    <a:pt x="243" y="164"/>
                  </a:lnTo>
                  <a:lnTo>
                    <a:pt x="243" y="160"/>
                  </a:lnTo>
                  <a:lnTo>
                    <a:pt x="265" y="160"/>
                  </a:lnTo>
                  <a:lnTo>
                    <a:pt x="265" y="148"/>
                  </a:lnTo>
                  <a:lnTo>
                    <a:pt x="279" y="148"/>
                  </a:lnTo>
                  <a:lnTo>
                    <a:pt x="279" y="140"/>
                  </a:lnTo>
                  <a:lnTo>
                    <a:pt x="285" y="140"/>
                  </a:lnTo>
                  <a:lnTo>
                    <a:pt x="285" y="130"/>
                  </a:lnTo>
                  <a:lnTo>
                    <a:pt x="327" y="130"/>
                  </a:lnTo>
                  <a:lnTo>
                    <a:pt x="327" y="122"/>
                  </a:lnTo>
                  <a:lnTo>
                    <a:pt x="397" y="122"/>
                  </a:lnTo>
                  <a:lnTo>
                    <a:pt x="397" y="116"/>
                  </a:lnTo>
                  <a:lnTo>
                    <a:pt x="467" y="116"/>
                  </a:lnTo>
                  <a:lnTo>
                    <a:pt x="467" y="112"/>
                  </a:lnTo>
                  <a:lnTo>
                    <a:pt x="493" y="112"/>
                  </a:lnTo>
                  <a:lnTo>
                    <a:pt x="493" y="102"/>
                  </a:lnTo>
                  <a:lnTo>
                    <a:pt x="583" y="102"/>
                  </a:lnTo>
                  <a:lnTo>
                    <a:pt x="583" y="94"/>
                  </a:lnTo>
                  <a:lnTo>
                    <a:pt x="597" y="94"/>
                  </a:lnTo>
                  <a:lnTo>
                    <a:pt x="597" y="88"/>
                  </a:lnTo>
                  <a:lnTo>
                    <a:pt x="784" y="88"/>
                  </a:lnTo>
                  <a:lnTo>
                    <a:pt x="784" y="82"/>
                  </a:lnTo>
                  <a:lnTo>
                    <a:pt x="808" y="82"/>
                  </a:lnTo>
                  <a:lnTo>
                    <a:pt x="808" y="76"/>
                  </a:lnTo>
                  <a:lnTo>
                    <a:pt x="832" y="76"/>
                  </a:lnTo>
                  <a:lnTo>
                    <a:pt x="832" y="72"/>
                  </a:lnTo>
                  <a:lnTo>
                    <a:pt x="920" y="72"/>
                  </a:lnTo>
                  <a:lnTo>
                    <a:pt x="920" y="66"/>
                  </a:lnTo>
                  <a:lnTo>
                    <a:pt x="958" y="66"/>
                  </a:lnTo>
                  <a:lnTo>
                    <a:pt x="958" y="58"/>
                  </a:lnTo>
                  <a:lnTo>
                    <a:pt x="988" y="58"/>
                  </a:lnTo>
                  <a:lnTo>
                    <a:pt x="988" y="54"/>
                  </a:lnTo>
                  <a:lnTo>
                    <a:pt x="1006" y="54"/>
                  </a:lnTo>
                  <a:lnTo>
                    <a:pt x="1006" y="48"/>
                  </a:lnTo>
                  <a:lnTo>
                    <a:pt x="1205" y="48"/>
                  </a:lnTo>
                  <a:lnTo>
                    <a:pt x="1205" y="40"/>
                  </a:lnTo>
                  <a:lnTo>
                    <a:pt x="1223" y="40"/>
                  </a:lnTo>
                  <a:lnTo>
                    <a:pt x="1223" y="34"/>
                  </a:lnTo>
                  <a:lnTo>
                    <a:pt x="1513" y="34"/>
                  </a:lnTo>
                  <a:lnTo>
                    <a:pt x="1513" y="30"/>
                  </a:lnTo>
                  <a:lnTo>
                    <a:pt x="1980" y="30"/>
                  </a:lnTo>
                  <a:lnTo>
                    <a:pt x="1980" y="24"/>
                  </a:lnTo>
                  <a:lnTo>
                    <a:pt x="2247" y="24"/>
                  </a:lnTo>
                  <a:lnTo>
                    <a:pt x="2247" y="16"/>
                  </a:lnTo>
                  <a:lnTo>
                    <a:pt x="2269" y="16"/>
                  </a:lnTo>
                  <a:lnTo>
                    <a:pt x="2269" y="12"/>
                  </a:lnTo>
                  <a:lnTo>
                    <a:pt x="2483" y="12"/>
                  </a:lnTo>
                  <a:lnTo>
                    <a:pt x="2483" y="0"/>
                  </a:lnTo>
                  <a:lnTo>
                    <a:pt x="2489" y="0"/>
                  </a:lnTo>
                </a:path>
              </a:pathLst>
            </a:custGeom>
            <a:noFill/>
            <a:ln w="28575" cap="flat">
              <a:solidFill>
                <a:srgbClr val="C050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84718" y="2672248"/>
              <a:ext cx="140294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GB" sz="1200" dirty="0" smtClean="0"/>
                <a:t>HR 1.00</a:t>
              </a:r>
              <a:br>
                <a:rPr lang="en-GB" sz="1200" dirty="0" smtClean="0"/>
              </a:br>
              <a:r>
                <a:rPr lang="en-GB" sz="1200" dirty="0" smtClean="0"/>
                <a:t>(95% CI: 0.79–1.28)</a:t>
              </a:r>
              <a:br>
                <a:rPr lang="en-GB" sz="1200" dirty="0" smtClean="0"/>
              </a:br>
              <a:r>
                <a:rPr lang="en-GB" sz="1200" dirty="0" smtClean="0"/>
                <a:t>p=0.98</a:t>
              </a:r>
              <a:endParaRPr lang="en-GB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56410" y="3675687"/>
              <a:ext cx="1345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FF00"/>
                  </a:solidFill>
                </a:rPr>
                <a:t>No pre-treatment</a:t>
              </a:r>
            </a:p>
            <a:p>
              <a:pPr algn="ctr"/>
              <a:r>
                <a:rPr lang="en-GB" sz="1200" dirty="0" smtClean="0">
                  <a:solidFill>
                    <a:srgbClr val="00FF00"/>
                  </a:solidFill>
                </a:rPr>
                <a:t>6.4</a:t>
              </a:r>
              <a:endParaRPr lang="en-GB" sz="1200" dirty="0">
                <a:solidFill>
                  <a:srgbClr val="00FF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00519" y="4292430"/>
              <a:ext cx="89237" cy="172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67015" y="4230915"/>
              <a:ext cx="1124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6699"/>
                  </a:solidFill>
                </a:rPr>
                <a:t>P</a:t>
              </a:r>
              <a:r>
                <a:rPr lang="en-GB" sz="1200" dirty="0" smtClean="0">
                  <a:solidFill>
                    <a:srgbClr val="FF6699"/>
                  </a:solidFill>
                </a:rPr>
                <a:t>re-treatment</a:t>
              </a:r>
            </a:p>
            <a:p>
              <a:pPr algn="ctr"/>
              <a:r>
                <a:rPr lang="en-GB" sz="1200" dirty="0" smtClean="0">
                  <a:solidFill>
                    <a:srgbClr val="FF6699"/>
                  </a:solidFill>
                </a:rPr>
                <a:t>6.4</a:t>
              </a:r>
              <a:endParaRPr lang="en-GB" sz="1200" dirty="0">
                <a:solidFill>
                  <a:srgbClr val="FF6699"/>
                </a:solidFill>
              </a:endParaRPr>
            </a:p>
          </p:txBody>
        </p:sp>
      </p:grpSp>
      <p:pic>
        <p:nvPicPr>
          <p:cNvPr id="63" name="Picture 9" descr="Logo_Accoas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624" y="153596"/>
            <a:ext cx="1150201" cy="84269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707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54" y="135623"/>
            <a:ext cx="7287621" cy="11430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ACCOAST</a:t>
            </a:r>
            <a:r>
              <a:rPr lang="en-GB" sz="2400" b="1" dirty="0"/>
              <a:t>: </a:t>
            </a:r>
            <a:r>
              <a:rPr lang="en-GB" sz="2400" b="1" dirty="0" smtClean="0"/>
              <a:t>Pre-treatment showed similar efficacy but an increase in TIMI major bleeding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2081" y="1633668"/>
            <a:ext cx="79750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pPr algn="ctr"/>
            <a:r>
              <a:rPr lang="en-GB" dirty="0"/>
              <a:t>The rate of TIMI major bleeding episodes through </a:t>
            </a:r>
            <a:r>
              <a:rPr lang="en-GB" dirty="0" smtClean="0"/>
              <a:t>Day </a:t>
            </a:r>
            <a:r>
              <a:rPr lang="en-GB" dirty="0"/>
              <a:t>7 was </a:t>
            </a:r>
            <a:r>
              <a:rPr lang="en-GB" dirty="0" smtClean="0"/>
              <a:t>increased </a:t>
            </a:r>
          </a:p>
          <a:p>
            <a:pPr algn="ctr"/>
            <a:r>
              <a:rPr lang="en-GB" dirty="0" smtClean="0"/>
              <a:t>with pre-treatment </a:t>
            </a:r>
            <a:r>
              <a:rPr lang="en-GB" dirty="0"/>
              <a:t>(</a:t>
            </a:r>
            <a:r>
              <a:rPr lang="en-GB" dirty="0" smtClean="0"/>
              <a:t>HR </a:t>
            </a:r>
            <a:r>
              <a:rPr lang="en-GB" dirty="0"/>
              <a:t>1.90; 95% </a:t>
            </a:r>
            <a:r>
              <a:rPr lang="en-GB" dirty="0" smtClean="0"/>
              <a:t>CI: 1.19–3.02</a:t>
            </a:r>
            <a:r>
              <a:rPr lang="en-GB" dirty="0"/>
              <a:t>; </a:t>
            </a:r>
            <a:r>
              <a:rPr lang="en-GB" dirty="0" smtClean="0"/>
              <a:t>p=0.006)</a:t>
            </a:r>
            <a:endParaRPr lang="en-GB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473388" y="6445410"/>
            <a:ext cx="4670612" cy="412590"/>
          </a:xfrm>
          <a:prstGeom prst="rect">
            <a:avLst/>
          </a:prstGeom>
          <a:noFill/>
        </p:spPr>
        <p:txBody>
          <a:bodyPr wrap="square" rIns="180000" bIns="180000" rtlCol="0" anchor="b" anchorCtr="0">
            <a:spAutoFit/>
          </a:bodyPr>
          <a:lstStyle/>
          <a:p>
            <a:pPr algn="r"/>
            <a:r>
              <a:rPr lang="en-GB" sz="1200" dirty="0" err="1"/>
              <a:t>Montalescot</a:t>
            </a:r>
            <a:r>
              <a:rPr lang="en-GB" sz="1200" dirty="0"/>
              <a:t> et al. </a:t>
            </a:r>
            <a:r>
              <a:rPr lang="en-GB" sz="1200" i="1" dirty="0"/>
              <a:t>N </a:t>
            </a:r>
            <a:r>
              <a:rPr lang="en-GB" sz="1200" i="1" dirty="0" err="1"/>
              <a:t>Engl</a:t>
            </a:r>
            <a:r>
              <a:rPr lang="en-GB" sz="1200" i="1" dirty="0"/>
              <a:t> J Med</a:t>
            </a:r>
            <a:r>
              <a:rPr lang="en-GB" sz="1200" dirty="0"/>
              <a:t> </a:t>
            </a:r>
            <a:r>
              <a:rPr lang="en-GB" sz="1200" dirty="0" smtClean="0"/>
              <a:t>2013;369:999–1010 (</a:t>
            </a:r>
            <a:r>
              <a:rPr lang="en-GB" sz="1200" dirty="0" err="1" smtClean="0"/>
              <a:t>suppl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2826" y="2614273"/>
            <a:ext cx="8822315" cy="2773562"/>
            <a:chOff x="232826" y="2614273"/>
            <a:chExt cx="8822315" cy="2773562"/>
          </a:xfrm>
        </p:grpSpPr>
        <p:grpSp>
          <p:nvGrpSpPr>
            <p:cNvPr id="9230" name="Group 9229"/>
            <p:cNvGrpSpPr/>
            <p:nvPr/>
          </p:nvGrpSpPr>
          <p:grpSpPr>
            <a:xfrm>
              <a:off x="232826" y="2614273"/>
              <a:ext cx="8822315" cy="2773562"/>
              <a:chOff x="232826" y="3166723"/>
              <a:chExt cx="8822315" cy="2773562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542811" y="5151120"/>
                <a:ext cx="3939540" cy="0"/>
              </a:xfrm>
              <a:custGeom>
                <a:avLst/>
                <a:gdLst>
                  <a:gd name="connsiteX0" fmla="*/ 0 w 3939540"/>
                  <a:gd name="connsiteY0" fmla="*/ 0 h 2819400"/>
                  <a:gd name="connsiteX1" fmla="*/ 0 w 3939540"/>
                  <a:gd name="connsiteY1" fmla="*/ 2819400 h 2819400"/>
                  <a:gd name="connsiteX2" fmla="*/ 3939540 w 3939540"/>
                  <a:gd name="connsiteY2" fmla="*/ 2819400 h 2819400"/>
                  <a:gd name="connsiteX0" fmla="*/ 0 w 3939540"/>
                  <a:gd name="connsiteY0" fmla="*/ 0 h 0"/>
                  <a:gd name="connsiteX1" fmla="*/ 3939540 w 39395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9540">
                    <a:moveTo>
                      <a:pt x="0" y="0"/>
                    </a:moveTo>
                    <a:lnTo>
                      <a:pt x="393954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5400000" flipH="1">
                <a:off x="1519222" y="5192038"/>
                <a:ext cx="685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329899" y="5192038"/>
                <a:ext cx="46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0.2</a:t>
                </a:r>
                <a:endParaRPr lang="en-GB" sz="1400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 flipH="1">
                <a:off x="2156272" y="5192038"/>
                <a:ext cx="685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956562" y="5192038"/>
                <a:ext cx="46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0.5 </a:t>
                </a:r>
                <a:endParaRPr lang="en-GB" sz="1400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5400000" flipH="1">
                <a:off x="2695186" y="5192038"/>
                <a:ext cx="685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495476" y="5192038"/>
                <a:ext cx="46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1</a:t>
                </a:r>
                <a:endParaRPr lang="en-GB" sz="1400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 flipH="1">
                <a:off x="3274215" y="5192038"/>
                <a:ext cx="685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074505" y="5192038"/>
                <a:ext cx="46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2</a:t>
                </a:r>
                <a:endParaRPr lang="en-GB" sz="14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 flipH="1">
                <a:off x="4145822" y="5192038"/>
                <a:ext cx="685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946112" y="5192038"/>
                <a:ext cx="46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5</a:t>
                </a:r>
                <a:endParaRPr lang="en-GB" sz="14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rot="5400000" flipH="1">
                <a:off x="4915375" y="5192038"/>
                <a:ext cx="685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715665" y="5192038"/>
                <a:ext cx="46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10</a:t>
                </a:r>
                <a:endParaRPr lang="en-GB" sz="1400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rot="5400000" flipH="1">
                <a:off x="5439993" y="5192038"/>
                <a:ext cx="685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238511" y="5192038"/>
                <a:ext cx="46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/>
                  <a:t>15</a:t>
                </a:r>
                <a:endParaRPr lang="en-GB" sz="1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32712" y="5632508"/>
                <a:ext cx="17524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 smtClean="0"/>
                  <a:t>Pre-treatment better</a:t>
                </a:r>
                <a:endParaRPr lang="en-GB" sz="14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2826" y="3751499"/>
                <a:ext cx="1912575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dirty="0" smtClean="0"/>
                  <a:t>Overall (pre-treatment </a:t>
                </a:r>
                <a:br>
                  <a:rPr lang="en-GB" sz="1400" b="1" dirty="0" smtClean="0"/>
                </a:br>
                <a:r>
                  <a:rPr lang="en-GB" sz="1400" b="1" dirty="0" err="1" smtClean="0"/>
                  <a:t>vs</a:t>
                </a:r>
                <a:r>
                  <a:rPr lang="en-GB" sz="1400" b="1" dirty="0" smtClean="0"/>
                  <a:t> no pre-treatment)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dirty="0"/>
                  <a:t>	</a:t>
                </a:r>
                <a:r>
                  <a:rPr lang="en-GB" sz="1400" b="1" dirty="0" smtClean="0"/>
                  <a:t>PCI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dirty="0"/>
                  <a:t>	</a:t>
                </a:r>
                <a:r>
                  <a:rPr lang="en-GB" sz="1400" b="1" dirty="0" smtClean="0"/>
                  <a:t>CABG</a:t>
                </a:r>
                <a:endParaRPr lang="en-GB" sz="1400" b="1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2729476" y="3594100"/>
                <a:ext cx="0" cy="15570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5315933" y="3166723"/>
                <a:ext cx="793680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dirty="0" smtClean="0"/>
                  <a:t>Total </a:t>
                </a:r>
                <a:br>
                  <a:rPr lang="en-GB" sz="1400" b="1" dirty="0" smtClean="0"/>
                </a:br>
                <a:r>
                  <a:rPr lang="en-GB" sz="1400" b="1" dirty="0" smtClean="0"/>
                  <a:t>patients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>4033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GB" sz="1400" dirty="0" smtClean="0"/>
                  <a:t>2781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>238</a:t>
                </a:r>
                <a:endParaRPr lang="en-GB" sz="1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98330" y="3166723"/>
                <a:ext cx="926857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dirty="0" smtClean="0"/>
                  <a:t>Pre-</a:t>
                </a:r>
                <a:r>
                  <a:rPr lang="en-GB" sz="1400" b="1" dirty="0" err="1" smtClean="0"/>
                  <a:t>tx</a:t>
                </a:r>
                <a:r>
                  <a:rPr lang="en-GB" sz="1400" b="1" dirty="0" smtClean="0"/>
                  <a:t/>
                </a:r>
                <a:br>
                  <a:rPr lang="en-GB" sz="1400" b="1" dirty="0" smtClean="0"/>
                </a:br>
                <a:r>
                  <a:rPr lang="en-GB" sz="1400" b="1" dirty="0" smtClean="0"/>
                  <a:t>n (%)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>52 (2.55)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GB" sz="1400" dirty="0" smtClean="0"/>
                  <a:t>22 (1.57)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>25 (20.66)</a:t>
                </a:r>
                <a:endParaRPr lang="en-GB" sz="1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20316" y="3166723"/>
                <a:ext cx="926857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dirty="0" smtClean="0"/>
                  <a:t>No pre-</a:t>
                </a:r>
                <a:r>
                  <a:rPr lang="en-GB" sz="1400" b="1" dirty="0" err="1" smtClean="0"/>
                  <a:t>tx</a:t>
                </a:r>
                <a:r>
                  <a:rPr lang="en-GB" sz="1400" b="1" dirty="0" smtClean="0"/>
                  <a:t/>
                </a:r>
                <a:br>
                  <a:rPr lang="en-GB" sz="1400" b="1" dirty="0" smtClean="0"/>
                </a:br>
                <a:r>
                  <a:rPr lang="en-GB" sz="1400" b="1" dirty="0" smtClean="0"/>
                  <a:t>n (%)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>27 (1.35)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GB" sz="1400" dirty="0" smtClean="0"/>
                  <a:t>11 (0.80)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>16 (13.68)</a:t>
                </a:r>
                <a:endParaRPr lang="en-GB" sz="1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48986" y="3166723"/>
                <a:ext cx="1406155" cy="190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b="1" dirty="0" smtClean="0"/>
                  <a:t>Hazard Ratio</a:t>
                </a:r>
                <a:br>
                  <a:rPr lang="en-GB" sz="1400" b="1" dirty="0" smtClean="0"/>
                </a:br>
                <a:r>
                  <a:rPr lang="en-GB" sz="1400" b="1" dirty="0" smtClean="0"/>
                  <a:t>(95% CI)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>1.90 (</a:t>
                </a:r>
                <a:r>
                  <a:rPr lang="en-GB" sz="1400" dirty="0"/>
                  <a:t>1.19–3.02</a:t>
                </a:r>
                <a:r>
                  <a:rPr lang="en-GB" sz="1400" dirty="0" smtClean="0"/>
                  <a:t>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GB" sz="1400" dirty="0" smtClean="0"/>
                  <a:t>1.98 (</a:t>
                </a:r>
                <a:r>
                  <a:rPr lang="en-GB" sz="1400" dirty="0"/>
                  <a:t>0.96–4.09</a:t>
                </a:r>
                <a:r>
                  <a:rPr lang="en-GB" sz="1400" dirty="0" smtClean="0"/>
                  <a:t>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400" dirty="0" smtClean="0"/>
                  <a:t>1.59 (</a:t>
                </a:r>
                <a:r>
                  <a:rPr lang="en-GB" sz="1400" dirty="0"/>
                  <a:t>0.85–2.98</a:t>
                </a:r>
                <a:r>
                  <a:rPr lang="en-GB" sz="1400" dirty="0" smtClean="0"/>
                  <a:t>)</a:t>
                </a:r>
                <a:endParaRPr lang="en-GB" sz="1400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>
                <a:off x="1542811" y="5619750"/>
                <a:ext cx="118666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835225" y="5632508"/>
                <a:ext cx="27503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No pre-treatment better</a:t>
                </a:r>
                <a:endParaRPr lang="en-GB" sz="1400" b="1" dirty="0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2771536" y="5619750"/>
                <a:ext cx="270274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24" name="Group 9223"/>
              <p:cNvGrpSpPr/>
              <p:nvPr/>
            </p:nvGrpSpPr>
            <p:grpSpPr>
              <a:xfrm>
                <a:off x="2869406" y="3838575"/>
                <a:ext cx="816769" cy="142875"/>
                <a:chOff x="3000375" y="4424363"/>
                <a:chExt cx="1179737" cy="142875"/>
              </a:xfrm>
            </p:grpSpPr>
            <p:cxnSp>
              <p:nvCxnSpPr>
                <p:cNvPr id="9220" name="Straight Connector 9219"/>
                <p:cNvCxnSpPr/>
                <p:nvPr/>
              </p:nvCxnSpPr>
              <p:spPr>
                <a:xfrm>
                  <a:off x="3000375" y="4424363"/>
                  <a:ext cx="0" cy="1428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173234" y="4424363"/>
                  <a:ext cx="0" cy="1428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2" name="Straight Connector 9221"/>
                <p:cNvCxnSpPr/>
                <p:nvPr/>
              </p:nvCxnSpPr>
              <p:spPr>
                <a:xfrm>
                  <a:off x="3000375" y="4495800"/>
                  <a:ext cx="117973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23" name="Rectangle 9222"/>
              <p:cNvSpPr/>
              <p:nvPr/>
            </p:nvSpPr>
            <p:spPr>
              <a:xfrm>
                <a:off x="3198413" y="3844864"/>
                <a:ext cx="130969" cy="1309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2692957" y="4414837"/>
                <a:ext cx="1286112" cy="142875"/>
                <a:chOff x="3000375" y="4424363"/>
                <a:chExt cx="1179737" cy="142875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000376" y="4424363"/>
                  <a:ext cx="0" cy="1428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178656" y="4424363"/>
                  <a:ext cx="0" cy="1428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000375" y="4495800"/>
                  <a:ext cx="117973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Rectangle 77"/>
              <p:cNvSpPr/>
              <p:nvPr/>
            </p:nvSpPr>
            <p:spPr>
              <a:xfrm>
                <a:off x="3243020" y="4421126"/>
                <a:ext cx="130969" cy="1309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2600325" y="4797425"/>
                <a:ext cx="1069181" cy="142875"/>
                <a:chOff x="3000375" y="4424363"/>
                <a:chExt cx="1179737" cy="142875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000375" y="4424363"/>
                  <a:ext cx="0" cy="1428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180112" y="4424363"/>
                  <a:ext cx="0" cy="1428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000375" y="4495800"/>
                  <a:ext cx="117973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Rectangle 82"/>
              <p:cNvSpPr/>
              <p:nvPr/>
            </p:nvSpPr>
            <p:spPr>
              <a:xfrm>
                <a:off x="3042994" y="4803714"/>
                <a:ext cx="130969" cy="1309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5238511" y="3151424"/>
              <a:ext cx="38166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9" descr="Logo_Accoas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624" y="153596"/>
            <a:ext cx="1150201" cy="84269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9334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17" y="60432"/>
            <a:ext cx="7733453" cy="11430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ACCOAST: Is </a:t>
            </a:r>
            <a:r>
              <a:rPr lang="en-GB" sz="2400" b="1" dirty="0"/>
              <a:t>there a risk of </a:t>
            </a:r>
            <a:r>
              <a:rPr lang="en-GB" sz="2400" b="1" dirty="0" smtClean="0"/>
              <a:t>waiting </a:t>
            </a:r>
            <a:r>
              <a:rPr lang="en-GB" sz="2400" b="1" dirty="0" err="1" smtClean="0"/>
              <a:t>angio</a:t>
            </a:r>
            <a:r>
              <a:rPr lang="en-GB" sz="2400" b="1" dirty="0" smtClean="0"/>
              <a:t> </a:t>
            </a:r>
            <a:r>
              <a:rPr lang="en-GB" sz="2400" b="1" dirty="0"/>
              <a:t>to treat?</a:t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000" b="0" i="1" dirty="0" smtClean="0"/>
              <a:t>Primary </a:t>
            </a:r>
            <a:r>
              <a:rPr lang="en-GB" sz="2000" b="0" i="1" dirty="0" smtClean="0"/>
              <a:t>efficacy endpoint </a:t>
            </a:r>
            <a:r>
              <a:rPr lang="en-GB" sz="2000" b="0" i="1" dirty="0"/>
              <a:t>p</a:t>
            </a:r>
            <a:r>
              <a:rPr lang="en-GB" sz="2000" b="0" i="1" dirty="0" smtClean="0"/>
              <a:t>rior </a:t>
            </a:r>
            <a:r>
              <a:rPr lang="en-GB" sz="2000" b="0" i="1" dirty="0"/>
              <a:t>to </a:t>
            </a:r>
            <a:r>
              <a:rPr lang="en-GB" sz="2000" b="0" i="1" dirty="0" smtClean="0"/>
              <a:t>angiography</a:t>
            </a:r>
            <a:endParaRPr lang="en-GB" sz="2000" b="0" i="1" dirty="0"/>
          </a:p>
        </p:txBody>
      </p:sp>
      <p:pic>
        <p:nvPicPr>
          <p:cNvPr id="3" name="Picture 9" descr="Logo_Accoas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624" y="153596"/>
            <a:ext cx="1150201" cy="842690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3" name="Group 72"/>
          <p:cNvGrpSpPr/>
          <p:nvPr/>
        </p:nvGrpSpPr>
        <p:grpSpPr>
          <a:xfrm>
            <a:off x="320627" y="1629924"/>
            <a:ext cx="7644134" cy="4361109"/>
            <a:chOff x="72586" y="1555727"/>
            <a:chExt cx="7644134" cy="4361109"/>
          </a:xfrm>
        </p:grpSpPr>
        <p:sp>
          <p:nvSpPr>
            <p:cNvPr id="9" name="Freeform 8"/>
            <p:cNvSpPr/>
            <p:nvPr/>
          </p:nvSpPr>
          <p:spPr>
            <a:xfrm>
              <a:off x="2261185" y="1734232"/>
              <a:ext cx="5224228" cy="2811979"/>
            </a:xfrm>
            <a:custGeom>
              <a:avLst/>
              <a:gdLst>
                <a:gd name="connsiteX0" fmla="*/ 0 w 3939540"/>
                <a:gd name="connsiteY0" fmla="*/ 0 h 2819400"/>
                <a:gd name="connsiteX1" fmla="*/ 0 w 3939540"/>
                <a:gd name="connsiteY1" fmla="*/ 2819400 h 2819400"/>
                <a:gd name="connsiteX2" fmla="*/ 3939540 w 3939540"/>
                <a:gd name="connsiteY2" fmla="*/ 28194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9540" h="2819400">
                  <a:moveTo>
                    <a:pt x="0" y="0"/>
                  </a:moveTo>
                  <a:lnTo>
                    <a:pt x="0" y="2819400"/>
                  </a:lnTo>
                  <a:lnTo>
                    <a:pt x="3939540" y="28194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170241" y="1737897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49849" y="1555727"/>
              <a:ext cx="4648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4</a:t>
              </a:r>
              <a:endParaRPr lang="en-GB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170241" y="2439976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49849" y="2256066"/>
              <a:ext cx="4648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170241" y="3142055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749849" y="2956405"/>
              <a:ext cx="4648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170241" y="4546211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49849" y="4360259"/>
              <a:ext cx="4648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0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209361" y="2866058"/>
              <a:ext cx="27923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Endpoint</a:t>
              </a:r>
              <a:r>
                <a:rPr lang="en-GB" b="1" dirty="0"/>
                <a:t> </a:t>
              </a:r>
              <a:r>
                <a:rPr lang="en-GB" b="1" dirty="0" smtClean="0"/>
                <a:t>(%)</a:t>
              </a:r>
              <a:endParaRPr lang="en-GB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>
              <a:off x="2215713" y="4593516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62845" y="459351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0</a:t>
              </a:r>
              <a:endParaRPr lang="en-GB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 flipH="1">
              <a:off x="4822477" y="4593516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69611" y="459351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 flipH="1">
              <a:off x="7429241" y="4593516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276375" y="459351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61185" y="4926667"/>
              <a:ext cx="52242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Days from first dose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3943" y="2380594"/>
              <a:ext cx="931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 smtClean="0"/>
                <a:t>p=0.926</a:t>
              </a:r>
              <a:endParaRPr lang="it-IT" sz="16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170241" y="3844134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49849" y="3656744"/>
              <a:ext cx="4648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20788" y="1765555"/>
              <a:ext cx="17379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FF00"/>
                  </a:solidFill>
                </a:rPr>
                <a:t>No pre-treatment</a:t>
              </a:r>
            </a:p>
            <a:p>
              <a:pPr algn="ctr"/>
              <a:r>
                <a:rPr lang="en-GB" sz="1600" dirty="0" smtClean="0">
                  <a:solidFill>
                    <a:srgbClr val="00FF00"/>
                  </a:solidFill>
                </a:rPr>
                <a:t>3.2</a:t>
              </a:r>
              <a:endParaRPr lang="en-GB" sz="1600" dirty="0">
                <a:solidFill>
                  <a:srgbClr val="00FF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69066" y="2766521"/>
              <a:ext cx="14414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6699"/>
                  </a:solidFill>
                </a:rPr>
                <a:t>P</a:t>
              </a:r>
              <a:r>
                <a:rPr lang="en-GB" sz="1600" dirty="0" smtClean="0">
                  <a:solidFill>
                    <a:srgbClr val="FF6699"/>
                  </a:solidFill>
                </a:rPr>
                <a:t>re-treatment</a:t>
              </a:r>
            </a:p>
            <a:p>
              <a:pPr algn="ctr"/>
              <a:r>
                <a:rPr lang="en-GB" sz="1600" dirty="0" smtClean="0">
                  <a:solidFill>
                    <a:srgbClr val="FF6699"/>
                  </a:solidFill>
                </a:rPr>
                <a:t>2.5</a:t>
              </a:r>
              <a:endParaRPr lang="en-GB" sz="1600" dirty="0">
                <a:solidFill>
                  <a:srgbClr val="FF6699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70672" y="5393616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1981</a:t>
              </a:r>
            </a:p>
            <a:p>
              <a:pPr algn="ctr"/>
              <a:r>
                <a:rPr lang="en-GB" sz="1400" dirty="0" smtClean="0"/>
                <a:t>2014</a:t>
              </a:r>
              <a:endParaRPr lang="en-GB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27131" y="5393616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134</a:t>
              </a:r>
            </a:p>
            <a:p>
              <a:pPr algn="ctr"/>
              <a:r>
                <a:rPr lang="en-GB" sz="1400" dirty="0" smtClean="0"/>
                <a:t>113</a:t>
              </a:r>
              <a:endParaRPr lang="en-GB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33896" y="5393616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134</a:t>
              </a:r>
            </a:p>
            <a:p>
              <a:pPr algn="ctr"/>
              <a:r>
                <a:rPr lang="en-GB" sz="1400" dirty="0" smtClean="0"/>
                <a:t>113</a:t>
              </a:r>
              <a:endParaRPr lang="en-GB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586" y="5154325"/>
              <a:ext cx="15359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No. at risk:</a:t>
              </a:r>
            </a:p>
            <a:p>
              <a:r>
                <a:rPr lang="en-GB" sz="1400" dirty="0"/>
                <a:t>No </a:t>
              </a:r>
              <a:r>
                <a:rPr lang="en-GB" sz="1400" dirty="0" smtClean="0"/>
                <a:t>pre-treatment</a:t>
              </a:r>
            </a:p>
            <a:p>
              <a:r>
                <a:rPr lang="en-GB" sz="1400" dirty="0" smtClean="0"/>
                <a:t>Pre-treatment</a:t>
              </a:r>
              <a:endParaRPr lang="en-GB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48092" y="3592272"/>
              <a:ext cx="18774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CV death, MI, </a:t>
              </a:r>
              <a:r>
                <a:rPr lang="en-GB" sz="1400" dirty="0" smtClean="0"/>
                <a:t>stroke,</a:t>
              </a:r>
              <a:br>
                <a:rPr lang="en-GB" sz="1400" dirty="0" smtClean="0"/>
              </a:br>
              <a:r>
                <a:rPr lang="en-GB" sz="1400" dirty="0" smtClean="0"/>
                <a:t>UR, </a:t>
              </a:r>
              <a:r>
                <a:rPr lang="en-GB" sz="1400" dirty="0" err="1" smtClean="0"/>
                <a:t>GPIIb</a:t>
              </a:r>
              <a:r>
                <a:rPr lang="en-GB" sz="1400" dirty="0" smtClean="0"/>
                <a:t>/</a:t>
              </a:r>
              <a:r>
                <a:rPr lang="en-GB" sz="1400" dirty="0" err="1" smtClean="0"/>
                <a:t>IIIa</a:t>
              </a:r>
              <a:r>
                <a:rPr lang="en-GB" sz="1400" dirty="0" smtClean="0"/>
                <a:t> bailout</a:t>
              </a:r>
              <a:br>
                <a:rPr lang="en-GB" sz="1400" dirty="0" smtClean="0"/>
              </a:br>
              <a:r>
                <a:rPr lang="en-GB" sz="1400" dirty="0" err="1" smtClean="0"/>
                <a:t>preangiography</a:t>
              </a:r>
              <a:endParaRPr lang="it-IT" sz="1400" dirty="0"/>
            </a:p>
          </p:txBody>
        </p:sp>
        <p:grpSp>
          <p:nvGrpSpPr>
            <p:cNvPr id="67" name="Group 4"/>
            <p:cNvGrpSpPr>
              <a:grpSpLocks noChangeAspect="1"/>
            </p:cNvGrpSpPr>
            <p:nvPr/>
          </p:nvGrpSpPr>
          <p:grpSpPr bwMode="auto">
            <a:xfrm>
              <a:off x="2259807" y="2312223"/>
              <a:ext cx="5226844" cy="2242311"/>
              <a:chOff x="933" y="1325"/>
              <a:chExt cx="3898" cy="1673"/>
            </a:xfrm>
          </p:grpSpPr>
          <p:sp>
            <p:nvSpPr>
              <p:cNvPr id="69" name="Line 5"/>
              <p:cNvSpPr>
                <a:spLocks noChangeShapeType="1"/>
              </p:cNvSpPr>
              <p:nvPr/>
            </p:nvSpPr>
            <p:spPr bwMode="auto">
              <a:xfrm>
                <a:off x="4831" y="1327"/>
                <a:ext cx="0" cy="0"/>
              </a:xfrm>
              <a:prstGeom prst="line">
                <a:avLst/>
              </a:prstGeom>
              <a:noFill/>
              <a:ln w="14288" cap="flat">
                <a:solidFill>
                  <a:srgbClr val="A7A9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938" y="1325"/>
                <a:ext cx="3893" cy="1673"/>
              </a:xfrm>
              <a:custGeom>
                <a:avLst/>
                <a:gdLst>
                  <a:gd name="T0" fmla="*/ 0 w 3893"/>
                  <a:gd name="T1" fmla="*/ 1673 h 1673"/>
                  <a:gd name="T2" fmla="*/ 0 w 3893"/>
                  <a:gd name="T3" fmla="*/ 1639 h 1673"/>
                  <a:gd name="T4" fmla="*/ 97 w 3893"/>
                  <a:gd name="T5" fmla="*/ 1639 h 1673"/>
                  <a:gd name="T6" fmla="*/ 97 w 3893"/>
                  <a:gd name="T7" fmla="*/ 1616 h 1673"/>
                  <a:gd name="T8" fmla="*/ 100 w 3893"/>
                  <a:gd name="T9" fmla="*/ 1616 h 1673"/>
                  <a:gd name="T10" fmla="*/ 100 w 3893"/>
                  <a:gd name="T11" fmla="*/ 1585 h 1673"/>
                  <a:gd name="T12" fmla="*/ 211 w 3893"/>
                  <a:gd name="T13" fmla="*/ 1585 h 1673"/>
                  <a:gd name="T14" fmla="*/ 211 w 3893"/>
                  <a:gd name="T15" fmla="*/ 1549 h 1673"/>
                  <a:gd name="T16" fmla="*/ 220 w 3893"/>
                  <a:gd name="T17" fmla="*/ 1549 h 1673"/>
                  <a:gd name="T18" fmla="*/ 220 w 3893"/>
                  <a:gd name="T19" fmla="*/ 1511 h 1673"/>
                  <a:gd name="T20" fmla="*/ 251 w 3893"/>
                  <a:gd name="T21" fmla="*/ 1511 h 1673"/>
                  <a:gd name="T22" fmla="*/ 251 w 3893"/>
                  <a:gd name="T23" fmla="*/ 1466 h 1673"/>
                  <a:gd name="T24" fmla="*/ 327 w 3893"/>
                  <a:gd name="T25" fmla="*/ 1466 h 1673"/>
                  <a:gd name="T26" fmla="*/ 327 w 3893"/>
                  <a:gd name="T27" fmla="*/ 1412 h 1673"/>
                  <a:gd name="T28" fmla="*/ 376 w 3893"/>
                  <a:gd name="T29" fmla="*/ 1412 h 1673"/>
                  <a:gd name="T30" fmla="*/ 376 w 3893"/>
                  <a:gd name="T31" fmla="*/ 1347 h 1673"/>
                  <a:gd name="T32" fmla="*/ 381 w 3893"/>
                  <a:gd name="T33" fmla="*/ 1347 h 1673"/>
                  <a:gd name="T34" fmla="*/ 381 w 3893"/>
                  <a:gd name="T35" fmla="*/ 1286 h 1673"/>
                  <a:gd name="T36" fmla="*/ 497 w 3893"/>
                  <a:gd name="T37" fmla="*/ 1286 h 1673"/>
                  <a:gd name="T38" fmla="*/ 497 w 3893"/>
                  <a:gd name="T39" fmla="*/ 1212 h 1673"/>
                  <a:gd name="T40" fmla="*/ 523 w 3893"/>
                  <a:gd name="T41" fmla="*/ 1212 h 1673"/>
                  <a:gd name="T42" fmla="*/ 523 w 3893"/>
                  <a:gd name="T43" fmla="*/ 1139 h 1673"/>
                  <a:gd name="T44" fmla="*/ 547 w 3893"/>
                  <a:gd name="T45" fmla="*/ 1139 h 1673"/>
                  <a:gd name="T46" fmla="*/ 547 w 3893"/>
                  <a:gd name="T47" fmla="*/ 1060 h 1673"/>
                  <a:gd name="T48" fmla="*/ 606 w 3893"/>
                  <a:gd name="T49" fmla="*/ 1060 h 1673"/>
                  <a:gd name="T50" fmla="*/ 606 w 3893"/>
                  <a:gd name="T51" fmla="*/ 980 h 1673"/>
                  <a:gd name="T52" fmla="*/ 618 w 3893"/>
                  <a:gd name="T53" fmla="*/ 980 h 1673"/>
                  <a:gd name="T54" fmla="*/ 618 w 3893"/>
                  <a:gd name="T55" fmla="*/ 901 h 1673"/>
                  <a:gd name="T56" fmla="*/ 862 w 3893"/>
                  <a:gd name="T57" fmla="*/ 901 h 1673"/>
                  <a:gd name="T58" fmla="*/ 862 w 3893"/>
                  <a:gd name="T59" fmla="*/ 809 h 1673"/>
                  <a:gd name="T60" fmla="*/ 1396 w 3893"/>
                  <a:gd name="T61" fmla="*/ 809 h 1673"/>
                  <a:gd name="T62" fmla="*/ 1396 w 3893"/>
                  <a:gd name="T63" fmla="*/ 657 h 1673"/>
                  <a:gd name="T64" fmla="*/ 1666 w 3893"/>
                  <a:gd name="T65" fmla="*/ 657 h 1673"/>
                  <a:gd name="T66" fmla="*/ 1666 w 3893"/>
                  <a:gd name="T67" fmla="*/ 379 h 1673"/>
                  <a:gd name="T68" fmla="*/ 1780 w 3893"/>
                  <a:gd name="T69" fmla="*/ 379 h 1673"/>
                  <a:gd name="T70" fmla="*/ 1780 w 3893"/>
                  <a:gd name="T71" fmla="*/ 0 h 1673"/>
                  <a:gd name="T72" fmla="*/ 3893 w 3893"/>
                  <a:gd name="T73" fmla="*/ 0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93" h="1673">
                    <a:moveTo>
                      <a:pt x="0" y="1673"/>
                    </a:moveTo>
                    <a:lnTo>
                      <a:pt x="0" y="1639"/>
                    </a:lnTo>
                    <a:lnTo>
                      <a:pt x="97" y="1639"/>
                    </a:lnTo>
                    <a:lnTo>
                      <a:pt x="97" y="1616"/>
                    </a:lnTo>
                    <a:lnTo>
                      <a:pt x="100" y="1616"/>
                    </a:lnTo>
                    <a:lnTo>
                      <a:pt x="100" y="1585"/>
                    </a:lnTo>
                    <a:lnTo>
                      <a:pt x="211" y="1585"/>
                    </a:lnTo>
                    <a:lnTo>
                      <a:pt x="211" y="1549"/>
                    </a:lnTo>
                    <a:lnTo>
                      <a:pt x="220" y="1549"/>
                    </a:lnTo>
                    <a:lnTo>
                      <a:pt x="220" y="1511"/>
                    </a:lnTo>
                    <a:lnTo>
                      <a:pt x="251" y="1511"/>
                    </a:lnTo>
                    <a:lnTo>
                      <a:pt x="251" y="1466"/>
                    </a:lnTo>
                    <a:lnTo>
                      <a:pt x="327" y="1466"/>
                    </a:lnTo>
                    <a:lnTo>
                      <a:pt x="327" y="1412"/>
                    </a:lnTo>
                    <a:lnTo>
                      <a:pt x="376" y="1412"/>
                    </a:lnTo>
                    <a:lnTo>
                      <a:pt x="376" y="1347"/>
                    </a:lnTo>
                    <a:lnTo>
                      <a:pt x="381" y="1347"/>
                    </a:lnTo>
                    <a:lnTo>
                      <a:pt x="381" y="1286"/>
                    </a:lnTo>
                    <a:lnTo>
                      <a:pt x="497" y="1286"/>
                    </a:lnTo>
                    <a:lnTo>
                      <a:pt x="497" y="1212"/>
                    </a:lnTo>
                    <a:lnTo>
                      <a:pt x="523" y="1212"/>
                    </a:lnTo>
                    <a:lnTo>
                      <a:pt x="523" y="1139"/>
                    </a:lnTo>
                    <a:lnTo>
                      <a:pt x="547" y="1139"/>
                    </a:lnTo>
                    <a:lnTo>
                      <a:pt x="547" y="1060"/>
                    </a:lnTo>
                    <a:lnTo>
                      <a:pt x="606" y="1060"/>
                    </a:lnTo>
                    <a:lnTo>
                      <a:pt x="606" y="980"/>
                    </a:lnTo>
                    <a:lnTo>
                      <a:pt x="618" y="980"/>
                    </a:lnTo>
                    <a:lnTo>
                      <a:pt x="618" y="901"/>
                    </a:lnTo>
                    <a:lnTo>
                      <a:pt x="862" y="901"/>
                    </a:lnTo>
                    <a:lnTo>
                      <a:pt x="862" y="809"/>
                    </a:lnTo>
                    <a:lnTo>
                      <a:pt x="1396" y="809"/>
                    </a:lnTo>
                    <a:lnTo>
                      <a:pt x="1396" y="657"/>
                    </a:lnTo>
                    <a:lnTo>
                      <a:pt x="1666" y="657"/>
                    </a:lnTo>
                    <a:lnTo>
                      <a:pt x="1666" y="379"/>
                    </a:lnTo>
                    <a:lnTo>
                      <a:pt x="1780" y="379"/>
                    </a:lnTo>
                    <a:lnTo>
                      <a:pt x="1780" y="0"/>
                    </a:lnTo>
                    <a:lnTo>
                      <a:pt x="3893" y="0"/>
                    </a:lnTo>
                  </a:path>
                </a:pathLst>
              </a:custGeom>
              <a:noFill/>
              <a:ln w="28575" cap="flat">
                <a:solidFill>
                  <a:srgbClr val="00F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933" y="1671"/>
                <a:ext cx="3898" cy="1319"/>
              </a:xfrm>
              <a:custGeom>
                <a:avLst/>
                <a:gdLst>
                  <a:gd name="T0" fmla="*/ 0 w 3898"/>
                  <a:gd name="T1" fmla="*/ 1319 h 1319"/>
                  <a:gd name="T2" fmla="*/ 43 w 3898"/>
                  <a:gd name="T3" fmla="*/ 1319 h 1319"/>
                  <a:gd name="T4" fmla="*/ 43 w 3898"/>
                  <a:gd name="T5" fmla="*/ 1293 h 1319"/>
                  <a:gd name="T6" fmla="*/ 78 w 3898"/>
                  <a:gd name="T7" fmla="*/ 1293 h 1319"/>
                  <a:gd name="T8" fmla="*/ 78 w 3898"/>
                  <a:gd name="T9" fmla="*/ 1267 h 1319"/>
                  <a:gd name="T10" fmla="*/ 93 w 3898"/>
                  <a:gd name="T11" fmla="*/ 1267 h 1319"/>
                  <a:gd name="T12" fmla="*/ 93 w 3898"/>
                  <a:gd name="T13" fmla="*/ 1260 h 1319"/>
                  <a:gd name="T14" fmla="*/ 93 w 3898"/>
                  <a:gd name="T15" fmla="*/ 1241 h 1319"/>
                  <a:gd name="T16" fmla="*/ 97 w 3898"/>
                  <a:gd name="T17" fmla="*/ 1241 h 1319"/>
                  <a:gd name="T18" fmla="*/ 97 w 3898"/>
                  <a:gd name="T19" fmla="*/ 1215 h 1319"/>
                  <a:gd name="T20" fmla="*/ 123 w 3898"/>
                  <a:gd name="T21" fmla="*/ 1215 h 1319"/>
                  <a:gd name="T22" fmla="*/ 123 w 3898"/>
                  <a:gd name="T23" fmla="*/ 1189 h 1319"/>
                  <a:gd name="T24" fmla="*/ 161 w 3898"/>
                  <a:gd name="T25" fmla="*/ 1189 h 1319"/>
                  <a:gd name="T26" fmla="*/ 161 w 3898"/>
                  <a:gd name="T27" fmla="*/ 1163 h 1319"/>
                  <a:gd name="T28" fmla="*/ 164 w 3898"/>
                  <a:gd name="T29" fmla="*/ 1163 h 1319"/>
                  <a:gd name="T30" fmla="*/ 164 w 3898"/>
                  <a:gd name="T31" fmla="*/ 1134 h 1319"/>
                  <a:gd name="T32" fmla="*/ 185 w 3898"/>
                  <a:gd name="T33" fmla="*/ 1134 h 1319"/>
                  <a:gd name="T34" fmla="*/ 185 w 3898"/>
                  <a:gd name="T35" fmla="*/ 1103 h 1319"/>
                  <a:gd name="T36" fmla="*/ 190 w 3898"/>
                  <a:gd name="T37" fmla="*/ 1103 h 1319"/>
                  <a:gd name="T38" fmla="*/ 190 w 3898"/>
                  <a:gd name="T39" fmla="*/ 1073 h 1319"/>
                  <a:gd name="T40" fmla="*/ 192 w 3898"/>
                  <a:gd name="T41" fmla="*/ 1073 h 1319"/>
                  <a:gd name="T42" fmla="*/ 192 w 3898"/>
                  <a:gd name="T43" fmla="*/ 1042 h 1319"/>
                  <a:gd name="T44" fmla="*/ 348 w 3898"/>
                  <a:gd name="T45" fmla="*/ 1042 h 1319"/>
                  <a:gd name="T46" fmla="*/ 348 w 3898"/>
                  <a:gd name="T47" fmla="*/ 985 h 1319"/>
                  <a:gd name="T48" fmla="*/ 417 w 3898"/>
                  <a:gd name="T49" fmla="*/ 985 h 1319"/>
                  <a:gd name="T50" fmla="*/ 417 w 3898"/>
                  <a:gd name="T51" fmla="*/ 923 h 1319"/>
                  <a:gd name="T52" fmla="*/ 994 w 3898"/>
                  <a:gd name="T53" fmla="*/ 923 h 1319"/>
                  <a:gd name="T54" fmla="*/ 994 w 3898"/>
                  <a:gd name="T55" fmla="*/ 828 h 1319"/>
                  <a:gd name="T56" fmla="*/ 1423 w 3898"/>
                  <a:gd name="T57" fmla="*/ 828 h 1319"/>
                  <a:gd name="T58" fmla="*/ 1423 w 3898"/>
                  <a:gd name="T59" fmla="*/ 683 h 1319"/>
                  <a:gd name="T60" fmla="*/ 1631 w 3898"/>
                  <a:gd name="T61" fmla="*/ 683 h 1319"/>
                  <a:gd name="T62" fmla="*/ 1631 w 3898"/>
                  <a:gd name="T63" fmla="*/ 453 h 1319"/>
                  <a:gd name="T64" fmla="*/ 1865 w 3898"/>
                  <a:gd name="T65" fmla="*/ 453 h 1319"/>
                  <a:gd name="T66" fmla="*/ 1865 w 3898"/>
                  <a:gd name="T67" fmla="*/ 0 h 1319"/>
                  <a:gd name="T68" fmla="*/ 3898 w 3898"/>
                  <a:gd name="T69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98" h="1319">
                    <a:moveTo>
                      <a:pt x="0" y="1319"/>
                    </a:moveTo>
                    <a:lnTo>
                      <a:pt x="43" y="1319"/>
                    </a:lnTo>
                    <a:lnTo>
                      <a:pt x="43" y="1293"/>
                    </a:lnTo>
                    <a:lnTo>
                      <a:pt x="78" y="1293"/>
                    </a:lnTo>
                    <a:lnTo>
                      <a:pt x="78" y="1267"/>
                    </a:lnTo>
                    <a:lnTo>
                      <a:pt x="93" y="1267"/>
                    </a:lnTo>
                    <a:lnTo>
                      <a:pt x="93" y="1260"/>
                    </a:lnTo>
                    <a:lnTo>
                      <a:pt x="93" y="1241"/>
                    </a:lnTo>
                    <a:lnTo>
                      <a:pt x="97" y="1241"/>
                    </a:lnTo>
                    <a:lnTo>
                      <a:pt x="97" y="1215"/>
                    </a:lnTo>
                    <a:lnTo>
                      <a:pt x="123" y="1215"/>
                    </a:lnTo>
                    <a:lnTo>
                      <a:pt x="123" y="1189"/>
                    </a:lnTo>
                    <a:lnTo>
                      <a:pt x="161" y="1189"/>
                    </a:lnTo>
                    <a:lnTo>
                      <a:pt x="161" y="1163"/>
                    </a:lnTo>
                    <a:lnTo>
                      <a:pt x="164" y="1163"/>
                    </a:lnTo>
                    <a:lnTo>
                      <a:pt x="164" y="1134"/>
                    </a:lnTo>
                    <a:lnTo>
                      <a:pt x="185" y="1134"/>
                    </a:lnTo>
                    <a:lnTo>
                      <a:pt x="185" y="1103"/>
                    </a:lnTo>
                    <a:lnTo>
                      <a:pt x="190" y="1103"/>
                    </a:lnTo>
                    <a:lnTo>
                      <a:pt x="190" y="1073"/>
                    </a:lnTo>
                    <a:lnTo>
                      <a:pt x="192" y="1073"/>
                    </a:lnTo>
                    <a:lnTo>
                      <a:pt x="192" y="1042"/>
                    </a:lnTo>
                    <a:lnTo>
                      <a:pt x="348" y="1042"/>
                    </a:lnTo>
                    <a:lnTo>
                      <a:pt x="348" y="985"/>
                    </a:lnTo>
                    <a:lnTo>
                      <a:pt x="417" y="985"/>
                    </a:lnTo>
                    <a:lnTo>
                      <a:pt x="417" y="923"/>
                    </a:lnTo>
                    <a:lnTo>
                      <a:pt x="994" y="923"/>
                    </a:lnTo>
                    <a:lnTo>
                      <a:pt x="994" y="828"/>
                    </a:lnTo>
                    <a:lnTo>
                      <a:pt x="1423" y="828"/>
                    </a:lnTo>
                    <a:lnTo>
                      <a:pt x="1423" y="683"/>
                    </a:lnTo>
                    <a:lnTo>
                      <a:pt x="1631" y="683"/>
                    </a:lnTo>
                    <a:lnTo>
                      <a:pt x="1631" y="453"/>
                    </a:lnTo>
                    <a:lnTo>
                      <a:pt x="1865" y="453"/>
                    </a:lnTo>
                    <a:lnTo>
                      <a:pt x="1865" y="0"/>
                    </a:lnTo>
                    <a:lnTo>
                      <a:pt x="3898" y="0"/>
                    </a:lnTo>
                  </a:path>
                </a:pathLst>
              </a:custGeom>
              <a:noFill/>
              <a:ln w="28575" cap="flat">
                <a:solidFill>
                  <a:srgbClr val="C0504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5" name="ZoneTexte 4"/>
          <p:cNvSpPr txBox="1"/>
          <p:nvPr/>
        </p:nvSpPr>
        <p:spPr>
          <a:xfrm>
            <a:off x="4806648" y="6457982"/>
            <a:ext cx="3799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Montalescot</a:t>
            </a:r>
            <a:r>
              <a:rPr lang="fr-FR" sz="1400" dirty="0" smtClean="0"/>
              <a:t> G et al – ACCOAST </a:t>
            </a:r>
            <a:r>
              <a:rPr lang="fr-FR" sz="1400" dirty="0" err="1" smtClean="0"/>
              <a:t>Unpublished</a:t>
            </a:r>
            <a:r>
              <a:rPr lang="fr-FR" sz="1400" dirty="0" smtClean="0"/>
              <a:t> data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012066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2" y="54712"/>
            <a:ext cx="8502110" cy="11430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ACCOAST: </a:t>
            </a:r>
            <a:r>
              <a:rPr lang="en-GB" sz="2400" b="1" dirty="0" smtClean="0"/>
              <a:t>Are the results different </a:t>
            </a:r>
            <a:r>
              <a:rPr lang="en-GB" sz="2400" b="1" dirty="0"/>
              <a:t>for PCI </a:t>
            </a:r>
            <a:r>
              <a:rPr lang="en-GB" sz="2400" b="1" dirty="0" smtClean="0"/>
              <a:t>patients?</a:t>
            </a:r>
            <a:endParaRPr lang="en-GB" sz="24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7899771" y="94858"/>
            <a:ext cx="1155730" cy="1083847"/>
            <a:chOff x="7899771" y="94858"/>
            <a:chExt cx="1155730" cy="1083847"/>
          </a:xfrm>
        </p:grpSpPr>
        <p:sp>
          <p:nvSpPr>
            <p:cNvPr id="10" name="Rectangle 9"/>
            <p:cNvSpPr/>
            <p:nvPr/>
          </p:nvSpPr>
          <p:spPr bwMode="auto">
            <a:xfrm>
              <a:off x="7899771" y="94858"/>
              <a:ext cx="1155730" cy="1079659"/>
            </a:xfrm>
            <a:prstGeom prst="rect">
              <a:avLst/>
            </a:prstGeom>
            <a:solidFill>
              <a:srgbClr val="FFBA00"/>
            </a:solidFill>
            <a:ln w="12700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899771" y="999169"/>
              <a:ext cx="1155730" cy="179536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PCI</a:t>
              </a:r>
              <a:r>
                <a:rPr lang="en-US" altLang="fr-FR" sz="1600" kern="0" dirty="0" smtClean="0">
                  <a:solidFill>
                    <a:schemeClr val="tx1"/>
                  </a:solidFill>
                  <a:latin typeface="+mn-lt"/>
                </a:rPr>
                <a:t> c</a:t>
              </a:r>
              <a:r>
                <a:rPr kumimoji="0" lang="en-US" altLang="fr-FR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ohort</a:t>
              </a:r>
              <a:endParaRPr kumimoji="0" lang="en-US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pic>
          <p:nvPicPr>
            <p:cNvPr id="12" name="Picture 9" descr="Logo_Accoast_RG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05300" y="100328"/>
              <a:ext cx="1150201" cy="842690"/>
            </a:xfrm>
            <a:prstGeom prst="rect">
              <a:avLst/>
            </a:prstGeom>
            <a:ln w="6350" cap="sq">
              <a:noFill/>
              <a:prstDash val="solid"/>
              <a:miter lim="800000"/>
            </a:ln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4473388" y="6445410"/>
            <a:ext cx="4670612" cy="412590"/>
          </a:xfrm>
          <a:prstGeom prst="rect">
            <a:avLst/>
          </a:prstGeom>
          <a:noFill/>
        </p:spPr>
        <p:txBody>
          <a:bodyPr wrap="square" rIns="180000" bIns="180000" rtlCol="0" anchor="b" anchorCtr="0">
            <a:spAutoFit/>
          </a:bodyPr>
          <a:lstStyle/>
          <a:p>
            <a:pPr algn="r"/>
            <a:r>
              <a:rPr lang="en-GB" sz="1200" dirty="0" err="1"/>
              <a:t>Montalescot</a:t>
            </a:r>
            <a:r>
              <a:rPr lang="en-GB" sz="1200" dirty="0"/>
              <a:t> et al. </a:t>
            </a:r>
            <a:r>
              <a:rPr lang="en-GB" sz="1200" i="1" dirty="0" smtClean="0"/>
              <a:t>J Am </a:t>
            </a:r>
            <a:r>
              <a:rPr lang="en-GB" sz="1200" i="1" dirty="0" err="1" smtClean="0"/>
              <a:t>Coll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Cardiol</a:t>
            </a:r>
            <a:r>
              <a:rPr lang="en-GB" sz="1200" dirty="0" smtClean="0"/>
              <a:t> 2014;64:2563–71</a:t>
            </a:r>
            <a:endParaRPr lang="en-GB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74725" y="1555727"/>
            <a:ext cx="6533120" cy="4737517"/>
            <a:chOff x="1374725" y="1555727"/>
            <a:chExt cx="6533120" cy="4737517"/>
          </a:xfrm>
        </p:grpSpPr>
        <p:sp>
          <p:nvSpPr>
            <p:cNvPr id="16" name="Freeform 15"/>
            <p:cNvSpPr/>
            <p:nvPr/>
          </p:nvSpPr>
          <p:spPr>
            <a:xfrm>
              <a:off x="2261185" y="1734232"/>
              <a:ext cx="5224228" cy="3738809"/>
            </a:xfrm>
            <a:custGeom>
              <a:avLst/>
              <a:gdLst>
                <a:gd name="connsiteX0" fmla="*/ 0 w 3939540"/>
                <a:gd name="connsiteY0" fmla="*/ 0 h 2819400"/>
                <a:gd name="connsiteX1" fmla="*/ 0 w 3939540"/>
                <a:gd name="connsiteY1" fmla="*/ 2819400 h 2819400"/>
                <a:gd name="connsiteX2" fmla="*/ 3939540 w 3939540"/>
                <a:gd name="connsiteY2" fmla="*/ 28194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9540" h="2819400">
                  <a:moveTo>
                    <a:pt x="0" y="0"/>
                  </a:moveTo>
                  <a:lnTo>
                    <a:pt x="0" y="2819400"/>
                  </a:lnTo>
                  <a:lnTo>
                    <a:pt x="3939540" y="28194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2170241" y="1737897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49849" y="1555727"/>
              <a:ext cx="46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800" dirty="0" smtClean="0"/>
                <a:t>10</a:t>
              </a:r>
              <a:endParaRPr lang="en-GB" sz="18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170241" y="3605469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49849" y="3423299"/>
              <a:ext cx="464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/>
                <a:t>5</a:t>
              </a:r>
              <a:endParaRPr lang="en-GB" sz="2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170241" y="5473041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749849" y="5290871"/>
              <a:ext cx="464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/>
                <a:t>0</a:t>
              </a:r>
              <a:endParaRPr lang="en-GB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57532" y="3379116"/>
              <a:ext cx="3726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Endpoint</a:t>
              </a:r>
              <a:r>
                <a:rPr lang="en-GB" sz="2400" b="1" dirty="0"/>
                <a:t> </a:t>
              </a:r>
              <a:r>
                <a:rPr lang="en-GB" sz="2400" b="1" dirty="0" smtClean="0"/>
                <a:t>(%)</a:t>
              </a:r>
              <a:endParaRPr lang="en-GB" sz="2400" b="1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>
              <a:off x="2215713" y="5527303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098110" y="552730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0</a:t>
              </a:r>
              <a:endParaRPr lang="en-GB" sz="2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>
              <a:off x="3084634" y="5527303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967031" y="552730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5</a:t>
              </a:r>
              <a:endParaRPr lang="en-GB" sz="20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>
              <a:off x="3953555" y="5527303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64620" y="552730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10</a:t>
              </a:r>
              <a:endParaRPr lang="en-GB" sz="20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H="1">
              <a:off x="7429241" y="5527303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40307" y="552730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30</a:t>
              </a:r>
              <a:endParaRPr lang="en-GB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67060" y="5831579"/>
              <a:ext cx="5224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Days from first dose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07589" y="2236478"/>
              <a:ext cx="15584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/>
                <a:t>HR 1.05 </a:t>
              </a:r>
              <a:r>
                <a:rPr lang="it-IT" sz="1200" dirty="0"/>
                <a:t/>
              </a:r>
              <a:br>
                <a:rPr lang="it-IT" sz="1200" dirty="0"/>
              </a:br>
              <a:r>
                <a:rPr lang="it-IT" sz="1200" dirty="0"/>
                <a:t>(95% </a:t>
              </a:r>
              <a:r>
                <a:rPr lang="it-IT" sz="1200" dirty="0" smtClean="0"/>
                <a:t>CI: 0.82–1.34)</a:t>
              </a:r>
            </a:p>
            <a:p>
              <a:pPr algn="ctr"/>
              <a:r>
                <a:rPr lang="it-IT" sz="1200" dirty="0" smtClean="0"/>
                <a:t>p=0.72</a:t>
              </a:r>
              <a:endParaRPr lang="it-IT" sz="12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 flipH="1">
              <a:off x="4822476" y="5527303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33541" y="552730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15</a:t>
              </a:r>
              <a:endParaRPr lang="en-GB" sz="20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>
              <a:off x="5691397" y="5527303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502462" y="552730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20</a:t>
              </a:r>
              <a:endParaRPr lang="en-GB" sz="20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 flipH="1">
              <a:off x="6560318" y="5527303"/>
              <a:ext cx="90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371384" y="552730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25</a:t>
              </a:r>
              <a:endParaRPr lang="en-GB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07590" y="3929116"/>
              <a:ext cx="15584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/>
                <a:t>HR 3.11</a:t>
              </a:r>
              <a:r>
                <a:rPr lang="it-IT" sz="1200" dirty="0"/>
                <a:t/>
              </a:r>
              <a:br>
                <a:rPr lang="it-IT" sz="1200" dirty="0"/>
              </a:br>
              <a:r>
                <a:rPr lang="it-IT" sz="1200" dirty="0"/>
                <a:t>(95% </a:t>
              </a:r>
              <a:r>
                <a:rPr lang="it-IT" sz="1200" dirty="0" smtClean="0"/>
                <a:t>CI: 1.86–5.22)</a:t>
              </a:r>
            </a:p>
            <a:p>
              <a:pPr algn="ctr"/>
              <a:r>
                <a:rPr lang="it-IT" sz="1200" dirty="0"/>
                <a:t>p</a:t>
              </a:r>
              <a:r>
                <a:rPr lang="it-IT" sz="1200" dirty="0" smtClean="0"/>
                <a:t>&lt;0.001</a:t>
              </a:r>
              <a:endParaRPr lang="it-IT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35598" y="1571523"/>
              <a:ext cx="2353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/>
                <a:t>CV death, </a:t>
              </a:r>
              <a:r>
                <a:rPr lang="en-GB" sz="1600" b="1" dirty="0" smtClean="0"/>
                <a:t>MI </a:t>
              </a:r>
              <a:r>
                <a:rPr lang="en-GB" sz="1600" b="1" dirty="0"/>
                <a:t>or </a:t>
              </a:r>
              <a:r>
                <a:rPr lang="en-GB" sz="1600" b="1" dirty="0" smtClean="0"/>
                <a:t>stroke</a:t>
              </a:r>
              <a:endParaRPr lang="en-GB" sz="16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35282" y="3315287"/>
              <a:ext cx="2536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 smtClean="0"/>
                <a:t>Non-CABG-related TIMI</a:t>
              </a:r>
              <a:br>
                <a:rPr lang="it-IT" sz="1600" b="1" dirty="0" smtClean="0"/>
              </a:br>
              <a:r>
                <a:rPr lang="it-IT" sz="1600" b="1" dirty="0" smtClean="0"/>
                <a:t>major or minor bleeding</a:t>
              </a:r>
              <a:endParaRPr lang="it-IT" sz="16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74713" y="182924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rgbClr val="FF6699"/>
                  </a:solidFill>
                </a:rPr>
                <a:t>9.2</a:t>
              </a:r>
              <a:endParaRPr lang="it-IT" sz="1400" b="1" dirty="0">
                <a:solidFill>
                  <a:srgbClr val="FF6699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74713" y="371550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FF9900"/>
                  </a:solidFill>
                </a:defRPr>
              </a:lvl1pPr>
            </a:lstStyle>
            <a:p>
              <a:r>
                <a:rPr lang="it-IT" sz="1400" dirty="0" smtClean="0">
                  <a:solidFill>
                    <a:srgbClr val="FF6699"/>
                  </a:solidFill>
                </a:rPr>
                <a:t>4.2</a:t>
              </a:r>
              <a:endParaRPr lang="it-IT" sz="1400" dirty="0">
                <a:solidFill>
                  <a:srgbClr val="FF6699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74713" y="203365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rgbClr val="00FF00"/>
                  </a:solidFill>
                </a:rPr>
                <a:t>8.8</a:t>
              </a:r>
              <a:endParaRPr lang="it-IT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74713" y="4741728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89C4FF"/>
                  </a:solidFill>
                </a:defRPr>
              </a:lvl1pPr>
            </a:lstStyle>
            <a:p>
              <a:r>
                <a:rPr lang="it-IT" sz="1400" dirty="0" smtClean="0">
                  <a:solidFill>
                    <a:srgbClr val="00FF00"/>
                  </a:solidFill>
                </a:rPr>
                <a:t>1.4</a:t>
              </a:r>
              <a:endParaRPr lang="it-IT" sz="1400" dirty="0">
                <a:solidFill>
                  <a:srgbClr val="00FF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84964" y="2246906"/>
              <a:ext cx="1627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FF00"/>
                  </a:solidFill>
                </a:rPr>
                <a:t>No pre-treatment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23623" y="1794522"/>
              <a:ext cx="1350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6699"/>
                  </a:solidFill>
                </a:rPr>
                <a:t>Pre-treatment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19806" y="2343141"/>
              <a:ext cx="15584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/>
                <a:t>HR 1.01 </a:t>
              </a:r>
              <a:r>
                <a:rPr lang="it-IT" sz="1200" dirty="0"/>
                <a:t/>
              </a:r>
              <a:br>
                <a:rPr lang="it-IT" sz="1200" dirty="0"/>
              </a:br>
              <a:r>
                <a:rPr lang="it-IT" sz="1200" dirty="0"/>
                <a:t>(95% </a:t>
              </a:r>
              <a:r>
                <a:rPr lang="it-IT" sz="1200" dirty="0" smtClean="0"/>
                <a:t>CI: 0.78–1.31)</a:t>
              </a:r>
            </a:p>
            <a:p>
              <a:pPr algn="ctr"/>
              <a:r>
                <a:rPr lang="it-IT" sz="1200" dirty="0" smtClean="0"/>
                <a:t>p=0.92</a:t>
              </a:r>
              <a:endParaRPr lang="it-IT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19806" y="4185098"/>
              <a:ext cx="15584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/>
                <a:t>HR 2.94</a:t>
              </a:r>
              <a:r>
                <a:rPr lang="it-IT" sz="1200" dirty="0"/>
                <a:t/>
              </a:r>
              <a:br>
                <a:rPr lang="it-IT" sz="1200" dirty="0"/>
              </a:br>
              <a:r>
                <a:rPr lang="it-IT" sz="1200" dirty="0"/>
                <a:t>(95% </a:t>
              </a:r>
              <a:r>
                <a:rPr lang="it-IT" sz="1200" dirty="0" smtClean="0"/>
                <a:t>CI: 1.67–5.18)</a:t>
              </a:r>
            </a:p>
            <a:p>
              <a:pPr algn="ctr"/>
              <a:r>
                <a:rPr lang="it-IT" sz="1200" dirty="0"/>
                <a:t>p</a:t>
              </a:r>
              <a:r>
                <a:rPr lang="it-IT" sz="1200" dirty="0" smtClean="0"/>
                <a:t>&lt;0.001</a:t>
              </a:r>
              <a:endParaRPr lang="it-IT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0816" y="2075318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rgbClr val="FF6699"/>
                  </a:solidFill>
                </a:rPr>
                <a:t>8.5</a:t>
              </a:r>
              <a:endParaRPr lang="it-IT" sz="1400" b="1" dirty="0">
                <a:solidFill>
                  <a:srgbClr val="FF6699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90816" y="391743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FF9900"/>
                  </a:solidFill>
                </a:defRPr>
              </a:lvl1pPr>
            </a:lstStyle>
            <a:p>
              <a:r>
                <a:rPr lang="it-IT" sz="1400" dirty="0" smtClean="0">
                  <a:solidFill>
                    <a:srgbClr val="FF6699"/>
                  </a:solidFill>
                </a:rPr>
                <a:t>3.4</a:t>
              </a:r>
              <a:endParaRPr lang="it-IT" sz="1400" dirty="0">
                <a:solidFill>
                  <a:srgbClr val="FF6699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90816" y="242991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rgbClr val="00FF00"/>
                  </a:solidFill>
                </a:rPr>
                <a:t>8.4</a:t>
              </a:r>
              <a:endParaRPr lang="it-IT" sz="1400" b="1" dirty="0">
                <a:solidFill>
                  <a:srgbClr val="00FF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90816" y="511987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89C4FF"/>
                  </a:solidFill>
                </a:defRPr>
              </a:lvl1pPr>
            </a:lstStyle>
            <a:p>
              <a:r>
                <a:rPr lang="it-IT" sz="1400" dirty="0" smtClean="0">
                  <a:solidFill>
                    <a:srgbClr val="00FF00"/>
                  </a:solidFill>
                </a:rPr>
                <a:t>1.2</a:t>
              </a:r>
              <a:endParaRPr lang="it-IT" sz="1400" dirty="0">
                <a:solidFill>
                  <a:srgbClr val="00FF00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269595" y="2149777"/>
              <a:ext cx="5202768" cy="3308128"/>
            </a:xfrm>
            <a:custGeom>
              <a:avLst/>
              <a:gdLst>
                <a:gd name="T0" fmla="*/ 0 w 3878"/>
                <a:gd name="T1" fmla="*/ 2468 h 2468"/>
                <a:gd name="T2" fmla="*/ 0 w 3878"/>
                <a:gd name="T3" fmla="*/ 1445 h 2468"/>
                <a:gd name="T4" fmla="*/ 16 w 3878"/>
                <a:gd name="T5" fmla="*/ 1445 h 2468"/>
                <a:gd name="T6" fmla="*/ 16 w 3878"/>
                <a:gd name="T7" fmla="*/ 1253 h 2468"/>
                <a:gd name="T8" fmla="*/ 33 w 3878"/>
                <a:gd name="T9" fmla="*/ 1253 h 2468"/>
                <a:gd name="T10" fmla="*/ 33 w 3878"/>
                <a:gd name="T11" fmla="*/ 1142 h 2468"/>
                <a:gd name="T12" fmla="*/ 45 w 3878"/>
                <a:gd name="T13" fmla="*/ 1142 h 2468"/>
                <a:gd name="T14" fmla="*/ 45 w 3878"/>
                <a:gd name="T15" fmla="*/ 1092 h 2468"/>
                <a:gd name="T16" fmla="*/ 61 w 3878"/>
                <a:gd name="T17" fmla="*/ 1092 h 2468"/>
                <a:gd name="T18" fmla="*/ 61 w 3878"/>
                <a:gd name="T19" fmla="*/ 867 h 2468"/>
                <a:gd name="T20" fmla="*/ 73 w 3878"/>
                <a:gd name="T21" fmla="*/ 867 h 2468"/>
                <a:gd name="T22" fmla="*/ 73 w 3878"/>
                <a:gd name="T23" fmla="*/ 818 h 2468"/>
                <a:gd name="T24" fmla="*/ 90 w 3878"/>
                <a:gd name="T25" fmla="*/ 818 h 2468"/>
                <a:gd name="T26" fmla="*/ 90 w 3878"/>
                <a:gd name="T27" fmla="*/ 600 h 2468"/>
                <a:gd name="T28" fmla="*/ 104 w 3878"/>
                <a:gd name="T29" fmla="*/ 600 h 2468"/>
                <a:gd name="T30" fmla="*/ 104 w 3878"/>
                <a:gd name="T31" fmla="*/ 524 h 2468"/>
                <a:gd name="T32" fmla="*/ 113 w 3878"/>
                <a:gd name="T33" fmla="*/ 524 h 2468"/>
                <a:gd name="T34" fmla="*/ 113 w 3878"/>
                <a:gd name="T35" fmla="*/ 450 h 2468"/>
                <a:gd name="T36" fmla="*/ 128 w 3878"/>
                <a:gd name="T37" fmla="*/ 450 h 2468"/>
                <a:gd name="T38" fmla="*/ 128 w 3878"/>
                <a:gd name="T39" fmla="*/ 389 h 2468"/>
                <a:gd name="T40" fmla="*/ 135 w 3878"/>
                <a:gd name="T41" fmla="*/ 389 h 2468"/>
                <a:gd name="T42" fmla="*/ 135 w 3878"/>
                <a:gd name="T43" fmla="*/ 351 h 2468"/>
                <a:gd name="T44" fmla="*/ 170 w 3878"/>
                <a:gd name="T45" fmla="*/ 351 h 2468"/>
                <a:gd name="T46" fmla="*/ 170 w 3878"/>
                <a:gd name="T47" fmla="*/ 330 h 2468"/>
                <a:gd name="T48" fmla="*/ 210 w 3878"/>
                <a:gd name="T49" fmla="*/ 330 h 2468"/>
                <a:gd name="T50" fmla="*/ 210 w 3878"/>
                <a:gd name="T51" fmla="*/ 308 h 2468"/>
                <a:gd name="T52" fmla="*/ 225 w 3878"/>
                <a:gd name="T53" fmla="*/ 308 h 2468"/>
                <a:gd name="T54" fmla="*/ 225 w 3878"/>
                <a:gd name="T55" fmla="*/ 278 h 2468"/>
                <a:gd name="T56" fmla="*/ 236 w 3878"/>
                <a:gd name="T57" fmla="*/ 278 h 2468"/>
                <a:gd name="T58" fmla="*/ 236 w 3878"/>
                <a:gd name="T59" fmla="*/ 266 h 2468"/>
                <a:gd name="T60" fmla="*/ 251 w 3878"/>
                <a:gd name="T61" fmla="*/ 266 h 2468"/>
                <a:gd name="T62" fmla="*/ 251 w 3878"/>
                <a:gd name="T63" fmla="*/ 235 h 2468"/>
                <a:gd name="T64" fmla="*/ 260 w 3878"/>
                <a:gd name="T65" fmla="*/ 235 h 2468"/>
                <a:gd name="T66" fmla="*/ 260 w 3878"/>
                <a:gd name="T67" fmla="*/ 225 h 2468"/>
                <a:gd name="T68" fmla="*/ 369 w 3878"/>
                <a:gd name="T69" fmla="*/ 225 h 2468"/>
                <a:gd name="T70" fmla="*/ 369 w 3878"/>
                <a:gd name="T71" fmla="*/ 207 h 2468"/>
                <a:gd name="T72" fmla="*/ 414 w 3878"/>
                <a:gd name="T73" fmla="*/ 207 h 2468"/>
                <a:gd name="T74" fmla="*/ 414 w 3878"/>
                <a:gd name="T75" fmla="*/ 185 h 2468"/>
                <a:gd name="T76" fmla="*/ 613 w 3878"/>
                <a:gd name="T77" fmla="*/ 185 h 2468"/>
                <a:gd name="T78" fmla="*/ 613 w 3878"/>
                <a:gd name="T79" fmla="*/ 164 h 2468"/>
                <a:gd name="T80" fmla="*/ 733 w 3878"/>
                <a:gd name="T81" fmla="*/ 164 h 2468"/>
                <a:gd name="T82" fmla="*/ 733 w 3878"/>
                <a:gd name="T83" fmla="*/ 147 h 2468"/>
                <a:gd name="T84" fmla="*/ 1117 w 3878"/>
                <a:gd name="T85" fmla="*/ 147 h 2468"/>
                <a:gd name="T86" fmla="*/ 1117 w 3878"/>
                <a:gd name="T87" fmla="*/ 128 h 2468"/>
                <a:gd name="T88" fmla="*/ 1391 w 3878"/>
                <a:gd name="T89" fmla="*/ 128 h 2468"/>
                <a:gd name="T90" fmla="*/ 1391 w 3878"/>
                <a:gd name="T91" fmla="*/ 107 h 2468"/>
                <a:gd name="T92" fmla="*/ 1457 w 3878"/>
                <a:gd name="T93" fmla="*/ 107 h 2468"/>
                <a:gd name="T94" fmla="*/ 1457 w 3878"/>
                <a:gd name="T95" fmla="*/ 83 h 2468"/>
                <a:gd name="T96" fmla="*/ 1718 w 3878"/>
                <a:gd name="T97" fmla="*/ 83 h 2468"/>
                <a:gd name="T98" fmla="*/ 1718 w 3878"/>
                <a:gd name="T99" fmla="*/ 60 h 2468"/>
                <a:gd name="T100" fmla="*/ 2205 w 3878"/>
                <a:gd name="T101" fmla="*/ 60 h 2468"/>
                <a:gd name="T102" fmla="*/ 2205 w 3878"/>
                <a:gd name="T103" fmla="*/ 43 h 2468"/>
                <a:gd name="T104" fmla="*/ 2442 w 3878"/>
                <a:gd name="T105" fmla="*/ 43 h 2468"/>
                <a:gd name="T106" fmla="*/ 2442 w 3878"/>
                <a:gd name="T107" fmla="*/ 24 h 2468"/>
                <a:gd name="T108" fmla="*/ 3171 w 3878"/>
                <a:gd name="T109" fmla="*/ 24 h 2468"/>
                <a:gd name="T110" fmla="*/ 3171 w 3878"/>
                <a:gd name="T111" fmla="*/ 0 h 2468"/>
                <a:gd name="T112" fmla="*/ 3878 w 3878"/>
                <a:gd name="T113" fmla="*/ 0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8" h="2468">
                  <a:moveTo>
                    <a:pt x="0" y="2468"/>
                  </a:moveTo>
                  <a:lnTo>
                    <a:pt x="0" y="1445"/>
                  </a:lnTo>
                  <a:lnTo>
                    <a:pt x="16" y="1445"/>
                  </a:lnTo>
                  <a:lnTo>
                    <a:pt x="16" y="1253"/>
                  </a:lnTo>
                  <a:lnTo>
                    <a:pt x="33" y="1253"/>
                  </a:lnTo>
                  <a:lnTo>
                    <a:pt x="33" y="1142"/>
                  </a:lnTo>
                  <a:lnTo>
                    <a:pt x="45" y="1142"/>
                  </a:lnTo>
                  <a:lnTo>
                    <a:pt x="45" y="1092"/>
                  </a:lnTo>
                  <a:lnTo>
                    <a:pt x="61" y="1092"/>
                  </a:lnTo>
                  <a:lnTo>
                    <a:pt x="61" y="867"/>
                  </a:lnTo>
                  <a:lnTo>
                    <a:pt x="73" y="867"/>
                  </a:lnTo>
                  <a:lnTo>
                    <a:pt x="73" y="818"/>
                  </a:lnTo>
                  <a:lnTo>
                    <a:pt x="90" y="818"/>
                  </a:lnTo>
                  <a:lnTo>
                    <a:pt x="90" y="600"/>
                  </a:lnTo>
                  <a:lnTo>
                    <a:pt x="104" y="600"/>
                  </a:lnTo>
                  <a:lnTo>
                    <a:pt x="104" y="524"/>
                  </a:lnTo>
                  <a:lnTo>
                    <a:pt x="113" y="524"/>
                  </a:lnTo>
                  <a:lnTo>
                    <a:pt x="113" y="450"/>
                  </a:lnTo>
                  <a:lnTo>
                    <a:pt x="128" y="450"/>
                  </a:lnTo>
                  <a:lnTo>
                    <a:pt x="128" y="389"/>
                  </a:lnTo>
                  <a:lnTo>
                    <a:pt x="135" y="389"/>
                  </a:lnTo>
                  <a:lnTo>
                    <a:pt x="135" y="351"/>
                  </a:lnTo>
                  <a:lnTo>
                    <a:pt x="170" y="351"/>
                  </a:lnTo>
                  <a:lnTo>
                    <a:pt x="170" y="330"/>
                  </a:lnTo>
                  <a:lnTo>
                    <a:pt x="210" y="330"/>
                  </a:lnTo>
                  <a:lnTo>
                    <a:pt x="210" y="308"/>
                  </a:lnTo>
                  <a:lnTo>
                    <a:pt x="225" y="308"/>
                  </a:lnTo>
                  <a:lnTo>
                    <a:pt x="225" y="278"/>
                  </a:lnTo>
                  <a:lnTo>
                    <a:pt x="236" y="278"/>
                  </a:lnTo>
                  <a:lnTo>
                    <a:pt x="236" y="266"/>
                  </a:lnTo>
                  <a:lnTo>
                    <a:pt x="251" y="266"/>
                  </a:lnTo>
                  <a:lnTo>
                    <a:pt x="251" y="235"/>
                  </a:lnTo>
                  <a:lnTo>
                    <a:pt x="260" y="235"/>
                  </a:lnTo>
                  <a:lnTo>
                    <a:pt x="260" y="225"/>
                  </a:lnTo>
                  <a:lnTo>
                    <a:pt x="369" y="225"/>
                  </a:lnTo>
                  <a:lnTo>
                    <a:pt x="369" y="207"/>
                  </a:lnTo>
                  <a:lnTo>
                    <a:pt x="414" y="207"/>
                  </a:lnTo>
                  <a:lnTo>
                    <a:pt x="414" y="185"/>
                  </a:lnTo>
                  <a:lnTo>
                    <a:pt x="613" y="185"/>
                  </a:lnTo>
                  <a:lnTo>
                    <a:pt x="613" y="164"/>
                  </a:lnTo>
                  <a:lnTo>
                    <a:pt x="733" y="164"/>
                  </a:lnTo>
                  <a:lnTo>
                    <a:pt x="733" y="147"/>
                  </a:lnTo>
                  <a:lnTo>
                    <a:pt x="1117" y="147"/>
                  </a:lnTo>
                  <a:lnTo>
                    <a:pt x="1117" y="128"/>
                  </a:lnTo>
                  <a:lnTo>
                    <a:pt x="1391" y="128"/>
                  </a:lnTo>
                  <a:lnTo>
                    <a:pt x="1391" y="107"/>
                  </a:lnTo>
                  <a:lnTo>
                    <a:pt x="1457" y="107"/>
                  </a:lnTo>
                  <a:lnTo>
                    <a:pt x="1457" y="83"/>
                  </a:lnTo>
                  <a:lnTo>
                    <a:pt x="1718" y="83"/>
                  </a:lnTo>
                  <a:lnTo>
                    <a:pt x="1718" y="60"/>
                  </a:lnTo>
                  <a:lnTo>
                    <a:pt x="2205" y="60"/>
                  </a:lnTo>
                  <a:lnTo>
                    <a:pt x="2205" y="43"/>
                  </a:lnTo>
                  <a:lnTo>
                    <a:pt x="2442" y="43"/>
                  </a:lnTo>
                  <a:lnTo>
                    <a:pt x="2442" y="24"/>
                  </a:lnTo>
                  <a:lnTo>
                    <a:pt x="3171" y="24"/>
                  </a:lnTo>
                  <a:lnTo>
                    <a:pt x="3171" y="0"/>
                  </a:lnTo>
                  <a:lnTo>
                    <a:pt x="3878" y="0"/>
                  </a:lnTo>
                </a:path>
              </a:pathLst>
            </a:cu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269595" y="2005013"/>
              <a:ext cx="5202768" cy="3452892"/>
            </a:xfrm>
            <a:custGeom>
              <a:avLst/>
              <a:gdLst>
                <a:gd name="T0" fmla="*/ 1639 w 1639"/>
                <a:gd name="T1" fmla="*/ 9 h 1088"/>
                <a:gd name="T2" fmla="*/ 1495 w 1639"/>
                <a:gd name="T3" fmla="*/ 18 h 1088"/>
                <a:gd name="T4" fmla="*/ 1481 w 1639"/>
                <a:gd name="T5" fmla="*/ 26 h 1088"/>
                <a:gd name="T6" fmla="*/ 1304 w 1639"/>
                <a:gd name="T7" fmla="*/ 34 h 1088"/>
                <a:gd name="T8" fmla="*/ 991 w 1639"/>
                <a:gd name="T9" fmla="*/ 43 h 1088"/>
                <a:gd name="T10" fmla="*/ 802 w 1639"/>
                <a:gd name="T11" fmla="*/ 51 h 1088"/>
                <a:gd name="T12" fmla="*/ 791 w 1639"/>
                <a:gd name="T13" fmla="*/ 59 h 1088"/>
                <a:gd name="T14" fmla="*/ 660 w 1639"/>
                <a:gd name="T15" fmla="*/ 68 h 1088"/>
                <a:gd name="T16" fmla="*/ 647 w 1639"/>
                <a:gd name="T17" fmla="*/ 75 h 1088"/>
                <a:gd name="T18" fmla="*/ 628 w 1639"/>
                <a:gd name="T19" fmla="*/ 81 h 1088"/>
                <a:gd name="T20" fmla="*/ 616 w 1639"/>
                <a:gd name="T21" fmla="*/ 85 h 1088"/>
                <a:gd name="T22" fmla="*/ 600 w 1639"/>
                <a:gd name="T23" fmla="*/ 91 h 1088"/>
                <a:gd name="T24" fmla="*/ 588 w 1639"/>
                <a:gd name="T25" fmla="*/ 96 h 1088"/>
                <a:gd name="T26" fmla="*/ 527 w 1639"/>
                <a:gd name="T27" fmla="*/ 102 h 1088"/>
                <a:gd name="T28" fmla="*/ 386 w 1639"/>
                <a:gd name="T29" fmla="*/ 108 h 1088"/>
                <a:gd name="T30" fmla="*/ 319 w 1639"/>
                <a:gd name="T31" fmla="*/ 118 h 1088"/>
                <a:gd name="T32" fmla="*/ 300 w 1639"/>
                <a:gd name="T33" fmla="*/ 128 h 1088"/>
                <a:gd name="T34" fmla="*/ 177 w 1639"/>
                <a:gd name="T35" fmla="*/ 134 h 1088"/>
                <a:gd name="T36" fmla="*/ 166 w 1639"/>
                <a:gd name="T37" fmla="*/ 145 h 1088"/>
                <a:gd name="T38" fmla="*/ 153 w 1639"/>
                <a:gd name="T39" fmla="*/ 156 h 1088"/>
                <a:gd name="T40" fmla="*/ 112 w 1639"/>
                <a:gd name="T41" fmla="*/ 168 h 1088"/>
                <a:gd name="T42" fmla="*/ 86 w 1639"/>
                <a:gd name="T43" fmla="*/ 178 h 1088"/>
                <a:gd name="T44" fmla="*/ 76 w 1639"/>
                <a:gd name="T45" fmla="*/ 194 h 1088"/>
                <a:gd name="T46" fmla="*/ 64 w 1639"/>
                <a:gd name="T47" fmla="*/ 212 h 1088"/>
                <a:gd name="T48" fmla="*/ 61 w 1639"/>
                <a:gd name="T49" fmla="*/ 232 h 1088"/>
                <a:gd name="T50" fmla="*/ 56 w 1639"/>
                <a:gd name="T51" fmla="*/ 275 h 1088"/>
                <a:gd name="T52" fmla="*/ 50 w 1639"/>
                <a:gd name="T53" fmla="*/ 303 h 1088"/>
                <a:gd name="T54" fmla="*/ 43 w 1639"/>
                <a:gd name="T55" fmla="*/ 354 h 1088"/>
                <a:gd name="T56" fmla="*/ 38 w 1639"/>
                <a:gd name="T57" fmla="*/ 395 h 1088"/>
                <a:gd name="T58" fmla="*/ 35 w 1639"/>
                <a:gd name="T59" fmla="*/ 416 h 1088"/>
                <a:gd name="T60" fmla="*/ 28 w 1639"/>
                <a:gd name="T61" fmla="*/ 448 h 1088"/>
                <a:gd name="T62" fmla="*/ 26 w 1639"/>
                <a:gd name="T63" fmla="*/ 470 h 1088"/>
                <a:gd name="T64" fmla="*/ 21 w 1639"/>
                <a:gd name="T65" fmla="*/ 511 h 1088"/>
                <a:gd name="T66" fmla="*/ 16 w 1639"/>
                <a:gd name="T67" fmla="*/ 545 h 1088"/>
                <a:gd name="T68" fmla="*/ 7 w 1639"/>
                <a:gd name="T69" fmla="*/ 656 h 1088"/>
                <a:gd name="T70" fmla="*/ 0 w 1639"/>
                <a:gd name="T71" fmla="*/ 108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9" h="1088">
                  <a:moveTo>
                    <a:pt x="1639" y="0"/>
                  </a:moveTo>
                  <a:cubicBezTo>
                    <a:pt x="1639" y="9"/>
                    <a:pt x="1639" y="9"/>
                    <a:pt x="1639" y="9"/>
                  </a:cubicBezTo>
                  <a:cubicBezTo>
                    <a:pt x="1495" y="9"/>
                    <a:pt x="1495" y="9"/>
                    <a:pt x="1495" y="9"/>
                  </a:cubicBezTo>
                  <a:cubicBezTo>
                    <a:pt x="1495" y="18"/>
                    <a:pt x="1495" y="18"/>
                    <a:pt x="1495" y="18"/>
                  </a:cubicBezTo>
                  <a:cubicBezTo>
                    <a:pt x="1481" y="18"/>
                    <a:pt x="1481" y="18"/>
                    <a:pt x="1481" y="18"/>
                  </a:cubicBezTo>
                  <a:cubicBezTo>
                    <a:pt x="1481" y="26"/>
                    <a:pt x="1481" y="26"/>
                    <a:pt x="1481" y="26"/>
                  </a:cubicBezTo>
                  <a:cubicBezTo>
                    <a:pt x="1304" y="26"/>
                    <a:pt x="1304" y="26"/>
                    <a:pt x="1304" y="26"/>
                  </a:cubicBezTo>
                  <a:cubicBezTo>
                    <a:pt x="1304" y="26"/>
                    <a:pt x="1304" y="36"/>
                    <a:pt x="1304" y="34"/>
                  </a:cubicBezTo>
                  <a:cubicBezTo>
                    <a:pt x="1304" y="33"/>
                    <a:pt x="991" y="34"/>
                    <a:pt x="991" y="34"/>
                  </a:cubicBezTo>
                  <a:cubicBezTo>
                    <a:pt x="991" y="43"/>
                    <a:pt x="991" y="43"/>
                    <a:pt x="991" y="43"/>
                  </a:cubicBezTo>
                  <a:cubicBezTo>
                    <a:pt x="802" y="43"/>
                    <a:pt x="802" y="43"/>
                    <a:pt x="802" y="43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791" y="51"/>
                    <a:pt x="791" y="51"/>
                    <a:pt x="791" y="51"/>
                  </a:cubicBezTo>
                  <a:cubicBezTo>
                    <a:pt x="791" y="59"/>
                    <a:pt x="791" y="59"/>
                    <a:pt x="791" y="59"/>
                  </a:cubicBezTo>
                  <a:cubicBezTo>
                    <a:pt x="660" y="59"/>
                    <a:pt x="660" y="59"/>
                    <a:pt x="660" y="59"/>
                  </a:cubicBezTo>
                  <a:cubicBezTo>
                    <a:pt x="660" y="68"/>
                    <a:pt x="660" y="68"/>
                    <a:pt x="660" y="68"/>
                  </a:cubicBezTo>
                  <a:cubicBezTo>
                    <a:pt x="647" y="68"/>
                    <a:pt x="647" y="68"/>
                    <a:pt x="647" y="68"/>
                  </a:cubicBezTo>
                  <a:cubicBezTo>
                    <a:pt x="647" y="75"/>
                    <a:pt x="647" y="75"/>
                    <a:pt x="647" y="75"/>
                  </a:cubicBezTo>
                  <a:cubicBezTo>
                    <a:pt x="628" y="75"/>
                    <a:pt x="628" y="75"/>
                    <a:pt x="628" y="75"/>
                  </a:cubicBezTo>
                  <a:cubicBezTo>
                    <a:pt x="628" y="81"/>
                    <a:pt x="628" y="81"/>
                    <a:pt x="628" y="81"/>
                  </a:cubicBezTo>
                  <a:cubicBezTo>
                    <a:pt x="616" y="81"/>
                    <a:pt x="616" y="81"/>
                    <a:pt x="616" y="81"/>
                  </a:cubicBezTo>
                  <a:cubicBezTo>
                    <a:pt x="616" y="85"/>
                    <a:pt x="616" y="85"/>
                    <a:pt x="616" y="85"/>
                  </a:cubicBezTo>
                  <a:cubicBezTo>
                    <a:pt x="600" y="85"/>
                    <a:pt x="600" y="85"/>
                    <a:pt x="600" y="85"/>
                  </a:cubicBezTo>
                  <a:cubicBezTo>
                    <a:pt x="600" y="91"/>
                    <a:pt x="600" y="91"/>
                    <a:pt x="600" y="91"/>
                  </a:cubicBezTo>
                  <a:cubicBezTo>
                    <a:pt x="588" y="91"/>
                    <a:pt x="588" y="91"/>
                    <a:pt x="588" y="91"/>
                  </a:cubicBezTo>
                  <a:cubicBezTo>
                    <a:pt x="588" y="96"/>
                    <a:pt x="588" y="96"/>
                    <a:pt x="588" y="96"/>
                  </a:cubicBezTo>
                  <a:cubicBezTo>
                    <a:pt x="527" y="96"/>
                    <a:pt x="527" y="96"/>
                    <a:pt x="527" y="96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386" y="102"/>
                    <a:pt x="386" y="102"/>
                    <a:pt x="386" y="102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19" y="108"/>
                    <a:pt x="319" y="108"/>
                    <a:pt x="319" y="108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28"/>
                    <a:pt x="300" y="128"/>
                    <a:pt x="300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6" y="145"/>
                    <a:pt x="166" y="145"/>
                    <a:pt x="166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56"/>
                    <a:pt x="153" y="156"/>
                    <a:pt x="153" y="156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86" y="168"/>
                    <a:pt x="86" y="168"/>
                    <a:pt x="86" y="16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76" y="178"/>
                    <a:pt x="76" y="178"/>
                    <a:pt x="76" y="178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1" y="212"/>
                    <a:pt x="61" y="212"/>
                    <a:pt x="61" y="212"/>
                  </a:cubicBezTo>
                  <a:cubicBezTo>
                    <a:pt x="61" y="232"/>
                    <a:pt x="61" y="232"/>
                    <a:pt x="61" y="232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56" y="275"/>
                    <a:pt x="56" y="275"/>
                    <a:pt x="56" y="275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0" y="303"/>
                    <a:pt x="50" y="303"/>
                    <a:pt x="50" y="303"/>
                  </a:cubicBezTo>
                  <a:cubicBezTo>
                    <a:pt x="43" y="303"/>
                    <a:pt x="43" y="303"/>
                    <a:pt x="43" y="303"/>
                  </a:cubicBezTo>
                  <a:cubicBezTo>
                    <a:pt x="43" y="354"/>
                    <a:pt x="43" y="354"/>
                    <a:pt x="43" y="354"/>
                  </a:cubicBezTo>
                  <a:cubicBezTo>
                    <a:pt x="38" y="354"/>
                    <a:pt x="38" y="354"/>
                    <a:pt x="38" y="354"/>
                  </a:cubicBezTo>
                  <a:cubicBezTo>
                    <a:pt x="38" y="395"/>
                    <a:pt x="38" y="395"/>
                    <a:pt x="38" y="395"/>
                  </a:cubicBezTo>
                  <a:cubicBezTo>
                    <a:pt x="35" y="395"/>
                    <a:pt x="35" y="395"/>
                    <a:pt x="35" y="395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8" y="416"/>
                    <a:pt x="28" y="416"/>
                    <a:pt x="28" y="416"/>
                  </a:cubicBezTo>
                  <a:cubicBezTo>
                    <a:pt x="28" y="448"/>
                    <a:pt x="28" y="448"/>
                    <a:pt x="28" y="448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6" y="470"/>
                    <a:pt x="26" y="470"/>
                    <a:pt x="26" y="470"/>
                  </a:cubicBezTo>
                  <a:cubicBezTo>
                    <a:pt x="21" y="470"/>
                    <a:pt x="21" y="470"/>
                    <a:pt x="21" y="470"/>
                  </a:cubicBezTo>
                  <a:cubicBezTo>
                    <a:pt x="21" y="511"/>
                    <a:pt x="21" y="511"/>
                    <a:pt x="21" y="511"/>
                  </a:cubicBezTo>
                  <a:cubicBezTo>
                    <a:pt x="16" y="511"/>
                    <a:pt x="16" y="511"/>
                    <a:pt x="16" y="511"/>
                  </a:cubicBezTo>
                  <a:cubicBezTo>
                    <a:pt x="16" y="545"/>
                    <a:pt x="16" y="545"/>
                    <a:pt x="16" y="545"/>
                  </a:cubicBezTo>
                  <a:cubicBezTo>
                    <a:pt x="7" y="545"/>
                    <a:pt x="7" y="545"/>
                    <a:pt x="7" y="545"/>
                  </a:cubicBezTo>
                  <a:cubicBezTo>
                    <a:pt x="7" y="656"/>
                    <a:pt x="7" y="656"/>
                    <a:pt x="7" y="65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1088"/>
                    <a:pt x="0" y="1088"/>
                    <a:pt x="0" y="1088"/>
                  </a:cubicBezTo>
                </a:path>
              </a:pathLst>
            </a:custGeom>
            <a:noFill/>
            <a:ln w="28575" cap="flat">
              <a:solidFill>
                <a:srgbClr val="C050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269595" y="4928444"/>
              <a:ext cx="5202768" cy="529461"/>
            </a:xfrm>
            <a:custGeom>
              <a:avLst/>
              <a:gdLst>
                <a:gd name="T0" fmla="*/ 3878 w 3878"/>
                <a:gd name="T1" fmla="*/ 0 h 395"/>
                <a:gd name="T2" fmla="*/ 3464 w 3878"/>
                <a:gd name="T3" fmla="*/ 0 h 395"/>
                <a:gd name="T4" fmla="*/ 3464 w 3878"/>
                <a:gd name="T5" fmla="*/ 21 h 395"/>
                <a:gd name="T6" fmla="*/ 3400 w 3878"/>
                <a:gd name="T7" fmla="*/ 21 h 395"/>
                <a:gd name="T8" fmla="*/ 3400 w 3878"/>
                <a:gd name="T9" fmla="*/ 42 h 395"/>
                <a:gd name="T10" fmla="*/ 3213 w 3878"/>
                <a:gd name="T11" fmla="*/ 42 h 395"/>
                <a:gd name="T12" fmla="*/ 3213 w 3878"/>
                <a:gd name="T13" fmla="*/ 64 h 395"/>
                <a:gd name="T14" fmla="*/ 944 w 3878"/>
                <a:gd name="T15" fmla="*/ 64 h 395"/>
                <a:gd name="T16" fmla="*/ 944 w 3878"/>
                <a:gd name="T17" fmla="*/ 83 h 395"/>
                <a:gd name="T18" fmla="*/ 740 w 3878"/>
                <a:gd name="T19" fmla="*/ 83 h 395"/>
                <a:gd name="T20" fmla="*/ 740 w 3878"/>
                <a:gd name="T21" fmla="*/ 97 h 395"/>
                <a:gd name="T22" fmla="*/ 480 w 3878"/>
                <a:gd name="T23" fmla="*/ 97 h 395"/>
                <a:gd name="T24" fmla="*/ 480 w 3878"/>
                <a:gd name="T25" fmla="*/ 123 h 395"/>
                <a:gd name="T26" fmla="*/ 456 w 3878"/>
                <a:gd name="T27" fmla="*/ 123 h 395"/>
                <a:gd name="T28" fmla="*/ 456 w 3878"/>
                <a:gd name="T29" fmla="*/ 140 h 395"/>
                <a:gd name="T30" fmla="*/ 421 w 3878"/>
                <a:gd name="T31" fmla="*/ 140 h 395"/>
                <a:gd name="T32" fmla="*/ 421 w 3878"/>
                <a:gd name="T33" fmla="*/ 168 h 395"/>
                <a:gd name="T34" fmla="*/ 343 w 3878"/>
                <a:gd name="T35" fmla="*/ 168 h 395"/>
                <a:gd name="T36" fmla="*/ 343 w 3878"/>
                <a:gd name="T37" fmla="*/ 187 h 395"/>
                <a:gd name="T38" fmla="*/ 279 w 3878"/>
                <a:gd name="T39" fmla="*/ 187 h 395"/>
                <a:gd name="T40" fmla="*/ 279 w 3878"/>
                <a:gd name="T41" fmla="*/ 204 h 395"/>
                <a:gd name="T42" fmla="*/ 248 w 3878"/>
                <a:gd name="T43" fmla="*/ 204 h 395"/>
                <a:gd name="T44" fmla="*/ 248 w 3878"/>
                <a:gd name="T45" fmla="*/ 246 h 395"/>
                <a:gd name="T46" fmla="*/ 213 w 3878"/>
                <a:gd name="T47" fmla="*/ 246 h 395"/>
                <a:gd name="T48" fmla="*/ 213 w 3878"/>
                <a:gd name="T49" fmla="*/ 263 h 395"/>
                <a:gd name="T50" fmla="*/ 92 w 3878"/>
                <a:gd name="T51" fmla="*/ 263 h 395"/>
                <a:gd name="T52" fmla="*/ 92 w 3878"/>
                <a:gd name="T53" fmla="*/ 282 h 395"/>
                <a:gd name="T54" fmla="*/ 64 w 3878"/>
                <a:gd name="T55" fmla="*/ 282 h 395"/>
                <a:gd name="T56" fmla="*/ 64 w 3878"/>
                <a:gd name="T57" fmla="*/ 305 h 395"/>
                <a:gd name="T58" fmla="*/ 42 w 3878"/>
                <a:gd name="T59" fmla="*/ 305 h 395"/>
                <a:gd name="T60" fmla="*/ 42 w 3878"/>
                <a:gd name="T61" fmla="*/ 365 h 395"/>
                <a:gd name="T62" fmla="*/ 23 w 3878"/>
                <a:gd name="T63" fmla="*/ 365 h 395"/>
                <a:gd name="T64" fmla="*/ 23 w 3878"/>
                <a:gd name="T65" fmla="*/ 379 h 395"/>
                <a:gd name="T66" fmla="*/ 0 w 3878"/>
                <a:gd name="T67" fmla="*/ 379 h 395"/>
                <a:gd name="T68" fmla="*/ 0 w 3878"/>
                <a:gd name="T69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78" h="395">
                  <a:moveTo>
                    <a:pt x="3878" y="0"/>
                  </a:moveTo>
                  <a:lnTo>
                    <a:pt x="3464" y="0"/>
                  </a:lnTo>
                  <a:lnTo>
                    <a:pt x="3464" y="21"/>
                  </a:lnTo>
                  <a:lnTo>
                    <a:pt x="3400" y="21"/>
                  </a:lnTo>
                  <a:lnTo>
                    <a:pt x="3400" y="42"/>
                  </a:lnTo>
                  <a:lnTo>
                    <a:pt x="3213" y="42"/>
                  </a:lnTo>
                  <a:lnTo>
                    <a:pt x="3213" y="64"/>
                  </a:lnTo>
                  <a:lnTo>
                    <a:pt x="944" y="64"/>
                  </a:lnTo>
                  <a:lnTo>
                    <a:pt x="944" y="83"/>
                  </a:lnTo>
                  <a:lnTo>
                    <a:pt x="740" y="83"/>
                  </a:lnTo>
                  <a:lnTo>
                    <a:pt x="740" y="97"/>
                  </a:lnTo>
                  <a:lnTo>
                    <a:pt x="480" y="97"/>
                  </a:lnTo>
                  <a:lnTo>
                    <a:pt x="480" y="123"/>
                  </a:lnTo>
                  <a:lnTo>
                    <a:pt x="456" y="123"/>
                  </a:lnTo>
                  <a:lnTo>
                    <a:pt x="456" y="140"/>
                  </a:lnTo>
                  <a:lnTo>
                    <a:pt x="421" y="140"/>
                  </a:lnTo>
                  <a:lnTo>
                    <a:pt x="421" y="168"/>
                  </a:lnTo>
                  <a:lnTo>
                    <a:pt x="343" y="168"/>
                  </a:lnTo>
                  <a:lnTo>
                    <a:pt x="343" y="187"/>
                  </a:lnTo>
                  <a:lnTo>
                    <a:pt x="279" y="187"/>
                  </a:lnTo>
                  <a:lnTo>
                    <a:pt x="279" y="204"/>
                  </a:lnTo>
                  <a:lnTo>
                    <a:pt x="248" y="204"/>
                  </a:lnTo>
                  <a:lnTo>
                    <a:pt x="248" y="246"/>
                  </a:lnTo>
                  <a:lnTo>
                    <a:pt x="213" y="246"/>
                  </a:lnTo>
                  <a:lnTo>
                    <a:pt x="213" y="263"/>
                  </a:lnTo>
                  <a:lnTo>
                    <a:pt x="92" y="263"/>
                  </a:lnTo>
                  <a:lnTo>
                    <a:pt x="92" y="282"/>
                  </a:lnTo>
                  <a:lnTo>
                    <a:pt x="64" y="282"/>
                  </a:lnTo>
                  <a:lnTo>
                    <a:pt x="64" y="305"/>
                  </a:lnTo>
                  <a:lnTo>
                    <a:pt x="42" y="305"/>
                  </a:lnTo>
                  <a:lnTo>
                    <a:pt x="42" y="365"/>
                  </a:lnTo>
                  <a:lnTo>
                    <a:pt x="23" y="365"/>
                  </a:lnTo>
                  <a:lnTo>
                    <a:pt x="23" y="379"/>
                  </a:lnTo>
                  <a:lnTo>
                    <a:pt x="0" y="379"/>
                  </a:lnTo>
                  <a:lnTo>
                    <a:pt x="0" y="395"/>
                  </a:lnTo>
                </a:path>
              </a:pathLst>
            </a:custGeom>
            <a:noFill/>
            <a:ln w="28575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269595" y="3903031"/>
              <a:ext cx="5202768" cy="1554874"/>
            </a:xfrm>
            <a:custGeom>
              <a:avLst/>
              <a:gdLst>
                <a:gd name="T0" fmla="*/ 3878 w 3878"/>
                <a:gd name="T1" fmla="*/ 0 h 1160"/>
                <a:gd name="T2" fmla="*/ 2905 w 3878"/>
                <a:gd name="T3" fmla="*/ 0 h 1160"/>
                <a:gd name="T4" fmla="*/ 2905 w 3878"/>
                <a:gd name="T5" fmla="*/ 21 h 1160"/>
                <a:gd name="T6" fmla="*/ 2262 w 3878"/>
                <a:gd name="T7" fmla="*/ 21 h 1160"/>
                <a:gd name="T8" fmla="*/ 2262 w 3878"/>
                <a:gd name="T9" fmla="*/ 42 h 1160"/>
                <a:gd name="T10" fmla="*/ 2068 w 3878"/>
                <a:gd name="T11" fmla="*/ 42 h 1160"/>
                <a:gd name="T12" fmla="*/ 2068 w 3878"/>
                <a:gd name="T13" fmla="*/ 64 h 1160"/>
                <a:gd name="T14" fmla="*/ 1888 w 3878"/>
                <a:gd name="T15" fmla="*/ 64 h 1160"/>
                <a:gd name="T16" fmla="*/ 1888 w 3878"/>
                <a:gd name="T17" fmla="*/ 85 h 1160"/>
                <a:gd name="T18" fmla="*/ 1481 w 3878"/>
                <a:gd name="T19" fmla="*/ 85 h 1160"/>
                <a:gd name="T20" fmla="*/ 1481 w 3878"/>
                <a:gd name="T21" fmla="*/ 109 h 1160"/>
                <a:gd name="T22" fmla="*/ 1351 w 3878"/>
                <a:gd name="T23" fmla="*/ 109 h 1160"/>
                <a:gd name="T24" fmla="*/ 1351 w 3878"/>
                <a:gd name="T25" fmla="*/ 130 h 1160"/>
                <a:gd name="T26" fmla="*/ 1254 w 3878"/>
                <a:gd name="T27" fmla="*/ 130 h 1160"/>
                <a:gd name="T28" fmla="*/ 1254 w 3878"/>
                <a:gd name="T29" fmla="*/ 161 h 1160"/>
                <a:gd name="T30" fmla="*/ 1228 w 3878"/>
                <a:gd name="T31" fmla="*/ 161 h 1160"/>
                <a:gd name="T32" fmla="*/ 1228 w 3878"/>
                <a:gd name="T33" fmla="*/ 187 h 1160"/>
                <a:gd name="T34" fmla="*/ 1159 w 3878"/>
                <a:gd name="T35" fmla="*/ 187 h 1160"/>
                <a:gd name="T36" fmla="*/ 1159 w 3878"/>
                <a:gd name="T37" fmla="*/ 208 h 1160"/>
                <a:gd name="T38" fmla="*/ 927 w 3878"/>
                <a:gd name="T39" fmla="*/ 208 h 1160"/>
                <a:gd name="T40" fmla="*/ 927 w 3878"/>
                <a:gd name="T41" fmla="*/ 232 h 1160"/>
                <a:gd name="T42" fmla="*/ 636 w 3878"/>
                <a:gd name="T43" fmla="*/ 232 h 1160"/>
                <a:gd name="T44" fmla="*/ 636 w 3878"/>
                <a:gd name="T45" fmla="*/ 270 h 1160"/>
                <a:gd name="T46" fmla="*/ 419 w 3878"/>
                <a:gd name="T47" fmla="*/ 270 h 1160"/>
                <a:gd name="T48" fmla="*/ 419 w 3878"/>
                <a:gd name="T49" fmla="*/ 291 h 1160"/>
                <a:gd name="T50" fmla="*/ 359 w 3878"/>
                <a:gd name="T51" fmla="*/ 291 h 1160"/>
                <a:gd name="T52" fmla="*/ 359 w 3878"/>
                <a:gd name="T53" fmla="*/ 310 h 1160"/>
                <a:gd name="T54" fmla="*/ 348 w 3878"/>
                <a:gd name="T55" fmla="*/ 310 h 1160"/>
                <a:gd name="T56" fmla="*/ 348 w 3878"/>
                <a:gd name="T57" fmla="*/ 336 h 1160"/>
                <a:gd name="T58" fmla="*/ 222 w 3878"/>
                <a:gd name="T59" fmla="*/ 336 h 1160"/>
                <a:gd name="T60" fmla="*/ 222 w 3878"/>
                <a:gd name="T61" fmla="*/ 350 h 1160"/>
                <a:gd name="T62" fmla="*/ 191 w 3878"/>
                <a:gd name="T63" fmla="*/ 350 h 1160"/>
                <a:gd name="T64" fmla="*/ 191 w 3878"/>
                <a:gd name="T65" fmla="*/ 369 h 1160"/>
                <a:gd name="T66" fmla="*/ 180 w 3878"/>
                <a:gd name="T67" fmla="*/ 369 h 1160"/>
                <a:gd name="T68" fmla="*/ 180 w 3878"/>
                <a:gd name="T69" fmla="*/ 410 h 1160"/>
                <a:gd name="T70" fmla="*/ 168 w 3878"/>
                <a:gd name="T71" fmla="*/ 410 h 1160"/>
                <a:gd name="T72" fmla="*/ 168 w 3878"/>
                <a:gd name="T73" fmla="*/ 433 h 1160"/>
                <a:gd name="T74" fmla="*/ 161 w 3878"/>
                <a:gd name="T75" fmla="*/ 433 h 1160"/>
                <a:gd name="T76" fmla="*/ 161 w 3878"/>
                <a:gd name="T77" fmla="*/ 469 h 1160"/>
                <a:gd name="T78" fmla="*/ 151 w 3878"/>
                <a:gd name="T79" fmla="*/ 469 h 1160"/>
                <a:gd name="T80" fmla="*/ 151 w 3878"/>
                <a:gd name="T81" fmla="*/ 490 h 1160"/>
                <a:gd name="T82" fmla="*/ 135 w 3878"/>
                <a:gd name="T83" fmla="*/ 490 h 1160"/>
                <a:gd name="T84" fmla="*/ 135 w 3878"/>
                <a:gd name="T85" fmla="*/ 587 h 1160"/>
                <a:gd name="T86" fmla="*/ 116 w 3878"/>
                <a:gd name="T87" fmla="*/ 587 h 1160"/>
                <a:gd name="T88" fmla="*/ 116 w 3878"/>
                <a:gd name="T89" fmla="*/ 630 h 1160"/>
                <a:gd name="T90" fmla="*/ 99 w 3878"/>
                <a:gd name="T91" fmla="*/ 630 h 1160"/>
                <a:gd name="T92" fmla="*/ 99 w 3878"/>
                <a:gd name="T93" fmla="*/ 646 h 1160"/>
                <a:gd name="T94" fmla="*/ 90 w 3878"/>
                <a:gd name="T95" fmla="*/ 646 h 1160"/>
                <a:gd name="T96" fmla="*/ 90 w 3878"/>
                <a:gd name="T97" fmla="*/ 708 h 1160"/>
                <a:gd name="T98" fmla="*/ 83 w 3878"/>
                <a:gd name="T99" fmla="*/ 708 h 1160"/>
                <a:gd name="T100" fmla="*/ 83 w 3878"/>
                <a:gd name="T101" fmla="*/ 732 h 1160"/>
                <a:gd name="T102" fmla="*/ 68 w 3878"/>
                <a:gd name="T103" fmla="*/ 732 h 1160"/>
                <a:gd name="T104" fmla="*/ 68 w 3878"/>
                <a:gd name="T105" fmla="*/ 755 h 1160"/>
                <a:gd name="T106" fmla="*/ 42 w 3878"/>
                <a:gd name="T107" fmla="*/ 755 h 1160"/>
                <a:gd name="T108" fmla="*/ 42 w 3878"/>
                <a:gd name="T109" fmla="*/ 852 h 1160"/>
                <a:gd name="T110" fmla="*/ 33 w 3878"/>
                <a:gd name="T111" fmla="*/ 852 h 1160"/>
                <a:gd name="T112" fmla="*/ 33 w 3878"/>
                <a:gd name="T113" fmla="*/ 890 h 1160"/>
                <a:gd name="T114" fmla="*/ 21 w 3878"/>
                <a:gd name="T115" fmla="*/ 890 h 1160"/>
                <a:gd name="T116" fmla="*/ 21 w 3878"/>
                <a:gd name="T117" fmla="*/ 987 h 1160"/>
                <a:gd name="T118" fmla="*/ 0 w 3878"/>
                <a:gd name="T119" fmla="*/ 987 h 1160"/>
                <a:gd name="T120" fmla="*/ 0 w 3878"/>
                <a:gd name="T121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78" h="1160">
                  <a:moveTo>
                    <a:pt x="3878" y="0"/>
                  </a:moveTo>
                  <a:lnTo>
                    <a:pt x="2905" y="0"/>
                  </a:lnTo>
                  <a:lnTo>
                    <a:pt x="2905" y="21"/>
                  </a:lnTo>
                  <a:lnTo>
                    <a:pt x="2262" y="21"/>
                  </a:lnTo>
                  <a:lnTo>
                    <a:pt x="2262" y="42"/>
                  </a:lnTo>
                  <a:lnTo>
                    <a:pt x="2068" y="42"/>
                  </a:lnTo>
                  <a:lnTo>
                    <a:pt x="2068" y="64"/>
                  </a:lnTo>
                  <a:lnTo>
                    <a:pt x="1888" y="64"/>
                  </a:lnTo>
                  <a:lnTo>
                    <a:pt x="1888" y="85"/>
                  </a:lnTo>
                  <a:lnTo>
                    <a:pt x="1481" y="85"/>
                  </a:lnTo>
                  <a:lnTo>
                    <a:pt x="1481" y="109"/>
                  </a:lnTo>
                  <a:lnTo>
                    <a:pt x="1351" y="109"/>
                  </a:lnTo>
                  <a:lnTo>
                    <a:pt x="1351" y="130"/>
                  </a:lnTo>
                  <a:lnTo>
                    <a:pt x="1254" y="130"/>
                  </a:lnTo>
                  <a:lnTo>
                    <a:pt x="1254" y="161"/>
                  </a:lnTo>
                  <a:lnTo>
                    <a:pt x="1228" y="161"/>
                  </a:lnTo>
                  <a:lnTo>
                    <a:pt x="1228" y="187"/>
                  </a:lnTo>
                  <a:lnTo>
                    <a:pt x="1159" y="187"/>
                  </a:lnTo>
                  <a:lnTo>
                    <a:pt x="1159" y="208"/>
                  </a:lnTo>
                  <a:lnTo>
                    <a:pt x="927" y="208"/>
                  </a:lnTo>
                  <a:lnTo>
                    <a:pt x="927" y="232"/>
                  </a:lnTo>
                  <a:lnTo>
                    <a:pt x="636" y="232"/>
                  </a:lnTo>
                  <a:lnTo>
                    <a:pt x="636" y="270"/>
                  </a:lnTo>
                  <a:lnTo>
                    <a:pt x="419" y="270"/>
                  </a:lnTo>
                  <a:lnTo>
                    <a:pt x="419" y="291"/>
                  </a:lnTo>
                  <a:lnTo>
                    <a:pt x="359" y="291"/>
                  </a:lnTo>
                  <a:lnTo>
                    <a:pt x="359" y="310"/>
                  </a:lnTo>
                  <a:lnTo>
                    <a:pt x="348" y="310"/>
                  </a:lnTo>
                  <a:lnTo>
                    <a:pt x="348" y="336"/>
                  </a:lnTo>
                  <a:lnTo>
                    <a:pt x="222" y="336"/>
                  </a:lnTo>
                  <a:lnTo>
                    <a:pt x="222" y="350"/>
                  </a:lnTo>
                  <a:lnTo>
                    <a:pt x="191" y="350"/>
                  </a:lnTo>
                  <a:lnTo>
                    <a:pt x="191" y="369"/>
                  </a:lnTo>
                  <a:lnTo>
                    <a:pt x="180" y="369"/>
                  </a:lnTo>
                  <a:lnTo>
                    <a:pt x="180" y="410"/>
                  </a:lnTo>
                  <a:lnTo>
                    <a:pt x="168" y="410"/>
                  </a:lnTo>
                  <a:lnTo>
                    <a:pt x="168" y="433"/>
                  </a:lnTo>
                  <a:lnTo>
                    <a:pt x="161" y="433"/>
                  </a:lnTo>
                  <a:lnTo>
                    <a:pt x="161" y="469"/>
                  </a:lnTo>
                  <a:lnTo>
                    <a:pt x="151" y="469"/>
                  </a:lnTo>
                  <a:lnTo>
                    <a:pt x="151" y="490"/>
                  </a:lnTo>
                  <a:lnTo>
                    <a:pt x="135" y="490"/>
                  </a:lnTo>
                  <a:lnTo>
                    <a:pt x="135" y="587"/>
                  </a:lnTo>
                  <a:lnTo>
                    <a:pt x="116" y="587"/>
                  </a:lnTo>
                  <a:lnTo>
                    <a:pt x="116" y="630"/>
                  </a:lnTo>
                  <a:lnTo>
                    <a:pt x="99" y="630"/>
                  </a:lnTo>
                  <a:lnTo>
                    <a:pt x="99" y="646"/>
                  </a:lnTo>
                  <a:lnTo>
                    <a:pt x="90" y="646"/>
                  </a:lnTo>
                  <a:lnTo>
                    <a:pt x="90" y="708"/>
                  </a:lnTo>
                  <a:lnTo>
                    <a:pt x="83" y="708"/>
                  </a:lnTo>
                  <a:lnTo>
                    <a:pt x="83" y="732"/>
                  </a:lnTo>
                  <a:lnTo>
                    <a:pt x="68" y="732"/>
                  </a:lnTo>
                  <a:lnTo>
                    <a:pt x="68" y="755"/>
                  </a:lnTo>
                  <a:lnTo>
                    <a:pt x="42" y="755"/>
                  </a:lnTo>
                  <a:lnTo>
                    <a:pt x="42" y="852"/>
                  </a:lnTo>
                  <a:lnTo>
                    <a:pt x="33" y="852"/>
                  </a:lnTo>
                  <a:lnTo>
                    <a:pt x="33" y="890"/>
                  </a:lnTo>
                  <a:lnTo>
                    <a:pt x="21" y="890"/>
                  </a:lnTo>
                  <a:lnTo>
                    <a:pt x="21" y="987"/>
                  </a:lnTo>
                  <a:lnTo>
                    <a:pt x="0" y="987"/>
                  </a:lnTo>
                  <a:lnTo>
                    <a:pt x="0" y="1160"/>
                  </a:lnTo>
                </a:path>
              </a:pathLst>
            </a:custGeom>
            <a:noFill/>
            <a:ln w="28575" cap="flat">
              <a:solidFill>
                <a:srgbClr val="FF66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84964" y="4704356"/>
              <a:ext cx="1627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FF00"/>
                  </a:solidFill>
                </a:rPr>
                <a:t>No pre-treatment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23623" y="3985272"/>
              <a:ext cx="1350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6699"/>
                  </a:solidFill>
                </a:rPr>
                <a:t>Pre-treatment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759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40" y="2951947"/>
            <a:ext cx="7825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controversy…</a:t>
            </a:r>
          </a:p>
          <a:p>
            <a:pPr algn="ctr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692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&amp;t">
  <a:themeElements>
    <a:clrScheme name="">
      <a:dk1>
        <a:srgbClr val="0033AB"/>
      </a:dk1>
      <a:lt1>
        <a:srgbClr val="FFFFFF"/>
      </a:lt1>
      <a:dk2>
        <a:srgbClr val="FFBA00"/>
      </a:dk2>
      <a:lt2>
        <a:srgbClr val="FFFF19"/>
      </a:lt2>
      <a:accent1>
        <a:srgbClr val="73FF54"/>
      </a:accent1>
      <a:accent2>
        <a:srgbClr val="00FFFF"/>
      </a:accent2>
      <a:accent3>
        <a:srgbClr val="FFD9AA"/>
      </a:accent3>
      <a:accent4>
        <a:srgbClr val="DADADA"/>
      </a:accent4>
      <a:accent5>
        <a:srgbClr val="BCFFB3"/>
      </a:accent5>
      <a:accent6>
        <a:srgbClr val="00E7E7"/>
      </a:accent6>
      <a:hlink>
        <a:srgbClr val="FF7F85"/>
      </a:hlink>
      <a:folHlink>
        <a:srgbClr val="7DFFD1"/>
      </a:folHlink>
    </a:clrScheme>
    <a:fontScheme name="1_G&amp;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&amp;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&amp;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&amp;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CC00"/>
      </a:accent1>
      <a:accent2>
        <a:srgbClr val="FFFFCC"/>
      </a:accent2>
      <a:accent3>
        <a:srgbClr val="AAAACA"/>
      </a:accent3>
      <a:accent4>
        <a:srgbClr val="DADADA"/>
      </a:accent4>
      <a:accent5>
        <a:srgbClr val="FFE2AA"/>
      </a:accent5>
      <a:accent6>
        <a:srgbClr val="E7E7B9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ESC montalescot">
      <a:dk1>
        <a:sysClr val="windowText" lastClr="000000"/>
      </a:dk1>
      <a:lt1>
        <a:sysClr val="window" lastClr="FFFFFF"/>
      </a:lt1>
      <a:dk2>
        <a:srgbClr val="000080"/>
      </a:dk2>
      <a:lt2>
        <a:srgbClr val="FFFFFF"/>
      </a:lt2>
      <a:accent1>
        <a:srgbClr val="FFFF19"/>
      </a:accent1>
      <a:accent2>
        <a:srgbClr val="73FF54"/>
      </a:accent2>
      <a:accent3>
        <a:srgbClr val="00FFFF"/>
      </a:accent3>
      <a:accent4>
        <a:srgbClr val="FF9933"/>
      </a:accent4>
      <a:accent5>
        <a:srgbClr val="66CCFF"/>
      </a:accent5>
      <a:accent6>
        <a:srgbClr val="FFC000"/>
      </a:accent6>
      <a:hlink>
        <a:srgbClr val="FF9933"/>
      </a:hlink>
      <a:folHlink>
        <a:srgbClr val="FF7F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ESC montalescot">
      <a:dk1>
        <a:sysClr val="windowText" lastClr="000000"/>
      </a:dk1>
      <a:lt1>
        <a:sysClr val="window" lastClr="FFFFFF"/>
      </a:lt1>
      <a:dk2>
        <a:srgbClr val="000080"/>
      </a:dk2>
      <a:lt2>
        <a:srgbClr val="FFFFFF"/>
      </a:lt2>
      <a:accent1>
        <a:srgbClr val="FFFF19"/>
      </a:accent1>
      <a:accent2>
        <a:srgbClr val="73FF54"/>
      </a:accent2>
      <a:accent3>
        <a:srgbClr val="00FFFF"/>
      </a:accent3>
      <a:accent4>
        <a:srgbClr val="FF9933"/>
      </a:accent4>
      <a:accent5>
        <a:srgbClr val="66CCFF"/>
      </a:accent5>
      <a:accent6>
        <a:srgbClr val="FFC000"/>
      </a:accent6>
      <a:hlink>
        <a:srgbClr val="FF9933"/>
      </a:hlink>
      <a:folHlink>
        <a:srgbClr val="FF7F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21041</TotalTime>
  <Words>1235</Words>
  <Application>Microsoft Office PowerPoint</Application>
  <PresentationFormat>Affichage à l'écran (4:3)</PresentationFormat>
  <Paragraphs>271</Paragraphs>
  <Slides>29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29</vt:i4>
      </vt:variant>
    </vt:vector>
  </HeadingPairs>
  <TitlesOfParts>
    <vt:vector size="46" baseType="lpstr">
      <vt:lpstr>Arial Unicode MS</vt:lpstr>
      <vt:lpstr>MS PGothic</vt:lpstr>
      <vt:lpstr>MS PGothic</vt:lpstr>
      <vt:lpstr>Arial</vt:lpstr>
      <vt:lpstr>Arial Narrow</vt:lpstr>
      <vt:lpstr>Calibri</vt:lpstr>
      <vt:lpstr>Cambria</vt:lpstr>
      <vt:lpstr>Monotype Sorts</vt:lpstr>
      <vt:lpstr>Symbol</vt:lpstr>
      <vt:lpstr>Times New Roman</vt:lpstr>
      <vt:lpstr>Times-Roman</vt:lpstr>
      <vt:lpstr>Wingdings</vt:lpstr>
      <vt:lpstr>1_G&amp;t</vt:lpstr>
      <vt:lpstr>6_Default Design</vt:lpstr>
      <vt:lpstr>1_Office Theme</vt:lpstr>
      <vt:lpstr>2_Office Theme</vt:lpstr>
      <vt:lpstr>Thème Office</vt:lpstr>
      <vt:lpstr>Présentation PowerPoint</vt:lpstr>
      <vt:lpstr>Présentation PowerPoint</vt:lpstr>
      <vt:lpstr>Definition of Pre-treatment</vt:lpstr>
      <vt:lpstr>Présentation PowerPoint</vt:lpstr>
      <vt:lpstr>ACCOAST: The only prospective trial in NSTEMI to investigate pre-treatment with a P2Y12-receptor antagonist</vt:lpstr>
      <vt:lpstr>ACCOAST: Pre-treatment showed similar efficacy but an increase in TIMI major bleeding</vt:lpstr>
      <vt:lpstr>ACCOAST: Is there a risk of waiting angio to treat?  Primary efficacy endpoint prior to angiography</vt:lpstr>
      <vt:lpstr>ACCOAST: Are the results different for PCI patients?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Ticagrelor in ACS: PLATO</vt:lpstr>
      <vt:lpstr>Présentation PowerPoint</vt:lpstr>
      <vt:lpstr>GPIs in NSTE-ACS</vt:lpstr>
      <vt:lpstr>EARLY-ACS: GPI pre-treatment vs. no pre-treatment </vt:lpstr>
      <vt:lpstr>Présentation PowerPoint</vt:lpstr>
      <vt:lpstr>Présentation PowerPoint</vt:lpstr>
      <vt:lpstr>GPI pre-treatment in NTE-ACS</vt:lpstr>
      <vt:lpstr>Présentation PowerPoint</vt:lpstr>
      <vt:lpstr>Présentation PowerPoint</vt:lpstr>
      <vt:lpstr>Présentation PowerPoint</vt:lpstr>
      <vt:lpstr>Présentation PowerPoint</vt:lpstr>
      <vt:lpstr>Clinical situations where administration of antiplatelet therapy is delayed</vt:lpstr>
      <vt:lpstr> CHAMPION-PHOENIX: IV P2Y12 inhibitor cangrelor Death/ MI/ IDR/ Stent Thrombosis within 48 Hours</vt:lpstr>
      <vt:lpstr>Présentation PowerPoint</vt:lpstr>
      <vt:lpstr>Conclusions When should we start a P2Y12 inhibitor?</vt:lpstr>
    </vt:vector>
  </TitlesOfParts>
  <Company>Eli Lilly and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XG09103</dc:creator>
  <cp:lastModifiedBy>Gilles MONTALESCOT</cp:lastModifiedBy>
  <cp:revision>1637</cp:revision>
  <dcterms:created xsi:type="dcterms:W3CDTF">2009-06-03T10:07:00Z</dcterms:created>
  <dcterms:modified xsi:type="dcterms:W3CDTF">2017-08-22T13:59:48Z</dcterms:modified>
</cp:coreProperties>
</file>