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2"/>
  </p:notesMasterIdLst>
  <p:handoutMasterIdLst>
    <p:handoutMasterId r:id="rId23"/>
  </p:handoutMasterIdLst>
  <p:sldIdLst>
    <p:sldId id="256" r:id="rId3"/>
    <p:sldId id="271" r:id="rId4"/>
    <p:sldId id="272" r:id="rId5"/>
    <p:sldId id="273" r:id="rId6"/>
    <p:sldId id="276" r:id="rId7"/>
    <p:sldId id="258" r:id="rId8"/>
    <p:sldId id="274" r:id="rId9"/>
    <p:sldId id="259" r:id="rId10"/>
    <p:sldId id="260" r:id="rId11"/>
    <p:sldId id="261" r:id="rId12"/>
    <p:sldId id="269" r:id="rId13"/>
    <p:sldId id="263" r:id="rId14"/>
    <p:sldId id="280" r:id="rId15"/>
    <p:sldId id="264" r:id="rId16"/>
    <p:sldId id="275" r:id="rId17"/>
    <p:sldId id="268" r:id="rId18"/>
    <p:sldId id="277" r:id="rId19"/>
    <p:sldId id="284" r:id="rId20"/>
    <p:sldId id="286" r:id="rId21"/>
  </p:sldIdLst>
  <p:sldSz cx="9144000" cy="5143500" type="screen16x9"/>
  <p:notesSz cx="6858000" cy="9144000"/>
  <p:defaultTextStyle>
    <a:defPPr>
      <a:defRPr lang="fr-FR"/>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6" autoAdjust="0"/>
    <p:restoredTop sz="84703" autoAdjust="0"/>
  </p:normalViewPr>
  <p:slideViewPr>
    <p:cSldViewPr snapToGrid="0" snapToObjects="1">
      <p:cViewPr>
        <p:scale>
          <a:sx n="94" d="100"/>
          <a:sy n="94" d="100"/>
        </p:scale>
        <p:origin x="-1032" y="-1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CA0285-0C1E-7A4C-B600-51B4624DA9B1}" type="datetimeFigureOut">
              <a:rPr lang="fr-FR" smtClean="0"/>
              <a:pPr/>
              <a:t>24/08/2018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DF4E30-BBD9-D546-A51F-A696A7CC4A8A}" type="slidenum">
              <a:rPr lang="fr-FR" smtClean="0"/>
              <a:pPr/>
              <a:t>‹N°›</a:t>
            </a:fld>
            <a:endParaRPr lang="fr-FR"/>
          </a:p>
        </p:txBody>
      </p:sp>
    </p:spTree>
    <p:extLst>
      <p:ext uri="{BB962C8B-B14F-4D97-AF65-F5344CB8AC3E}">
        <p14:creationId xmlns:p14="http://schemas.microsoft.com/office/powerpoint/2010/main" val="3163723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152CDE-C945-4B88-ACA0-1F08648EFF33}" type="datetimeFigureOut">
              <a:rPr lang="en-US" smtClean="0"/>
              <a:t>8/24/2018</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C9067-D8A6-46E0-9259-26E1FF50ECDB}" type="slidenum">
              <a:rPr lang="en-US" smtClean="0"/>
              <a:t>‹N°›</a:t>
            </a:fld>
            <a:endParaRPr lang="en-US"/>
          </a:p>
        </p:txBody>
      </p:sp>
    </p:spTree>
    <p:extLst>
      <p:ext uri="{BB962C8B-B14F-4D97-AF65-F5344CB8AC3E}">
        <p14:creationId xmlns:p14="http://schemas.microsoft.com/office/powerpoint/2010/main" val="2029792182"/>
      </p:ext>
    </p:extLst>
  </p:cSld>
  <p:clrMap bg1="lt1" tx1="dk1" bg2="lt2" tx2="dk2" accent1="accent1" accent2="accent2" accent3="accent3" accent4="accent4" accent5="accent5" accent6="accent6" hlink="hlink" folHlink="folHlink"/>
  <p:notesStyle>
    <a:lvl1pPr marL="0" algn="l" defTabSz="914243" rtl="0" eaLnBrk="1" latinLnBrk="0" hangingPunct="1">
      <a:defRPr sz="1200" kern="1200">
        <a:solidFill>
          <a:schemeClr val="tx1"/>
        </a:solidFill>
        <a:latin typeface="+mn-lt"/>
        <a:ea typeface="+mn-ea"/>
        <a:cs typeface="+mn-cs"/>
      </a:defRPr>
    </a:lvl1pPr>
    <a:lvl2pPr marL="457118"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2" algn="l" defTabSz="914243" rtl="0" eaLnBrk="1" latinLnBrk="0" hangingPunct="1">
      <a:defRPr sz="1200" kern="1200">
        <a:solidFill>
          <a:schemeClr val="tx1"/>
        </a:solidFill>
        <a:latin typeface="+mn-lt"/>
        <a:ea typeface="+mn-ea"/>
        <a:cs typeface="+mn-cs"/>
      </a:defRPr>
    </a:lvl4pPr>
    <a:lvl5pPr marL="1828484" algn="l" defTabSz="914243" rtl="0" eaLnBrk="1" latinLnBrk="0" hangingPunct="1">
      <a:defRPr sz="1200" kern="1200">
        <a:solidFill>
          <a:schemeClr val="tx1"/>
        </a:solidFill>
        <a:latin typeface="+mn-lt"/>
        <a:ea typeface="+mn-ea"/>
        <a:cs typeface="+mn-cs"/>
      </a:defRPr>
    </a:lvl5pPr>
    <a:lvl6pPr marL="2285601" algn="l" defTabSz="914243" rtl="0" eaLnBrk="1" latinLnBrk="0" hangingPunct="1">
      <a:defRPr sz="1200" kern="1200">
        <a:solidFill>
          <a:schemeClr val="tx1"/>
        </a:solidFill>
        <a:latin typeface="+mn-lt"/>
        <a:ea typeface="+mn-ea"/>
        <a:cs typeface="+mn-cs"/>
      </a:defRPr>
    </a:lvl6pPr>
    <a:lvl7pPr marL="2742719" algn="l" defTabSz="914243" rtl="0" eaLnBrk="1" latinLnBrk="0" hangingPunct="1">
      <a:defRPr sz="1200" kern="1200">
        <a:solidFill>
          <a:schemeClr val="tx1"/>
        </a:solidFill>
        <a:latin typeface="+mn-lt"/>
        <a:ea typeface="+mn-ea"/>
        <a:cs typeface="+mn-cs"/>
      </a:defRPr>
    </a:lvl7pPr>
    <a:lvl8pPr marL="3199840" algn="l" defTabSz="914243" rtl="0" eaLnBrk="1" latinLnBrk="0" hangingPunct="1">
      <a:defRPr sz="1200" kern="1200">
        <a:solidFill>
          <a:schemeClr val="tx1"/>
        </a:solidFill>
        <a:latin typeface="+mn-lt"/>
        <a:ea typeface="+mn-ea"/>
        <a:cs typeface="+mn-cs"/>
      </a:defRPr>
    </a:lvl8pPr>
    <a:lvl9pPr marL="3656960" algn="l" defTabSz="9142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CFC9067-D8A6-46E0-9259-26E1FF50ECDB}" type="slidenum">
              <a:rPr lang="en-US" smtClean="0"/>
              <a:t>11</a:t>
            </a:fld>
            <a:endParaRPr lang="en-US"/>
          </a:p>
        </p:txBody>
      </p:sp>
    </p:spTree>
    <p:extLst>
      <p:ext uri="{BB962C8B-B14F-4D97-AF65-F5344CB8AC3E}">
        <p14:creationId xmlns:p14="http://schemas.microsoft.com/office/powerpoint/2010/main" val="373292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evaluated whether oral anticoagulation therapy was an independent correlates of survival and of structural valve deterioration in 11,469 patients who underwent successful Transcatheter Valve Implantation. One third was on oral anticoagulation at discharge mainly for the prevention of cardioembolic stroke. Anticoagulation at discharge (adj. OR 0.54 [0.35-0.82], p=0.005) and prosthesis size ≤23mm (adj. OR 3.43 [2.41-4.89], p&lt;0.001) were the strongest independent correlates of SVD. Gender, renal failure and atrial fibrillation, impacted the most mortality at 3-year follow-up. However, anticoagulation at discharge </a:t>
            </a:r>
            <a:r>
              <a:rPr lang="en-GB" sz="1200" kern="1200" dirty="0" smtClean="0">
                <a:solidFill>
                  <a:schemeClr val="tx1"/>
                </a:solidFill>
                <a:effectLst/>
                <a:latin typeface="+mn-lt"/>
                <a:ea typeface="+mn-ea"/>
                <a:cs typeface="+mn-cs"/>
              </a:rPr>
              <a:t>remained a correlate of mortality, independently of atrial fibrillation, despite the strong correlation between the two factors.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PERSPECTIVES</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COMPETENCY IN PATIENT CARE AND PROCEDURAL SKILLS</a:t>
            </a:r>
            <a:r>
              <a:rPr lang="en-GB" sz="1200" kern="1200" dirty="0" smtClean="0">
                <a:solidFill>
                  <a:schemeClr val="tx1"/>
                </a:solidFill>
                <a:effectLst/>
                <a:latin typeface="+mn-lt"/>
                <a:ea typeface="+mn-ea"/>
                <a:cs typeface="+mn-cs"/>
              </a:rPr>
              <a:t>: Post-TAVI antithrombotic treatment is mainly driven by the patient’s characteristics. Post-TAVI anticoagulation is given in one third of patients after successful TAVI to prevent cardioembolic stroke. It decreases the risk of structural valve deterioration. It is also significantly associated with increased long-term mortality despite adjustment for atrial fibrillation, a stronger predictor of mortality than anticoagulation.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TRANSLATIONAL OUTLOOK</a:t>
            </a:r>
            <a:r>
              <a:rPr lang="en-GB" sz="1200" kern="1200" dirty="0" smtClean="0">
                <a:solidFill>
                  <a:schemeClr val="tx1"/>
                </a:solidFill>
                <a:effectLst/>
                <a:latin typeface="+mn-lt"/>
                <a:ea typeface="+mn-ea"/>
                <a:cs typeface="+mn-cs"/>
              </a:rPr>
              <a:t>: Ongoing randomized trials are awaited to clarify the clinical benefit of long-term anticoagulation after successful TAVI. The bleeding risk of this population is high, the need for antiplatelet therapy due to concomitant coronary artery disease is frequent and the determinants of valve thrombosis are partly known. These are the main challenges to be solved.   </a:t>
            </a:r>
            <a:endParaRPr lang="en-US" sz="120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FCFC9067-D8A6-46E0-9259-26E1FF50ECDB}" type="slidenum">
              <a:rPr lang="en-US" smtClean="0"/>
              <a:t>15</a:t>
            </a:fld>
            <a:endParaRPr lang="en-US"/>
          </a:p>
        </p:txBody>
      </p:sp>
    </p:spTree>
    <p:extLst>
      <p:ext uri="{BB962C8B-B14F-4D97-AF65-F5344CB8AC3E}">
        <p14:creationId xmlns:p14="http://schemas.microsoft.com/office/powerpoint/2010/main" val="91792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multiple independent correlates of long-term mortality and of valve thrombosis after successful TAVI. Interactions are complex. Plain arrows indicate established interactions and dotted arrows loose interactions or interactions that need to be confirmed. The potential clinical benefit of oral anticoagulation is a matter of debate. It varies co-linearly with atrial fibrillation. It is associated with a reduced risk of valve thrombosis. It remains independently associated with mortality despite adjustment for atrial fibrillation. Unknown confounders cannot be excluded and randomized evidences are needed to provide more robust conclusion.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5DF4414-CE41-4099-B977-1D61CDE5EBFA}" type="slidenum">
              <a:rPr lang="fr-FR" smtClean="0"/>
              <a:t>18</a:t>
            </a:fld>
            <a:endParaRPr lang="fr-FR"/>
          </a:p>
        </p:txBody>
      </p:sp>
    </p:spTree>
    <p:extLst>
      <p:ext uri="{BB962C8B-B14F-4D97-AF65-F5344CB8AC3E}">
        <p14:creationId xmlns:p14="http://schemas.microsoft.com/office/powerpoint/2010/main" val="257309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scardio.org/guidelines"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scardio.org/guideline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6"/>
            <a:ext cx="7772400" cy="1102519"/>
          </a:xfrm>
        </p:spPr>
        <p:txBody>
          <a:bodyPr/>
          <a:lstStyle/>
          <a:p>
            <a:r>
              <a:rPr lang="fr-FR"/>
              <a:t>Cliquez et modifiez le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18" indent="0" algn="ctr">
              <a:buNone/>
              <a:defRPr>
                <a:solidFill>
                  <a:schemeClr val="tx1">
                    <a:tint val="75000"/>
                  </a:schemeClr>
                </a:solidFill>
              </a:defRPr>
            </a:lvl2pPr>
            <a:lvl3pPr marL="914243" indent="0" algn="ctr">
              <a:buNone/>
              <a:defRPr>
                <a:solidFill>
                  <a:schemeClr val="tx1">
                    <a:tint val="75000"/>
                  </a:schemeClr>
                </a:solidFill>
              </a:defRPr>
            </a:lvl3pPr>
            <a:lvl4pPr marL="1371362" indent="0" algn="ctr">
              <a:buNone/>
              <a:defRPr>
                <a:solidFill>
                  <a:schemeClr val="tx1">
                    <a:tint val="75000"/>
                  </a:schemeClr>
                </a:solidFill>
              </a:defRPr>
            </a:lvl4pPr>
            <a:lvl5pPr marL="1828484" indent="0" algn="ctr">
              <a:buNone/>
              <a:defRPr>
                <a:solidFill>
                  <a:schemeClr val="tx1">
                    <a:tint val="75000"/>
                  </a:schemeClr>
                </a:solidFill>
              </a:defRPr>
            </a:lvl5pPr>
            <a:lvl6pPr marL="2285601"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fr-FR"/>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5"/>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08712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pic>
        <p:nvPicPr>
          <p:cNvPr id="11" name="Picture 2"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34389" y="4511922"/>
            <a:ext cx="70961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02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2598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pic>
        <p:nvPicPr>
          <p:cNvPr id="9" name="Image 6" descr="upmc-logotype[1].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4914425"/>
            <a:ext cx="838200" cy="21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13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2"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7508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pic>
        <p:nvPicPr>
          <p:cNvPr id="6" name="Picture 2"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1"/>
            <a:ext cx="709612" cy="47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upmc-logotype[1].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4914425"/>
            <a:ext cx="838200" cy="21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40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0053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689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fr-FR"/>
          </a:p>
        </p:txBody>
      </p:sp>
      <p:sp>
        <p:nvSpPr>
          <p:cNvPr id="4" name="Espace réservé du texte 3"/>
          <p:cNvSpPr>
            <a:spLocks noGrp="1"/>
          </p:cNvSpPr>
          <p:nvPr>
            <p:ph type="body" sz="half" idx="2"/>
          </p:nvPr>
        </p:nvSpPr>
        <p:spPr>
          <a:xfrm>
            <a:off x="1792288" y="402550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36623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32625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80"/>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EC77B1-CF1F-4C90-87C5-A4B26A9F49E3}" type="datetimeFigureOut">
              <a:rPr lang="fr-FR" smtClean="0">
                <a:solidFill>
                  <a:prstClr val="black">
                    <a:tint val="75000"/>
                  </a:prstClr>
                </a:solidFill>
              </a:rPr>
              <a:pPr/>
              <a:t>24/08/2018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5D8EC52-AD27-4629-850D-83BD238CDC2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230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4152194" y="4683131"/>
            <a:ext cx="4144083" cy="478849"/>
          </a:xfrm>
          <a:prstGeom prst="rect">
            <a:avLst/>
          </a:prstGeom>
          <a:noFill/>
          <a:ln>
            <a:noFill/>
          </a:ln>
          <a:extLst/>
        </p:spPr>
        <p:txBody>
          <a:bodyPr wrap="none" lIns="91428" tIns="45714" rIns="91428" bIns="45714" anchor="b">
            <a:spAutoFit/>
          </a:bodyPr>
          <a:lstStyle>
            <a:lvl1pPr marL="0" indent="0" algn="l" rtl="0" eaLnBrk="0" fontAlgn="base" hangingPunct="0">
              <a:lnSpc>
                <a:spcPts val="2500"/>
              </a:lnSpc>
              <a:spcBef>
                <a:spcPts val="600"/>
              </a:spcBef>
              <a:spcAft>
                <a:spcPct val="0"/>
              </a:spcAft>
              <a:buClr>
                <a:srgbClr val="D00040"/>
              </a:buClr>
              <a:buSzPct val="100000"/>
              <a:buFont typeface="Arial" charset="0"/>
              <a:buChar char="•"/>
              <a:defRPr sz="2800" b="1" kern="1200">
                <a:solidFill>
                  <a:srgbClr val="595959"/>
                </a:solidFill>
                <a:latin typeface="Verdana" pitchFamily="34" charset="0"/>
                <a:ea typeface="MS PGothic" pitchFamily="34" charset="-128"/>
                <a:cs typeface="Verdana" pitchFamily="34" charset="0"/>
              </a:defRPr>
            </a:lvl1pPr>
            <a:lvl2pPr marL="742950" indent="-285750" algn="l" rtl="0" eaLnBrk="0" fontAlgn="base" hangingPunct="0">
              <a:spcBef>
                <a:spcPts val="600"/>
              </a:spcBef>
              <a:spcAft>
                <a:spcPct val="0"/>
              </a:spcAft>
              <a:buClr>
                <a:srgbClr val="D00040"/>
              </a:buClr>
              <a:buSzPct val="100000"/>
              <a:buFont typeface="Arial" charset="0"/>
              <a:buChar char="•"/>
              <a:defRPr sz="1600" b="1" kern="1200">
                <a:solidFill>
                  <a:srgbClr val="595959"/>
                </a:solidFill>
                <a:latin typeface="Verdana" pitchFamily="34" charset="0"/>
                <a:ea typeface="MS PGothic" pitchFamily="34" charset="-128"/>
                <a:cs typeface="Verdana" pitchFamily="34" charset="0"/>
              </a:defRPr>
            </a:lvl2pPr>
            <a:lvl3pPr marL="11430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3pPr>
            <a:lvl4pPr marL="16002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4pPr>
            <a:lvl5pPr marL="20574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5pPr>
            <a:lvl6pPr marL="25146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6pPr>
            <a:lvl7pPr marL="29718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7pPr>
            <a:lvl8pPr marL="34290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8pPr>
            <a:lvl9pPr marL="38862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9pPr>
          </a:lstStyle>
          <a:p>
            <a:pPr algn="r" defTabSz="914265">
              <a:lnSpc>
                <a:spcPts val="1000"/>
              </a:lnSpc>
              <a:spcBef>
                <a:spcPts val="0"/>
              </a:spcBef>
              <a:buFont typeface="Arial" charset="0"/>
              <a:buNone/>
              <a:defRPr/>
            </a:pPr>
            <a:r>
              <a:rPr lang="en-US" sz="1000" dirty="0" smtClean="0">
                <a:solidFill>
                  <a:srgbClr val="6D6E71"/>
                </a:solidFill>
                <a:latin typeface="Calibri"/>
              </a:rPr>
              <a:t>2017 ESC/EACTS Guidelines for the Management of </a:t>
            </a:r>
            <a:r>
              <a:rPr lang="en-US" sz="1000" dirty="0" err="1" smtClean="0">
                <a:solidFill>
                  <a:srgbClr val="6D6E71"/>
                </a:solidFill>
                <a:latin typeface="Calibri"/>
              </a:rPr>
              <a:t>Valvular</a:t>
            </a:r>
            <a:r>
              <a:rPr lang="en-US" sz="1000" dirty="0" smtClean="0">
                <a:solidFill>
                  <a:srgbClr val="6D6E71"/>
                </a:solidFill>
                <a:latin typeface="Calibri"/>
              </a:rPr>
              <a:t> Heart Disease</a:t>
            </a:r>
            <a:br>
              <a:rPr lang="en-US" sz="1000" dirty="0" smtClean="0">
                <a:solidFill>
                  <a:srgbClr val="6D6E71"/>
                </a:solidFill>
                <a:latin typeface="Calibri"/>
              </a:rPr>
            </a:br>
            <a:r>
              <a:rPr lang="en-US" sz="1000" dirty="0" smtClean="0">
                <a:solidFill>
                  <a:srgbClr val="6D6E71"/>
                </a:solidFill>
                <a:latin typeface="Calibri"/>
              </a:rPr>
              <a:t>(European Heart Journal 2017 - doi:10.1093/</a:t>
            </a:r>
            <a:r>
              <a:rPr lang="en-US" sz="1000" dirty="0" err="1" smtClean="0">
                <a:solidFill>
                  <a:srgbClr val="6D6E71"/>
                </a:solidFill>
                <a:latin typeface="Calibri"/>
              </a:rPr>
              <a:t>eurheartj</a:t>
            </a:r>
            <a:r>
              <a:rPr lang="en-US" sz="1000" dirty="0" smtClean="0">
                <a:solidFill>
                  <a:srgbClr val="6D6E71"/>
                </a:solidFill>
                <a:latin typeface="Calibri"/>
              </a:rPr>
              <a:t>/ehx391)</a:t>
            </a:r>
          </a:p>
          <a:p>
            <a:pPr algn="r" defTabSz="914265">
              <a:lnSpc>
                <a:spcPts val="1000"/>
              </a:lnSpc>
              <a:spcBef>
                <a:spcPts val="0"/>
              </a:spcBef>
              <a:buFont typeface="Arial" charset="0"/>
              <a:buNone/>
              <a:defRPr/>
            </a:pPr>
            <a:endParaRPr lang="en-US" sz="1000" dirty="0">
              <a:solidFill>
                <a:srgbClr val="6D6E71"/>
              </a:solidFill>
              <a:latin typeface="Calibri"/>
            </a:endParaRPr>
          </a:p>
        </p:txBody>
      </p:sp>
      <p:sp>
        <p:nvSpPr>
          <p:cNvPr id="4" name="ZoneTexte 7">
            <a:hlinkClick r:id="rId2" tooltip="www.escardio.org/guidelines"/>
          </p:cNvPr>
          <p:cNvSpPr txBox="1">
            <a:spLocks noChangeArrowheads="1"/>
          </p:cNvSpPr>
          <p:nvPr userDrawn="1"/>
        </p:nvSpPr>
        <p:spPr bwMode="auto">
          <a:xfrm>
            <a:off x="590551" y="4664075"/>
            <a:ext cx="1758950" cy="246063"/>
          </a:xfrm>
          <a:prstGeom prst="rect">
            <a:avLst/>
          </a:prstGeom>
          <a:noFill/>
          <a:ln>
            <a:noFill/>
          </a:ln>
          <a:extLst/>
        </p:spPr>
        <p:txBody>
          <a:bodyPr wrap="none" lIns="91428" tIns="45714" rIns="91428"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265" eaLnBrk="1" hangingPunct="1">
              <a:defRPr/>
            </a:pPr>
            <a:r>
              <a:rPr lang="fr-FR" altLang="fr-FR" sz="1000" b="1" smtClean="0">
                <a:solidFill>
                  <a:srgbClr val="AE1022"/>
                </a:solidFill>
                <a:latin typeface="Calibri" pitchFamily="34" charset="0"/>
              </a:rPr>
              <a:t>www.escardio.org/guidelines</a:t>
            </a:r>
          </a:p>
        </p:txBody>
      </p:sp>
      <p:sp>
        <p:nvSpPr>
          <p:cNvPr id="25" name="Espace réservé du texte 5">
            <a:extLst>
              <a:ext uri="{FF2B5EF4-FFF2-40B4-BE49-F238E27FC236}"/>
            </a:extLst>
          </p:cNvPr>
          <p:cNvSpPr>
            <a:spLocks noGrp="1"/>
          </p:cNvSpPr>
          <p:nvPr>
            <p:ph type="body" sz="quarter" idx="10"/>
          </p:nvPr>
        </p:nvSpPr>
        <p:spPr>
          <a:xfrm>
            <a:off x="1790700" y="72000"/>
            <a:ext cx="5733300" cy="720082"/>
          </a:xfrm>
          <a:prstGeom prst="rect">
            <a:avLst/>
          </a:prstGeom>
        </p:spPr>
        <p:txBody>
          <a:bodyPr/>
          <a:lstStyle>
            <a:lvl1pPr marL="0" indent="0">
              <a:lnSpc>
                <a:spcPts val="2500"/>
              </a:lnSpc>
              <a:spcBef>
                <a:spcPts val="0"/>
              </a:spcBef>
              <a:buNone/>
              <a:defRPr sz="2800" b="1">
                <a:solidFill>
                  <a:srgbClr val="AE1022"/>
                </a:solidFill>
                <a:latin typeface="+mj-lt"/>
              </a:defRPr>
            </a:lvl1pPr>
            <a:lvl2pPr marL="266663" indent="0">
              <a:buNone/>
              <a:defRPr/>
            </a:lvl2pPr>
            <a:lvl3pPr marL="531734" indent="0">
              <a:buNone/>
              <a:defRPr/>
            </a:lvl3pPr>
            <a:lvl4pPr marL="809505" indent="0">
              <a:buNone/>
              <a:defRPr/>
            </a:lvl4pPr>
            <a:lvl5pPr marL="1076163" indent="0">
              <a:buNone/>
              <a:defRPr/>
            </a:lvl5pPr>
          </a:lstStyle>
          <a:p>
            <a:pPr lvl="0"/>
            <a:r>
              <a:rPr lang="fr-FR" dirty="0" smtClean="0"/>
              <a:t>Modifiez les styles du texte du masque</a:t>
            </a:r>
          </a:p>
        </p:txBody>
      </p:sp>
      <p:sp>
        <p:nvSpPr>
          <p:cNvPr id="5" name="Espace réservé du numéro de diapositive 2"/>
          <p:cNvSpPr>
            <a:spLocks noGrp="1"/>
          </p:cNvSpPr>
          <p:nvPr>
            <p:ph type="sldNum" sz="quarter" idx="11"/>
          </p:nvPr>
        </p:nvSpPr>
        <p:spPr/>
        <p:txBody>
          <a:bodyPr/>
          <a:lstStyle>
            <a:lvl1pPr>
              <a:defRPr/>
            </a:lvl1pPr>
          </a:lstStyle>
          <a:p>
            <a:pPr>
              <a:defRPr/>
            </a:pPr>
            <a:fld id="{C36F409E-9796-4BBE-B1C5-93CFE273898F}" type="slidenum">
              <a:rPr lang="fr-FR">
                <a:solidFill>
                  <a:prstClr val="black">
                    <a:tint val="75000"/>
                  </a:prstClr>
                </a:solidFill>
              </a:rPr>
              <a:pPr>
                <a:defRPr/>
              </a:pPr>
              <a:t>‹N°›</a:t>
            </a:fld>
            <a:endParaRPr lang="fr-FR">
              <a:solidFill>
                <a:prstClr val="black">
                  <a:tint val="75000"/>
                </a:prstClr>
              </a:solidFill>
            </a:endParaRPr>
          </a:p>
        </p:txBody>
      </p:sp>
      <p:pic>
        <p:nvPicPr>
          <p:cNvPr id="6" name="Picture 2"/>
          <p:cNvPicPr>
            <a:picLocks noChangeAspect="1" noChangeArrowheads="1"/>
          </p:cNvPicPr>
          <p:nvPr userDrawn="1"/>
        </p:nvPicPr>
        <p:blipFill>
          <a:blip r:embed="rId3" cstate="print"/>
          <a:srcRect/>
          <a:stretch>
            <a:fillRect/>
          </a:stretch>
        </p:blipFill>
        <p:spPr bwMode="auto">
          <a:xfrm>
            <a:off x="1" y="144781"/>
            <a:ext cx="1477328" cy="593630"/>
          </a:xfrm>
          <a:prstGeom prst="rect">
            <a:avLst/>
          </a:prstGeom>
          <a:noFill/>
          <a:ln w="9525">
            <a:noFill/>
            <a:miter lim="800000"/>
            <a:headEnd/>
            <a:tailEnd/>
          </a:ln>
          <a:effectLst/>
        </p:spPr>
      </p:pic>
    </p:spTree>
    <p:extLst>
      <p:ext uri="{BB962C8B-B14F-4D97-AF65-F5344CB8AC3E}">
        <p14:creationId xmlns:p14="http://schemas.microsoft.com/office/powerpoint/2010/main" val="17826908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152200" y="4684715"/>
            <a:ext cx="4144083" cy="348813"/>
          </a:xfrm>
          <a:prstGeom prst="rect">
            <a:avLst/>
          </a:prstGeom>
          <a:noFill/>
          <a:ln>
            <a:noFill/>
          </a:ln>
          <a:extLst/>
        </p:spPr>
        <p:txBody>
          <a:bodyPr wrap="none" lIns="91428" tIns="45714" rIns="91428" bIns="45714" anchor="b">
            <a:spAutoFit/>
          </a:bodyPr>
          <a:lstStyle>
            <a:lvl1pPr marL="0" indent="0" algn="l" rtl="0" eaLnBrk="0" fontAlgn="base" hangingPunct="0">
              <a:lnSpc>
                <a:spcPts val="2500"/>
              </a:lnSpc>
              <a:spcBef>
                <a:spcPts val="600"/>
              </a:spcBef>
              <a:spcAft>
                <a:spcPct val="0"/>
              </a:spcAft>
              <a:buClr>
                <a:srgbClr val="D00040"/>
              </a:buClr>
              <a:buSzPct val="100000"/>
              <a:buFont typeface="Arial" charset="0"/>
              <a:buChar char="•"/>
              <a:defRPr sz="2800" b="1" kern="1200">
                <a:solidFill>
                  <a:srgbClr val="595959"/>
                </a:solidFill>
                <a:latin typeface="Verdana" pitchFamily="34" charset="0"/>
                <a:ea typeface="MS PGothic" pitchFamily="34" charset="-128"/>
                <a:cs typeface="Verdana" pitchFamily="34" charset="0"/>
              </a:defRPr>
            </a:lvl1pPr>
            <a:lvl2pPr marL="742950" indent="-285750" algn="l" rtl="0" eaLnBrk="0" fontAlgn="base" hangingPunct="0">
              <a:spcBef>
                <a:spcPts val="600"/>
              </a:spcBef>
              <a:spcAft>
                <a:spcPct val="0"/>
              </a:spcAft>
              <a:buClr>
                <a:srgbClr val="D00040"/>
              </a:buClr>
              <a:buSzPct val="100000"/>
              <a:buFont typeface="Arial" charset="0"/>
              <a:buChar char="•"/>
              <a:defRPr sz="1600" b="1" kern="1200">
                <a:solidFill>
                  <a:srgbClr val="595959"/>
                </a:solidFill>
                <a:latin typeface="Verdana" pitchFamily="34" charset="0"/>
                <a:ea typeface="MS PGothic" pitchFamily="34" charset="-128"/>
                <a:cs typeface="Verdana" pitchFamily="34" charset="0"/>
              </a:defRPr>
            </a:lvl2pPr>
            <a:lvl3pPr marL="11430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3pPr>
            <a:lvl4pPr marL="16002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4pPr>
            <a:lvl5pPr marL="2057400" indent="-228600" algn="l" rtl="0" eaLnBrk="0" fontAlgn="base" hangingPunct="0">
              <a:spcBef>
                <a:spcPts val="600"/>
              </a:spcBef>
              <a:spcAft>
                <a:spcPct val="0"/>
              </a:spcAft>
              <a:buClr>
                <a:srgbClr val="D00040"/>
              </a:buClr>
              <a:buSzPct val="100000"/>
              <a:buFont typeface="Arial" charset="0"/>
              <a:buChar char="•"/>
              <a:defRPr sz="1400" b="1" kern="1200">
                <a:solidFill>
                  <a:srgbClr val="595959"/>
                </a:solidFill>
                <a:latin typeface="Verdana" pitchFamily="34" charset="0"/>
                <a:ea typeface="MS PGothic" pitchFamily="34" charset="-128"/>
                <a:cs typeface="Verdana" pitchFamily="34" charset="0"/>
              </a:defRPr>
            </a:lvl5pPr>
            <a:lvl6pPr marL="25146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6pPr>
            <a:lvl7pPr marL="29718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7pPr>
            <a:lvl8pPr marL="34290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8pPr>
            <a:lvl9pPr marL="3886200" indent="-228600" algn="l" defTabSz="914400" rtl="0" eaLnBrk="0" fontAlgn="base" latinLnBrk="0" hangingPunct="0">
              <a:spcBef>
                <a:spcPts val="600"/>
              </a:spcBef>
              <a:spcAft>
                <a:spcPct val="0"/>
              </a:spcAft>
              <a:buClr>
                <a:srgbClr val="D00040"/>
              </a:buClr>
              <a:buSzPct val="100000"/>
              <a:buFont typeface="Arial" charset="0"/>
              <a:buChar char="•"/>
              <a:defRPr sz="2000" b="1" kern="1200">
                <a:solidFill>
                  <a:srgbClr val="595959"/>
                </a:solidFill>
                <a:latin typeface="Verdana" pitchFamily="34" charset="0"/>
                <a:ea typeface="MS PGothic" pitchFamily="34" charset="-128"/>
                <a:cs typeface="Verdana" pitchFamily="34" charset="0"/>
              </a:defRPr>
            </a:lvl9pPr>
          </a:lstStyle>
          <a:p>
            <a:pPr algn="r" defTabSz="914265">
              <a:lnSpc>
                <a:spcPts val="1000"/>
              </a:lnSpc>
              <a:spcBef>
                <a:spcPts val="0"/>
              </a:spcBef>
              <a:buFont typeface="Arial" charset="0"/>
              <a:buNone/>
              <a:defRPr/>
            </a:pPr>
            <a:r>
              <a:rPr lang="en-US" sz="1000" dirty="0" smtClean="0">
                <a:solidFill>
                  <a:srgbClr val="6D6E71"/>
                </a:solidFill>
                <a:latin typeface="Calibri"/>
              </a:rPr>
              <a:t>2017 ESC/EACTS Guidelines for the Management of </a:t>
            </a:r>
            <a:r>
              <a:rPr lang="en-US" sz="1000" dirty="0" err="1" smtClean="0">
                <a:solidFill>
                  <a:srgbClr val="6D6E71"/>
                </a:solidFill>
                <a:latin typeface="Calibri"/>
              </a:rPr>
              <a:t>Valvular</a:t>
            </a:r>
            <a:r>
              <a:rPr lang="en-US" sz="1000" dirty="0" smtClean="0">
                <a:solidFill>
                  <a:srgbClr val="6D6E71"/>
                </a:solidFill>
                <a:latin typeface="Calibri"/>
              </a:rPr>
              <a:t> Heart Disease</a:t>
            </a:r>
            <a:br>
              <a:rPr lang="en-US" sz="1000" dirty="0" smtClean="0">
                <a:solidFill>
                  <a:srgbClr val="6D6E71"/>
                </a:solidFill>
                <a:latin typeface="Calibri"/>
              </a:rPr>
            </a:br>
            <a:r>
              <a:rPr lang="en-US" sz="1000" dirty="0" smtClean="0">
                <a:solidFill>
                  <a:srgbClr val="6D6E71"/>
                </a:solidFill>
                <a:latin typeface="Calibri"/>
              </a:rPr>
              <a:t>(European Heart Journal 2017 - doi:10.1093/</a:t>
            </a:r>
            <a:r>
              <a:rPr lang="en-US" sz="1000" dirty="0" err="1" smtClean="0">
                <a:solidFill>
                  <a:srgbClr val="6D6E71"/>
                </a:solidFill>
                <a:latin typeface="Calibri"/>
              </a:rPr>
              <a:t>eurheartj</a:t>
            </a:r>
            <a:r>
              <a:rPr lang="en-US" sz="1000" dirty="0" smtClean="0">
                <a:solidFill>
                  <a:srgbClr val="6D6E71"/>
                </a:solidFill>
                <a:latin typeface="Calibri"/>
              </a:rPr>
              <a:t>/ehx391)</a:t>
            </a:r>
            <a:endParaRPr lang="en-US" sz="1000" dirty="0">
              <a:solidFill>
                <a:srgbClr val="6D6E71"/>
              </a:solidFill>
              <a:latin typeface="Calibri"/>
            </a:endParaRPr>
          </a:p>
        </p:txBody>
      </p:sp>
      <p:sp>
        <p:nvSpPr>
          <p:cNvPr id="5" name="ZoneTexte 4">
            <a:hlinkClick r:id="rId2" tooltip="www.escardio.org/guidelines"/>
          </p:cNvPr>
          <p:cNvSpPr txBox="1">
            <a:spLocks noChangeArrowheads="1"/>
          </p:cNvSpPr>
          <p:nvPr userDrawn="1"/>
        </p:nvSpPr>
        <p:spPr bwMode="auto">
          <a:xfrm>
            <a:off x="590557" y="4664082"/>
            <a:ext cx="1758815" cy="246221"/>
          </a:xfrm>
          <a:prstGeom prst="rect">
            <a:avLst/>
          </a:prstGeom>
          <a:noFill/>
          <a:ln>
            <a:noFill/>
          </a:ln>
          <a:extLst/>
        </p:spPr>
        <p:txBody>
          <a:bodyPr wrap="none" lIns="91428" tIns="45714" rIns="91428" bIns="4571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265" eaLnBrk="1" hangingPunct="1">
              <a:defRPr/>
            </a:pPr>
            <a:r>
              <a:rPr lang="fr-FR" altLang="fr-FR" sz="1000" b="1" smtClean="0">
                <a:solidFill>
                  <a:srgbClr val="AE1022"/>
                </a:solidFill>
                <a:latin typeface="Calibri" pitchFamily="34" charset="0"/>
              </a:rPr>
              <a:t>www.escardio.org/guidelines</a:t>
            </a:r>
          </a:p>
        </p:txBody>
      </p:sp>
      <p:sp>
        <p:nvSpPr>
          <p:cNvPr id="6" name="Espace réservé du texte 5">
            <a:extLst>
              <a:ext uri="{FF2B5EF4-FFF2-40B4-BE49-F238E27FC236}"/>
            </a:extLst>
          </p:cNvPr>
          <p:cNvSpPr>
            <a:spLocks noGrp="1"/>
          </p:cNvSpPr>
          <p:nvPr>
            <p:ph type="body" sz="quarter" idx="10"/>
          </p:nvPr>
        </p:nvSpPr>
        <p:spPr>
          <a:xfrm>
            <a:off x="1394460" y="72000"/>
            <a:ext cx="6129540" cy="720082"/>
          </a:xfrm>
          <a:prstGeom prst="rect">
            <a:avLst/>
          </a:prstGeom>
        </p:spPr>
        <p:txBody>
          <a:bodyPr/>
          <a:lstStyle>
            <a:lvl1pPr marL="0" indent="0">
              <a:lnSpc>
                <a:spcPts val="2500"/>
              </a:lnSpc>
              <a:spcBef>
                <a:spcPts val="0"/>
              </a:spcBef>
              <a:buNone/>
              <a:defRPr sz="2800" b="1">
                <a:solidFill>
                  <a:srgbClr val="AE1022"/>
                </a:solidFill>
                <a:latin typeface="+mj-lt"/>
              </a:defRPr>
            </a:lvl1pPr>
            <a:lvl2pPr marL="266663" indent="0">
              <a:buNone/>
              <a:defRPr/>
            </a:lvl2pPr>
            <a:lvl3pPr marL="531734" indent="0">
              <a:buNone/>
              <a:defRPr/>
            </a:lvl3pPr>
            <a:lvl4pPr marL="809505" indent="0">
              <a:buNone/>
              <a:defRPr/>
            </a:lvl4pPr>
            <a:lvl5pPr marL="1076163" indent="0">
              <a:buNone/>
              <a:defRPr/>
            </a:lvl5pPr>
          </a:lstStyle>
          <a:p>
            <a:pPr lvl="0"/>
            <a:r>
              <a:rPr lang="fr-FR" smtClean="0"/>
              <a:t>Modifiez les styles du texte du masque</a:t>
            </a:r>
          </a:p>
        </p:txBody>
      </p:sp>
      <p:sp>
        <p:nvSpPr>
          <p:cNvPr id="8" name="Espace réservé du texte 7">
            <a:extLst>
              <a:ext uri="{FF2B5EF4-FFF2-40B4-BE49-F238E27FC236}"/>
            </a:extLst>
          </p:cNvPr>
          <p:cNvSpPr>
            <a:spLocks noGrp="1"/>
          </p:cNvSpPr>
          <p:nvPr>
            <p:ph type="body" sz="quarter" idx="11"/>
          </p:nvPr>
        </p:nvSpPr>
        <p:spPr>
          <a:xfrm>
            <a:off x="288002" y="1368000"/>
            <a:ext cx="7898043" cy="2278186"/>
          </a:xfrm>
          <a:prstGeom prst="rect">
            <a:avLst/>
          </a:prstGeom>
        </p:spPr>
        <p:txBody>
          <a:bodyPr/>
          <a:lstStyle>
            <a:lvl1pPr marL="285708" indent="-285708">
              <a:lnSpc>
                <a:spcPts val="1800"/>
              </a:lnSpc>
              <a:spcBef>
                <a:spcPts val="312"/>
              </a:spcBef>
              <a:buClr>
                <a:srgbClr val="AE1022"/>
              </a:buClr>
              <a:buSzPct val="90000"/>
              <a:buFont typeface="Wingdings 2" panose="05020102010507070707" pitchFamily="18" charset="2"/>
              <a:buChar char=""/>
              <a:defRPr sz="1800" b="0">
                <a:solidFill>
                  <a:schemeClr val="tx1"/>
                </a:solidFill>
                <a:latin typeface="+mj-lt"/>
              </a:defRPr>
            </a:lvl1pPr>
            <a:lvl2pPr marL="266663" indent="0">
              <a:buNone/>
              <a:defRPr/>
            </a:lvl2pPr>
            <a:lvl3pPr marL="531734" indent="0">
              <a:buNone/>
              <a:defRPr/>
            </a:lvl3pPr>
            <a:lvl4pPr marL="809505" indent="0">
              <a:buNone/>
              <a:defRPr/>
            </a:lvl4pPr>
            <a:lvl5pPr marL="1076163" indent="0">
              <a:buNone/>
              <a:defRPr/>
            </a:lvl5pPr>
          </a:lstStyle>
          <a:p>
            <a:pPr lvl="0"/>
            <a:r>
              <a:rPr lang="fr-FR" smtClean="0"/>
              <a:t>Modifiez les styles du texte du masque</a:t>
            </a:r>
          </a:p>
        </p:txBody>
      </p:sp>
      <p:sp>
        <p:nvSpPr>
          <p:cNvPr id="7" name="Espace réservé du numéro de diapositive 2"/>
          <p:cNvSpPr>
            <a:spLocks noGrp="1"/>
          </p:cNvSpPr>
          <p:nvPr>
            <p:ph type="sldNum" sz="quarter" idx="12"/>
          </p:nvPr>
        </p:nvSpPr>
        <p:spPr/>
        <p:txBody>
          <a:bodyPr/>
          <a:lstStyle>
            <a:lvl1pPr>
              <a:defRPr/>
            </a:lvl1pPr>
          </a:lstStyle>
          <a:p>
            <a:pPr>
              <a:defRPr/>
            </a:pPr>
            <a:fld id="{5E401A14-4049-4466-9515-1D11E75371B8}" type="slidenum">
              <a:rPr lang="fr-FR">
                <a:solidFill>
                  <a:prstClr val="black">
                    <a:tint val="75000"/>
                  </a:prstClr>
                </a:solidFill>
              </a:rPr>
              <a:pPr>
                <a:defRPr/>
              </a:pPr>
              <a:t>‹N°›</a:t>
            </a:fld>
            <a:endParaRPr lang="fr-FR">
              <a:solidFill>
                <a:prstClr val="black">
                  <a:tint val="75000"/>
                </a:prstClr>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7370" y="2"/>
            <a:ext cx="1267002" cy="509115"/>
          </a:xfrm>
          <a:prstGeom prst="rect">
            <a:avLst/>
          </a:prstGeom>
          <a:noFill/>
          <a:ln w="9525">
            <a:noFill/>
            <a:miter lim="800000"/>
            <a:headEnd/>
            <a:tailEnd/>
          </a:ln>
          <a:effectLst/>
        </p:spPr>
      </p:pic>
    </p:spTree>
    <p:extLst>
      <p:ext uri="{BB962C8B-B14F-4D97-AF65-F5344CB8AC3E}">
        <p14:creationId xmlns:p14="http://schemas.microsoft.com/office/powerpoint/2010/main" val="30213605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18" indent="0">
              <a:buNone/>
              <a:defRPr sz="1800">
                <a:solidFill>
                  <a:schemeClr val="tx1">
                    <a:tint val="75000"/>
                  </a:schemeClr>
                </a:solidFill>
              </a:defRPr>
            </a:lvl2pPr>
            <a:lvl3pPr marL="914243" indent="0">
              <a:buNone/>
              <a:defRPr sz="1600">
                <a:solidFill>
                  <a:schemeClr val="tx1">
                    <a:tint val="75000"/>
                  </a:schemeClr>
                </a:solidFill>
              </a:defRPr>
            </a:lvl3pPr>
            <a:lvl4pPr marL="1371362" indent="0">
              <a:buNone/>
              <a:defRPr sz="1400">
                <a:solidFill>
                  <a:schemeClr val="tx1">
                    <a:tint val="75000"/>
                  </a:schemeClr>
                </a:solidFill>
              </a:defRPr>
            </a:lvl4pPr>
            <a:lvl5pPr marL="1828484" indent="0">
              <a:buNone/>
              <a:defRPr sz="1400">
                <a:solidFill>
                  <a:schemeClr val="tx1">
                    <a:tint val="75000"/>
                  </a:schemeClr>
                </a:solidFill>
              </a:defRPr>
            </a:lvl5pPr>
            <a:lvl6pPr marL="2285601" indent="0">
              <a:buNone/>
              <a:defRPr sz="1400">
                <a:solidFill>
                  <a:schemeClr val="tx1">
                    <a:tint val="75000"/>
                  </a:schemeClr>
                </a:solidFill>
              </a:defRPr>
            </a:lvl6pPr>
            <a:lvl7pPr marL="2742719" indent="0">
              <a:buNone/>
              <a:defRPr sz="1400">
                <a:solidFill>
                  <a:schemeClr val="tx1">
                    <a:tint val="75000"/>
                  </a:schemeClr>
                </a:solidFill>
              </a:defRPr>
            </a:lvl7pPr>
            <a:lvl8pPr marL="3199840" indent="0">
              <a:buNone/>
              <a:defRPr sz="1400">
                <a:solidFill>
                  <a:schemeClr val="tx1">
                    <a:tint val="75000"/>
                  </a:schemeClr>
                </a:solidFill>
              </a:defRPr>
            </a:lvl8pPr>
            <a:lvl9pPr marL="3656960" indent="0">
              <a:buNone/>
              <a:defRPr sz="1400">
                <a:solidFill>
                  <a:schemeClr val="tx1">
                    <a:tint val="75000"/>
                  </a:schemeClr>
                </a:solidFill>
              </a:defRPr>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3" y="1151335"/>
            <a:ext cx="4041775"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505200" y="4767264"/>
            <a:ext cx="2133600" cy="273844"/>
          </a:xfrm>
          <a:prstGeom prst="rect">
            <a:avLst/>
          </a:prstGeom>
        </p:spPr>
        <p:txBody>
          <a:bodyPr lIns="91426" tIns="45713" rIns="91426" bIns="45713"/>
          <a:lstStyle/>
          <a:p>
            <a:fld id="{EB2A23C5-C748-A348-BDA4-8FA2FE2144DD}" type="datetimeFigureOut">
              <a:rPr lang="fr-FR" smtClean="0"/>
              <a:pPr/>
              <a:t>24/08/2018</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87"/>
            <a:ext cx="3008313" cy="871538"/>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endParaRPr lang="fr-FR"/>
          </a:p>
        </p:txBody>
      </p:sp>
      <p:sp>
        <p:nvSpPr>
          <p:cNvPr id="4" name="Espace réservé du texte 3"/>
          <p:cNvSpPr>
            <a:spLocks noGrp="1"/>
          </p:cNvSpPr>
          <p:nvPr>
            <p:ph type="body" sz="half" idx="2"/>
          </p:nvPr>
        </p:nvSpPr>
        <p:spPr>
          <a:xfrm>
            <a:off x="1792288" y="4025510"/>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26" tIns="45713" rIns="91426" bIns="45713"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8"/>
            <a:ext cx="8229600" cy="3219449"/>
          </a:xfrm>
          <a:prstGeom prst="rect">
            <a:avLst/>
          </a:prstGeom>
        </p:spPr>
        <p:txBody>
          <a:bodyPr vert="horz" lIns="91426" tIns="45713" rIns="91426" bIns="45713"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18"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457118" rtl="0" eaLnBrk="1" latinLnBrk="0" hangingPunct="1">
        <a:spcBef>
          <a:spcPct val="20000"/>
        </a:spcBef>
        <a:buFont typeface="Arial"/>
        <a:buChar char="•"/>
        <a:defRPr sz="3200" kern="1200">
          <a:solidFill>
            <a:schemeClr val="tx1"/>
          </a:solidFill>
          <a:latin typeface="+mn-lt"/>
          <a:ea typeface="+mn-ea"/>
          <a:cs typeface="+mn-cs"/>
        </a:defRPr>
      </a:lvl1pPr>
      <a:lvl2pPr marL="742823" indent="-285701" algn="l" defTabSz="457118" rtl="0" eaLnBrk="1" latinLnBrk="0" hangingPunct="1">
        <a:spcBef>
          <a:spcPct val="20000"/>
        </a:spcBef>
        <a:buFont typeface="Arial"/>
        <a:buChar char="–"/>
        <a:defRPr sz="2800" kern="1200">
          <a:solidFill>
            <a:schemeClr val="tx1"/>
          </a:solidFill>
          <a:latin typeface="+mn-lt"/>
          <a:ea typeface="+mn-ea"/>
          <a:cs typeface="+mn-cs"/>
        </a:defRPr>
      </a:lvl2pPr>
      <a:lvl3pPr marL="1142801" indent="-228558" algn="l" defTabSz="457118" rtl="0" eaLnBrk="1" latinLnBrk="0" hangingPunct="1">
        <a:spcBef>
          <a:spcPct val="20000"/>
        </a:spcBef>
        <a:buFont typeface="Arial"/>
        <a:buChar char="•"/>
        <a:defRPr sz="2400" kern="1200">
          <a:solidFill>
            <a:schemeClr val="tx1"/>
          </a:solidFill>
          <a:latin typeface="+mn-lt"/>
          <a:ea typeface="+mn-ea"/>
          <a:cs typeface="+mn-cs"/>
        </a:defRPr>
      </a:lvl3pPr>
      <a:lvl4pPr marL="1599920" indent="-228558" algn="l" defTabSz="457118" rtl="0" eaLnBrk="1" latinLnBrk="0" hangingPunct="1">
        <a:spcBef>
          <a:spcPct val="20000"/>
        </a:spcBef>
        <a:buFont typeface="Arial"/>
        <a:buChar char="–"/>
        <a:defRPr sz="2000" kern="1200">
          <a:solidFill>
            <a:schemeClr val="tx1"/>
          </a:solidFill>
          <a:latin typeface="+mn-lt"/>
          <a:ea typeface="+mn-ea"/>
          <a:cs typeface="+mn-cs"/>
        </a:defRPr>
      </a:lvl4pPr>
      <a:lvl5pPr marL="2057042" indent="-228558" algn="l" defTabSz="457118" rtl="0" eaLnBrk="1" latinLnBrk="0" hangingPunct="1">
        <a:spcBef>
          <a:spcPct val="20000"/>
        </a:spcBef>
        <a:buFont typeface="Arial"/>
        <a:buChar char="»"/>
        <a:defRPr sz="2000" kern="1200">
          <a:solidFill>
            <a:schemeClr val="tx1"/>
          </a:solidFill>
          <a:latin typeface="+mn-lt"/>
          <a:ea typeface="+mn-ea"/>
          <a:cs typeface="+mn-cs"/>
        </a:defRPr>
      </a:lvl5pPr>
      <a:lvl6pPr marL="2514159" indent="-228558" algn="l" defTabSz="457118" rtl="0" eaLnBrk="1" latinLnBrk="0" hangingPunct="1">
        <a:spcBef>
          <a:spcPct val="20000"/>
        </a:spcBef>
        <a:buFont typeface="Arial"/>
        <a:buChar char="•"/>
        <a:defRPr sz="2000" kern="1200">
          <a:solidFill>
            <a:schemeClr val="tx1"/>
          </a:solidFill>
          <a:latin typeface="+mn-lt"/>
          <a:ea typeface="+mn-ea"/>
          <a:cs typeface="+mn-cs"/>
        </a:defRPr>
      </a:lvl6pPr>
      <a:lvl7pPr marL="2971282" indent="-228558" algn="l" defTabSz="457118" rtl="0" eaLnBrk="1" latinLnBrk="0" hangingPunct="1">
        <a:spcBef>
          <a:spcPct val="20000"/>
        </a:spcBef>
        <a:buFont typeface="Arial"/>
        <a:buChar char="•"/>
        <a:defRPr sz="2000" kern="1200">
          <a:solidFill>
            <a:schemeClr val="tx1"/>
          </a:solidFill>
          <a:latin typeface="+mn-lt"/>
          <a:ea typeface="+mn-ea"/>
          <a:cs typeface="+mn-cs"/>
        </a:defRPr>
      </a:lvl7pPr>
      <a:lvl8pPr marL="3428402" indent="-228558" algn="l" defTabSz="457118" rtl="0" eaLnBrk="1" latinLnBrk="0" hangingPunct="1">
        <a:spcBef>
          <a:spcPct val="20000"/>
        </a:spcBef>
        <a:buFont typeface="Arial"/>
        <a:buChar char="•"/>
        <a:defRPr sz="2000" kern="1200">
          <a:solidFill>
            <a:schemeClr val="tx1"/>
          </a:solidFill>
          <a:latin typeface="+mn-lt"/>
          <a:ea typeface="+mn-ea"/>
          <a:cs typeface="+mn-cs"/>
        </a:defRPr>
      </a:lvl8pPr>
      <a:lvl9pPr marL="3885521" indent="-228558" algn="l" defTabSz="4571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43" algn="l" defTabSz="457118" rtl="0" eaLnBrk="1" latinLnBrk="0" hangingPunct="1">
        <a:defRPr sz="1800" kern="1200">
          <a:solidFill>
            <a:schemeClr val="tx1"/>
          </a:solidFill>
          <a:latin typeface="+mn-lt"/>
          <a:ea typeface="+mn-ea"/>
          <a:cs typeface="+mn-cs"/>
        </a:defRPr>
      </a:lvl3pPr>
      <a:lvl4pPr marL="1371362" algn="l" defTabSz="457118" rtl="0" eaLnBrk="1" latinLnBrk="0" hangingPunct="1">
        <a:defRPr sz="1800" kern="1200">
          <a:solidFill>
            <a:schemeClr val="tx1"/>
          </a:solidFill>
          <a:latin typeface="+mn-lt"/>
          <a:ea typeface="+mn-ea"/>
          <a:cs typeface="+mn-cs"/>
        </a:defRPr>
      </a:lvl4pPr>
      <a:lvl5pPr marL="1828484" algn="l" defTabSz="457118" rtl="0" eaLnBrk="1" latinLnBrk="0" hangingPunct="1">
        <a:defRPr sz="1800" kern="1200">
          <a:solidFill>
            <a:schemeClr val="tx1"/>
          </a:solidFill>
          <a:latin typeface="+mn-lt"/>
          <a:ea typeface="+mn-ea"/>
          <a:cs typeface="+mn-cs"/>
        </a:defRPr>
      </a:lvl5pPr>
      <a:lvl6pPr marL="2285601" algn="l" defTabSz="457118" rtl="0" eaLnBrk="1" latinLnBrk="0" hangingPunct="1">
        <a:defRPr sz="1800" kern="1200">
          <a:solidFill>
            <a:schemeClr val="tx1"/>
          </a:solidFill>
          <a:latin typeface="+mn-lt"/>
          <a:ea typeface="+mn-ea"/>
          <a:cs typeface="+mn-cs"/>
        </a:defRPr>
      </a:lvl6pPr>
      <a:lvl7pPr marL="2742719" algn="l" defTabSz="457118" rtl="0" eaLnBrk="1" latinLnBrk="0" hangingPunct="1">
        <a:defRPr sz="1800" kern="1200">
          <a:solidFill>
            <a:schemeClr val="tx1"/>
          </a:solidFill>
          <a:latin typeface="+mn-lt"/>
          <a:ea typeface="+mn-ea"/>
          <a:cs typeface="+mn-cs"/>
        </a:defRPr>
      </a:lvl7pPr>
      <a:lvl8pPr marL="3199840" algn="l" defTabSz="457118" rtl="0" eaLnBrk="1" latinLnBrk="0" hangingPunct="1">
        <a:defRPr sz="1800" kern="1200">
          <a:solidFill>
            <a:schemeClr val="tx1"/>
          </a:solidFill>
          <a:latin typeface="+mn-lt"/>
          <a:ea typeface="+mn-ea"/>
          <a:cs typeface="+mn-cs"/>
        </a:defRPr>
      </a:lvl8pPr>
      <a:lvl9pPr marL="3656960" algn="l" defTabSz="4571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8"/>
            <a:ext cx="8229600" cy="857250"/>
          </a:xfrm>
          <a:prstGeom prst="rect">
            <a:avLst/>
          </a:prstGeom>
        </p:spPr>
        <p:txBody>
          <a:bodyPr vert="horz" lIns="91428" tIns="45714" rIns="91428" bIns="45714"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defTabSz="914265"/>
            <a:fld id="{ECEC77B1-CF1F-4C90-87C5-A4B26A9F49E3}" type="datetimeFigureOut">
              <a:rPr lang="fr-FR" smtClean="0">
                <a:solidFill>
                  <a:prstClr val="black">
                    <a:tint val="75000"/>
                  </a:prstClr>
                </a:solidFill>
              </a:rPr>
              <a:pPr defTabSz="914265"/>
              <a:t>24/08/2018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defTabSz="914265"/>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defTabSz="914265"/>
            <a:fld id="{55D8EC52-AD27-4629-850D-83BD238CDC2D}" type="slidenum">
              <a:rPr lang="fr-FR" smtClean="0">
                <a:solidFill>
                  <a:prstClr val="black">
                    <a:tint val="75000"/>
                  </a:prstClr>
                </a:solidFill>
              </a:rPr>
              <a:pPr defTabSz="914265"/>
              <a:t>‹N°›</a:t>
            </a:fld>
            <a:endParaRPr lang="fr-FR">
              <a:solidFill>
                <a:prstClr val="black">
                  <a:tint val="75000"/>
                </a:prstClr>
              </a:solidFill>
            </a:endParaRPr>
          </a:p>
        </p:txBody>
      </p:sp>
    </p:spTree>
    <p:extLst>
      <p:ext uri="{BB962C8B-B14F-4D97-AF65-F5344CB8AC3E}">
        <p14:creationId xmlns:p14="http://schemas.microsoft.com/office/powerpoint/2010/main" val="1013498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265"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41" indent="-285708" algn="l" defTabSz="9142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4" algn="l" defTabSz="9142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3"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7"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8" indent="-228564" algn="l" defTabSz="9142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mailto:Jean-philippe.collet@psl.aphp.fr"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91492" y="71787"/>
            <a:ext cx="7323863" cy="1528414"/>
          </a:xfrm>
        </p:spPr>
        <p:txBody>
          <a:bodyPr>
            <a:normAutofit/>
          </a:bodyPr>
          <a:lstStyle/>
          <a:p>
            <a:r>
              <a:rPr lang="en-US" sz="2800" b="1" dirty="0">
                <a:solidFill>
                  <a:srgbClr val="C00000"/>
                </a:solidFill>
              </a:rPr>
              <a:t>Anti-thrombotic treatment after TAVR: insights from the FRANCE-TAVI Registry</a:t>
            </a:r>
            <a:endParaRPr lang="fr-FR" sz="2800" dirty="0">
              <a:solidFill>
                <a:srgbClr val="C00000"/>
              </a:solidFill>
            </a:endParaRPr>
          </a:p>
        </p:txBody>
      </p:sp>
      <p:pic>
        <p:nvPicPr>
          <p:cNvPr id="10"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 xmlns:a16="http://schemas.microsoft.com/office/drawing/2014/main" id="{36F8C1F7-93C7-4D36-9340-4CFF36909A38}"/>
              </a:ext>
            </a:extLst>
          </p:cNvPr>
          <p:cNvPicPr>
            <a:picLocks noChangeAspect="1"/>
          </p:cNvPicPr>
          <p:nvPr/>
        </p:nvPicPr>
        <p:blipFill>
          <a:blip r:embed="rId5"/>
          <a:stretch>
            <a:fillRect/>
          </a:stretch>
        </p:blipFill>
        <p:spPr>
          <a:xfrm>
            <a:off x="8670519" y="6552"/>
            <a:ext cx="454793" cy="446672"/>
          </a:xfrm>
          <a:prstGeom prst="rect">
            <a:avLst/>
          </a:prstGeom>
        </p:spPr>
      </p:pic>
      <p:sp>
        <p:nvSpPr>
          <p:cNvPr id="9" name="Rectangle 5"/>
          <p:cNvSpPr>
            <a:spLocks noChangeArrowheads="1"/>
          </p:cNvSpPr>
          <p:nvPr/>
        </p:nvSpPr>
        <p:spPr bwMode="auto">
          <a:xfrm>
            <a:off x="1973769" y="2208320"/>
            <a:ext cx="3166561" cy="92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6" tIns="45698" rIns="91396" bIns="45698" anchor="ctr">
            <a:spAutoFit/>
          </a:bodyPr>
          <a:lstStyle>
            <a:lvl1pPr indent="449263"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indent="0" defTabSz="456971">
              <a:spcBef>
                <a:spcPct val="0"/>
              </a:spcBef>
              <a:buNone/>
            </a:pPr>
            <a:r>
              <a:rPr lang="fr-FR" altLang="fr-FR" sz="1000" b="1" dirty="0">
                <a:solidFill>
                  <a:srgbClr val="0000FF"/>
                </a:solidFill>
                <a:latin typeface="Arial" pitchFamily="34" charset="0"/>
                <a:cs typeface="Arial" pitchFamily="34" charset="0"/>
              </a:rPr>
              <a:t>Jean-Philippe COLLET </a:t>
            </a:r>
            <a:r>
              <a:rPr lang="fr-FR" altLang="fr-FR" sz="800" b="1" dirty="0">
                <a:solidFill>
                  <a:srgbClr val="0000FF"/>
                </a:solidFill>
                <a:latin typeface="Arial" pitchFamily="34" charset="0"/>
                <a:cs typeface="Arial" pitchFamily="34" charset="0"/>
              </a:rPr>
              <a:t> </a:t>
            </a:r>
            <a:r>
              <a:rPr lang="fr-FR" altLang="fr-FR" sz="700" dirty="0">
                <a:solidFill>
                  <a:prstClr val="black"/>
                </a:solidFill>
                <a:latin typeface="Arial" pitchFamily="34" charset="0"/>
                <a:cs typeface="Arial" pitchFamily="34" charset="0"/>
                <a:hlinkClick r:id="rId6"/>
              </a:rPr>
              <a:t>Jean-philippe.collet@psl.aphp.fr</a:t>
            </a:r>
            <a:r>
              <a:rPr lang="fr-FR" altLang="fr-FR" sz="700" dirty="0">
                <a:solidFill>
                  <a:prstClr val="black"/>
                </a:solidFill>
                <a:latin typeface="Arial" pitchFamily="34" charset="0"/>
                <a:cs typeface="Arial" pitchFamily="34" charset="0"/>
              </a:rPr>
              <a:t> </a:t>
            </a:r>
            <a:endParaRPr lang="fr-FR" altLang="fr-FR" sz="800" dirty="0">
              <a:solidFill>
                <a:prstClr val="black"/>
              </a:solidFill>
              <a:latin typeface="Arial" pitchFamily="34" charset="0"/>
              <a:cs typeface="Arial" pitchFamily="34" charset="0"/>
            </a:endParaRPr>
          </a:p>
          <a:p>
            <a:pPr defTabSz="456971" eaLnBrk="1" hangingPunct="1">
              <a:spcBef>
                <a:spcPct val="0"/>
              </a:spcBef>
              <a:buNone/>
            </a:pPr>
            <a:endParaRPr lang="fr-FR" altLang="fr-FR" sz="800" b="1" i="1" baseline="30000" dirty="0">
              <a:solidFill>
                <a:prstClr val="black"/>
              </a:solidFill>
              <a:latin typeface="Arial" pitchFamily="34" charset="0"/>
              <a:cs typeface="Arial" pitchFamily="34" charset="0"/>
            </a:endParaRPr>
          </a:p>
          <a:p>
            <a:pPr indent="0" defTabSz="456971" eaLnBrk="1" hangingPunct="1">
              <a:spcBef>
                <a:spcPct val="0"/>
              </a:spcBef>
              <a:buNone/>
            </a:pPr>
            <a:r>
              <a:rPr lang="fr-FR" altLang="fr-FR" sz="700" b="1" i="1" dirty="0">
                <a:solidFill>
                  <a:prstClr val="black"/>
                </a:solidFill>
                <a:latin typeface="Arial" pitchFamily="34" charset="0"/>
                <a:cs typeface="Arial" pitchFamily="34" charset="0"/>
              </a:rPr>
              <a:t>Sorbonne </a:t>
            </a:r>
            <a:r>
              <a:rPr lang="fr-FR" altLang="fr-FR" sz="700" b="1" i="1" dirty="0" err="1">
                <a:solidFill>
                  <a:prstClr val="black"/>
                </a:solidFill>
                <a:latin typeface="Arial" pitchFamily="34" charset="0"/>
                <a:cs typeface="Arial" pitchFamily="34" charset="0"/>
              </a:rPr>
              <a:t>Université_Action</a:t>
            </a:r>
            <a:r>
              <a:rPr lang="fr-FR" altLang="fr-FR" sz="700" b="1" i="1" dirty="0">
                <a:solidFill>
                  <a:prstClr val="black"/>
                </a:solidFill>
                <a:latin typeface="Arial" pitchFamily="34" charset="0"/>
                <a:cs typeface="Arial" pitchFamily="34" charset="0"/>
              </a:rPr>
              <a:t> </a:t>
            </a:r>
            <a:r>
              <a:rPr lang="fr-FR" altLang="fr-FR" sz="700" b="1" i="1" dirty="0" err="1">
                <a:solidFill>
                  <a:prstClr val="black"/>
                </a:solidFill>
                <a:latin typeface="Arial" pitchFamily="34" charset="0"/>
                <a:cs typeface="Arial" pitchFamily="34" charset="0"/>
              </a:rPr>
              <a:t>Study</a:t>
            </a:r>
            <a:r>
              <a:rPr lang="fr-FR" altLang="fr-FR" sz="700" b="1" i="1" dirty="0">
                <a:solidFill>
                  <a:prstClr val="black"/>
                </a:solidFill>
                <a:latin typeface="Arial" pitchFamily="34" charset="0"/>
                <a:cs typeface="Arial" pitchFamily="34" charset="0"/>
              </a:rPr>
              <a:t> Group (action-cœur.org)_Head of  the INSERM UMRS 1166 on </a:t>
            </a:r>
            <a:r>
              <a:rPr lang="fr-FR" altLang="fr-FR" sz="700" b="1" i="1" dirty="0" err="1">
                <a:solidFill>
                  <a:prstClr val="black"/>
                </a:solidFill>
                <a:latin typeface="Arial" pitchFamily="34" charset="0"/>
                <a:cs typeface="Arial" pitchFamily="34" charset="0"/>
              </a:rPr>
              <a:t>thrombosis</a:t>
            </a:r>
            <a:r>
              <a:rPr lang="fr-FR" altLang="fr-FR" sz="700" b="1" i="1" dirty="0">
                <a:solidFill>
                  <a:prstClr val="black"/>
                </a:solidFill>
                <a:latin typeface="Arial" pitchFamily="34" charset="0"/>
                <a:cs typeface="Arial" pitchFamily="34" charset="0"/>
              </a:rPr>
              <a:t> and of the </a:t>
            </a:r>
            <a:r>
              <a:rPr lang="fr-FR" altLang="fr-FR" sz="700" b="1" i="1" dirty="0" err="1">
                <a:solidFill>
                  <a:prstClr val="black"/>
                </a:solidFill>
                <a:latin typeface="Arial" pitchFamily="34" charset="0"/>
                <a:cs typeface="Arial" pitchFamily="34" charset="0"/>
              </a:rPr>
              <a:t>Cathleterization</a:t>
            </a:r>
            <a:r>
              <a:rPr lang="fr-FR" altLang="fr-FR" sz="700" b="1" i="1" dirty="0">
                <a:solidFill>
                  <a:prstClr val="black"/>
                </a:solidFill>
                <a:latin typeface="Arial" pitchFamily="34" charset="0"/>
                <a:cs typeface="Arial" pitchFamily="34" charset="0"/>
              </a:rPr>
              <a:t>  </a:t>
            </a:r>
            <a:r>
              <a:rPr lang="fr-FR" altLang="fr-FR" sz="700" b="1" i="1" dirty="0" err="1">
                <a:solidFill>
                  <a:prstClr val="black"/>
                </a:solidFill>
                <a:latin typeface="Arial" pitchFamily="34" charset="0"/>
                <a:cs typeface="Arial" pitchFamily="34" charset="0"/>
              </a:rPr>
              <a:t>Laboratory_Institut</a:t>
            </a:r>
            <a:r>
              <a:rPr lang="fr-FR" altLang="fr-FR" sz="700" b="1" i="1" dirty="0">
                <a:solidFill>
                  <a:prstClr val="black"/>
                </a:solidFill>
                <a:latin typeface="Arial" pitchFamily="34" charset="0"/>
                <a:cs typeface="Arial" pitchFamily="34" charset="0"/>
              </a:rPr>
              <a:t> de Cardiologie (APHP)_Pitié-</a:t>
            </a:r>
            <a:r>
              <a:rPr lang="fr-FR" altLang="fr-FR" sz="700" b="1" i="1" dirty="0" err="1">
                <a:solidFill>
                  <a:prstClr val="black"/>
                </a:solidFill>
                <a:latin typeface="Arial" pitchFamily="34" charset="0"/>
                <a:cs typeface="Arial" pitchFamily="34" charset="0"/>
              </a:rPr>
              <a:t>Salpêtrière_Paris</a:t>
            </a:r>
            <a:r>
              <a:rPr lang="fr-FR" altLang="fr-FR" sz="700" b="1" i="1" dirty="0">
                <a:solidFill>
                  <a:prstClr val="black"/>
                </a:solidFill>
                <a:latin typeface="Arial" pitchFamily="34" charset="0"/>
                <a:cs typeface="Arial" pitchFamily="34" charset="0"/>
              </a:rPr>
              <a:t>, France </a:t>
            </a:r>
            <a:endParaRPr lang="fr-FR" altLang="fr-FR" sz="700" dirty="0">
              <a:solidFill>
                <a:prstClr val="black"/>
              </a:solidFill>
              <a:latin typeface="Arial" pitchFamily="34" charset="0"/>
              <a:cs typeface="Arial" pitchFamily="34" charset="0"/>
            </a:endParaRPr>
          </a:p>
          <a:p>
            <a:pPr defTabSz="456971">
              <a:spcBef>
                <a:spcPct val="0"/>
              </a:spcBef>
              <a:buNone/>
            </a:pPr>
            <a:endParaRPr lang="fr-FR" altLang="fr-FR" sz="1100" dirty="0">
              <a:solidFill>
                <a:prstClr val="black"/>
              </a:solidFill>
              <a:latin typeface="Arial" pitchFamily="34" charset="0"/>
              <a:cs typeface="Arial" pitchFamily="34" charset="0"/>
            </a:endParaRPr>
          </a:p>
        </p:txBody>
      </p:sp>
      <p:graphicFrame>
        <p:nvGraphicFramePr>
          <p:cNvPr id="12" name="Objet 11"/>
          <p:cNvGraphicFramePr>
            <a:graphicFrameLocks noChangeAspect="1"/>
          </p:cNvGraphicFramePr>
          <p:nvPr>
            <p:extLst>
              <p:ext uri="{D42A27DB-BD31-4B8C-83A1-F6EECF244321}">
                <p14:modId xmlns:p14="http://schemas.microsoft.com/office/powerpoint/2010/main" val="1000038713"/>
              </p:ext>
            </p:extLst>
          </p:nvPr>
        </p:nvGraphicFramePr>
        <p:xfrm>
          <a:off x="5176305" y="1916264"/>
          <a:ext cx="3626194" cy="2298135"/>
        </p:xfrm>
        <a:graphic>
          <a:graphicData uri="http://schemas.openxmlformats.org/presentationml/2006/ole">
            <mc:AlternateContent xmlns:mc="http://schemas.openxmlformats.org/markup-compatibility/2006">
              <mc:Choice xmlns:v="urn:schemas-microsoft-com:vml" Requires="v">
                <p:oleObj spid="_x0000_s1062" name="Image" r:id="rId7" imgW="4685714" imgH="2971429" progId="">
                  <p:embed/>
                </p:oleObj>
              </mc:Choice>
              <mc:Fallback>
                <p:oleObj name="Image" r:id="rId7" imgW="4685714" imgH="297142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305" y="1916264"/>
                        <a:ext cx="3626194" cy="2298135"/>
                      </a:xfrm>
                      <a:prstGeom prst="rect">
                        <a:avLst/>
                      </a:prstGeom>
                      <a:noFill/>
                      <a:ln w="12700" cmpd="sng">
                        <a:solidFill>
                          <a:schemeClr val="tx1"/>
                        </a:solidFill>
                        <a:miter lim="800000"/>
                        <a:headEnd type="none" w="sm" len="sm"/>
                        <a:tailEnd type="none" w="sm" len="sm"/>
                      </a:ln>
                    </p:spPr>
                  </p:pic>
                </p:oleObj>
              </mc:Fallback>
            </mc:AlternateContent>
          </a:graphicData>
        </a:graphic>
      </p:graphicFrame>
      <p:sp>
        <p:nvSpPr>
          <p:cNvPr id="13" name="Rectangle 12"/>
          <p:cNvSpPr/>
          <p:nvPr/>
        </p:nvSpPr>
        <p:spPr>
          <a:xfrm>
            <a:off x="1705558" y="4793872"/>
            <a:ext cx="6869544" cy="369332"/>
          </a:xfrm>
          <a:prstGeom prst="rect">
            <a:avLst/>
          </a:prstGeom>
        </p:spPr>
        <p:txBody>
          <a:bodyPr wrap="square" lIns="91428" tIns="45714" rIns="91428" bIns="45714">
            <a:spAutoFit/>
          </a:bodyPr>
          <a:lstStyle/>
          <a:p>
            <a:r>
              <a:rPr lang="en-US" sz="900" dirty="0"/>
              <a:t>COI: Dr Collet has received research grants from Bristol-Myers Squibb; consulting fees from Sanofi-Aventis, Eli Lilly, and Bristol-Myers Squibb; and lecture fees from Bristol-Myers Squibb, Sanofi-Aventis (action-coeur.org). </a:t>
            </a:r>
            <a:endParaRPr lang="en-GB" sz="900" dirty="0"/>
          </a:p>
        </p:txBody>
      </p:sp>
      <p:sp>
        <p:nvSpPr>
          <p:cNvPr id="3" name="ZoneTexte 2"/>
          <p:cNvSpPr txBox="1"/>
          <p:nvPr/>
        </p:nvSpPr>
        <p:spPr>
          <a:xfrm>
            <a:off x="218486" y="1381715"/>
            <a:ext cx="7841181" cy="2970044"/>
          </a:xfrm>
          <a:prstGeom prst="rect">
            <a:avLst/>
          </a:prstGeom>
          <a:noFill/>
        </p:spPr>
        <p:txBody>
          <a:bodyPr wrap="square" rtlCol="0">
            <a:spAutoFit/>
          </a:bodyPr>
          <a:lstStyle/>
          <a:p>
            <a:r>
              <a:rPr lang="en-US" sz="1100" dirty="0"/>
              <a:t>Pavel </a:t>
            </a:r>
            <a:r>
              <a:rPr lang="en-US" sz="1100" dirty="0" smtClean="0"/>
              <a:t>OVERTCHOUK</a:t>
            </a:r>
          </a:p>
          <a:p>
            <a:r>
              <a:rPr lang="en-US" sz="1100" dirty="0" smtClean="0"/>
              <a:t>Paul GUEDENEY</a:t>
            </a:r>
          </a:p>
          <a:p>
            <a:r>
              <a:rPr lang="en-US" sz="1100" dirty="0" smtClean="0"/>
              <a:t>Stéphanie ROUANET</a:t>
            </a:r>
          </a:p>
          <a:p>
            <a:r>
              <a:rPr lang="en-US" sz="1100" dirty="0" smtClean="0"/>
              <a:t>Jean </a:t>
            </a:r>
            <a:r>
              <a:rPr lang="en-US" sz="1100" dirty="0"/>
              <a:t>Philippe </a:t>
            </a:r>
            <a:r>
              <a:rPr lang="en-US" sz="1100" dirty="0" smtClean="0"/>
              <a:t>VERHOYE</a:t>
            </a:r>
          </a:p>
          <a:p>
            <a:r>
              <a:rPr lang="en-US" sz="1100" dirty="0" smtClean="0"/>
              <a:t>Thierry LEFEVRE</a:t>
            </a:r>
          </a:p>
          <a:p>
            <a:r>
              <a:rPr lang="en-US" sz="1100" dirty="0" smtClean="0"/>
              <a:t>Eric </a:t>
            </a:r>
            <a:r>
              <a:rPr lang="en-US" sz="1100" dirty="0"/>
              <a:t>VAN </a:t>
            </a:r>
            <a:r>
              <a:rPr lang="en-US" sz="1100" dirty="0" smtClean="0"/>
              <a:t>BELLE</a:t>
            </a:r>
          </a:p>
          <a:p>
            <a:r>
              <a:rPr lang="en-US" sz="1100" dirty="0" smtClean="0"/>
              <a:t>Helene ELTCHANINOFF</a:t>
            </a:r>
          </a:p>
          <a:p>
            <a:r>
              <a:rPr lang="en-US" sz="1100" dirty="0" smtClean="0"/>
              <a:t>Martine GILARD</a:t>
            </a:r>
          </a:p>
          <a:p>
            <a:r>
              <a:rPr lang="en-US" sz="1100" dirty="0" smtClean="0"/>
              <a:t>Pascal LEPRINCE</a:t>
            </a:r>
          </a:p>
          <a:p>
            <a:r>
              <a:rPr lang="en-US" sz="1100" dirty="0" smtClean="0"/>
              <a:t>Bernard IUNG</a:t>
            </a:r>
          </a:p>
          <a:p>
            <a:r>
              <a:rPr lang="en-US" sz="1100" dirty="0" smtClean="0"/>
              <a:t>Olivier BARTHELEMY</a:t>
            </a:r>
          </a:p>
          <a:p>
            <a:r>
              <a:rPr lang="en-US" sz="1100" dirty="0" err="1" smtClean="0"/>
              <a:t>Géraud</a:t>
            </a:r>
            <a:r>
              <a:rPr lang="en-US" sz="1100" dirty="0" smtClean="0"/>
              <a:t> SOUTEYRAND</a:t>
            </a:r>
          </a:p>
          <a:p>
            <a:r>
              <a:rPr lang="en-US" sz="1100" dirty="0" smtClean="0"/>
              <a:t>Eric VICAUT</a:t>
            </a:r>
          </a:p>
          <a:p>
            <a:r>
              <a:rPr lang="en-US" sz="1100" dirty="0" smtClean="0"/>
              <a:t>Gilles MONTALESCOT</a:t>
            </a:r>
          </a:p>
          <a:p>
            <a:r>
              <a:rPr lang="en-US" sz="1100" dirty="0" smtClean="0"/>
              <a:t>Hervé </a:t>
            </a:r>
            <a:r>
              <a:rPr lang="en-US" sz="1100" dirty="0"/>
              <a:t>LE BRETON, </a:t>
            </a:r>
          </a:p>
          <a:p>
            <a:r>
              <a:rPr lang="en-US" sz="1100" dirty="0" smtClean="0"/>
              <a:t>Jean-Philippe COLLET*</a:t>
            </a:r>
            <a:endParaRPr lang="en-US" sz="1100" dirty="0"/>
          </a:p>
          <a:p>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20A5EB1-CADF-4733-988B-5D7B6BB25B8E}"/>
              </a:ext>
            </a:extLst>
          </p:cNvPr>
          <p:cNvSpPr>
            <a:spLocks noGrp="1"/>
          </p:cNvSpPr>
          <p:nvPr>
            <p:ph type="title"/>
          </p:nvPr>
        </p:nvSpPr>
        <p:spPr>
          <a:xfrm>
            <a:off x="616521" y="-34788"/>
            <a:ext cx="8229600" cy="857250"/>
          </a:xfrm>
        </p:spPr>
        <p:txBody>
          <a:bodyPr>
            <a:normAutofit/>
          </a:bodyPr>
          <a:lstStyle/>
          <a:p>
            <a:r>
              <a:rPr lang="fr-FR" sz="4000" b="1" cap="small" dirty="0">
                <a:solidFill>
                  <a:srgbClr val="003399"/>
                </a:solidFill>
                <a:latin typeface="+mn-lt"/>
                <a:ea typeface="+mn-ea"/>
                <a:cs typeface="+mn-cs"/>
              </a:rPr>
              <a:t>Patients </a:t>
            </a:r>
            <a:r>
              <a:rPr lang="fr-FR" sz="4000" b="1" cap="small" dirty="0" err="1">
                <a:solidFill>
                  <a:srgbClr val="003399"/>
                </a:solidFill>
                <a:latin typeface="+mn-lt"/>
                <a:ea typeface="+mn-ea"/>
                <a:cs typeface="+mn-cs"/>
              </a:rPr>
              <a:t>Characteristics</a:t>
            </a:r>
            <a:endParaRPr lang="en-GB" sz="4000" b="1" cap="small" dirty="0">
              <a:solidFill>
                <a:srgbClr val="003399"/>
              </a:solidFill>
              <a:latin typeface="+mn-lt"/>
              <a:ea typeface="+mn-ea"/>
              <a:cs typeface="+mn-cs"/>
            </a:endParaRPr>
          </a:p>
        </p:txBody>
      </p:sp>
      <p:graphicFrame>
        <p:nvGraphicFramePr>
          <p:cNvPr id="10" name="Espace réservé du contenu 9">
            <a:extLst>
              <a:ext uri="{FF2B5EF4-FFF2-40B4-BE49-F238E27FC236}">
                <a16:creationId xmlns="" xmlns:a16="http://schemas.microsoft.com/office/drawing/2014/main" id="{38E986D2-5EE7-498A-BA32-AB8A5074B995}"/>
              </a:ext>
            </a:extLst>
          </p:cNvPr>
          <p:cNvGraphicFramePr>
            <a:graphicFrameLocks noGrp="1"/>
          </p:cNvGraphicFramePr>
          <p:nvPr>
            <p:ph idx="1"/>
            <p:extLst>
              <p:ext uri="{D42A27DB-BD31-4B8C-83A1-F6EECF244321}">
                <p14:modId xmlns:p14="http://schemas.microsoft.com/office/powerpoint/2010/main" val="130720649"/>
              </p:ext>
            </p:extLst>
          </p:nvPr>
        </p:nvGraphicFramePr>
        <p:xfrm>
          <a:off x="1572507" y="877880"/>
          <a:ext cx="6286079" cy="3346011"/>
        </p:xfrm>
        <a:graphic>
          <a:graphicData uri="http://schemas.openxmlformats.org/drawingml/2006/table">
            <a:tbl>
              <a:tblPr firstRow="1" firstCol="1" bandRow="1">
                <a:tableStyleId>{B301B821-A1FF-4177-AEE7-76D212191A09}</a:tableStyleId>
              </a:tblPr>
              <a:tblGrid>
                <a:gridCol w="1680877">
                  <a:extLst>
                    <a:ext uri="{9D8B030D-6E8A-4147-A177-3AD203B41FA5}">
                      <a16:colId xmlns="" xmlns:a16="http://schemas.microsoft.com/office/drawing/2014/main" val="1499280801"/>
                    </a:ext>
                  </a:extLst>
                </a:gridCol>
                <a:gridCol w="1095245">
                  <a:extLst>
                    <a:ext uri="{9D8B030D-6E8A-4147-A177-3AD203B41FA5}">
                      <a16:colId xmlns="" xmlns:a16="http://schemas.microsoft.com/office/drawing/2014/main" val="4224065762"/>
                    </a:ext>
                  </a:extLst>
                </a:gridCol>
                <a:gridCol w="1290173">
                  <a:extLst>
                    <a:ext uri="{9D8B030D-6E8A-4147-A177-3AD203B41FA5}">
                      <a16:colId xmlns="" xmlns:a16="http://schemas.microsoft.com/office/drawing/2014/main" val="1647235081"/>
                    </a:ext>
                  </a:extLst>
                </a:gridCol>
                <a:gridCol w="1171575">
                  <a:extLst>
                    <a:ext uri="{9D8B030D-6E8A-4147-A177-3AD203B41FA5}">
                      <a16:colId xmlns="" xmlns:a16="http://schemas.microsoft.com/office/drawing/2014/main" val="3902087052"/>
                    </a:ext>
                  </a:extLst>
                </a:gridCol>
                <a:gridCol w="1048209"/>
              </a:tblGrid>
              <a:tr h="568875">
                <a:tc>
                  <a:txBody>
                    <a:bodyPr/>
                    <a:lstStyle/>
                    <a:p>
                      <a:pPr>
                        <a:lnSpc>
                          <a:spcPct val="150000"/>
                        </a:lnSpc>
                        <a:spcAft>
                          <a:spcPts val="0"/>
                        </a:spcAft>
                      </a:pPr>
                      <a:r>
                        <a:rPr lang="en-US" sz="1200" dirty="0">
                          <a:effectLst/>
                        </a:rPr>
                        <a:t>Characteristics </a:t>
                      </a:r>
                      <a:r>
                        <a:rPr lang="en-US" sz="1200" dirty="0" smtClean="0">
                          <a:effectLst/>
                        </a:rPr>
                        <a:t>*</a:t>
                      </a:r>
                      <a:endParaRPr lang="en-US" sz="1200" dirty="0">
                        <a:effectLst/>
                      </a:endParaRPr>
                    </a:p>
                  </a:txBody>
                  <a:tcPr marL="60274" marR="60274" marT="0" marB="0"/>
                </a:tc>
                <a:tc>
                  <a:txBody>
                    <a:bodyPr/>
                    <a:lstStyle/>
                    <a:p>
                      <a:pPr algn="ctr">
                        <a:lnSpc>
                          <a:spcPct val="150000"/>
                        </a:lnSpc>
                        <a:spcAft>
                          <a:spcPts val="0"/>
                        </a:spcAft>
                      </a:pPr>
                      <a:r>
                        <a:rPr lang="en-US" sz="1200">
                          <a:effectLst/>
                        </a:rPr>
                        <a:t>Total</a:t>
                      </a:r>
                      <a:endParaRPr lang="en-GB" sz="1200">
                        <a:effectLst/>
                      </a:endParaRPr>
                    </a:p>
                    <a:p>
                      <a:pPr algn="ctr">
                        <a:lnSpc>
                          <a:spcPct val="150000"/>
                        </a:lnSpc>
                        <a:spcAft>
                          <a:spcPts val="0"/>
                        </a:spcAft>
                      </a:pPr>
                      <a:r>
                        <a:rPr lang="en-US" sz="1200">
                          <a:effectLst/>
                        </a:rPr>
                        <a:t>(n=11469)</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tc>
                <a:tc>
                  <a:txBody>
                    <a:bodyPr/>
                    <a:lstStyle/>
                    <a:p>
                      <a:pPr algn="ctr">
                        <a:lnSpc>
                          <a:spcPct val="150000"/>
                        </a:lnSpc>
                        <a:spcAft>
                          <a:spcPts val="0"/>
                        </a:spcAft>
                      </a:pPr>
                      <a:r>
                        <a:rPr lang="en-US" sz="1200">
                          <a:effectLst/>
                        </a:rPr>
                        <a:t>No OAC</a:t>
                      </a:r>
                      <a:endParaRPr lang="en-GB" sz="1200">
                        <a:effectLst/>
                      </a:endParaRPr>
                    </a:p>
                    <a:p>
                      <a:pPr algn="ctr">
                        <a:lnSpc>
                          <a:spcPct val="150000"/>
                        </a:lnSpc>
                        <a:spcAft>
                          <a:spcPts val="0"/>
                        </a:spcAft>
                      </a:pPr>
                      <a:r>
                        <a:rPr lang="en-US" sz="1200">
                          <a:effectLst/>
                        </a:rPr>
                        <a:t>(n=7633)</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tc>
                <a:tc>
                  <a:txBody>
                    <a:bodyPr/>
                    <a:lstStyle/>
                    <a:p>
                      <a:pPr algn="ctr">
                        <a:lnSpc>
                          <a:spcPct val="150000"/>
                        </a:lnSpc>
                        <a:spcAft>
                          <a:spcPts val="0"/>
                        </a:spcAft>
                      </a:pPr>
                      <a:r>
                        <a:rPr lang="en-US" sz="1200" dirty="0">
                          <a:effectLst/>
                        </a:rPr>
                        <a:t>OAC  </a:t>
                      </a:r>
                      <a:endParaRPr lang="en-US" sz="1200" dirty="0" smtClean="0">
                        <a:effectLst/>
                      </a:endParaRPr>
                    </a:p>
                    <a:p>
                      <a:pPr algn="ctr">
                        <a:lnSpc>
                          <a:spcPct val="150000"/>
                        </a:lnSpc>
                        <a:spcAft>
                          <a:spcPts val="0"/>
                        </a:spcAft>
                      </a:pPr>
                      <a:r>
                        <a:rPr lang="en-US" sz="1200" dirty="0" smtClean="0">
                          <a:effectLst/>
                        </a:rPr>
                        <a:t>(</a:t>
                      </a:r>
                      <a:r>
                        <a:rPr lang="en-US" sz="1200" dirty="0">
                          <a:effectLst/>
                        </a:rPr>
                        <a:t>n=3836)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tc>
                <a:tc>
                  <a:txBody>
                    <a:bodyPr/>
                    <a:lstStyle/>
                    <a:p>
                      <a:pPr algn="ctr">
                        <a:lnSpc>
                          <a:spcPct val="150000"/>
                        </a:lnSpc>
                        <a:spcAft>
                          <a:spcPts val="0"/>
                        </a:spcAft>
                      </a:pPr>
                      <a:r>
                        <a:rPr lang="en-GB" sz="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t>
                      </a:r>
                    </a:p>
                    <a:p>
                      <a:pPr algn="ctr">
                        <a:lnSpc>
                          <a:spcPct val="150000"/>
                        </a:lnSpc>
                        <a:spcAft>
                          <a:spcPts val="0"/>
                        </a:spcAft>
                      </a:pPr>
                      <a:r>
                        <a:rPr lang="en-GB" sz="120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value</a:t>
                      </a:r>
                      <a:endParaRPr lang="en-GB"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tc>
                <a:extLst>
                  <a:ext uri="{0D108BD9-81ED-4DB2-BD59-A6C34878D82A}">
                    <a16:rowId xmlns="" xmlns:a16="http://schemas.microsoft.com/office/drawing/2014/main" val="691474947"/>
                  </a:ext>
                </a:extLst>
              </a:tr>
              <a:tr h="347142">
                <a:tc>
                  <a:txBody>
                    <a:bodyPr/>
                    <a:lstStyle/>
                    <a:p>
                      <a:pPr>
                        <a:lnSpc>
                          <a:spcPct val="150000"/>
                        </a:lnSpc>
                        <a:spcAft>
                          <a:spcPts val="0"/>
                        </a:spcAft>
                      </a:pPr>
                      <a:r>
                        <a:rPr lang="en-US" sz="1200" dirty="0">
                          <a:effectLst/>
                        </a:rPr>
                        <a:t>Age</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82.8 (0.068)</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82.7 (0.085)</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82.9 (0.111)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2579705360"/>
                  </a:ext>
                </a:extLst>
              </a:tr>
              <a:tr h="347142">
                <a:tc>
                  <a:txBody>
                    <a:bodyPr/>
                    <a:lstStyle/>
                    <a:p>
                      <a:pPr>
                        <a:lnSpc>
                          <a:spcPct val="150000"/>
                        </a:lnSpc>
                        <a:spcAft>
                          <a:spcPts val="0"/>
                        </a:spcAft>
                      </a:pPr>
                      <a:r>
                        <a:rPr lang="en-US" sz="1200" dirty="0">
                          <a:effectLst/>
                        </a:rPr>
                        <a:t>BMI (kg/m²)</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26.7 (0.056)</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26.6 (0.070)</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26.9 (0.094)</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1581716683"/>
                  </a:ext>
                </a:extLst>
              </a:tr>
              <a:tr h="347142">
                <a:tc>
                  <a:txBody>
                    <a:bodyPr/>
                    <a:lstStyle/>
                    <a:p>
                      <a:pPr>
                        <a:lnSpc>
                          <a:spcPct val="150000"/>
                        </a:lnSpc>
                        <a:spcAft>
                          <a:spcPts val="0"/>
                        </a:spcAft>
                      </a:pPr>
                      <a:r>
                        <a:rPr lang="en-US" sz="1200">
                          <a:effectLst/>
                        </a:rPr>
                        <a:t>Gender (male)</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5683 (49.6)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3712 (48.6)</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1971 (51.4)</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0.005</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2754771722"/>
                  </a:ext>
                </a:extLst>
              </a:tr>
              <a:tr h="347142">
                <a:tc>
                  <a:txBody>
                    <a:bodyPr/>
                    <a:lstStyle/>
                    <a:p>
                      <a:pPr>
                        <a:lnSpc>
                          <a:spcPct val="150000"/>
                        </a:lnSpc>
                        <a:spcAft>
                          <a:spcPts val="0"/>
                        </a:spcAft>
                      </a:pPr>
                      <a:r>
                        <a:rPr lang="en-US" sz="1200">
                          <a:effectLst/>
                        </a:rPr>
                        <a:t>NYHA class III-IV</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7941 (68.9)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5214 (68.2)</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fr-FR" sz="1200" dirty="0">
                          <a:effectLst/>
                        </a:rPr>
                        <a:t>2727 (71)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0.002</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3679288489"/>
                  </a:ext>
                </a:extLst>
              </a:tr>
              <a:tr h="347142">
                <a:tc>
                  <a:txBody>
                    <a:bodyPr/>
                    <a:lstStyle/>
                    <a:p>
                      <a:pPr>
                        <a:lnSpc>
                          <a:spcPct val="150000"/>
                        </a:lnSpc>
                        <a:spcAft>
                          <a:spcPts val="0"/>
                        </a:spcAft>
                      </a:pPr>
                      <a:r>
                        <a:rPr lang="en-US" sz="1200" dirty="0">
                          <a:effectLst/>
                        </a:rPr>
                        <a:t>Logistic </a:t>
                      </a:r>
                      <a:r>
                        <a:rPr lang="en-US" sz="1200" dirty="0" err="1">
                          <a:effectLst/>
                        </a:rPr>
                        <a:t>Euroscore</a:t>
                      </a:r>
                      <a:r>
                        <a:rPr lang="en-US" sz="1200" dirty="0">
                          <a:effectLst/>
                        </a:rPr>
                        <a:t> I</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17.8 (0.114)</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17.3 (0.139)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18.9 (0.198)</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3161914965"/>
                  </a:ext>
                </a:extLst>
              </a:tr>
              <a:tr h="347142">
                <a:tc>
                  <a:txBody>
                    <a:bodyPr/>
                    <a:lstStyle/>
                    <a:p>
                      <a:pPr>
                        <a:lnSpc>
                          <a:spcPct val="150000"/>
                        </a:lnSpc>
                        <a:spcAft>
                          <a:spcPts val="0"/>
                        </a:spcAft>
                      </a:pPr>
                      <a:r>
                        <a:rPr lang="en-US" sz="1200">
                          <a:effectLst/>
                        </a:rPr>
                        <a:t>Prior CABG</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1327 (11.6)</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906 (11.9)</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421 (11)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0.34</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565758476"/>
                  </a:ext>
                </a:extLst>
              </a:tr>
              <a:tr h="347142">
                <a:tc>
                  <a:txBody>
                    <a:bodyPr/>
                    <a:lstStyle/>
                    <a:p>
                      <a:pPr>
                        <a:lnSpc>
                          <a:spcPct val="150000"/>
                        </a:lnSpc>
                        <a:spcAft>
                          <a:spcPts val="0"/>
                        </a:spcAft>
                      </a:pPr>
                      <a:r>
                        <a:rPr lang="en-US" sz="1200" dirty="0">
                          <a:effectLst/>
                        </a:rPr>
                        <a:t>Prior TAVR</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114 (1.0)</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71 (0.9)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43 (1.1)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0.17</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29452965"/>
                  </a:ext>
                </a:extLst>
              </a:tr>
              <a:tr h="347142">
                <a:tc>
                  <a:txBody>
                    <a:bodyPr/>
                    <a:lstStyle/>
                    <a:p>
                      <a:pPr>
                        <a:lnSpc>
                          <a:spcPct val="150000"/>
                        </a:lnSpc>
                        <a:spcAft>
                          <a:spcPts val="0"/>
                        </a:spcAft>
                      </a:pPr>
                      <a:r>
                        <a:rPr lang="en-US" sz="1200" dirty="0">
                          <a:effectLst/>
                        </a:rPr>
                        <a:t>Prior non-CABG surgery</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798 (6.9)</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a:effectLst/>
                        </a:rPr>
                        <a:t>457 (6.0)</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US" sz="1200" dirty="0">
                          <a:effectLst/>
                        </a:rPr>
                        <a:t>341 (8.9)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74" marR="60274" marT="0" marB="0" anchor="ctr"/>
                </a:tc>
                <a:extLst>
                  <a:ext uri="{0D108BD9-81ED-4DB2-BD59-A6C34878D82A}">
                    <a16:rowId xmlns="" xmlns:a16="http://schemas.microsoft.com/office/drawing/2014/main" val="1027845903"/>
                  </a:ext>
                </a:extLst>
              </a:tr>
            </a:tbl>
          </a:graphicData>
        </a:graphic>
      </p:graphicFrame>
      <p:sp>
        <p:nvSpPr>
          <p:cNvPr id="11" name="Rectangle : coins arrondis 10">
            <a:extLst>
              <a:ext uri="{FF2B5EF4-FFF2-40B4-BE49-F238E27FC236}">
                <a16:creationId xmlns="" xmlns:a16="http://schemas.microsoft.com/office/drawing/2014/main" id="{311EFB9D-23B1-4F99-9BE6-D21E39D5FD43}"/>
              </a:ext>
            </a:extLst>
          </p:cNvPr>
          <p:cNvSpPr/>
          <p:nvPr/>
        </p:nvSpPr>
        <p:spPr>
          <a:xfrm>
            <a:off x="1565511" y="1478520"/>
            <a:ext cx="6300000" cy="324000"/>
          </a:xfrm>
          <a:prstGeom prst="roundRect">
            <a:avLst>
              <a:gd name="adj" fmla="val 19164"/>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12" name="Rectangle : coins arrondis 11">
            <a:extLst>
              <a:ext uri="{FF2B5EF4-FFF2-40B4-BE49-F238E27FC236}">
                <a16:creationId xmlns="" xmlns:a16="http://schemas.microsoft.com/office/drawing/2014/main" id="{AC5D4567-65CA-40FB-885B-FCBD05BABF44}"/>
              </a:ext>
            </a:extLst>
          </p:cNvPr>
          <p:cNvSpPr/>
          <p:nvPr/>
        </p:nvSpPr>
        <p:spPr>
          <a:xfrm>
            <a:off x="1558584" y="2162589"/>
            <a:ext cx="6300000" cy="324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13" name="Rectangle : coins arrondis 12">
            <a:extLst>
              <a:ext uri="{FF2B5EF4-FFF2-40B4-BE49-F238E27FC236}">
                <a16:creationId xmlns="" xmlns:a16="http://schemas.microsoft.com/office/drawing/2014/main" id="{991F6F20-2752-4099-90D6-A148B2274813}"/>
              </a:ext>
            </a:extLst>
          </p:cNvPr>
          <p:cNvSpPr/>
          <p:nvPr/>
        </p:nvSpPr>
        <p:spPr>
          <a:xfrm>
            <a:off x="1558584" y="2851425"/>
            <a:ext cx="6300000" cy="324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3" name="ZoneTexte 2"/>
          <p:cNvSpPr txBox="1"/>
          <p:nvPr/>
        </p:nvSpPr>
        <p:spPr>
          <a:xfrm>
            <a:off x="2216727" y="4745185"/>
            <a:ext cx="3886200" cy="265454"/>
          </a:xfrm>
          <a:prstGeom prst="rect">
            <a:avLst/>
          </a:prstGeom>
          <a:noFill/>
        </p:spPr>
        <p:txBody>
          <a:bodyPr wrap="square" lIns="91428" tIns="45714" rIns="91428" bIns="45714" rtlCol="0">
            <a:spAutoFit/>
          </a:bodyPr>
          <a:lstStyle/>
          <a:p>
            <a:r>
              <a:rPr lang="fr-FR" sz="1100" dirty="0"/>
              <a:t>*</a:t>
            </a:r>
            <a:r>
              <a:rPr lang="en-US" sz="1100" dirty="0">
                <a:latin typeface="Calibri" panose="020F0502020204030204" pitchFamily="34" charset="0"/>
                <a:ea typeface="Times New Roman" panose="02020603050405020304" pitchFamily="18" charset="0"/>
                <a:cs typeface="Times New Roman" panose="02020603050405020304" pitchFamily="18" charset="0"/>
              </a:rPr>
              <a:t> Data are number (%) or mean+-standard error</a:t>
            </a:r>
            <a:endParaRPr lang="en-US" sz="1400" dirty="0"/>
          </a:p>
        </p:txBody>
      </p:sp>
      <p:pic>
        <p:nvPicPr>
          <p:cNvPr id="8" name="Image 7">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9"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21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 xmlns:a16="http://schemas.microsoft.com/office/drawing/2014/main" id="{682C9946-63FC-4875-A51F-DC55D749ADB0}"/>
              </a:ext>
            </a:extLst>
          </p:cNvPr>
          <p:cNvGraphicFramePr>
            <a:graphicFrameLocks noGrp="1"/>
          </p:cNvGraphicFramePr>
          <p:nvPr>
            <p:ph idx="1"/>
            <p:extLst>
              <p:ext uri="{D42A27DB-BD31-4B8C-83A1-F6EECF244321}">
                <p14:modId xmlns:p14="http://schemas.microsoft.com/office/powerpoint/2010/main" val="3904133215"/>
              </p:ext>
            </p:extLst>
          </p:nvPr>
        </p:nvGraphicFramePr>
        <p:xfrm>
          <a:off x="1733686" y="672996"/>
          <a:ext cx="6840001" cy="4161545"/>
        </p:xfrm>
        <a:graphic>
          <a:graphicData uri="http://schemas.openxmlformats.org/drawingml/2006/table">
            <a:tbl>
              <a:tblPr firstRow="1" firstCol="1" bandRow="1">
                <a:tableStyleId>{B301B821-A1FF-4177-AEE7-76D212191A09}</a:tableStyleId>
              </a:tblPr>
              <a:tblGrid>
                <a:gridCol w="2886516">
                  <a:extLst>
                    <a:ext uri="{9D8B030D-6E8A-4147-A177-3AD203B41FA5}">
                      <a16:colId xmlns="" xmlns:a16="http://schemas.microsoft.com/office/drawing/2014/main" val="988923948"/>
                    </a:ext>
                  </a:extLst>
                </a:gridCol>
                <a:gridCol w="959289">
                  <a:extLst>
                    <a:ext uri="{9D8B030D-6E8A-4147-A177-3AD203B41FA5}">
                      <a16:colId xmlns="" xmlns:a16="http://schemas.microsoft.com/office/drawing/2014/main" val="3526093678"/>
                    </a:ext>
                  </a:extLst>
                </a:gridCol>
                <a:gridCol w="1044290">
                  <a:extLst>
                    <a:ext uri="{9D8B030D-6E8A-4147-A177-3AD203B41FA5}">
                      <a16:colId xmlns="" xmlns:a16="http://schemas.microsoft.com/office/drawing/2014/main" val="4051533072"/>
                    </a:ext>
                  </a:extLst>
                </a:gridCol>
                <a:gridCol w="913402">
                  <a:extLst>
                    <a:ext uri="{9D8B030D-6E8A-4147-A177-3AD203B41FA5}">
                      <a16:colId xmlns="" xmlns:a16="http://schemas.microsoft.com/office/drawing/2014/main" val="1688570711"/>
                    </a:ext>
                  </a:extLst>
                </a:gridCol>
                <a:gridCol w="1036504"/>
              </a:tblGrid>
              <a:tr h="560905">
                <a:tc>
                  <a:txBody>
                    <a:bodyPr/>
                    <a:lstStyle/>
                    <a:p>
                      <a:pPr>
                        <a:lnSpc>
                          <a:spcPct val="150000"/>
                        </a:lnSpc>
                        <a:spcAft>
                          <a:spcPts val="0"/>
                        </a:spcAft>
                      </a:pPr>
                      <a:r>
                        <a:rPr lang="en-US" sz="1200" dirty="0" smtClean="0">
                          <a:effectLst/>
                        </a:rPr>
                        <a:t>Characteristics</a:t>
                      </a:r>
                      <a:endParaRPr lang="en-US" sz="1200" dirty="0">
                        <a:effectLst/>
                      </a:endParaRPr>
                    </a:p>
                  </a:txBody>
                  <a:tcPr marL="31362" marR="31362" marT="0" marB="0"/>
                </a:tc>
                <a:tc>
                  <a:txBody>
                    <a:bodyPr/>
                    <a:lstStyle/>
                    <a:p>
                      <a:pPr algn="ctr">
                        <a:lnSpc>
                          <a:spcPct val="150000"/>
                        </a:lnSpc>
                        <a:spcAft>
                          <a:spcPts val="0"/>
                        </a:spcAft>
                      </a:pPr>
                      <a:r>
                        <a:rPr lang="en-US" sz="1200" dirty="0">
                          <a:effectLst/>
                        </a:rPr>
                        <a:t>Total</a:t>
                      </a:r>
                      <a:endParaRPr lang="en-GB" sz="1200" dirty="0">
                        <a:effectLst/>
                      </a:endParaRPr>
                    </a:p>
                    <a:p>
                      <a:pPr algn="ctr">
                        <a:lnSpc>
                          <a:spcPct val="150000"/>
                        </a:lnSpc>
                        <a:spcAft>
                          <a:spcPts val="0"/>
                        </a:spcAft>
                      </a:pPr>
                      <a:r>
                        <a:rPr lang="en-US" sz="1200" dirty="0">
                          <a:effectLst/>
                        </a:rPr>
                        <a:t>(n=11469)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tc>
                  <a:txBody>
                    <a:bodyPr/>
                    <a:lstStyle/>
                    <a:p>
                      <a:pPr algn="ctr">
                        <a:lnSpc>
                          <a:spcPct val="150000"/>
                        </a:lnSpc>
                        <a:spcAft>
                          <a:spcPts val="0"/>
                        </a:spcAft>
                      </a:pPr>
                      <a:r>
                        <a:rPr lang="en-US" sz="1200" dirty="0">
                          <a:effectLst/>
                        </a:rPr>
                        <a:t>No OAC</a:t>
                      </a:r>
                      <a:endParaRPr lang="en-GB" sz="1200" dirty="0">
                        <a:effectLst/>
                      </a:endParaRPr>
                    </a:p>
                    <a:p>
                      <a:pPr algn="ctr">
                        <a:lnSpc>
                          <a:spcPct val="150000"/>
                        </a:lnSpc>
                        <a:spcAft>
                          <a:spcPts val="0"/>
                        </a:spcAft>
                      </a:pPr>
                      <a:r>
                        <a:rPr lang="en-US" sz="1200" dirty="0">
                          <a:effectLst/>
                        </a:rPr>
                        <a:t>(n=7633)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tc>
                  <a:txBody>
                    <a:bodyPr/>
                    <a:lstStyle/>
                    <a:p>
                      <a:pPr algn="ctr">
                        <a:lnSpc>
                          <a:spcPct val="150000"/>
                        </a:lnSpc>
                        <a:spcAft>
                          <a:spcPts val="0"/>
                        </a:spcAft>
                      </a:pPr>
                      <a:r>
                        <a:rPr lang="en-US" sz="1200" dirty="0">
                          <a:effectLst/>
                        </a:rPr>
                        <a:t>OAC  (n=3836)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tc>
                  <a:txBody>
                    <a:bodyPr/>
                    <a:lstStyle/>
                    <a:p>
                      <a:pPr algn="ctr">
                        <a:lnSpc>
                          <a:spcPct val="150000"/>
                        </a:lnSpc>
                        <a:spcAft>
                          <a:spcPts val="0"/>
                        </a:spcAft>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extLst>
                  <a:ext uri="{0D108BD9-81ED-4DB2-BD59-A6C34878D82A}">
                    <a16:rowId xmlns="" xmlns:a16="http://schemas.microsoft.com/office/drawing/2014/main" val="2539792306"/>
                  </a:ext>
                </a:extLst>
              </a:tr>
              <a:tr h="360064">
                <a:tc>
                  <a:txBody>
                    <a:bodyPr/>
                    <a:lstStyle/>
                    <a:p>
                      <a:pPr>
                        <a:lnSpc>
                          <a:spcPct val="150000"/>
                        </a:lnSpc>
                        <a:spcAft>
                          <a:spcPts val="0"/>
                        </a:spcAft>
                      </a:pPr>
                      <a:r>
                        <a:rPr lang="en-US" sz="1200" dirty="0">
                          <a:effectLst/>
                        </a:rPr>
                        <a:t>Chronic renal failure (eGFR&lt;60mL/min)</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5069 (44.2)</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3232 (42.3)</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1837 (47.9)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2016974884"/>
                  </a:ext>
                </a:extLst>
              </a:tr>
              <a:tr h="360064">
                <a:tc>
                  <a:txBody>
                    <a:bodyPr/>
                    <a:lstStyle/>
                    <a:p>
                      <a:pPr>
                        <a:lnSpc>
                          <a:spcPct val="150000"/>
                        </a:lnSpc>
                        <a:spcAft>
                          <a:spcPts val="0"/>
                        </a:spcAft>
                      </a:pPr>
                      <a:r>
                        <a:rPr lang="en-US" sz="1200" dirty="0">
                          <a:effectLst/>
                        </a:rPr>
                        <a:t>Atrial fibrillation</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3789 (33.0)</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1066 (14.0)</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2723 (70.8)</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2053729867"/>
                  </a:ext>
                </a:extLst>
              </a:tr>
              <a:tr h="360064">
                <a:tc>
                  <a:txBody>
                    <a:bodyPr/>
                    <a:lstStyle/>
                    <a:p>
                      <a:pPr>
                        <a:lnSpc>
                          <a:spcPct val="150000"/>
                        </a:lnSpc>
                        <a:spcAft>
                          <a:spcPts val="0"/>
                        </a:spcAft>
                      </a:pPr>
                      <a:r>
                        <a:rPr lang="fr-FR" sz="1200" dirty="0">
                          <a:effectLst/>
                        </a:rPr>
                        <a:t>LVEF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55.4 (0.128)</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56.1 (0.150)</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53.8 (0.217)</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2448534280"/>
                  </a:ext>
                </a:extLst>
              </a:tr>
              <a:tr h="360064">
                <a:tc>
                  <a:txBody>
                    <a:bodyPr/>
                    <a:lstStyle/>
                    <a:p>
                      <a:pPr>
                        <a:lnSpc>
                          <a:spcPct val="150000"/>
                        </a:lnSpc>
                        <a:spcAft>
                          <a:spcPts val="0"/>
                        </a:spcAft>
                      </a:pPr>
                      <a:r>
                        <a:rPr lang="en-US" sz="1200" dirty="0">
                          <a:effectLst/>
                        </a:rPr>
                        <a:t>Non-femoral access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1895 (16.5)</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a:effectLst/>
                        </a:rPr>
                        <a:t>1194 (15.6)</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tc>
                  <a:txBody>
                    <a:bodyPr/>
                    <a:lstStyle/>
                    <a:p>
                      <a:pPr algn="ctr">
                        <a:lnSpc>
                          <a:spcPct val="150000"/>
                        </a:lnSpc>
                        <a:spcAft>
                          <a:spcPts val="0"/>
                        </a:spcAft>
                      </a:pPr>
                      <a:r>
                        <a:rPr lang="en-US" sz="1200" dirty="0">
                          <a:effectLst/>
                        </a:rPr>
                        <a:t>701 (18.3)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tc>
                <a:extLst>
                  <a:ext uri="{0D108BD9-81ED-4DB2-BD59-A6C34878D82A}">
                    <a16:rowId xmlns="" xmlns:a16="http://schemas.microsoft.com/office/drawing/2014/main" val="130133412"/>
                  </a:ext>
                </a:extLst>
              </a:tr>
              <a:tr h="360064">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fr-FR" sz="1200" dirty="0">
                          <a:effectLst/>
                        </a:rPr>
                        <a:t>Self-</a:t>
                      </a:r>
                      <a:r>
                        <a:rPr lang="fr-FR" sz="1200" dirty="0" err="1">
                          <a:effectLst/>
                        </a:rPr>
                        <a:t>expandable</a:t>
                      </a:r>
                      <a:r>
                        <a:rPr lang="fr-FR" sz="1200" dirty="0">
                          <a:effectLst/>
                        </a:rPr>
                        <a:t>  (vs </a:t>
                      </a:r>
                      <a:r>
                        <a:rPr lang="fr-FR" sz="1200" dirty="0" err="1" smtClean="0">
                          <a:effectLst/>
                        </a:rPr>
                        <a:t>balloon</a:t>
                      </a:r>
                      <a:r>
                        <a:rPr lang="fr-FR" sz="1200" dirty="0" smtClean="0">
                          <a:effectLst/>
                        </a:rPr>
                        <a:t>) </a:t>
                      </a:r>
                      <a:r>
                        <a:rPr lang="fr-FR" sz="1200" dirty="0">
                          <a:effectLst/>
                        </a:rPr>
                        <a:t>valve</a:t>
                      </a:r>
                      <a:endParaRPr lang="en-GB" sz="1200" dirty="0">
                        <a:effectLst/>
                      </a:endParaRPr>
                    </a:p>
                  </a:txBody>
                  <a:tcPr marL="31362" marR="31362" marT="0" marB="0" anchor="ctr"/>
                </a:tc>
                <a:tc>
                  <a:txBody>
                    <a:bodyPr/>
                    <a:lstStyle/>
                    <a:p>
                      <a:pPr algn="ctr">
                        <a:lnSpc>
                          <a:spcPct val="150000"/>
                        </a:lnSpc>
                        <a:spcAft>
                          <a:spcPts val="0"/>
                        </a:spcAft>
                      </a:pPr>
                      <a:r>
                        <a:rPr lang="en-US" sz="1200" dirty="0">
                          <a:effectLst/>
                        </a:rPr>
                        <a:t> 4045 (35.3)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 2714 (35.6)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1331 (34.7)</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0.37</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800507927"/>
                  </a:ext>
                </a:extLst>
              </a:tr>
              <a:tr h="360064">
                <a:tc>
                  <a:txBody>
                    <a:bodyPr/>
                    <a:lstStyle/>
                    <a:p>
                      <a:pPr>
                        <a:lnSpc>
                          <a:spcPct val="150000"/>
                        </a:lnSpc>
                        <a:spcAft>
                          <a:spcPts val="0"/>
                        </a:spcAft>
                      </a:pPr>
                      <a:r>
                        <a:rPr lang="en-US" sz="1200">
                          <a:effectLst/>
                        </a:rPr>
                        <a:t>Prosthesis diameter ≤23 mm</a:t>
                      </a:r>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3215 (28.2)</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2258 (29.6)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957 (24.9)</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396448959"/>
                  </a:ext>
                </a:extLst>
              </a:tr>
              <a:tr h="360064">
                <a:tc>
                  <a:txBody>
                    <a:bodyPr/>
                    <a:lstStyle/>
                    <a:p>
                      <a:pPr>
                        <a:lnSpc>
                          <a:spcPct val="150000"/>
                        </a:lnSpc>
                        <a:spcAft>
                          <a:spcPts val="0"/>
                        </a:spcAft>
                      </a:pPr>
                      <a:r>
                        <a:rPr lang="en-GB" sz="1200" dirty="0">
                          <a:effectLst/>
                        </a:rPr>
                        <a:t>AR moderate to severe post-TAVR</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1151 (10.0)</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758 (10)</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fr-FR" sz="1200" dirty="0">
                          <a:effectLst/>
                        </a:rPr>
                        <a:t>393 (10.3)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3130575193"/>
                  </a:ext>
                </a:extLst>
              </a:tr>
              <a:tr h="360064">
                <a:tc>
                  <a:txBody>
                    <a:bodyPr/>
                    <a:lstStyle/>
                    <a:p>
                      <a:pPr>
                        <a:lnSpc>
                          <a:spcPct val="150000"/>
                        </a:lnSpc>
                        <a:spcAft>
                          <a:spcPts val="0"/>
                        </a:spcAft>
                      </a:pPr>
                      <a:r>
                        <a:rPr lang="en-GB" sz="1200" dirty="0">
                          <a:effectLst/>
                        </a:rPr>
                        <a:t>Aspirin at discharge</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9554 (83.3)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7123 (93.3)</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US" sz="1200" dirty="0">
                          <a:effectLst/>
                        </a:rPr>
                        <a:t>2431 (63.4)</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algn="ctr">
                        <a:lnSpc>
                          <a:spcPct val="150000"/>
                        </a:lnSpc>
                        <a:spcAft>
                          <a:spcPts val="0"/>
                        </a:spcAft>
                      </a:pPr>
                      <a:r>
                        <a:rPr lang="en-GB" sz="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&lt;0.001</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extLst>
                  <a:ext uri="{0D108BD9-81ED-4DB2-BD59-A6C34878D82A}">
                    <a16:rowId xmlns="" xmlns:a16="http://schemas.microsoft.com/office/drawing/2014/main" val="3589244659"/>
                  </a:ext>
                </a:extLst>
              </a:tr>
              <a:tr h="360064">
                <a:tc>
                  <a:txBody>
                    <a:bodyPr/>
                    <a:lstStyle/>
                    <a:p>
                      <a:r>
                        <a:rPr lang="fr-FR" sz="1200" b="1" kern="1200" dirty="0" smtClean="0">
                          <a:solidFill>
                            <a:schemeClr val="dk1"/>
                          </a:solidFill>
                          <a:effectLst/>
                          <a:latin typeface="+mn-lt"/>
                          <a:ea typeface="+mn-ea"/>
                          <a:cs typeface="+mn-cs"/>
                        </a:rPr>
                        <a:t>Dual </a:t>
                      </a:r>
                      <a:r>
                        <a:rPr lang="fr-FR" sz="1200" b="1" kern="1200" dirty="0" err="1" smtClean="0">
                          <a:solidFill>
                            <a:schemeClr val="dk1"/>
                          </a:solidFill>
                          <a:effectLst/>
                          <a:latin typeface="+mn-lt"/>
                          <a:ea typeface="+mn-ea"/>
                          <a:cs typeface="+mn-cs"/>
                        </a:rPr>
                        <a:t>therapy</a:t>
                      </a:r>
                      <a:endParaRPr lang="en-US" sz="1200" b="1" kern="1200" dirty="0">
                        <a:solidFill>
                          <a:schemeClr val="dk1"/>
                        </a:solidFill>
                        <a:effectLst/>
                        <a:latin typeface="+mn-lt"/>
                        <a:ea typeface="+mn-ea"/>
                        <a:cs typeface="+mn-cs"/>
                      </a:endParaRPr>
                    </a:p>
                  </a:txBody>
                  <a:tcPr marL="31362" marR="31362"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2100 (18.3)</a:t>
                      </a:r>
                    </a:p>
                  </a:txBody>
                  <a:tcPr marL="68580" marR="68580"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0</a:t>
                      </a:r>
                    </a:p>
                  </a:txBody>
                  <a:tcPr marL="68580" marR="68580"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2100 (54.7)</a:t>
                      </a:r>
                    </a:p>
                  </a:txBody>
                  <a:tcPr marL="68580" marR="68580"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&lt;0.001</a:t>
                      </a:r>
                    </a:p>
                  </a:txBody>
                  <a:tcPr marL="68580" marR="68580" marT="0" marB="0" anchor="ctr"/>
                </a:tc>
                <a:extLst>
                  <a:ext uri="{0D108BD9-81ED-4DB2-BD59-A6C34878D82A}">
                    <a16:rowId xmlns="" xmlns:a16="http://schemas.microsoft.com/office/drawing/2014/main" val="2106302288"/>
                  </a:ext>
                </a:extLst>
              </a:tr>
              <a:tr h="360064">
                <a:tc>
                  <a:txBody>
                    <a:bodyPr/>
                    <a:lstStyle/>
                    <a:p>
                      <a:pPr>
                        <a:lnSpc>
                          <a:spcPct val="150000"/>
                        </a:lnSpc>
                        <a:spcAft>
                          <a:spcPts val="0"/>
                        </a:spcAft>
                      </a:pPr>
                      <a:r>
                        <a:rPr lang="en-GB" sz="1200" dirty="0" smtClean="0">
                          <a:effectLst/>
                        </a:rPr>
                        <a:t>Triple Therapy</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362" marR="31362"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331 (2.9)</a:t>
                      </a:r>
                    </a:p>
                  </a:txBody>
                  <a:tcPr marL="68580" marR="68580"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0</a:t>
                      </a:r>
                    </a:p>
                  </a:txBody>
                  <a:tcPr marL="68580" marR="68580"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331 (8.6)</a:t>
                      </a:r>
                    </a:p>
                  </a:txBody>
                  <a:tcPr marL="68580" marR="68580" marT="0" marB="0" anchor="ctr"/>
                </a:tc>
                <a:tc>
                  <a:txBody>
                    <a:bodyPr/>
                    <a:lstStyle/>
                    <a:p>
                      <a:pPr marL="0" algn="ctr" defTabSz="457189" rtl="0" eaLnBrk="1" latinLnBrk="0" hangingPunct="1">
                        <a:lnSpc>
                          <a:spcPct val="150000"/>
                        </a:lnSpc>
                        <a:spcAft>
                          <a:spcPts val="0"/>
                        </a:spcAft>
                      </a:pPr>
                      <a:r>
                        <a:rPr lang="en-US" sz="1200" kern="1200" dirty="0">
                          <a:solidFill>
                            <a:schemeClr val="dk1"/>
                          </a:solidFill>
                          <a:effectLst/>
                          <a:latin typeface="+mn-lt"/>
                          <a:ea typeface="+mn-ea"/>
                          <a:cs typeface="+mn-cs"/>
                        </a:rPr>
                        <a:t>&lt;0.001</a:t>
                      </a:r>
                    </a:p>
                  </a:txBody>
                  <a:tcPr marL="68580" marR="68580" marT="0" marB="0" anchor="ctr"/>
                </a:tc>
              </a:tr>
            </a:tbl>
          </a:graphicData>
        </a:graphic>
      </p:graphicFrame>
      <p:sp>
        <p:nvSpPr>
          <p:cNvPr id="5" name="Rectangle : coins arrondis 4">
            <a:extLst>
              <a:ext uri="{FF2B5EF4-FFF2-40B4-BE49-F238E27FC236}">
                <a16:creationId xmlns="" xmlns:a16="http://schemas.microsoft.com/office/drawing/2014/main" id="{133147AF-1E3D-4332-BE34-13F0B1EEA781}"/>
              </a:ext>
            </a:extLst>
          </p:cNvPr>
          <p:cNvSpPr/>
          <p:nvPr/>
        </p:nvSpPr>
        <p:spPr>
          <a:xfrm>
            <a:off x="1717496" y="1257106"/>
            <a:ext cx="6840000" cy="324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6" name="Rectangle : coins arrondis 5">
            <a:extLst>
              <a:ext uri="{FF2B5EF4-FFF2-40B4-BE49-F238E27FC236}">
                <a16:creationId xmlns="" xmlns:a16="http://schemas.microsoft.com/office/drawing/2014/main" id="{0EC5E65E-F435-4E20-9BFF-B428D2C41333}"/>
              </a:ext>
            </a:extLst>
          </p:cNvPr>
          <p:cNvSpPr/>
          <p:nvPr/>
        </p:nvSpPr>
        <p:spPr>
          <a:xfrm>
            <a:off x="1717496" y="1598123"/>
            <a:ext cx="6840000" cy="324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7" name="Rectangle : coins arrondis 6">
            <a:extLst>
              <a:ext uri="{FF2B5EF4-FFF2-40B4-BE49-F238E27FC236}">
                <a16:creationId xmlns="" xmlns:a16="http://schemas.microsoft.com/office/drawing/2014/main" id="{57398944-B6D4-44CF-BB7D-2CB21A2BD802}"/>
              </a:ext>
            </a:extLst>
          </p:cNvPr>
          <p:cNvSpPr/>
          <p:nvPr/>
        </p:nvSpPr>
        <p:spPr>
          <a:xfrm>
            <a:off x="1716329" y="3746614"/>
            <a:ext cx="6841167" cy="37159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3" name="Titre 2"/>
          <p:cNvSpPr>
            <a:spLocks noGrp="1"/>
          </p:cNvSpPr>
          <p:nvPr>
            <p:ph type="title"/>
          </p:nvPr>
        </p:nvSpPr>
        <p:spPr>
          <a:xfrm>
            <a:off x="457200" y="-29322"/>
            <a:ext cx="8229600" cy="728978"/>
          </a:xfrm>
        </p:spPr>
        <p:txBody>
          <a:bodyPr>
            <a:normAutofit fontScale="90000"/>
          </a:bodyPr>
          <a:lstStyle/>
          <a:p>
            <a:r>
              <a:rPr lang="fr-FR" b="1" cap="small" dirty="0">
                <a:solidFill>
                  <a:srgbClr val="003399"/>
                </a:solidFill>
              </a:rPr>
              <a:t>Patients </a:t>
            </a:r>
            <a:r>
              <a:rPr lang="fr-FR" b="1" cap="small" dirty="0" err="1">
                <a:solidFill>
                  <a:srgbClr val="003399"/>
                </a:solidFill>
              </a:rPr>
              <a:t>Characteristics</a:t>
            </a:r>
            <a:endParaRPr lang="en-US" dirty="0"/>
          </a:p>
        </p:txBody>
      </p:sp>
      <p:sp>
        <p:nvSpPr>
          <p:cNvPr id="8" name="ZoneTexte 7"/>
          <p:cNvSpPr txBox="1"/>
          <p:nvPr/>
        </p:nvSpPr>
        <p:spPr>
          <a:xfrm>
            <a:off x="2378565" y="4834540"/>
            <a:ext cx="3886200" cy="265454"/>
          </a:xfrm>
          <a:prstGeom prst="rect">
            <a:avLst/>
          </a:prstGeom>
          <a:noFill/>
        </p:spPr>
        <p:txBody>
          <a:bodyPr wrap="square" lIns="91428" tIns="45714" rIns="91428" bIns="45714" rtlCol="0">
            <a:spAutoFit/>
          </a:bodyPr>
          <a:lstStyle/>
          <a:p>
            <a:r>
              <a:rPr lang="fr-FR" sz="1100" dirty="0"/>
              <a:t>*</a:t>
            </a:r>
            <a:r>
              <a:rPr lang="en-US" sz="1100" dirty="0">
                <a:latin typeface="Calibri" panose="020F0502020204030204" pitchFamily="34" charset="0"/>
                <a:ea typeface="Times New Roman" panose="02020603050405020304" pitchFamily="18" charset="0"/>
                <a:cs typeface="Times New Roman" panose="02020603050405020304" pitchFamily="18" charset="0"/>
              </a:rPr>
              <a:t> Data are number (%) or mean+-standard error</a:t>
            </a:r>
            <a:endParaRPr lang="en-US" sz="1400" dirty="0"/>
          </a:p>
        </p:txBody>
      </p:sp>
      <p:pic>
        <p:nvPicPr>
          <p:cNvPr id="9" name="Image 8">
            <a:extLst>
              <a:ext uri="{FF2B5EF4-FFF2-40B4-BE49-F238E27FC236}">
                <a16:creationId xmlns="" xmlns:a16="http://schemas.microsoft.com/office/drawing/2014/main" id="{36F8C1F7-93C7-4D36-9340-4CFF36909A38}"/>
              </a:ext>
            </a:extLst>
          </p:cNvPr>
          <p:cNvPicPr>
            <a:picLocks noChangeAspect="1"/>
          </p:cNvPicPr>
          <p:nvPr/>
        </p:nvPicPr>
        <p:blipFill>
          <a:blip r:embed="rId3"/>
          <a:stretch>
            <a:fillRect/>
          </a:stretch>
        </p:blipFill>
        <p:spPr>
          <a:xfrm>
            <a:off x="8670519" y="6552"/>
            <a:ext cx="454793" cy="446672"/>
          </a:xfrm>
          <a:prstGeom prst="rect">
            <a:avLst/>
          </a:prstGeom>
        </p:spPr>
      </p:pic>
      <p:pic>
        <p:nvPicPr>
          <p:cNvPr id="10"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501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59341C-617B-49B3-8B4F-370D0ED1F11B}"/>
              </a:ext>
            </a:extLst>
          </p:cNvPr>
          <p:cNvSpPr>
            <a:spLocks noGrp="1"/>
          </p:cNvSpPr>
          <p:nvPr>
            <p:ph type="title"/>
          </p:nvPr>
        </p:nvSpPr>
        <p:spPr>
          <a:xfrm>
            <a:off x="671937" y="72855"/>
            <a:ext cx="8229600" cy="592162"/>
          </a:xfrm>
        </p:spPr>
        <p:txBody>
          <a:bodyPr>
            <a:normAutofit fontScale="90000"/>
          </a:bodyPr>
          <a:lstStyle/>
          <a:p>
            <a:r>
              <a:rPr lang="en-US" sz="4000" b="1" cap="small" dirty="0">
                <a:solidFill>
                  <a:srgbClr val="003399"/>
                </a:solidFill>
                <a:latin typeface="+mn-lt"/>
                <a:ea typeface="+mn-ea"/>
                <a:cs typeface="+mn-cs"/>
              </a:rPr>
              <a:t>Correlates of Long-Term Mortality</a:t>
            </a:r>
            <a:endParaRPr lang="en-GB" sz="4000" b="1" cap="small" dirty="0">
              <a:solidFill>
                <a:srgbClr val="003399"/>
              </a:solidFill>
              <a:latin typeface="+mn-lt"/>
              <a:ea typeface="+mn-ea"/>
              <a:cs typeface="+mn-cs"/>
            </a:endParaRPr>
          </a:p>
        </p:txBody>
      </p:sp>
      <p:graphicFrame>
        <p:nvGraphicFramePr>
          <p:cNvPr id="4" name="Espace réservé du contenu 3">
            <a:extLst>
              <a:ext uri="{FF2B5EF4-FFF2-40B4-BE49-F238E27FC236}">
                <a16:creationId xmlns="" xmlns:a16="http://schemas.microsoft.com/office/drawing/2014/main" id="{2975C7FA-FA10-40D9-9400-506B41B0EE43}"/>
              </a:ext>
            </a:extLst>
          </p:cNvPr>
          <p:cNvGraphicFramePr>
            <a:graphicFrameLocks/>
          </p:cNvGraphicFramePr>
          <p:nvPr>
            <p:extLst>
              <p:ext uri="{D42A27DB-BD31-4B8C-83A1-F6EECF244321}">
                <p14:modId xmlns:p14="http://schemas.microsoft.com/office/powerpoint/2010/main" val="3443628589"/>
              </p:ext>
            </p:extLst>
          </p:nvPr>
        </p:nvGraphicFramePr>
        <p:xfrm>
          <a:off x="1586371" y="816827"/>
          <a:ext cx="6840229" cy="4141805"/>
        </p:xfrm>
        <a:graphic>
          <a:graphicData uri="http://schemas.openxmlformats.org/drawingml/2006/table">
            <a:tbl>
              <a:tblPr firstRow="1" firstCol="1" bandRow="1">
                <a:tableStyleId>{B301B821-A1FF-4177-AEE7-76D212191A09}</a:tableStyleId>
              </a:tblPr>
              <a:tblGrid>
                <a:gridCol w="3228109">
                  <a:extLst>
                    <a:ext uri="{9D8B030D-6E8A-4147-A177-3AD203B41FA5}">
                      <a16:colId xmlns="" xmlns:a16="http://schemas.microsoft.com/office/drawing/2014/main" val="20000"/>
                    </a:ext>
                  </a:extLst>
                </a:gridCol>
                <a:gridCol w="879623">
                  <a:extLst>
                    <a:ext uri="{9D8B030D-6E8A-4147-A177-3AD203B41FA5}">
                      <a16:colId xmlns="" xmlns:a16="http://schemas.microsoft.com/office/drawing/2014/main" val="20001"/>
                    </a:ext>
                  </a:extLst>
                </a:gridCol>
                <a:gridCol w="824486">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917411">
                  <a:extLst>
                    <a:ext uri="{9D8B030D-6E8A-4147-A177-3AD203B41FA5}">
                      <a16:colId xmlns="" xmlns:a16="http://schemas.microsoft.com/office/drawing/2014/main" val="20004"/>
                    </a:ext>
                  </a:extLst>
                </a:gridCol>
              </a:tblGrid>
              <a:tr h="278465">
                <a:tc>
                  <a:txBody>
                    <a:bodyPr/>
                    <a:lstStyle/>
                    <a:p>
                      <a:pPr marL="38100" marR="38100">
                        <a:lnSpc>
                          <a:spcPct val="150000"/>
                        </a:lnSpc>
                        <a:spcAft>
                          <a:spcPts val="0"/>
                        </a:spcAft>
                      </a:pPr>
                      <a:r>
                        <a:rPr lang="en-GB" sz="1100" dirty="0">
                          <a:effectLst/>
                        </a:rPr>
                        <a:t> N=11469</a:t>
                      </a:r>
                      <a:endParaRPr lang="fr-FR" sz="1100" dirty="0">
                        <a:effectLst/>
                        <a:latin typeface="Calibri"/>
                        <a:ea typeface="MS Mincho"/>
                        <a:cs typeface="Times New Roman"/>
                      </a:endParaRPr>
                    </a:p>
                  </a:txBody>
                  <a:tcPr marL="68580" marR="68580" marT="0" marB="0"/>
                </a:tc>
                <a:tc>
                  <a:txBody>
                    <a:bodyPr/>
                    <a:lstStyle/>
                    <a:p>
                      <a:pPr marR="38100" algn="ctr">
                        <a:lnSpc>
                          <a:spcPct val="150000"/>
                        </a:lnSpc>
                        <a:spcAft>
                          <a:spcPts val="0"/>
                        </a:spcAft>
                      </a:pPr>
                      <a:r>
                        <a:rPr lang="en-GB" sz="1100" dirty="0">
                          <a:effectLst/>
                        </a:rPr>
                        <a:t>MI p-value</a:t>
                      </a:r>
                      <a:endParaRPr lang="fr-FR" sz="1100" dirty="0">
                        <a:effectLst/>
                        <a:latin typeface="Calibri"/>
                        <a:ea typeface="MS Mincho"/>
                        <a:cs typeface="Times New Roman"/>
                      </a:endParaRPr>
                    </a:p>
                  </a:txBody>
                  <a:tcPr marL="68580" marR="68580" marT="0" marB="0"/>
                </a:tc>
                <a:tc>
                  <a:txBody>
                    <a:bodyPr/>
                    <a:lstStyle/>
                    <a:p>
                      <a:pPr marR="38100" algn="ctr">
                        <a:lnSpc>
                          <a:spcPct val="150000"/>
                        </a:lnSpc>
                        <a:spcAft>
                          <a:spcPts val="0"/>
                        </a:spcAft>
                      </a:pPr>
                      <a:r>
                        <a:rPr lang="en-GB" sz="1100" dirty="0">
                          <a:effectLst/>
                        </a:rPr>
                        <a:t>Adj. HR</a:t>
                      </a:r>
                      <a:endParaRPr lang="fr-FR" sz="11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100" dirty="0">
                          <a:effectLst/>
                        </a:rPr>
                        <a:t>95%CI lower</a:t>
                      </a:r>
                      <a:endParaRPr lang="fr-FR" sz="1100" dirty="0">
                        <a:effectLst/>
                        <a:latin typeface="Calibri"/>
                        <a:ea typeface="MS Mincho"/>
                        <a:cs typeface="Times New Roman"/>
                      </a:endParaRPr>
                    </a:p>
                  </a:txBody>
                  <a:tcPr marL="68580" marR="68580" marT="0" marB="0"/>
                </a:tc>
                <a:tc>
                  <a:txBody>
                    <a:bodyPr/>
                    <a:lstStyle/>
                    <a:p>
                      <a:pPr marR="38100" algn="ctr">
                        <a:lnSpc>
                          <a:spcPct val="150000"/>
                        </a:lnSpc>
                        <a:spcAft>
                          <a:spcPts val="0"/>
                        </a:spcAft>
                      </a:pPr>
                      <a:r>
                        <a:rPr lang="en-GB" sz="1100" dirty="0">
                          <a:effectLst/>
                        </a:rPr>
                        <a:t>95%CI upper</a:t>
                      </a:r>
                      <a:endParaRPr lang="fr-FR" sz="1100" dirty="0">
                        <a:effectLst/>
                        <a:latin typeface="Calibri"/>
                        <a:ea typeface="MS Mincho"/>
                        <a:cs typeface="Times New Roman"/>
                      </a:endParaRPr>
                    </a:p>
                  </a:txBody>
                  <a:tcPr marL="68580" marR="68580" marT="0" marB="0"/>
                </a:tc>
                <a:extLst>
                  <a:ext uri="{0D108BD9-81ED-4DB2-BD59-A6C34878D82A}">
                    <a16:rowId xmlns="" xmlns:a16="http://schemas.microsoft.com/office/drawing/2014/main" val="10000"/>
                  </a:ext>
                </a:extLst>
              </a:tr>
              <a:tr h="297180">
                <a:tc>
                  <a:txBody>
                    <a:bodyPr/>
                    <a:lstStyle/>
                    <a:p>
                      <a:pPr marL="38100" marR="38100">
                        <a:lnSpc>
                          <a:spcPct val="150000"/>
                        </a:lnSpc>
                        <a:spcAft>
                          <a:spcPts val="0"/>
                        </a:spcAft>
                      </a:pPr>
                      <a:r>
                        <a:rPr lang="en-GB" sz="1300" dirty="0">
                          <a:effectLst/>
                        </a:rPr>
                        <a:t>Gender (male)</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&lt;0.001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1.63</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1.44</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1.84</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1"/>
                  </a:ext>
                </a:extLst>
              </a:tr>
              <a:tr h="297180">
                <a:tc>
                  <a:txBody>
                    <a:bodyPr/>
                    <a:lstStyle/>
                    <a:p>
                      <a:pPr marL="38100" marR="38100">
                        <a:lnSpc>
                          <a:spcPct val="150000"/>
                        </a:lnSpc>
                        <a:spcAft>
                          <a:spcPts val="0"/>
                        </a:spcAft>
                      </a:pPr>
                      <a:r>
                        <a:rPr lang="en-GB" sz="1300" dirty="0">
                          <a:effectLst/>
                        </a:rPr>
                        <a:t>NYHA III or IV</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&lt;0.001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1.28</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1.14</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1.46</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2"/>
                  </a:ext>
                </a:extLst>
              </a:tr>
              <a:tr h="297180">
                <a:tc>
                  <a:txBody>
                    <a:bodyPr/>
                    <a:lstStyle/>
                    <a:p>
                      <a:pPr marL="38100" marR="38100">
                        <a:lnSpc>
                          <a:spcPct val="150000"/>
                        </a:lnSpc>
                        <a:spcAft>
                          <a:spcPts val="0"/>
                        </a:spcAft>
                      </a:pPr>
                      <a:r>
                        <a:rPr lang="en-GB" sz="1300" dirty="0" err="1">
                          <a:effectLst/>
                        </a:rPr>
                        <a:t>Euroscore</a:t>
                      </a:r>
                      <a:r>
                        <a:rPr lang="en-GB" sz="1300" dirty="0">
                          <a:effectLst/>
                        </a:rPr>
                        <a:t> I</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&lt;0.001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1.02</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3"/>
                  </a:ext>
                </a:extLst>
              </a:tr>
              <a:tr h="297180">
                <a:tc>
                  <a:txBody>
                    <a:bodyPr/>
                    <a:lstStyle/>
                    <a:p>
                      <a:pPr marR="38100">
                        <a:lnSpc>
                          <a:spcPct val="150000"/>
                        </a:lnSpc>
                        <a:spcAft>
                          <a:spcPts val="0"/>
                        </a:spcAft>
                      </a:pPr>
                      <a:r>
                        <a:rPr lang="en-GB" sz="1300" dirty="0">
                          <a:effectLst/>
                        </a:rPr>
                        <a:t>Prior CABG</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&lt;0.001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0.64</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0.54</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0.77</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4"/>
                  </a:ext>
                </a:extLst>
              </a:tr>
              <a:tr h="297180">
                <a:tc>
                  <a:txBody>
                    <a:bodyPr/>
                    <a:lstStyle/>
                    <a:p>
                      <a:pPr marL="38100" marR="38100">
                        <a:lnSpc>
                          <a:spcPct val="150000"/>
                        </a:lnSpc>
                        <a:spcAft>
                          <a:spcPts val="0"/>
                        </a:spcAft>
                      </a:pPr>
                      <a:r>
                        <a:rPr lang="en-GB" sz="1300">
                          <a:effectLst/>
                        </a:rPr>
                        <a:t>Prior non-CABG cardiac surgery</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&lt;0.001</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0.59</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0.46</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0.76</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5"/>
                  </a:ext>
                </a:extLst>
              </a:tr>
              <a:tr h="297180">
                <a:tc>
                  <a:txBody>
                    <a:bodyPr/>
                    <a:lstStyle/>
                    <a:p>
                      <a:pPr marL="38100" marR="38100">
                        <a:lnSpc>
                          <a:spcPct val="150000"/>
                        </a:lnSpc>
                        <a:spcAft>
                          <a:spcPts val="0"/>
                        </a:spcAft>
                      </a:pPr>
                      <a:r>
                        <a:rPr lang="en-GB" sz="1300" dirty="0">
                          <a:effectLst/>
                        </a:rPr>
                        <a:t>Diabetes</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&lt;0.001</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1.25</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1.12</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1.41</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6"/>
                  </a:ext>
                </a:extLst>
              </a:tr>
              <a:tr h="297180">
                <a:tc>
                  <a:txBody>
                    <a:bodyPr/>
                    <a:lstStyle/>
                    <a:p>
                      <a:pPr marR="38100">
                        <a:lnSpc>
                          <a:spcPct val="150000"/>
                        </a:lnSpc>
                        <a:spcAft>
                          <a:spcPts val="0"/>
                        </a:spcAft>
                      </a:pPr>
                      <a:r>
                        <a:rPr lang="en-US" sz="1300" dirty="0">
                          <a:effectLst/>
                        </a:rPr>
                        <a:t>Moderate/severe renal failure</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&lt;0.001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1.37</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1.23</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1.53</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7"/>
                  </a:ext>
                </a:extLst>
              </a:tr>
              <a:tr h="297180">
                <a:tc>
                  <a:txBody>
                    <a:bodyPr/>
                    <a:lstStyle/>
                    <a:p>
                      <a:pPr marL="38100" marR="38100">
                        <a:lnSpc>
                          <a:spcPct val="150000"/>
                        </a:lnSpc>
                        <a:spcAft>
                          <a:spcPts val="0"/>
                        </a:spcAft>
                      </a:pPr>
                      <a:r>
                        <a:rPr lang="en-GB" sz="1300" dirty="0">
                          <a:effectLst/>
                        </a:rPr>
                        <a:t>Atrial fibrillation</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&lt;0.001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1.41</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1.23</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1.62</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8"/>
                  </a:ext>
                </a:extLst>
              </a:tr>
              <a:tr h="297180">
                <a:tc>
                  <a:txBody>
                    <a:bodyPr/>
                    <a:lstStyle/>
                    <a:p>
                      <a:pPr marL="38100" marR="38100">
                        <a:lnSpc>
                          <a:spcPct val="150000"/>
                        </a:lnSpc>
                        <a:spcAft>
                          <a:spcPts val="0"/>
                        </a:spcAft>
                      </a:pPr>
                      <a:r>
                        <a:rPr lang="en-GB" sz="1300" dirty="0">
                          <a:effectLst/>
                        </a:rPr>
                        <a:t>Non-femoral access for TAVR</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0.011</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1.18</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1.04</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1.35</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09"/>
                  </a:ext>
                </a:extLst>
              </a:tr>
              <a:tr h="297180">
                <a:tc>
                  <a:txBody>
                    <a:bodyPr/>
                    <a:lstStyle/>
                    <a:p>
                      <a:pPr marL="38100" marR="38100">
                        <a:lnSpc>
                          <a:spcPct val="150000"/>
                        </a:lnSpc>
                        <a:spcAft>
                          <a:spcPts val="0"/>
                        </a:spcAft>
                      </a:pPr>
                      <a:r>
                        <a:rPr lang="en-GB" sz="1300">
                          <a:effectLst/>
                        </a:rPr>
                        <a:t>Moderate to severe prosthetic regurgitation</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0.001</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1.28</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1.11</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1.50</a:t>
                      </a:r>
                      <a:endParaRPr lang="fr-FR" sz="1300">
                        <a:effectLst/>
                        <a:latin typeface="Calibri"/>
                        <a:ea typeface="MS Mincho"/>
                        <a:cs typeface="Times New Roman"/>
                      </a:endParaRPr>
                    </a:p>
                  </a:txBody>
                  <a:tcPr marL="68580" marR="68580" marT="0" marB="0"/>
                </a:tc>
                <a:extLst>
                  <a:ext uri="{0D108BD9-81ED-4DB2-BD59-A6C34878D82A}">
                    <a16:rowId xmlns="" xmlns:a16="http://schemas.microsoft.com/office/drawing/2014/main" val="10010"/>
                  </a:ext>
                </a:extLst>
              </a:tr>
              <a:tr h="297180">
                <a:tc>
                  <a:txBody>
                    <a:bodyPr/>
                    <a:lstStyle/>
                    <a:p>
                      <a:pPr marL="38100" marR="38100">
                        <a:lnSpc>
                          <a:spcPct val="150000"/>
                        </a:lnSpc>
                        <a:spcAft>
                          <a:spcPts val="0"/>
                        </a:spcAft>
                      </a:pPr>
                      <a:r>
                        <a:rPr lang="en-GB" sz="1300" dirty="0">
                          <a:effectLst/>
                        </a:rPr>
                        <a:t>Anticoagulation at discharge</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0.013</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1.18</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1.04</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1.35</a:t>
                      </a:r>
                      <a:endParaRPr lang="fr-FR" sz="1300" dirty="0">
                        <a:effectLst/>
                        <a:latin typeface="Calibri"/>
                        <a:ea typeface="MS Mincho"/>
                        <a:cs typeface="Times New Roman"/>
                      </a:endParaRPr>
                    </a:p>
                  </a:txBody>
                  <a:tcPr marL="68580" marR="68580" marT="0" marB="0"/>
                </a:tc>
                <a:extLst>
                  <a:ext uri="{0D108BD9-81ED-4DB2-BD59-A6C34878D82A}">
                    <a16:rowId xmlns="" xmlns:a16="http://schemas.microsoft.com/office/drawing/2014/main" val="10011"/>
                  </a:ext>
                </a:extLst>
              </a:tr>
              <a:tr h="297180">
                <a:tc>
                  <a:txBody>
                    <a:bodyPr/>
                    <a:lstStyle/>
                    <a:p>
                      <a:pPr marL="38100" marR="38100">
                        <a:lnSpc>
                          <a:spcPct val="150000"/>
                        </a:lnSpc>
                        <a:spcAft>
                          <a:spcPts val="0"/>
                        </a:spcAft>
                      </a:pPr>
                      <a:r>
                        <a:rPr lang="en-GB" sz="1300" dirty="0">
                          <a:effectLst/>
                        </a:rPr>
                        <a:t>Auto-expandable (vs </a:t>
                      </a:r>
                      <a:r>
                        <a:rPr lang="en-GB" sz="1300" dirty="0" smtClean="0">
                          <a:effectLst/>
                        </a:rPr>
                        <a:t>balloon) </a:t>
                      </a:r>
                      <a:r>
                        <a:rPr lang="en-GB" sz="1300" dirty="0">
                          <a:effectLst/>
                        </a:rPr>
                        <a:t>valve</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0.014</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1.15</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1.03</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1.29</a:t>
                      </a:r>
                      <a:endParaRPr lang="fr-FR" sz="1300" dirty="0">
                        <a:effectLst/>
                        <a:latin typeface="Calibri"/>
                        <a:ea typeface="MS Mincho"/>
                        <a:cs typeface="Times New Roman"/>
                      </a:endParaRPr>
                    </a:p>
                  </a:txBody>
                  <a:tcPr marL="68580" marR="68580" marT="0" marB="0"/>
                </a:tc>
                <a:extLst>
                  <a:ext uri="{0D108BD9-81ED-4DB2-BD59-A6C34878D82A}">
                    <a16:rowId xmlns="" xmlns:a16="http://schemas.microsoft.com/office/drawing/2014/main" val="10012"/>
                  </a:ext>
                </a:extLst>
              </a:tr>
              <a:tr h="297180">
                <a:tc>
                  <a:txBody>
                    <a:bodyPr/>
                    <a:lstStyle/>
                    <a:p>
                      <a:pPr marL="38100" marR="38100">
                        <a:lnSpc>
                          <a:spcPct val="150000"/>
                        </a:lnSpc>
                        <a:spcAft>
                          <a:spcPts val="0"/>
                        </a:spcAft>
                      </a:pPr>
                      <a:r>
                        <a:rPr lang="en-GB" sz="1300" dirty="0">
                          <a:effectLst/>
                        </a:rPr>
                        <a:t>Prosthesis diameter 23 mm or less</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0.042</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a:effectLst/>
                        </a:rPr>
                        <a:t>1.17</a:t>
                      </a:r>
                      <a:endParaRPr lang="fr-FR" sz="130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1.01</a:t>
                      </a:r>
                      <a:endParaRPr lang="fr-FR" sz="1300" dirty="0">
                        <a:effectLst/>
                        <a:latin typeface="Calibri"/>
                        <a:ea typeface="MS Mincho"/>
                        <a:cs typeface="Times New Roman"/>
                      </a:endParaRPr>
                    </a:p>
                  </a:txBody>
                  <a:tcPr marL="68580" marR="68580" marT="0" marB="0"/>
                </a:tc>
                <a:tc>
                  <a:txBody>
                    <a:bodyPr/>
                    <a:lstStyle/>
                    <a:p>
                      <a:pPr marL="38100" marR="38100" algn="ctr">
                        <a:lnSpc>
                          <a:spcPct val="150000"/>
                        </a:lnSpc>
                        <a:spcAft>
                          <a:spcPts val="0"/>
                        </a:spcAft>
                      </a:pPr>
                      <a:r>
                        <a:rPr lang="en-GB" sz="1300" dirty="0">
                          <a:effectLst/>
                        </a:rPr>
                        <a:t>1.36</a:t>
                      </a:r>
                      <a:endParaRPr lang="fr-FR" sz="1300" dirty="0">
                        <a:effectLst/>
                        <a:latin typeface="Calibri"/>
                        <a:ea typeface="MS Mincho"/>
                        <a:cs typeface="Times New Roman"/>
                      </a:endParaRPr>
                    </a:p>
                  </a:txBody>
                  <a:tcPr marL="68580" marR="68580" marT="0" marB="0"/>
                </a:tc>
                <a:extLst>
                  <a:ext uri="{0D108BD9-81ED-4DB2-BD59-A6C34878D82A}">
                    <a16:rowId xmlns="" xmlns:a16="http://schemas.microsoft.com/office/drawing/2014/main" val="10013"/>
                  </a:ext>
                </a:extLst>
              </a:tr>
            </a:tbl>
          </a:graphicData>
        </a:graphic>
      </p:graphicFrame>
      <p:sp>
        <p:nvSpPr>
          <p:cNvPr id="6" name="Rectangle : coins arrondis 5">
            <a:extLst>
              <a:ext uri="{FF2B5EF4-FFF2-40B4-BE49-F238E27FC236}">
                <a16:creationId xmlns="" xmlns:a16="http://schemas.microsoft.com/office/drawing/2014/main" id="{E2ECA5C7-C646-4F0E-96C3-60E2ED46695E}"/>
              </a:ext>
            </a:extLst>
          </p:cNvPr>
          <p:cNvSpPr/>
          <p:nvPr/>
        </p:nvSpPr>
        <p:spPr>
          <a:xfrm>
            <a:off x="1592856" y="4088710"/>
            <a:ext cx="6840000" cy="27306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7" name="Rectangle : coins arrondis 6">
            <a:extLst>
              <a:ext uri="{FF2B5EF4-FFF2-40B4-BE49-F238E27FC236}">
                <a16:creationId xmlns="" xmlns:a16="http://schemas.microsoft.com/office/drawing/2014/main" id="{88CD968E-B994-4531-9ED6-A87D30EDFE10}"/>
              </a:ext>
            </a:extLst>
          </p:cNvPr>
          <p:cNvSpPr/>
          <p:nvPr/>
        </p:nvSpPr>
        <p:spPr>
          <a:xfrm>
            <a:off x="1565149" y="3197899"/>
            <a:ext cx="6876000" cy="27306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8" name="Rectangle : coins arrondis 7">
            <a:extLst>
              <a:ext uri="{FF2B5EF4-FFF2-40B4-BE49-F238E27FC236}">
                <a16:creationId xmlns="" xmlns:a16="http://schemas.microsoft.com/office/drawing/2014/main" id="{8E93C039-DDE4-482E-9234-913316932B68}"/>
              </a:ext>
            </a:extLst>
          </p:cNvPr>
          <p:cNvSpPr/>
          <p:nvPr/>
        </p:nvSpPr>
        <p:spPr>
          <a:xfrm>
            <a:off x="1569935" y="3498513"/>
            <a:ext cx="6840000" cy="54737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10" name="Rectangle : coins arrondis 9">
            <a:extLst>
              <a:ext uri="{FF2B5EF4-FFF2-40B4-BE49-F238E27FC236}">
                <a16:creationId xmlns="" xmlns:a16="http://schemas.microsoft.com/office/drawing/2014/main" id="{BDD4CC13-A9FB-4A71-91D9-756A723C3C6C}"/>
              </a:ext>
            </a:extLst>
          </p:cNvPr>
          <p:cNvSpPr/>
          <p:nvPr/>
        </p:nvSpPr>
        <p:spPr>
          <a:xfrm>
            <a:off x="1581647" y="2881392"/>
            <a:ext cx="6840000" cy="288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pic>
        <p:nvPicPr>
          <p:cNvPr id="9" name="Image 8">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11"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4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096"/>
            <a:ext cx="8229600" cy="857250"/>
          </a:xfrm>
        </p:spPr>
        <p:txBody>
          <a:bodyPr vert="horz" lIns="91426" tIns="45713" rIns="91426" bIns="45713" rtlCol="0" anchor="ctr">
            <a:normAutofit/>
          </a:bodyPr>
          <a:lstStyle/>
          <a:p>
            <a:r>
              <a:rPr lang="fr-FR" sz="3200" b="1" cap="small" dirty="0">
                <a:solidFill>
                  <a:srgbClr val="003399"/>
                </a:solidFill>
                <a:latin typeface="+mn-lt"/>
                <a:ea typeface="+mn-ea"/>
                <a:cs typeface="+mn-cs"/>
              </a:rPr>
              <a:t>KM </a:t>
            </a:r>
            <a:r>
              <a:rPr lang="fr-FR" sz="3200" b="1" cap="small" dirty="0" err="1">
                <a:solidFill>
                  <a:srgbClr val="003399"/>
                </a:solidFill>
                <a:latin typeface="+mn-lt"/>
                <a:ea typeface="+mn-ea"/>
                <a:cs typeface="+mn-cs"/>
              </a:rPr>
              <a:t>Curves</a:t>
            </a:r>
            <a:r>
              <a:rPr lang="fr-FR" sz="3200" b="1" cap="small" dirty="0">
                <a:solidFill>
                  <a:srgbClr val="003399"/>
                </a:solidFill>
                <a:latin typeface="+mn-lt"/>
                <a:ea typeface="+mn-ea"/>
                <a:cs typeface="+mn-cs"/>
              </a:rPr>
              <a:t> </a:t>
            </a:r>
            <a:r>
              <a:rPr lang="fr-FR" sz="3200" b="1" cap="small" dirty="0" err="1">
                <a:solidFill>
                  <a:srgbClr val="003399"/>
                </a:solidFill>
                <a:latin typeface="+mn-lt"/>
                <a:ea typeface="+mn-ea"/>
                <a:cs typeface="+mn-cs"/>
              </a:rPr>
              <a:t>According</a:t>
            </a:r>
            <a:r>
              <a:rPr lang="fr-FR" sz="3200" b="1" cap="small" dirty="0">
                <a:solidFill>
                  <a:srgbClr val="003399"/>
                </a:solidFill>
                <a:latin typeface="+mn-lt"/>
                <a:ea typeface="+mn-ea"/>
                <a:cs typeface="+mn-cs"/>
              </a:rPr>
              <a:t> to Anticoagulation</a:t>
            </a:r>
            <a:endParaRPr lang="en-US" sz="3200" b="1" cap="small" dirty="0">
              <a:solidFill>
                <a:srgbClr val="003399"/>
              </a:solidFill>
              <a:latin typeface="+mn-lt"/>
              <a:ea typeface="+mn-ea"/>
              <a:cs typeface="+mn-cs"/>
            </a:endParaRPr>
          </a:p>
        </p:txBody>
      </p:sp>
      <p:pic>
        <p:nvPicPr>
          <p:cNvPr id="5" name="Image 4">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6"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30" y="701279"/>
            <a:ext cx="4610101" cy="4409079"/>
          </a:xfrm>
          <a:prstGeom prst="rect">
            <a:avLst/>
          </a:prstGeom>
        </p:spPr>
      </p:pic>
    </p:spTree>
    <p:extLst>
      <p:ext uri="{BB962C8B-B14F-4D97-AF65-F5344CB8AC3E}">
        <p14:creationId xmlns:p14="http://schemas.microsoft.com/office/powerpoint/2010/main" val="249616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CBB2157-2075-412D-A8FE-7E528C204A5F}"/>
              </a:ext>
            </a:extLst>
          </p:cNvPr>
          <p:cNvSpPr>
            <a:spLocks noGrp="1"/>
          </p:cNvSpPr>
          <p:nvPr>
            <p:ph type="title"/>
          </p:nvPr>
        </p:nvSpPr>
        <p:spPr>
          <a:xfrm>
            <a:off x="576696" y="0"/>
            <a:ext cx="8229600" cy="857250"/>
          </a:xfrm>
        </p:spPr>
        <p:txBody>
          <a:bodyPr>
            <a:normAutofit fontScale="90000"/>
          </a:bodyPr>
          <a:lstStyle/>
          <a:p>
            <a:r>
              <a:rPr lang="en-US" sz="3600" b="1" cap="small" dirty="0">
                <a:solidFill>
                  <a:srgbClr val="003399"/>
                </a:solidFill>
                <a:latin typeface="+mn-lt"/>
                <a:ea typeface="+mn-ea"/>
                <a:cs typeface="+mn-cs"/>
              </a:rPr>
              <a:t>Correlates of Bioprosthetic Valve Dysfunction</a:t>
            </a:r>
            <a:endParaRPr lang="en-GB" sz="3600" b="1" cap="small" dirty="0">
              <a:solidFill>
                <a:srgbClr val="003399"/>
              </a:solidFill>
              <a:latin typeface="+mn-lt"/>
              <a:ea typeface="+mn-ea"/>
              <a:cs typeface="+mn-cs"/>
            </a:endParaRPr>
          </a:p>
        </p:txBody>
      </p:sp>
      <p:graphicFrame>
        <p:nvGraphicFramePr>
          <p:cNvPr id="4" name="Espace réservé du contenu 3">
            <a:extLst>
              <a:ext uri="{FF2B5EF4-FFF2-40B4-BE49-F238E27FC236}">
                <a16:creationId xmlns="" xmlns:a16="http://schemas.microsoft.com/office/drawing/2014/main" id="{B8D252E7-F22D-4FF0-8430-728F5DACEC34}"/>
              </a:ext>
            </a:extLst>
          </p:cNvPr>
          <p:cNvGraphicFramePr>
            <a:graphicFrameLocks/>
          </p:cNvGraphicFramePr>
          <p:nvPr>
            <p:extLst>
              <p:ext uri="{D42A27DB-BD31-4B8C-83A1-F6EECF244321}">
                <p14:modId xmlns:p14="http://schemas.microsoft.com/office/powerpoint/2010/main" val="2319703522"/>
              </p:ext>
            </p:extLst>
          </p:nvPr>
        </p:nvGraphicFramePr>
        <p:xfrm>
          <a:off x="1212287" y="1194842"/>
          <a:ext cx="6816435" cy="2864535"/>
        </p:xfrm>
        <a:graphic>
          <a:graphicData uri="http://schemas.openxmlformats.org/drawingml/2006/table">
            <a:tbl>
              <a:tblPr firstRow="1" firstCol="1" bandRow="1">
                <a:tableStyleId>{B301B821-A1FF-4177-AEE7-76D212191A09}</a:tableStyleId>
              </a:tblPr>
              <a:tblGrid>
                <a:gridCol w="2812471">
                  <a:extLst>
                    <a:ext uri="{9D8B030D-6E8A-4147-A177-3AD203B41FA5}">
                      <a16:colId xmlns="" xmlns:a16="http://schemas.microsoft.com/office/drawing/2014/main" val="20000"/>
                    </a:ext>
                  </a:extLst>
                </a:gridCol>
                <a:gridCol w="921327">
                  <a:extLst>
                    <a:ext uri="{9D8B030D-6E8A-4147-A177-3AD203B41FA5}">
                      <a16:colId xmlns="" xmlns:a16="http://schemas.microsoft.com/office/drawing/2014/main" val="20001"/>
                    </a:ext>
                  </a:extLst>
                </a:gridCol>
                <a:gridCol w="976746">
                  <a:extLst>
                    <a:ext uri="{9D8B030D-6E8A-4147-A177-3AD203B41FA5}">
                      <a16:colId xmlns="" xmlns:a16="http://schemas.microsoft.com/office/drawing/2014/main" val="20002"/>
                    </a:ext>
                  </a:extLst>
                </a:gridCol>
                <a:gridCol w="962891">
                  <a:extLst>
                    <a:ext uri="{9D8B030D-6E8A-4147-A177-3AD203B41FA5}">
                      <a16:colId xmlns="" xmlns:a16="http://schemas.microsoft.com/office/drawing/2014/main" val="20003"/>
                    </a:ext>
                  </a:extLst>
                </a:gridCol>
                <a:gridCol w="1143000">
                  <a:extLst>
                    <a:ext uri="{9D8B030D-6E8A-4147-A177-3AD203B41FA5}">
                      <a16:colId xmlns="" xmlns:a16="http://schemas.microsoft.com/office/drawing/2014/main" val="20004"/>
                    </a:ext>
                  </a:extLst>
                </a:gridCol>
              </a:tblGrid>
              <a:tr h="651510">
                <a:tc>
                  <a:txBody>
                    <a:bodyPr/>
                    <a:lstStyle/>
                    <a:p>
                      <a:pPr>
                        <a:lnSpc>
                          <a:spcPct val="150000"/>
                        </a:lnSpc>
                        <a:spcAft>
                          <a:spcPts val="0"/>
                        </a:spcAft>
                      </a:pPr>
                      <a:r>
                        <a:rPr lang="en-US" sz="1400" dirty="0">
                          <a:effectLst/>
                        </a:rPr>
                        <a:t>N=2555</a:t>
                      </a:r>
                      <a:endParaRPr lang="fr-FR" sz="140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400">
                          <a:effectLst/>
                        </a:rPr>
                        <a:t>m=20</a:t>
                      </a:r>
                      <a:endParaRPr lang="fr-FR" sz="1400">
                        <a:effectLst/>
                      </a:endParaRPr>
                    </a:p>
                    <a:p>
                      <a:pPr algn="ctr">
                        <a:lnSpc>
                          <a:spcPct val="150000"/>
                        </a:lnSpc>
                        <a:spcAft>
                          <a:spcPts val="0"/>
                        </a:spcAft>
                      </a:pPr>
                      <a:r>
                        <a:rPr lang="en-GB" sz="1400">
                          <a:effectLst/>
                        </a:rPr>
                        <a:t>P-value</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Adj. OR</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95% CI upper</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95% CI lower</a:t>
                      </a:r>
                      <a:endParaRPr lang="fr-FR" sz="14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0"/>
                  </a:ext>
                </a:extLst>
              </a:tr>
              <a:tr h="328806">
                <a:tc>
                  <a:txBody>
                    <a:bodyPr/>
                    <a:lstStyle/>
                    <a:p>
                      <a:pPr>
                        <a:lnSpc>
                          <a:spcPct val="150000"/>
                        </a:lnSpc>
                        <a:spcAft>
                          <a:spcPts val="0"/>
                        </a:spcAft>
                      </a:pPr>
                      <a:r>
                        <a:rPr lang="en-US" sz="1400" dirty="0">
                          <a:effectLst/>
                        </a:rPr>
                        <a:t>BMI</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0.002</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1.05</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1.02</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1.09</a:t>
                      </a:r>
                      <a:endParaRPr lang="fr-FR" sz="140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1"/>
                  </a:ext>
                </a:extLst>
              </a:tr>
              <a:tr h="353291">
                <a:tc>
                  <a:txBody>
                    <a:bodyPr/>
                    <a:lstStyle/>
                    <a:p>
                      <a:pPr>
                        <a:lnSpc>
                          <a:spcPct val="150000"/>
                        </a:lnSpc>
                        <a:spcAft>
                          <a:spcPts val="0"/>
                        </a:spcAft>
                      </a:pPr>
                      <a:r>
                        <a:rPr lang="en-US" sz="1400" dirty="0">
                          <a:effectLst/>
                        </a:rPr>
                        <a:t>Prior TAVR</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0.025</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2.96</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1.15</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7.64</a:t>
                      </a:r>
                      <a:endParaRPr lang="fr-FR" sz="140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2"/>
                  </a:ext>
                </a:extLst>
              </a:tr>
              <a:tr h="415637">
                <a:tc>
                  <a:txBody>
                    <a:bodyPr/>
                    <a:lstStyle/>
                    <a:p>
                      <a:pPr>
                        <a:lnSpc>
                          <a:spcPct val="150000"/>
                        </a:lnSpc>
                        <a:spcAft>
                          <a:spcPts val="0"/>
                        </a:spcAft>
                      </a:pPr>
                      <a:r>
                        <a:rPr lang="en-US" sz="1400">
                          <a:effectLst/>
                        </a:rPr>
                        <a:t>Moderate/severe renal failure</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0.034</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1.46</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1.03</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2.08</a:t>
                      </a:r>
                      <a:endParaRPr lang="fr-FR" sz="140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3"/>
                  </a:ext>
                </a:extLst>
              </a:tr>
              <a:tr h="381000">
                <a:tc>
                  <a:txBody>
                    <a:bodyPr/>
                    <a:lstStyle/>
                    <a:p>
                      <a:pPr>
                        <a:lnSpc>
                          <a:spcPct val="150000"/>
                        </a:lnSpc>
                        <a:spcAft>
                          <a:spcPts val="0"/>
                        </a:spcAft>
                      </a:pPr>
                      <a:r>
                        <a:rPr lang="en-US" sz="1400">
                          <a:effectLst/>
                        </a:rPr>
                        <a:t>Non-femoral access</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0.049</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0.53</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0.28</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1.02</a:t>
                      </a:r>
                      <a:endParaRPr lang="fr-FR" sz="140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4"/>
                  </a:ext>
                </a:extLst>
              </a:tr>
              <a:tr h="381000">
                <a:tc>
                  <a:txBody>
                    <a:bodyPr/>
                    <a:lstStyle/>
                    <a:p>
                      <a:pPr>
                        <a:lnSpc>
                          <a:spcPct val="150000"/>
                        </a:lnSpc>
                        <a:spcAft>
                          <a:spcPts val="0"/>
                        </a:spcAft>
                      </a:pPr>
                      <a:r>
                        <a:rPr lang="en-US" sz="1400">
                          <a:effectLst/>
                        </a:rPr>
                        <a:t>Prosthesis ≤23 mm</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&lt;0.001</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3.43</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2.41</a:t>
                      </a:r>
                      <a:endParaRPr lang="fr-FR" sz="1400" dirty="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4.89</a:t>
                      </a:r>
                      <a:endParaRPr lang="fr-FR" sz="14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5"/>
                  </a:ext>
                </a:extLst>
              </a:tr>
              <a:tr h="353291">
                <a:tc>
                  <a:txBody>
                    <a:bodyPr/>
                    <a:lstStyle/>
                    <a:p>
                      <a:pPr>
                        <a:lnSpc>
                          <a:spcPct val="150000"/>
                        </a:lnSpc>
                        <a:spcAft>
                          <a:spcPts val="0"/>
                        </a:spcAft>
                      </a:pPr>
                      <a:r>
                        <a:rPr lang="en-US" sz="1400">
                          <a:effectLst/>
                        </a:rPr>
                        <a:t>OAC at discharge</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0.005</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0.54</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a:effectLst/>
                        </a:rPr>
                        <a:t>0.35</a:t>
                      </a:r>
                      <a:endParaRPr lang="fr-FR" sz="1400">
                        <a:effectLst/>
                        <a:latin typeface="Calibri"/>
                        <a:ea typeface="Times New Roman"/>
                        <a:cs typeface="Times New Roman"/>
                      </a:endParaRPr>
                    </a:p>
                  </a:txBody>
                  <a:tcPr marL="68580" marR="68580" marT="0" marB="0"/>
                </a:tc>
                <a:tc>
                  <a:txBody>
                    <a:bodyPr/>
                    <a:lstStyle/>
                    <a:p>
                      <a:pPr marL="38100" marR="38100" algn="ctr">
                        <a:lnSpc>
                          <a:spcPct val="150000"/>
                        </a:lnSpc>
                        <a:spcAft>
                          <a:spcPts val="0"/>
                        </a:spcAft>
                      </a:pPr>
                      <a:r>
                        <a:rPr lang="en-GB" sz="1400" dirty="0">
                          <a:effectLst/>
                        </a:rPr>
                        <a:t>0.82</a:t>
                      </a:r>
                      <a:endParaRPr lang="fr-FR" sz="1400" dirty="0">
                        <a:effectLst/>
                        <a:latin typeface="Calibri"/>
                        <a:ea typeface="Times New Roman"/>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6" name="Rectangle : coins arrondis 5">
            <a:extLst>
              <a:ext uri="{FF2B5EF4-FFF2-40B4-BE49-F238E27FC236}">
                <a16:creationId xmlns="" xmlns:a16="http://schemas.microsoft.com/office/drawing/2014/main" id="{30D1D953-CA1B-403C-B611-34ECD1918C4B}"/>
              </a:ext>
            </a:extLst>
          </p:cNvPr>
          <p:cNvSpPr/>
          <p:nvPr/>
        </p:nvSpPr>
        <p:spPr>
          <a:xfrm>
            <a:off x="1212286" y="2174591"/>
            <a:ext cx="6804000" cy="360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7" name="Rectangle : coins arrondis 6">
            <a:extLst>
              <a:ext uri="{FF2B5EF4-FFF2-40B4-BE49-F238E27FC236}">
                <a16:creationId xmlns="" xmlns:a16="http://schemas.microsoft.com/office/drawing/2014/main" id="{7AB85755-6D2C-4C9E-9B5D-C682A9BE0C0F}"/>
              </a:ext>
            </a:extLst>
          </p:cNvPr>
          <p:cNvSpPr/>
          <p:nvPr/>
        </p:nvSpPr>
        <p:spPr>
          <a:xfrm>
            <a:off x="1196870" y="3723351"/>
            <a:ext cx="6840000" cy="324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sp>
        <p:nvSpPr>
          <p:cNvPr id="8" name="Rectangle : coins arrondis 7">
            <a:extLst>
              <a:ext uri="{FF2B5EF4-FFF2-40B4-BE49-F238E27FC236}">
                <a16:creationId xmlns="" xmlns:a16="http://schemas.microsoft.com/office/drawing/2014/main" id="{F8C94710-F919-401F-839D-1DFC87A03069}"/>
              </a:ext>
            </a:extLst>
          </p:cNvPr>
          <p:cNvSpPr/>
          <p:nvPr/>
        </p:nvSpPr>
        <p:spPr>
          <a:xfrm>
            <a:off x="1188412" y="3313308"/>
            <a:ext cx="6840000" cy="3960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a:endParaRPr lang="en-GB"/>
          </a:p>
        </p:txBody>
      </p:sp>
      <p:pic>
        <p:nvPicPr>
          <p:cNvPr id="9" name="Image 8">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10"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7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74"/>
            <a:ext cx="8229600" cy="857250"/>
          </a:xfrm>
        </p:spPr>
        <p:txBody>
          <a:bodyPr>
            <a:normAutofit/>
          </a:bodyPr>
          <a:lstStyle/>
          <a:p>
            <a:r>
              <a:rPr lang="fr-FR" sz="3600" b="1" cap="small" dirty="0">
                <a:solidFill>
                  <a:srgbClr val="003399"/>
                </a:solidFill>
                <a:latin typeface="+mn-lt"/>
                <a:ea typeface="+mn-ea"/>
                <a:cs typeface="+mn-cs"/>
              </a:rPr>
              <a:t>Discussion</a:t>
            </a:r>
            <a:endParaRPr lang="en-US" sz="3600" b="1" cap="small" dirty="0">
              <a:solidFill>
                <a:srgbClr val="003399"/>
              </a:solidFill>
              <a:latin typeface="+mn-lt"/>
              <a:ea typeface="+mn-ea"/>
              <a:cs typeface="+mn-cs"/>
            </a:endParaRPr>
          </a:p>
        </p:txBody>
      </p:sp>
      <p:sp>
        <p:nvSpPr>
          <p:cNvPr id="3" name="Espace réservé du contenu 2"/>
          <p:cNvSpPr>
            <a:spLocks noGrp="1"/>
          </p:cNvSpPr>
          <p:nvPr>
            <p:ph idx="1"/>
          </p:nvPr>
        </p:nvSpPr>
        <p:spPr>
          <a:xfrm>
            <a:off x="457200" y="1238253"/>
            <a:ext cx="8229600" cy="3219449"/>
          </a:xfrm>
        </p:spPr>
        <p:txBody>
          <a:bodyPr>
            <a:normAutofit/>
          </a:bodyPr>
          <a:lstStyle/>
          <a:p>
            <a:pPr>
              <a:lnSpc>
                <a:spcPct val="150000"/>
              </a:lnSpc>
            </a:pPr>
            <a:r>
              <a:rPr lang="fr-FR" sz="2400" b="1" dirty="0"/>
              <a:t>Post-TAVI ATT </a:t>
            </a:r>
            <a:r>
              <a:rPr lang="fr-FR" sz="2400" b="1" dirty="0">
                <a:sym typeface="Wingdings"/>
              </a:rPr>
              <a:t> </a:t>
            </a:r>
            <a:r>
              <a:rPr lang="fr-FR" sz="2400" b="1" dirty="0" err="1">
                <a:solidFill>
                  <a:srgbClr val="C00000"/>
                </a:solidFill>
                <a:sym typeface="Wingdings"/>
              </a:rPr>
              <a:t>Driven</a:t>
            </a:r>
            <a:r>
              <a:rPr lang="fr-FR" sz="2400" b="1" dirty="0">
                <a:solidFill>
                  <a:srgbClr val="C00000"/>
                </a:solidFill>
                <a:sym typeface="Wingdings"/>
              </a:rPr>
              <a:t> by patients </a:t>
            </a:r>
            <a:r>
              <a:rPr lang="fr-FR" sz="2400" b="1" dirty="0" err="1">
                <a:solidFill>
                  <a:srgbClr val="C00000"/>
                </a:solidFill>
                <a:sym typeface="Wingdings"/>
              </a:rPr>
              <a:t>characteristics</a:t>
            </a:r>
            <a:endParaRPr lang="fr-FR" sz="2400" b="1" dirty="0">
              <a:solidFill>
                <a:srgbClr val="C00000"/>
              </a:solidFill>
              <a:sym typeface="Wingdings"/>
            </a:endParaRPr>
          </a:p>
          <a:p>
            <a:pPr>
              <a:lnSpc>
                <a:spcPct val="150000"/>
              </a:lnSpc>
            </a:pPr>
            <a:r>
              <a:rPr lang="fr-FR" sz="2400" b="1" dirty="0">
                <a:sym typeface="Wingdings"/>
              </a:rPr>
              <a:t>OAC </a:t>
            </a:r>
            <a:r>
              <a:rPr lang="fr-FR" sz="2400" dirty="0">
                <a:sym typeface="Wingdings"/>
              </a:rPr>
              <a:t> </a:t>
            </a:r>
            <a:r>
              <a:rPr lang="fr-FR" sz="2400" b="1" dirty="0" err="1">
                <a:sym typeface="Wingdings"/>
              </a:rPr>
              <a:t>Less</a:t>
            </a:r>
            <a:r>
              <a:rPr lang="fr-FR" sz="2400" b="1" dirty="0">
                <a:sym typeface="Wingdings"/>
              </a:rPr>
              <a:t> BVD </a:t>
            </a:r>
            <a:r>
              <a:rPr lang="fr-FR" sz="2400" dirty="0">
                <a:sym typeface="Wingdings"/>
              </a:rPr>
              <a:t>  </a:t>
            </a:r>
            <a:r>
              <a:rPr lang="fr-FR" sz="2400" b="1" dirty="0" err="1">
                <a:solidFill>
                  <a:srgbClr val="C00000"/>
                </a:solidFill>
                <a:sym typeface="Wingdings"/>
              </a:rPr>
              <a:t>Potential</a:t>
            </a:r>
            <a:r>
              <a:rPr lang="fr-FR" sz="2400" b="1" dirty="0">
                <a:solidFill>
                  <a:srgbClr val="C00000"/>
                </a:solidFill>
                <a:sym typeface="Wingdings"/>
              </a:rPr>
              <a:t> </a:t>
            </a:r>
            <a:r>
              <a:rPr lang="fr-FR" sz="2400" b="1" dirty="0" err="1">
                <a:solidFill>
                  <a:srgbClr val="C00000"/>
                </a:solidFill>
                <a:sym typeface="Wingdings"/>
              </a:rPr>
              <a:t>clinical</a:t>
            </a:r>
            <a:r>
              <a:rPr lang="fr-FR" sz="2400" b="1" dirty="0">
                <a:solidFill>
                  <a:srgbClr val="C00000"/>
                </a:solidFill>
                <a:sym typeface="Wingdings"/>
              </a:rPr>
              <a:t> </a:t>
            </a:r>
            <a:r>
              <a:rPr lang="fr-FR" sz="2400" b="1" dirty="0" err="1">
                <a:solidFill>
                  <a:srgbClr val="C00000"/>
                </a:solidFill>
                <a:sym typeface="Wingdings"/>
              </a:rPr>
              <a:t>benefit</a:t>
            </a:r>
            <a:r>
              <a:rPr lang="fr-FR" sz="2400" b="1" dirty="0">
                <a:solidFill>
                  <a:srgbClr val="C00000"/>
                </a:solidFill>
                <a:sym typeface="Wingdings"/>
              </a:rPr>
              <a:t>?</a:t>
            </a:r>
          </a:p>
          <a:p>
            <a:pPr>
              <a:lnSpc>
                <a:spcPct val="150000"/>
              </a:lnSpc>
            </a:pPr>
            <a:r>
              <a:rPr lang="fr-FR" sz="2400" b="1" dirty="0">
                <a:sym typeface="Wingdings"/>
              </a:rPr>
              <a:t>OAC</a:t>
            </a:r>
            <a:r>
              <a:rPr lang="fr-FR" sz="2400" dirty="0">
                <a:sym typeface="Wingdings"/>
              </a:rPr>
              <a:t> </a:t>
            </a:r>
            <a:r>
              <a:rPr lang="fr-FR" sz="2400" b="1" dirty="0">
                <a:sym typeface="Wingdings"/>
              </a:rPr>
              <a:t>use </a:t>
            </a:r>
            <a:r>
              <a:rPr lang="fr-FR" sz="2400" dirty="0">
                <a:sym typeface="Wingdings"/>
              </a:rPr>
              <a:t> </a:t>
            </a:r>
            <a:r>
              <a:rPr lang="fr-FR" sz="2400" b="1" dirty="0" err="1">
                <a:sym typeface="Wingdings"/>
              </a:rPr>
              <a:t>Colinear</a:t>
            </a:r>
            <a:r>
              <a:rPr lang="fr-FR" sz="2400" b="1" dirty="0">
                <a:sym typeface="Wingdings"/>
              </a:rPr>
              <a:t> </a:t>
            </a:r>
            <a:r>
              <a:rPr lang="fr-FR" sz="2400" b="1" dirty="0" err="1">
                <a:sym typeface="Wingdings"/>
              </a:rPr>
              <a:t>with</a:t>
            </a:r>
            <a:r>
              <a:rPr lang="fr-FR" sz="2400" b="1" dirty="0">
                <a:sym typeface="Wingdings"/>
              </a:rPr>
              <a:t> the indication for AF </a:t>
            </a:r>
            <a:r>
              <a:rPr lang="fr-FR" sz="2400" dirty="0">
                <a:sym typeface="Wingdings"/>
              </a:rPr>
              <a:t></a:t>
            </a:r>
            <a:r>
              <a:rPr lang="fr-FR" sz="2400" b="1" dirty="0" err="1">
                <a:solidFill>
                  <a:srgbClr val="C00000"/>
                </a:solidFill>
                <a:sym typeface="Wingdings"/>
              </a:rPr>
              <a:t>Mortality</a:t>
            </a:r>
            <a:r>
              <a:rPr lang="fr-FR" sz="2400" b="1" dirty="0">
                <a:solidFill>
                  <a:srgbClr val="C00000"/>
                </a:solidFill>
                <a:sym typeface="Wingdings"/>
              </a:rPr>
              <a:t>?</a:t>
            </a:r>
          </a:p>
          <a:p>
            <a:pPr>
              <a:lnSpc>
                <a:spcPct val="150000"/>
              </a:lnSpc>
            </a:pPr>
            <a:endParaRPr lang="fr-FR" sz="2400" b="1" dirty="0">
              <a:solidFill>
                <a:schemeClr val="tx2">
                  <a:lumMod val="60000"/>
                  <a:lumOff val="40000"/>
                </a:schemeClr>
              </a:solidFill>
              <a:sym typeface="Wingdings"/>
            </a:endParaRPr>
          </a:p>
          <a:p>
            <a:pPr marL="0" indent="0" algn="ctr">
              <a:lnSpc>
                <a:spcPct val="150000"/>
              </a:lnSpc>
              <a:buNone/>
            </a:pPr>
            <a:r>
              <a:rPr lang="fr-FR" sz="2400" b="1" dirty="0">
                <a:solidFill>
                  <a:srgbClr val="C00000"/>
                </a:solidFill>
                <a:sym typeface="Wingdings"/>
              </a:rPr>
              <a:t>70% patients </a:t>
            </a:r>
            <a:r>
              <a:rPr lang="fr-FR" sz="2400" b="1" dirty="0" err="1">
                <a:solidFill>
                  <a:srgbClr val="C00000"/>
                </a:solidFill>
                <a:sym typeface="Wingdings"/>
              </a:rPr>
              <a:t>were</a:t>
            </a:r>
            <a:r>
              <a:rPr lang="fr-FR" sz="2400" b="1" dirty="0">
                <a:solidFill>
                  <a:srgbClr val="C00000"/>
                </a:solidFill>
                <a:sym typeface="Wingdings"/>
              </a:rPr>
              <a:t> on OAC due to AF</a:t>
            </a:r>
          </a:p>
          <a:p>
            <a:pPr marL="0" indent="0">
              <a:lnSpc>
                <a:spcPct val="150000"/>
              </a:lnSpc>
              <a:buNone/>
            </a:pPr>
            <a:endParaRPr lang="fr-FR" sz="2400" dirty="0">
              <a:sym typeface="Wingdings"/>
            </a:endParaRPr>
          </a:p>
          <a:p>
            <a:pPr>
              <a:lnSpc>
                <a:spcPct val="150000"/>
              </a:lnSpc>
            </a:pPr>
            <a:endParaRPr lang="en-US" sz="2400" dirty="0"/>
          </a:p>
        </p:txBody>
      </p:sp>
      <p:sp>
        <p:nvSpPr>
          <p:cNvPr id="4" name="Flèche vers le bas 3"/>
          <p:cNvSpPr/>
          <p:nvPr/>
        </p:nvSpPr>
        <p:spPr>
          <a:xfrm>
            <a:off x="3848100" y="3190875"/>
            <a:ext cx="666750" cy="552450"/>
          </a:xfrm>
          <a:prstGeom prst="downArrow">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endParaRPr lang="en-US"/>
          </a:p>
        </p:txBody>
      </p:sp>
      <p:pic>
        <p:nvPicPr>
          <p:cNvPr id="5" name="Image 4">
            <a:extLst>
              <a:ext uri="{FF2B5EF4-FFF2-40B4-BE49-F238E27FC236}">
                <a16:creationId xmlns="" xmlns:a16="http://schemas.microsoft.com/office/drawing/2014/main" id="{36F8C1F7-93C7-4D36-9340-4CFF36909A38}"/>
              </a:ext>
            </a:extLst>
          </p:cNvPr>
          <p:cNvPicPr>
            <a:picLocks noChangeAspect="1"/>
          </p:cNvPicPr>
          <p:nvPr/>
        </p:nvPicPr>
        <p:blipFill>
          <a:blip r:embed="rId3"/>
          <a:stretch>
            <a:fillRect/>
          </a:stretch>
        </p:blipFill>
        <p:spPr>
          <a:xfrm>
            <a:off x="8670519" y="6552"/>
            <a:ext cx="454793" cy="446672"/>
          </a:xfrm>
          <a:prstGeom prst="rect">
            <a:avLst/>
          </a:prstGeom>
        </p:spPr>
      </p:pic>
      <p:pic>
        <p:nvPicPr>
          <p:cNvPr id="6"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597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2E5BA49-75E1-4B05-BAB4-0EDB873DD7F9}"/>
              </a:ext>
            </a:extLst>
          </p:cNvPr>
          <p:cNvSpPr>
            <a:spLocks noGrp="1"/>
          </p:cNvSpPr>
          <p:nvPr>
            <p:ph type="title"/>
          </p:nvPr>
        </p:nvSpPr>
        <p:spPr>
          <a:xfrm>
            <a:off x="353291" y="60506"/>
            <a:ext cx="8229600" cy="857250"/>
          </a:xfrm>
        </p:spPr>
        <p:txBody>
          <a:bodyPr vert="horz" lIns="91426" tIns="45713" rIns="91426" bIns="45713" rtlCol="0" anchor="ctr">
            <a:normAutofit/>
          </a:bodyPr>
          <a:lstStyle/>
          <a:p>
            <a:r>
              <a:rPr lang="fr-FR" sz="3600" b="1" cap="small" dirty="0">
                <a:solidFill>
                  <a:srgbClr val="003399"/>
                </a:solidFill>
                <a:latin typeface="+mn-lt"/>
                <a:ea typeface="+mn-ea"/>
                <a:cs typeface="+mn-cs"/>
              </a:rPr>
              <a:t>Limitations</a:t>
            </a:r>
            <a:endParaRPr lang="en-GB" sz="3600" b="1" cap="small" dirty="0">
              <a:solidFill>
                <a:srgbClr val="003399"/>
              </a:solidFill>
              <a:latin typeface="+mn-lt"/>
              <a:ea typeface="+mn-ea"/>
              <a:cs typeface="+mn-cs"/>
            </a:endParaRPr>
          </a:p>
        </p:txBody>
      </p:sp>
      <p:sp>
        <p:nvSpPr>
          <p:cNvPr id="3" name="Espace réservé du contenu 2">
            <a:extLst>
              <a:ext uri="{FF2B5EF4-FFF2-40B4-BE49-F238E27FC236}">
                <a16:creationId xmlns="" xmlns:a16="http://schemas.microsoft.com/office/drawing/2014/main" id="{CB166C10-FBC9-478D-AF5A-23887782BA09}"/>
              </a:ext>
            </a:extLst>
          </p:cNvPr>
          <p:cNvSpPr>
            <a:spLocks noGrp="1"/>
          </p:cNvSpPr>
          <p:nvPr>
            <p:ph idx="1"/>
          </p:nvPr>
        </p:nvSpPr>
        <p:spPr>
          <a:xfrm>
            <a:off x="755061" y="1322135"/>
            <a:ext cx="8229600" cy="2623101"/>
          </a:xfrm>
          <a:ln>
            <a:noFill/>
          </a:ln>
        </p:spPr>
        <p:style>
          <a:lnRef idx="2">
            <a:schemeClr val="accent1"/>
          </a:lnRef>
          <a:fillRef idx="1">
            <a:schemeClr val="lt1"/>
          </a:fillRef>
          <a:effectRef idx="0">
            <a:schemeClr val="accent1"/>
          </a:effectRef>
          <a:fontRef idx="minor">
            <a:schemeClr val="dk1"/>
          </a:fontRef>
        </p:style>
        <p:txBody>
          <a:bodyPr>
            <a:normAutofit fontScale="92500"/>
          </a:bodyPr>
          <a:lstStyle/>
          <a:p>
            <a:pPr>
              <a:lnSpc>
                <a:spcPct val="150000"/>
              </a:lnSpc>
            </a:pPr>
            <a:r>
              <a:rPr lang="fr-FR" sz="2500" b="1" dirty="0"/>
              <a:t>Not </a:t>
            </a:r>
            <a:r>
              <a:rPr lang="fr-FR" sz="2500" b="1" dirty="0" err="1"/>
              <a:t>randomized</a:t>
            </a:r>
            <a:r>
              <a:rPr lang="fr-FR" sz="2500" b="1" dirty="0"/>
              <a:t> </a:t>
            </a:r>
            <a:r>
              <a:rPr lang="fr-FR" sz="2500" dirty="0">
                <a:sym typeface="Wingdings"/>
              </a:rPr>
              <a:t> </a:t>
            </a:r>
            <a:r>
              <a:rPr lang="fr-FR" sz="2500" b="1" dirty="0" err="1">
                <a:sym typeface="Wingdings"/>
              </a:rPr>
              <a:t>unknown</a:t>
            </a:r>
            <a:r>
              <a:rPr lang="fr-FR" sz="2500" b="1" dirty="0">
                <a:sym typeface="Wingdings"/>
              </a:rPr>
              <a:t> </a:t>
            </a:r>
            <a:r>
              <a:rPr lang="fr-FR" sz="2500" b="1" dirty="0" err="1">
                <a:sym typeface="Wingdings"/>
              </a:rPr>
              <a:t>confounders</a:t>
            </a:r>
            <a:endParaRPr lang="fr-FR" sz="2500" b="1" dirty="0">
              <a:sym typeface="Wingdings"/>
            </a:endParaRPr>
          </a:p>
          <a:p>
            <a:pPr>
              <a:lnSpc>
                <a:spcPct val="150000"/>
              </a:lnSpc>
            </a:pPr>
            <a:r>
              <a:rPr lang="fr-FR" sz="2500" b="1" dirty="0" err="1"/>
              <a:t>Declarative</a:t>
            </a:r>
            <a:r>
              <a:rPr lang="fr-FR" sz="2500" b="1" dirty="0"/>
              <a:t> </a:t>
            </a:r>
            <a:r>
              <a:rPr lang="fr-FR" sz="2500" b="1" dirty="0" err="1"/>
              <a:t>clinical</a:t>
            </a:r>
            <a:r>
              <a:rPr lang="fr-FR" sz="2500" b="1" dirty="0"/>
              <a:t> </a:t>
            </a:r>
            <a:r>
              <a:rPr lang="fr-FR" sz="2500" b="1" dirty="0" err="1"/>
              <a:t>outcome</a:t>
            </a:r>
            <a:r>
              <a:rPr lang="fr-FR" sz="2500" b="1" dirty="0"/>
              <a:t> </a:t>
            </a:r>
            <a:r>
              <a:rPr lang="fr-FR" sz="2500" b="1" dirty="0" err="1"/>
              <a:t>reporting</a:t>
            </a:r>
            <a:endParaRPr lang="fr-FR" sz="2500" b="1" dirty="0"/>
          </a:p>
          <a:p>
            <a:pPr>
              <a:lnSpc>
                <a:spcPct val="150000"/>
              </a:lnSpc>
            </a:pPr>
            <a:r>
              <a:rPr lang="en-GB" sz="2500" b="1" dirty="0"/>
              <a:t>Treatment Cross-over </a:t>
            </a:r>
            <a:r>
              <a:rPr lang="fr-FR" sz="2500" dirty="0">
                <a:sym typeface="Wingdings"/>
              </a:rPr>
              <a:t> </a:t>
            </a:r>
            <a:r>
              <a:rPr lang="fr-FR" sz="2500" b="1" dirty="0">
                <a:sym typeface="Wingdings"/>
              </a:rPr>
              <a:t>An issue in </a:t>
            </a:r>
            <a:r>
              <a:rPr lang="fr-FR" sz="2500" b="1" dirty="0" err="1">
                <a:sym typeface="Wingdings"/>
              </a:rPr>
              <a:t>this</a:t>
            </a:r>
            <a:r>
              <a:rPr lang="fr-FR" sz="2500" b="1" dirty="0">
                <a:sym typeface="Wingdings"/>
              </a:rPr>
              <a:t> </a:t>
            </a:r>
            <a:r>
              <a:rPr lang="fr-FR" sz="2500" b="1" dirty="0" err="1">
                <a:sym typeface="Wingdings"/>
              </a:rPr>
              <a:t>elderly</a:t>
            </a:r>
            <a:r>
              <a:rPr lang="fr-FR" sz="2500" b="1" dirty="0">
                <a:sym typeface="Wingdings"/>
              </a:rPr>
              <a:t> population</a:t>
            </a:r>
          </a:p>
          <a:p>
            <a:pPr>
              <a:lnSpc>
                <a:spcPct val="150000"/>
              </a:lnSpc>
            </a:pPr>
            <a:r>
              <a:rPr lang="fr-FR" sz="2500" b="1" dirty="0"/>
              <a:t>Identification of BVD* </a:t>
            </a:r>
            <a:r>
              <a:rPr lang="fr-FR" sz="2500" b="1" dirty="0" err="1"/>
              <a:t>with</a:t>
            </a:r>
            <a:r>
              <a:rPr lang="fr-FR" sz="2500" b="1" dirty="0"/>
              <a:t> MSCT**</a:t>
            </a:r>
            <a:r>
              <a:rPr lang="fr-FR" sz="2500" b="1" dirty="0">
                <a:sym typeface="Wingdings"/>
              </a:rPr>
              <a:t> </a:t>
            </a:r>
            <a:r>
              <a:rPr lang="fr-FR" sz="2500" dirty="0">
                <a:sym typeface="Wingdings"/>
              </a:rPr>
              <a:t></a:t>
            </a:r>
            <a:r>
              <a:rPr lang="fr-FR" sz="2500" b="1" dirty="0" err="1">
                <a:sym typeface="Wingdings"/>
              </a:rPr>
              <a:t>Different</a:t>
            </a:r>
            <a:r>
              <a:rPr lang="fr-FR" sz="2500" b="1" dirty="0">
                <a:sym typeface="Wingdings"/>
              </a:rPr>
              <a:t> </a:t>
            </a:r>
            <a:r>
              <a:rPr lang="fr-FR" sz="2500" b="1" dirty="0" err="1">
                <a:sym typeface="Wingdings"/>
              </a:rPr>
              <a:t>predictors</a:t>
            </a:r>
            <a:r>
              <a:rPr lang="fr-FR" sz="2500" b="1" dirty="0">
                <a:sym typeface="Wingdings"/>
              </a:rPr>
              <a:t>?</a:t>
            </a:r>
            <a:endParaRPr lang="en-GB" sz="2500" b="1" dirty="0"/>
          </a:p>
        </p:txBody>
      </p:sp>
      <p:pic>
        <p:nvPicPr>
          <p:cNvPr id="4" name="Image 3">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5"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895475" y="4657731"/>
            <a:ext cx="5309574" cy="311621"/>
          </a:xfrm>
          <a:prstGeom prst="rect">
            <a:avLst/>
          </a:prstGeom>
          <a:noFill/>
        </p:spPr>
        <p:txBody>
          <a:bodyPr wrap="none" lIns="91428" tIns="45714" rIns="91428" bIns="45714" rtlCol="0">
            <a:spAutoFit/>
          </a:bodyPr>
          <a:lstStyle/>
          <a:p>
            <a:r>
              <a:rPr lang="fr-FR" sz="1400" dirty="0"/>
              <a:t>* Bioprosthetic Valve </a:t>
            </a:r>
            <a:r>
              <a:rPr lang="fr-FR" sz="1400" dirty="0" err="1"/>
              <a:t>Dysfuntion</a:t>
            </a:r>
            <a:r>
              <a:rPr lang="fr-FR" sz="1400" dirty="0"/>
              <a:t> **</a:t>
            </a:r>
            <a:r>
              <a:rPr lang="fr-FR" sz="1400" dirty="0" err="1"/>
              <a:t>Multislice</a:t>
            </a:r>
            <a:r>
              <a:rPr lang="fr-FR" sz="1400" dirty="0"/>
              <a:t> </a:t>
            </a:r>
            <a:r>
              <a:rPr lang="fr-FR" sz="1400" dirty="0" err="1"/>
              <a:t>Computed</a:t>
            </a:r>
            <a:r>
              <a:rPr lang="fr-FR" sz="1400" dirty="0"/>
              <a:t> </a:t>
            </a:r>
            <a:r>
              <a:rPr lang="fr-FR" sz="1400" dirty="0" err="1"/>
              <a:t>Tomography</a:t>
            </a:r>
            <a:endParaRPr lang="en-US" sz="1400" dirty="0"/>
          </a:p>
        </p:txBody>
      </p:sp>
    </p:spTree>
    <p:extLst>
      <p:ext uri="{BB962C8B-B14F-4D97-AF65-F5344CB8AC3E}">
        <p14:creationId xmlns:p14="http://schemas.microsoft.com/office/powerpoint/2010/main" val="312960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579"/>
            <a:ext cx="8229600" cy="857250"/>
          </a:xfrm>
        </p:spPr>
        <p:txBody>
          <a:bodyPr>
            <a:normAutofit/>
          </a:bodyPr>
          <a:lstStyle/>
          <a:p>
            <a:r>
              <a:rPr lang="fr-FR" sz="3600" b="1" cap="small" dirty="0">
                <a:solidFill>
                  <a:srgbClr val="003399"/>
                </a:solidFill>
                <a:latin typeface="+mn-lt"/>
                <a:ea typeface="+mn-ea"/>
                <a:cs typeface="+mn-cs"/>
              </a:rPr>
              <a:t>Major </a:t>
            </a:r>
            <a:r>
              <a:rPr lang="fr-FR" sz="3600" b="1" cap="small" dirty="0" err="1">
                <a:solidFill>
                  <a:srgbClr val="003399"/>
                </a:solidFill>
                <a:latin typeface="+mn-lt"/>
                <a:ea typeface="+mn-ea"/>
                <a:cs typeface="+mn-cs"/>
              </a:rPr>
              <a:t>Ongoing</a:t>
            </a:r>
            <a:r>
              <a:rPr lang="fr-FR" sz="3600" b="1" cap="small" dirty="0">
                <a:solidFill>
                  <a:srgbClr val="003399"/>
                </a:solidFill>
                <a:latin typeface="+mn-lt"/>
                <a:ea typeface="+mn-ea"/>
                <a:cs typeface="+mn-cs"/>
              </a:rPr>
              <a:t> Trials</a:t>
            </a:r>
            <a:endParaRPr lang="en-US" sz="3600" b="1" cap="small" dirty="0">
              <a:solidFill>
                <a:srgbClr val="003399"/>
              </a:solidFill>
              <a:latin typeface="+mn-lt"/>
              <a:ea typeface="+mn-ea"/>
              <a:cs typeface="+mn-cs"/>
            </a:endParaRPr>
          </a:p>
        </p:txBody>
      </p:sp>
      <p:graphicFrame>
        <p:nvGraphicFramePr>
          <p:cNvPr id="4" name="Tableau 3"/>
          <p:cNvGraphicFramePr>
            <a:graphicFrameLocks noGrp="1"/>
          </p:cNvGraphicFramePr>
          <p:nvPr>
            <p:extLst>
              <p:ext uri="{D42A27DB-BD31-4B8C-83A1-F6EECF244321}">
                <p14:modId xmlns:p14="http://schemas.microsoft.com/office/powerpoint/2010/main" val="428148432"/>
              </p:ext>
            </p:extLst>
          </p:nvPr>
        </p:nvGraphicFramePr>
        <p:xfrm>
          <a:off x="323528" y="1080915"/>
          <a:ext cx="8640963" cy="3281680"/>
        </p:xfrm>
        <a:graphic>
          <a:graphicData uri="http://schemas.openxmlformats.org/drawingml/2006/table">
            <a:tbl>
              <a:tblPr firstRow="1" bandRow="1">
                <a:tableStyleId>{21E4AEA4-8DFA-4A89-87EB-49C32662AFE0}</a:tableStyleId>
              </a:tblPr>
              <a:tblGrid>
                <a:gridCol w="1080120">
                  <a:extLst>
                    <a:ext uri="{9D8B030D-6E8A-4147-A177-3AD203B41FA5}">
                      <a16:colId xmlns:a16="http://schemas.microsoft.com/office/drawing/2014/main" xmlns="" val="20000"/>
                    </a:ext>
                  </a:extLst>
                </a:gridCol>
                <a:gridCol w="2219316">
                  <a:extLst>
                    <a:ext uri="{9D8B030D-6E8A-4147-A177-3AD203B41FA5}">
                      <a16:colId xmlns:a16="http://schemas.microsoft.com/office/drawing/2014/main" xmlns="" val="20001"/>
                    </a:ext>
                  </a:extLst>
                </a:gridCol>
                <a:gridCol w="1364672">
                  <a:extLst>
                    <a:ext uri="{9D8B030D-6E8A-4147-A177-3AD203B41FA5}">
                      <a16:colId xmlns:a16="http://schemas.microsoft.com/office/drawing/2014/main" xmlns="" val="20002"/>
                    </a:ext>
                  </a:extLst>
                </a:gridCol>
                <a:gridCol w="1911928">
                  <a:extLst>
                    <a:ext uri="{9D8B030D-6E8A-4147-A177-3AD203B41FA5}">
                      <a16:colId xmlns:a16="http://schemas.microsoft.com/office/drawing/2014/main" xmlns="" val="20003"/>
                    </a:ext>
                  </a:extLst>
                </a:gridCol>
                <a:gridCol w="2064927">
                  <a:extLst>
                    <a:ext uri="{9D8B030D-6E8A-4147-A177-3AD203B41FA5}">
                      <a16:colId xmlns:a16="http://schemas.microsoft.com/office/drawing/2014/main" xmlns="" val="20004"/>
                    </a:ext>
                  </a:extLst>
                </a:gridCol>
              </a:tblGrid>
              <a:tr h="640080">
                <a:tc>
                  <a:txBody>
                    <a:bodyPr/>
                    <a:lstStyle/>
                    <a:p>
                      <a:endParaRPr lang="en-US" sz="1600" dirty="0"/>
                    </a:p>
                  </a:txBody>
                  <a:tcPr/>
                </a:tc>
                <a:tc>
                  <a:txBody>
                    <a:bodyPr/>
                    <a:lstStyle/>
                    <a:p>
                      <a:pPr algn="ctr"/>
                      <a:r>
                        <a:rPr lang="fr-FR" sz="1600" dirty="0" err="1"/>
                        <a:t>Treatment</a:t>
                      </a:r>
                      <a:r>
                        <a:rPr lang="fr-FR" sz="1600" baseline="0" dirty="0"/>
                        <a:t> </a:t>
                      </a:r>
                      <a:r>
                        <a:rPr lang="fr-FR" sz="1600" baseline="0" dirty="0" err="1"/>
                        <a:t>comparison</a:t>
                      </a:r>
                      <a:endParaRPr lang="en-US" sz="1600" dirty="0"/>
                    </a:p>
                  </a:txBody>
                  <a:tcPr/>
                </a:tc>
                <a:tc>
                  <a:txBody>
                    <a:bodyPr/>
                    <a:lstStyle/>
                    <a:p>
                      <a:pPr algn="ctr"/>
                      <a:r>
                        <a:rPr lang="fr-FR" sz="1600" dirty="0"/>
                        <a:t>Number of patients</a:t>
                      </a:r>
                      <a:endParaRPr lang="en-US" sz="1600" dirty="0"/>
                    </a:p>
                  </a:txBody>
                  <a:tcPr/>
                </a:tc>
                <a:tc>
                  <a:txBody>
                    <a:bodyPr/>
                    <a:lstStyle/>
                    <a:p>
                      <a:pPr algn="ctr"/>
                      <a:r>
                        <a:rPr lang="fr-FR" sz="1600" dirty="0"/>
                        <a:t>NVAF</a:t>
                      </a:r>
                      <a:endParaRPr lang="en-US" sz="1600" dirty="0"/>
                    </a:p>
                  </a:txBody>
                  <a:tcPr/>
                </a:tc>
                <a:tc>
                  <a:txBody>
                    <a:bodyPr/>
                    <a:lstStyle/>
                    <a:p>
                      <a:pPr algn="ctr"/>
                      <a:r>
                        <a:rPr lang="fr-FR" sz="1600" dirty="0" err="1"/>
                        <a:t>Status</a:t>
                      </a:r>
                      <a:endParaRPr lang="en-US" sz="1600" dirty="0"/>
                    </a:p>
                  </a:txBody>
                  <a:tcPr/>
                </a:tc>
                <a:extLst>
                  <a:ext uri="{0D108BD9-81ED-4DB2-BD59-A6C34878D82A}">
                    <a16:rowId xmlns:a16="http://schemas.microsoft.com/office/drawing/2014/main" xmlns="" val="10000"/>
                  </a:ext>
                </a:extLst>
              </a:tr>
              <a:tr h="370840">
                <a:tc>
                  <a:txBody>
                    <a:bodyPr/>
                    <a:lstStyle/>
                    <a:p>
                      <a:r>
                        <a:rPr lang="fr-FR" sz="1600" dirty="0"/>
                        <a:t>GALILEO</a:t>
                      </a:r>
                      <a:endParaRPr lang="en-US" sz="1600" dirty="0"/>
                    </a:p>
                  </a:txBody>
                  <a:tcPr/>
                </a:tc>
                <a:tc>
                  <a:txBody>
                    <a:bodyPr/>
                    <a:lstStyle/>
                    <a:p>
                      <a:pPr algn="ctr"/>
                      <a:r>
                        <a:rPr lang="fr-FR" sz="1600" dirty="0"/>
                        <a:t>RIVA vs DAPT/SAPT</a:t>
                      </a:r>
                      <a:endParaRPr lang="en-US" sz="1600" dirty="0"/>
                    </a:p>
                  </a:txBody>
                  <a:tcPr/>
                </a:tc>
                <a:tc>
                  <a:txBody>
                    <a:bodyPr/>
                    <a:lstStyle/>
                    <a:p>
                      <a:pPr algn="ctr"/>
                      <a:r>
                        <a:rPr lang="fr-FR" sz="1600" dirty="0"/>
                        <a:t>1520</a:t>
                      </a:r>
                      <a:endParaRPr lang="en-US" sz="1600" dirty="0"/>
                    </a:p>
                  </a:txBody>
                  <a:tcPr/>
                </a:tc>
                <a:tc>
                  <a:txBody>
                    <a:bodyPr/>
                    <a:lstStyle/>
                    <a:p>
                      <a:pPr algn="ctr"/>
                      <a:r>
                        <a:rPr lang="fr-FR" sz="1600" dirty="0" err="1"/>
                        <a:t>Excluded</a:t>
                      </a:r>
                      <a:endParaRPr lang="en-US" sz="1600" dirty="0"/>
                    </a:p>
                  </a:txBody>
                  <a:tcPr/>
                </a:tc>
                <a:tc>
                  <a:txBody>
                    <a:bodyPr/>
                    <a:lstStyle/>
                    <a:p>
                      <a:pPr algn="ctr"/>
                      <a:r>
                        <a:rPr lang="fr-FR" sz="1600" dirty="0" err="1"/>
                        <a:t>Enrolment</a:t>
                      </a:r>
                      <a:r>
                        <a:rPr lang="fr-FR" sz="1600" baseline="0" dirty="0"/>
                        <a:t> </a:t>
                      </a:r>
                      <a:r>
                        <a:rPr lang="fr-FR" sz="1600" baseline="0" dirty="0" err="1"/>
                        <a:t>completed</a:t>
                      </a:r>
                      <a:endParaRPr lang="en-US" sz="1600" dirty="0"/>
                    </a:p>
                  </a:txBody>
                  <a:tcPr/>
                </a:tc>
                <a:extLst>
                  <a:ext uri="{0D108BD9-81ED-4DB2-BD59-A6C34878D82A}">
                    <a16:rowId xmlns:a16="http://schemas.microsoft.com/office/drawing/2014/main" xmlns="" val="10001"/>
                  </a:ext>
                </a:extLst>
              </a:tr>
              <a:tr h="579120">
                <a:tc>
                  <a:txBody>
                    <a:bodyPr/>
                    <a:lstStyle/>
                    <a:p>
                      <a:r>
                        <a:rPr lang="fr-FR" sz="1600" dirty="0" smtClean="0"/>
                        <a:t>ATLANTIS</a:t>
                      </a:r>
                      <a:endParaRPr lang="en-US" sz="1600" dirty="0"/>
                    </a:p>
                  </a:txBody>
                  <a:tcPr/>
                </a:tc>
                <a:tc>
                  <a:txBody>
                    <a:bodyPr/>
                    <a:lstStyle/>
                    <a:p>
                      <a:pPr algn="ctr"/>
                      <a:r>
                        <a:rPr lang="fr-FR" sz="1600" dirty="0" smtClean="0"/>
                        <a:t>VKA vs Apixaban</a:t>
                      </a:r>
                    </a:p>
                    <a:p>
                      <a:pPr algn="ctr"/>
                      <a:r>
                        <a:rPr lang="fr-FR" sz="1600" dirty="0" smtClean="0"/>
                        <a:t>DAPT/SAPT vs</a:t>
                      </a:r>
                      <a:r>
                        <a:rPr lang="fr-FR" sz="1600" baseline="0" dirty="0" smtClean="0"/>
                        <a:t> Apixaban</a:t>
                      </a:r>
                      <a:endParaRPr lang="en-US" sz="1600" dirty="0" smtClean="0"/>
                    </a:p>
                  </a:txBody>
                  <a:tcPr/>
                </a:tc>
                <a:tc>
                  <a:txBody>
                    <a:bodyPr/>
                    <a:lstStyle/>
                    <a:p>
                      <a:pPr algn="ctr"/>
                      <a:r>
                        <a:rPr lang="fr-FR" sz="1600" dirty="0" smtClean="0"/>
                        <a:t>1510</a:t>
                      </a:r>
                      <a:endParaRPr lang="en-US" sz="1600" dirty="0"/>
                    </a:p>
                  </a:txBody>
                  <a:tcPr/>
                </a:tc>
                <a:tc>
                  <a:txBody>
                    <a:bodyPr/>
                    <a:lstStyle/>
                    <a:p>
                      <a:pPr algn="ctr"/>
                      <a:r>
                        <a:rPr lang="fr-FR" sz="1600" dirty="0" err="1" smtClean="0"/>
                        <a:t>Included</a:t>
                      </a:r>
                      <a:r>
                        <a:rPr lang="fr-FR" sz="1600" dirty="0" smtClean="0"/>
                        <a:t> (</a:t>
                      </a:r>
                      <a:r>
                        <a:rPr lang="fr-FR" sz="1600" dirty="0" err="1" smtClean="0"/>
                        <a:t>stratified</a:t>
                      </a:r>
                      <a:r>
                        <a:rPr lang="fr-FR" sz="1600" dirty="0" smtClean="0"/>
                        <a:t>)</a:t>
                      </a:r>
                      <a:endParaRPr lang="en-US" sz="1600" dirty="0"/>
                    </a:p>
                  </a:txBody>
                  <a:tcPr/>
                </a:tc>
                <a:tc>
                  <a:txBody>
                    <a:bodyPr/>
                    <a:lstStyle/>
                    <a:p>
                      <a:pPr algn="ctr"/>
                      <a:r>
                        <a:rPr lang="fr-FR" sz="1600" dirty="0" err="1" smtClean="0"/>
                        <a:t>Enrolment</a:t>
                      </a:r>
                      <a:r>
                        <a:rPr lang="fr-FR" sz="1600" dirty="0" smtClean="0"/>
                        <a:t> </a:t>
                      </a:r>
                      <a:r>
                        <a:rPr lang="fr-FR" sz="1600" dirty="0" err="1" smtClean="0"/>
                        <a:t>almost</a:t>
                      </a:r>
                      <a:r>
                        <a:rPr lang="fr-FR" sz="1600" baseline="0" dirty="0" smtClean="0"/>
                        <a:t> </a:t>
                      </a:r>
                      <a:r>
                        <a:rPr lang="fr-FR" sz="1600" baseline="0" dirty="0" err="1" smtClean="0"/>
                        <a:t>done</a:t>
                      </a:r>
                      <a:r>
                        <a:rPr lang="fr-FR" sz="1600" baseline="0" dirty="0" smtClean="0"/>
                        <a:t> </a:t>
                      </a:r>
                      <a:endParaRPr lang="en-US" sz="1600" dirty="0"/>
                    </a:p>
                  </a:txBody>
                  <a:tcPr/>
                </a:tc>
              </a:tr>
              <a:tr h="370840">
                <a:tc>
                  <a:txBody>
                    <a:bodyPr/>
                    <a:lstStyle/>
                    <a:p>
                      <a:r>
                        <a:rPr lang="fr-FR" sz="1600" dirty="0"/>
                        <a:t>ENVISAGE</a:t>
                      </a:r>
                      <a:endParaRPr lang="en-US" sz="1600" dirty="0"/>
                    </a:p>
                  </a:txBody>
                  <a:tcPr/>
                </a:tc>
                <a:tc>
                  <a:txBody>
                    <a:bodyPr/>
                    <a:lstStyle/>
                    <a:p>
                      <a:pPr algn="ctr"/>
                      <a:r>
                        <a:rPr lang="fr-FR" sz="1600" dirty="0"/>
                        <a:t>EDOXABAN</a:t>
                      </a:r>
                      <a:endParaRPr lang="en-US" sz="1600" dirty="0"/>
                    </a:p>
                  </a:txBody>
                  <a:tcPr/>
                </a:tc>
                <a:tc>
                  <a:txBody>
                    <a:bodyPr/>
                    <a:lstStyle/>
                    <a:p>
                      <a:pPr algn="ctr"/>
                      <a:r>
                        <a:rPr lang="fr-FR" sz="1600" dirty="0"/>
                        <a:t>1400</a:t>
                      </a:r>
                      <a:endParaRPr lang="en-US" sz="1600" dirty="0"/>
                    </a:p>
                  </a:txBody>
                  <a:tcPr/>
                </a:tc>
                <a:tc>
                  <a:txBody>
                    <a:bodyPr/>
                    <a:lstStyle/>
                    <a:p>
                      <a:pPr algn="ctr"/>
                      <a:r>
                        <a:rPr lang="fr-FR" sz="1600" dirty="0" err="1"/>
                        <a:t>only</a:t>
                      </a:r>
                      <a:endParaRPr lang="en-US" sz="1600" dirty="0"/>
                    </a:p>
                  </a:txBody>
                  <a:tcPr/>
                </a:tc>
                <a:tc>
                  <a:txBody>
                    <a:bodyPr/>
                    <a:lstStyle/>
                    <a:p>
                      <a:pPr algn="ctr"/>
                      <a:r>
                        <a:rPr lang="fr-FR" sz="1600" dirty="0" err="1"/>
                        <a:t>Ongoing</a:t>
                      </a:r>
                      <a:endParaRPr lang="en-US" sz="1600" dirty="0"/>
                    </a:p>
                  </a:txBody>
                  <a:tcPr/>
                </a:tc>
                <a:extLst>
                  <a:ext uri="{0D108BD9-81ED-4DB2-BD59-A6C34878D82A}">
                    <a16:rowId xmlns:a16="http://schemas.microsoft.com/office/drawing/2014/main" xmlns="" val="10002"/>
                  </a:ext>
                </a:extLst>
              </a:tr>
              <a:tr h="579120">
                <a:tc>
                  <a:txBody>
                    <a:bodyPr/>
                    <a:lstStyle/>
                    <a:p>
                      <a:r>
                        <a:rPr lang="fr-FR" sz="1600" dirty="0"/>
                        <a:t>POPULAR</a:t>
                      </a:r>
                      <a:endParaRPr lang="en-US" sz="1600" dirty="0"/>
                    </a:p>
                  </a:txBody>
                  <a:tcPr/>
                </a:tc>
                <a:tc>
                  <a:txBody>
                    <a:bodyPr/>
                    <a:lstStyle/>
                    <a:p>
                      <a:pPr algn="ctr"/>
                      <a:r>
                        <a:rPr lang="fr-FR" sz="1600" dirty="0"/>
                        <a:t>VKA vs </a:t>
                      </a:r>
                      <a:r>
                        <a:rPr lang="fr-FR" sz="1600" dirty="0" err="1"/>
                        <a:t>VKA+clopi</a:t>
                      </a:r>
                      <a:endParaRPr lang="fr-FR" sz="1600" dirty="0"/>
                    </a:p>
                    <a:p>
                      <a:pPr algn="ctr"/>
                      <a:r>
                        <a:rPr lang="fr-FR" sz="1600" dirty="0"/>
                        <a:t>DAPT vs</a:t>
                      </a:r>
                      <a:r>
                        <a:rPr lang="fr-FR" sz="1600" baseline="0" dirty="0"/>
                        <a:t> ASA</a:t>
                      </a:r>
                      <a:endParaRPr lang="en-US" sz="1600" dirty="0"/>
                    </a:p>
                  </a:txBody>
                  <a:tcPr/>
                </a:tc>
                <a:tc>
                  <a:txBody>
                    <a:bodyPr/>
                    <a:lstStyle/>
                    <a:p>
                      <a:pPr algn="ctr"/>
                      <a:r>
                        <a:rPr lang="fr-FR" sz="1600" dirty="0"/>
                        <a:t>1510</a:t>
                      </a:r>
                      <a:endParaRPr lang="en-US" sz="1600" dirty="0"/>
                    </a:p>
                  </a:txBody>
                  <a:tcPr/>
                </a:tc>
                <a:tc>
                  <a:txBody>
                    <a:bodyPr/>
                    <a:lstStyle/>
                    <a:p>
                      <a:pPr algn="ctr"/>
                      <a:r>
                        <a:rPr lang="fr-FR" sz="1600" dirty="0" err="1"/>
                        <a:t>Included</a:t>
                      </a:r>
                      <a:r>
                        <a:rPr lang="fr-FR" sz="1600" baseline="0" dirty="0"/>
                        <a:t> and </a:t>
                      </a:r>
                      <a:r>
                        <a:rPr lang="fr-FR" sz="1600" baseline="0" dirty="0" err="1"/>
                        <a:t>stratified</a:t>
                      </a:r>
                      <a:endParaRPr lang="en-US" sz="1600" dirty="0"/>
                    </a:p>
                  </a:txBody>
                  <a:tcPr/>
                </a:tc>
                <a:tc>
                  <a:txBody>
                    <a:bodyPr/>
                    <a:lstStyle/>
                    <a:p>
                      <a:pPr algn="ctr"/>
                      <a:r>
                        <a:rPr lang="fr-FR" sz="1600" dirty="0" err="1"/>
                        <a:t>Ongoing</a:t>
                      </a:r>
                      <a:endParaRPr lang="en-US" sz="1600" dirty="0"/>
                    </a:p>
                  </a:txBody>
                  <a:tcPr/>
                </a:tc>
                <a:extLst>
                  <a:ext uri="{0D108BD9-81ED-4DB2-BD59-A6C34878D82A}">
                    <a16:rowId xmlns:a16="http://schemas.microsoft.com/office/drawing/2014/main" xmlns="" val="10003"/>
                  </a:ext>
                </a:extLst>
              </a:tr>
              <a:tr h="370840">
                <a:tc>
                  <a:txBody>
                    <a:bodyPr/>
                    <a:lstStyle/>
                    <a:p>
                      <a:r>
                        <a:rPr lang="fr-FR" sz="1600" dirty="0"/>
                        <a:t>AVATAR</a:t>
                      </a:r>
                      <a:endParaRPr lang="en-US" sz="1600" dirty="0"/>
                    </a:p>
                  </a:txBody>
                  <a:tcPr/>
                </a:tc>
                <a:tc>
                  <a:txBody>
                    <a:bodyPr/>
                    <a:lstStyle/>
                    <a:p>
                      <a:pPr algn="ctr"/>
                      <a:r>
                        <a:rPr lang="fr-FR" sz="1600" dirty="0"/>
                        <a:t>VKA vs VKA+APT</a:t>
                      </a:r>
                      <a:endParaRPr lang="en-US" sz="1600" dirty="0"/>
                    </a:p>
                  </a:txBody>
                  <a:tcPr/>
                </a:tc>
                <a:tc>
                  <a:txBody>
                    <a:bodyPr/>
                    <a:lstStyle/>
                    <a:p>
                      <a:pPr algn="ctr"/>
                      <a:r>
                        <a:rPr lang="fr-FR" sz="1600" dirty="0"/>
                        <a:t>170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err="1"/>
                        <a:t>Included</a:t>
                      </a:r>
                      <a:r>
                        <a:rPr lang="fr-FR" sz="1600" baseline="0" dirty="0"/>
                        <a:t> </a:t>
                      </a:r>
                      <a:r>
                        <a:rPr lang="fr-FR" sz="1600" baseline="0" dirty="0" smtClean="0"/>
                        <a:t>(</a:t>
                      </a:r>
                      <a:r>
                        <a:rPr lang="fr-FR" sz="1600" baseline="0" dirty="0" err="1" smtClean="0"/>
                        <a:t>stratified</a:t>
                      </a:r>
                      <a:r>
                        <a:rPr lang="fr-FR" sz="1600" baseline="0" dirty="0" smtClean="0"/>
                        <a:t>)</a:t>
                      </a:r>
                      <a:endParaRPr lang="en-US" sz="1600" dirty="0"/>
                    </a:p>
                  </a:txBody>
                  <a:tcPr/>
                </a:tc>
                <a:tc>
                  <a:txBody>
                    <a:bodyPr/>
                    <a:lstStyle/>
                    <a:p>
                      <a:pPr algn="ctr"/>
                      <a:r>
                        <a:rPr lang="fr-FR" sz="1600" dirty="0" err="1" smtClean="0"/>
                        <a:t>Ongoing</a:t>
                      </a:r>
                      <a:endParaRPr lang="en-US" sz="1600" dirty="0"/>
                    </a:p>
                  </a:txBody>
                  <a:tcPr/>
                </a:tc>
                <a:extLst>
                  <a:ext uri="{0D108BD9-81ED-4DB2-BD59-A6C34878D82A}">
                    <a16:rowId xmlns:a16="http://schemas.microsoft.com/office/drawing/2014/main" xmlns="" val="10004"/>
                  </a:ext>
                </a:extLst>
              </a:tr>
              <a:tr h="370840">
                <a:tc>
                  <a:txBody>
                    <a:bodyPr/>
                    <a:lstStyle/>
                    <a:p>
                      <a:r>
                        <a:rPr lang="fr-FR" sz="1600" dirty="0"/>
                        <a:t>AUREA</a:t>
                      </a:r>
                      <a:endParaRPr lang="en-US" sz="1600" dirty="0"/>
                    </a:p>
                  </a:txBody>
                  <a:tcPr/>
                </a:tc>
                <a:tc>
                  <a:txBody>
                    <a:bodyPr/>
                    <a:lstStyle/>
                    <a:p>
                      <a:pPr algn="ctr"/>
                      <a:r>
                        <a:rPr lang="fr-FR" sz="1600" dirty="0"/>
                        <a:t>VKA vs DAPT</a:t>
                      </a:r>
                      <a:endParaRPr lang="en-US" sz="1600" dirty="0"/>
                    </a:p>
                  </a:txBody>
                  <a:tcPr/>
                </a:tc>
                <a:tc>
                  <a:txBody>
                    <a:bodyPr/>
                    <a:lstStyle/>
                    <a:p>
                      <a:pPr algn="ctr"/>
                      <a:r>
                        <a:rPr lang="fr-FR" sz="1600" dirty="0"/>
                        <a:t>124</a:t>
                      </a:r>
                      <a:endParaRPr lang="en-US" sz="1600" dirty="0"/>
                    </a:p>
                  </a:txBody>
                  <a:tcPr/>
                </a:tc>
                <a:tc>
                  <a:txBody>
                    <a:bodyPr/>
                    <a:lstStyle/>
                    <a:p>
                      <a:pPr algn="ctr"/>
                      <a:r>
                        <a:rPr lang="fr-FR" sz="1600" dirty="0" err="1"/>
                        <a:t>Excluded</a:t>
                      </a:r>
                      <a:endParaRPr lang="en-US" sz="1600" dirty="0"/>
                    </a:p>
                  </a:txBody>
                  <a:tcPr/>
                </a:tc>
                <a:tc>
                  <a:txBody>
                    <a:bodyPr/>
                    <a:lstStyle/>
                    <a:p>
                      <a:pPr algn="ctr"/>
                      <a:r>
                        <a:rPr lang="fr-FR" sz="1600" dirty="0" err="1"/>
                        <a:t>Ongoing</a:t>
                      </a:r>
                      <a:endParaRPr lang="en-US" sz="1600" dirty="0"/>
                    </a:p>
                  </a:txBody>
                  <a:tcPr/>
                </a:tc>
                <a:extLst>
                  <a:ext uri="{0D108BD9-81ED-4DB2-BD59-A6C34878D82A}">
                    <a16:rowId xmlns:a16="http://schemas.microsoft.com/office/drawing/2014/main" xmlns="" val="10005"/>
                  </a:ext>
                </a:extLst>
              </a:tr>
            </a:tbl>
          </a:graphicData>
        </a:graphic>
      </p:graphicFrame>
      <p:pic>
        <p:nvPicPr>
          <p:cNvPr id="5" name="Image 4">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6"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494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srcRect/>
          <a:stretch>
            <a:fillRect/>
          </a:stretch>
        </p:blipFill>
        <p:spPr bwMode="auto">
          <a:xfrm>
            <a:off x="928994" y="3662426"/>
            <a:ext cx="1751165" cy="1142324"/>
          </a:xfrm>
          <a:prstGeom prst="rect">
            <a:avLst/>
          </a:prstGeom>
          <a:noFill/>
          <a:ln w="9525">
            <a:noFill/>
            <a:miter lim="800000"/>
            <a:headEnd/>
            <a:tailEnd/>
          </a:ln>
          <a:effectLst/>
        </p:spPr>
      </p:pic>
      <p:sp>
        <p:nvSpPr>
          <p:cNvPr id="6" name="Ellipse 5">
            <a:extLst>
              <a:ext uri="{FF2B5EF4-FFF2-40B4-BE49-F238E27FC236}">
                <a16:creationId xmlns="" xmlns:a16="http://schemas.microsoft.com/office/drawing/2014/main" id="{8E6590BD-4AE3-4FB0-AEB5-6913BEADB512}"/>
              </a:ext>
            </a:extLst>
          </p:cNvPr>
          <p:cNvSpPr/>
          <p:nvPr/>
        </p:nvSpPr>
        <p:spPr>
          <a:xfrm>
            <a:off x="3291043" y="2443288"/>
            <a:ext cx="1834604" cy="1282628"/>
          </a:xfrm>
          <a:prstGeom prst="ellipse">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2100" b="1" dirty="0">
                <a:solidFill>
                  <a:schemeClr val="tx1"/>
                </a:solidFill>
              </a:rPr>
              <a:t>Long-</a:t>
            </a:r>
            <a:r>
              <a:rPr lang="fr-FR" sz="2100" b="1" dirty="0" err="1">
                <a:solidFill>
                  <a:schemeClr val="tx1"/>
                </a:solidFill>
              </a:rPr>
              <a:t>term</a:t>
            </a:r>
            <a:r>
              <a:rPr lang="fr-FR" sz="2100" b="1" dirty="0">
                <a:solidFill>
                  <a:schemeClr val="tx1"/>
                </a:solidFill>
              </a:rPr>
              <a:t> </a:t>
            </a:r>
            <a:r>
              <a:rPr lang="fr-FR" sz="2100" b="1" dirty="0" err="1">
                <a:solidFill>
                  <a:schemeClr val="tx1"/>
                </a:solidFill>
              </a:rPr>
              <a:t>Mortality</a:t>
            </a:r>
            <a:endParaRPr lang="en-GB" sz="2100" b="1" dirty="0">
              <a:solidFill>
                <a:schemeClr val="tx1"/>
              </a:solidFill>
            </a:endParaRPr>
          </a:p>
        </p:txBody>
      </p:sp>
      <p:cxnSp>
        <p:nvCxnSpPr>
          <p:cNvPr id="18" name="Connecteur droit avec flèche 17">
            <a:extLst>
              <a:ext uri="{FF2B5EF4-FFF2-40B4-BE49-F238E27FC236}">
                <a16:creationId xmlns="" xmlns:a16="http://schemas.microsoft.com/office/drawing/2014/main" id="{25ED9E67-7F22-43B3-A110-922CFA8384F2}"/>
              </a:ext>
            </a:extLst>
          </p:cNvPr>
          <p:cNvCxnSpPr/>
          <p:nvPr/>
        </p:nvCxnSpPr>
        <p:spPr>
          <a:xfrm>
            <a:off x="7821935" y="2296343"/>
            <a:ext cx="0" cy="1695548"/>
          </a:xfrm>
          <a:prstGeom prst="straightConnector1">
            <a:avLst/>
          </a:prstGeom>
          <a:ln w="57150">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24" name="Connecteur droit avec flèche 23">
            <a:extLst>
              <a:ext uri="{FF2B5EF4-FFF2-40B4-BE49-F238E27FC236}">
                <a16:creationId xmlns="" xmlns:a16="http://schemas.microsoft.com/office/drawing/2014/main" id="{CF053CFF-63A5-447F-8E3E-8D352103257B}"/>
              </a:ext>
            </a:extLst>
          </p:cNvPr>
          <p:cNvCxnSpPr>
            <a:cxnSpLocks/>
          </p:cNvCxnSpPr>
          <p:nvPr/>
        </p:nvCxnSpPr>
        <p:spPr>
          <a:xfrm>
            <a:off x="3291043" y="1795262"/>
            <a:ext cx="467804" cy="721436"/>
          </a:xfrm>
          <a:prstGeom prst="straightConnector1">
            <a:avLst/>
          </a:prstGeom>
          <a:ln w="47625">
            <a:solidFill>
              <a:srgbClr val="FF0000"/>
            </a:solidFill>
            <a:prstDash val="sysDot"/>
            <a:tailEnd type="triangle"/>
          </a:ln>
        </p:spPr>
        <p:style>
          <a:lnRef idx="3">
            <a:schemeClr val="accent1"/>
          </a:lnRef>
          <a:fillRef idx="0">
            <a:schemeClr val="accent1"/>
          </a:fillRef>
          <a:effectRef idx="2">
            <a:schemeClr val="accent1"/>
          </a:effectRef>
          <a:fontRef idx="minor">
            <a:schemeClr val="tx1"/>
          </a:fontRef>
        </p:style>
      </p:cxnSp>
      <p:cxnSp>
        <p:nvCxnSpPr>
          <p:cNvPr id="67" name="Connecteur droit avec flèche 66">
            <a:extLst>
              <a:ext uri="{FF2B5EF4-FFF2-40B4-BE49-F238E27FC236}">
                <a16:creationId xmlns="" xmlns:a16="http://schemas.microsoft.com/office/drawing/2014/main" id="{0250A4BB-BDAF-40A8-B0FE-063E18EDC4C8}"/>
              </a:ext>
            </a:extLst>
          </p:cNvPr>
          <p:cNvCxnSpPr/>
          <p:nvPr/>
        </p:nvCxnSpPr>
        <p:spPr>
          <a:xfrm>
            <a:off x="6100748" y="1695701"/>
            <a:ext cx="0" cy="2160000"/>
          </a:xfrm>
          <a:prstGeom prst="straightConnector1">
            <a:avLst/>
          </a:prstGeom>
          <a:ln w="190500">
            <a:tailEnd type="triangle" w="sm" len="sm"/>
          </a:ln>
        </p:spPr>
        <p:style>
          <a:lnRef idx="3">
            <a:schemeClr val="accent1"/>
          </a:lnRef>
          <a:fillRef idx="0">
            <a:schemeClr val="accent1"/>
          </a:fillRef>
          <a:effectRef idx="2">
            <a:schemeClr val="accent1"/>
          </a:effectRef>
          <a:fontRef idx="minor">
            <a:schemeClr val="tx1"/>
          </a:fontRef>
        </p:style>
      </p:cxnSp>
      <p:cxnSp>
        <p:nvCxnSpPr>
          <p:cNvPr id="69" name="Connecteur droit avec flèche 68">
            <a:extLst>
              <a:ext uri="{FF2B5EF4-FFF2-40B4-BE49-F238E27FC236}">
                <a16:creationId xmlns="" xmlns:a16="http://schemas.microsoft.com/office/drawing/2014/main" id="{36F55DA8-4E52-473B-BEF6-63C58F874338}"/>
              </a:ext>
            </a:extLst>
          </p:cNvPr>
          <p:cNvCxnSpPr/>
          <p:nvPr/>
        </p:nvCxnSpPr>
        <p:spPr>
          <a:xfrm flipH="1">
            <a:off x="4755032" y="1706526"/>
            <a:ext cx="667574" cy="766469"/>
          </a:xfrm>
          <a:prstGeom prst="straightConnector1">
            <a:avLst/>
          </a:prstGeom>
          <a:ln w="152400">
            <a:tailEnd type="triangle" w="sm" len="sm"/>
          </a:ln>
        </p:spPr>
        <p:style>
          <a:lnRef idx="3">
            <a:schemeClr val="accent1"/>
          </a:lnRef>
          <a:fillRef idx="0">
            <a:schemeClr val="accent1"/>
          </a:fillRef>
          <a:effectRef idx="2">
            <a:schemeClr val="accent1"/>
          </a:effectRef>
          <a:fontRef idx="minor">
            <a:schemeClr val="tx1"/>
          </a:fontRef>
        </p:style>
      </p:cxnSp>
      <p:sp>
        <p:nvSpPr>
          <p:cNvPr id="23" name="Double flèche horizontale 22"/>
          <p:cNvSpPr/>
          <p:nvPr/>
        </p:nvSpPr>
        <p:spPr>
          <a:xfrm>
            <a:off x="3913507" y="1236372"/>
            <a:ext cx="953006" cy="306697"/>
          </a:xfrm>
          <a:prstGeom prst="leftRightArrow">
            <a:avLst/>
          </a:prstGeom>
          <a:gradFill flip="none" rotWithShape="1">
            <a:gsLst>
              <a:gs pos="0">
                <a:srgbClr val="FF0000"/>
              </a:gs>
              <a:gs pos="59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cxnSp>
        <p:nvCxnSpPr>
          <p:cNvPr id="49" name="Connecteur droit avec flèche 48">
            <a:extLst>
              <a:ext uri="{FF2B5EF4-FFF2-40B4-BE49-F238E27FC236}">
                <a16:creationId xmlns="" xmlns:a16="http://schemas.microsoft.com/office/drawing/2014/main" id="{B729D28E-B545-434B-A35D-50B1E1142C91}"/>
              </a:ext>
            </a:extLst>
          </p:cNvPr>
          <p:cNvCxnSpPr>
            <a:cxnSpLocks/>
          </p:cNvCxnSpPr>
          <p:nvPr/>
        </p:nvCxnSpPr>
        <p:spPr>
          <a:xfrm>
            <a:off x="647119" y="2234380"/>
            <a:ext cx="684571" cy="14915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 xmlns:a16="http://schemas.microsoft.com/office/drawing/2014/main" id="{B729D28E-B545-434B-A35D-50B1E1142C91}"/>
              </a:ext>
            </a:extLst>
          </p:cNvPr>
          <p:cNvCxnSpPr>
            <a:cxnSpLocks/>
          </p:cNvCxnSpPr>
          <p:nvPr/>
        </p:nvCxnSpPr>
        <p:spPr>
          <a:xfrm flipH="1">
            <a:off x="2049425" y="1706526"/>
            <a:ext cx="994401" cy="1971320"/>
          </a:xfrm>
          <a:prstGeom prst="straightConnector1">
            <a:avLst/>
          </a:prstGeom>
          <a:ln w="180975">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297635" y="4570745"/>
            <a:ext cx="1712072" cy="346249"/>
          </a:xfrm>
          <a:prstGeom prst="rect">
            <a:avLst/>
          </a:prstGeom>
          <a:noFill/>
        </p:spPr>
        <p:txBody>
          <a:bodyPr wrap="square" lIns="68580" tIns="34290" rIns="68580" bIns="34290" rtlCol="0">
            <a:spAutoFit/>
          </a:bodyPr>
          <a:lstStyle/>
          <a:p>
            <a:pPr algn="ctr"/>
            <a:r>
              <a:rPr lang="fr-FR" b="1" dirty="0" err="1"/>
              <a:t>Bleedings</a:t>
            </a:r>
            <a:endParaRPr lang="fr-FR" b="1" dirty="0"/>
          </a:p>
        </p:txBody>
      </p:sp>
      <p:sp>
        <p:nvSpPr>
          <p:cNvPr id="27" name="ZoneTexte 26"/>
          <p:cNvSpPr txBox="1"/>
          <p:nvPr/>
        </p:nvSpPr>
        <p:spPr>
          <a:xfrm>
            <a:off x="5465079" y="4861007"/>
            <a:ext cx="1503488" cy="253916"/>
          </a:xfrm>
          <a:prstGeom prst="rect">
            <a:avLst/>
          </a:prstGeom>
          <a:noFill/>
        </p:spPr>
        <p:txBody>
          <a:bodyPr wrap="none" lIns="68580" tIns="34290" rIns="68580" bIns="34290" rtlCol="0">
            <a:spAutoFit/>
          </a:bodyPr>
          <a:lstStyle/>
          <a:p>
            <a:r>
              <a:rPr lang="fr-FR" sz="1200" b="1" dirty="0"/>
              <a:t>Cardioembolic Stroke</a:t>
            </a:r>
          </a:p>
        </p:txBody>
      </p:sp>
      <p:sp>
        <p:nvSpPr>
          <p:cNvPr id="37" name="ZoneTexte 36"/>
          <p:cNvSpPr txBox="1"/>
          <p:nvPr/>
        </p:nvSpPr>
        <p:spPr>
          <a:xfrm>
            <a:off x="6975553" y="4783900"/>
            <a:ext cx="2171460" cy="253916"/>
          </a:xfrm>
          <a:prstGeom prst="rect">
            <a:avLst/>
          </a:prstGeom>
          <a:noFill/>
        </p:spPr>
        <p:txBody>
          <a:bodyPr wrap="none" lIns="68580" tIns="34290" rIns="68580" bIns="34290" rtlCol="0">
            <a:spAutoFit/>
          </a:bodyPr>
          <a:lstStyle/>
          <a:p>
            <a:r>
              <a:rPr lang="fr-FR" sz="1200" b="1" dirty="0"/>
              <a:t>Bioprosthetic Valve </a:t>
            </a:r>
            <a:r>
              <a:rPr lang="fr-FR" sz="1200" b="1" dirty="0" err="1"/>
              <a:t>Dysfunction</a:t>
            </a:r>
            <a:endParaRPr lang="fr-FR" sz="1200" b="1" dirty="0"/>
          </a:p>
        </p:txBody>
      </p:sp>
      <p:sp>
        <p:nvSpPr>
          <p:cNvPr id="33" name="Virage 32"/>
          <p:cNvSpPr/>
          <p:nvPr/>
        </p:nvSpPr>
        <p:spPr>
          <a:xfrm rot="5400000">
            <a:off x="6841499" y="1811263"/>
            <a:ext cx="3929176" cy="41829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solidFill>
                <a:schemeClr val="tx1"/>
              </a:solidFill>
            </a:endParaRPr>
          </a:p>
        </p:txBody>
      </p:sp>
      <p:sp>
        <p:nvSpPr>
          <p:cNvPr id="34" name="Moins 33"/>
          <p:cNvSpPr/>
          <p:nvPr/>
        </p:nvSpPr>
        <p:spPr>
          <a:xfrm>
            <a:off x="2444602" y="-111088"/>
            <a:ext cx="7128000" cy="4401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solidFill>
                <a:schemeClr val="tx1"/>
              </a:solidFill>
            </a:endParaRPr>
          </a:p>
        </p:txBody>
      </p:sp>
      <p:sp>
        <p:nvSpPr>
          <p:cNvPr id="61" name="Virage 60"/>
          <p:cNvSpPr/>
          <p:nvPr/>
        </p:nvSpPr>
        <p:spPr>
          <a:xfrm rot="5400000" flipV="1">
            <a:off x="2616701" y="413571"/>
            <a:ext cx="1134000" cy="418500"/>
          </a:xfrm>
          <a:prstGeom prst="bentArrow">
            <a:avLst>
              <a:gd name="adj1" fmla="val 25099"/>
              <a:gd name="adj2" fmla="val 25000"/>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solidFill>
                <a:schemeClr val="tx1"/>
              </a:solidFill>
            </a:endParaRPr>
          </a:p>
        </p:txBody>
      </p:sp>
      <p:sp>
        <p:nvSpPr>
          <p:cNvPr id="15" name="Rectangle : coins arrondis 14">
            <a:extLst>
              <a:ext uri="{FF2B5EF4-FFF2-40B4-BE49-F238E27FC236}">
                <a16:creationId xmlns="" xmlns:a16="http://schemas.microsoft.com/office/drawing/2014/main" id="{3D86FE51-6343-40D5-B50E-BA4C975718FD}"/>
              </a:ext>
            </a:extLst>
          </p:cNvPr>
          <p:cNvSpPr/>
          <p:nvPr/>
        </p:nvSpPr>
        <p:spPr>
          <a:xfrm>
            <a:off x="2476752" y="1016741"/>
            <a:ext cx="1404000" cy="742463"/>
          </a:xfrm>
          <a:prstGeom prst="roundRect">
            <a:avLst/>
          </a:prstGeom>
          <a:solidFill>
            <a:srgbClr val="F3151A"/>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400" b="1" dirty="0"/>
              <a:t>Anticoagulation at </a:t>
            </a:r>
            <a:r>
              <a:rPr lang="fr-FR" sz="1400" b="1" dirty="0" err="1"/>
              <a:t>discharge</a:t>
            </a:r>
            <a:endParaRPr lang="en-GB" sz="1400" b="1" dirty="0"/>
          </a:p>
        </p:txBody>
      </p:sp>
      <p:sp>
        <p:nvSpPr>
          <p:cNvPr id="35" name="Virage 34"/>
          <p:cNvSpPr/>
          <p:nvPr/>
        </p:nvSpPr>
        <p:spPr>
          <a:xfrm flipV="1">
            <a:off x="1678376" y="2710739"/>
            <a:ext cx="1566000" cy="567000"/>
          </a:xfrm>
          <a:prstGeom prst="bentArrow">
            <a:avLst>
              <a:gd name="adj1" fmla="val 25000"/>
              <a:gd name="adj2" fmla="val 25000"/>
              <a:gd name="adj3" fmla="val 25000"/>
              <a:gd name="adj4" fmla="val 3272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solidFill>
                <a:schemeClr val="tx1"/>
              </a:solidFill>
            </a:endParaRPr>
          </a:p>
        </p:txBody>
      </p:sp>
      <p:sp>
        <p:nvSpPr>
          <p:cNvPr id="36" name="Moins 35"/>
          <p:cNvSpPr/>
          <p:nvPr/>
        </p:nvSpPr>
        <p:spPr>
          <a:xfrm>
            <a:off x="1649726" y="1432416"/>
            <a:ext cx="197100" cy="2160000"/>
          </a:xfrm>
          <a:prstGeom prst="mathMinus">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13" name="Rectangle : coins arrondis 12">
            <a:extLst>
              <a:ext uri="{FF2B5EF4-FFF2-40B4-BE49-F238E27FC236}">
                <a16:creationId xmlns="" xmlns:a16="http://schemas.microsoft.com/office/drawing/2014/main" id="{8861C038-EDB0-4448-A2F9-AE4342E3E4A1}"/>
              </a:ext>
            </a:extLst>
          </p:cNvPr>
          <p:cNvSpPr/>
          <p:nvPr/>
        </p:nvSpPr>
        <p:spPr>
          <a:xfrm>
            <a:off x="186918" y="333656"/>
            <a:ext cx="2160000" cy="1944000"/>
          </a:xfrm>
          <a:prstGeom prst="roundRect">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500" b="1" dirty="0">
                <a:solidFill>
                  <a:schemeClr val="tx1"/>
                </a:solidFill>
              </a:rPr>
              <a:t>PATIENT CHARACTERISTICS</a:t>
            </a:r>
          </a:p>
          <a:p>
            <a:pPr algn="ctr"/>
            <a:endParaRPr lang="fr-FR" dirty="0">
              <a:solidFill>
                <a:schemeClr val="tx1"/>
              </a:solidFill>
            </a:endParaRPr>
          </a:p>
          <a:p>
            <a:pPr marL="346472" indent="-214313">
              <a:buFont typeface="Symbol" panose="05050102010706020507" pitchFamily="18" charset="2"/>
              <a:buChar char="-"/>
              <a:tabLst>
                <a:tab pos="270272" algn="l"/>
              </a:tabLst>
            </a:pPr>
            <a:r>
              <a:rPr lang="fr-FR" sz="1200" b="1" dirty="0" err="1">
                <a:solidFill>
                  <a:schemeClr val="tx1"/>
                </a:solidFill>
              </a:rPr>
              <a:t>Gender</a:t>
            </a:r>
            <a:endParaRPr lang="fr-FR" sz="1200" b="1" dirty="0">
              <a:solidFill>
                <a:schemeClr val="tx1"/>
              </a:solidFill>
            </a:endParaRPr>
          </a:p>
          <a:p>
            <a:pPr marL="346472" indent="-214313">
              <a:buFont typeface="Symbol" panose="05050102010706020507" pitchFamily="18" charset="2"/>
              <a:buChar char="-"/>
              <a:tabLst>
                <a:tab pos="270272" algn="l"/>
              </a:tabLst>
            </a:pPr>
            <a:r>
              <a:rPr lang="fr-FR" sz="1200" b="1" dirty="0">
                <a:solidFill>
                  <a:schemeClr val="tx1"/>
                </a:solidFill>
              </a:rPr>
              <a:t>NYHA III or IV</a:t>
            </a:r>
          </a:p>
          <a:p>
            <a:pPr marL="346472" indent="-214313">
              <a:buFont typeface="Symbol" panose="05050102010706020507" pitchFamily="18" charset="2"/>
              <a:buChar char="-"/>
              <a:tabLst>
                <a:tab pos="270272" algn="l"/>
              </a:tabLst>
            </a:pPr>
            <a:r>
              <a:rPr lang="fr-FR" sz="1200" b="1" dirty="0" err="1">
                <a:solidFill>
                  <a:schemeClr val="tx1"/>
                </a:solidFill>
              </a:rPr>
              <a:t>Euroscore</a:t>
            </a:r>
            <a:r>
              <a:rPr lang="fr-FR" sz="1200" b="1" dirty="0">
                <a:solidFill>
                  <a:schemeClr val="tx1"/>
                </a:solidFill>
              </a:rPr>
              <a:t> I</a:t>
            </a:r>
          </a:p>
          <a:p>
            <a:pPr marL="346472" indent="-214313">
              <a:buFont typeface="Symbol" panose="05050102010706020507" pitchFamily="18" charset="2"/>
              <a:buChar char="-"/>
              <a:tabLst>
                <a:tab pos="270272" algn="l"/>
              </a:tabLst>
            </a:pPr>
            <a:r>
              <a:rPr lang="fr-FR" sz="1200" b="1" dirty="0" err="1">
                <a:solidFill>
                  <a:schemeClr val="tx1"/>
                </a:solidFill>
              </a:rPr>
              <a:t>Diabetes</a:t>
            </a:r>
            <a:r>
              <a:rPr lang="fr-FR" sz="1200" b="1" dirty="0">
                <a:solidFill>
                  <a:schemeClr val="tx1"/>
                </a:solidFill>
              </a:rPr>
              <a:t> </a:t>
            </a:r>
            <a:r>
              <a:rPr lang="fr-FR" sz="1200" b="1" dirty="0" err="1">
                <a:solidFill>
                  <a:schemeClr val="tx1"/>
                </a:solidFill>
              </a:rPr>
              <a:t>mellitus</a:t>
            </a:r>
            <a:endParaRPr lang="fr-FR" sz="1200" b="1" dirty="0">
              <a:solidFill>
                <a:schemeClr val="tx1"/>
              </a:solidFill>
            </a:endParaRPr>
          </a:p>
          <a:p>
            <a:pPr marL="346472" indent="-214313">
              <a:buFont typeface="Symbol" panose="05050102010706020507" pitchFamily="18" charset="2"/>
              <a:buChar char="-"/>
              <a:tabLst>
                <a:tab pos="270272" algn="l"/>
              </a:tabLst>
            </a:pPr>
            <a:r>
              <a:rPr lang="fr-FR" sz="1200" b="1" dirty="0" err="1">
                <a:solidFill>
                  <a:schemeClr val="tx1"/>
                </a:solidFill>
              </a:rPr>
              <a:t>Chronic</a:t>
            </a:r>
            <a:r>
              <a:rPr lang="fr-FR" sz="1200" b="1" dirty="0">
                <a:solidFill>
                  <a:schemeClr val="tx1"/>
                </a:solidFill>
              </a:rPr>
              <a:t> </a:t>
            </a:r>
            <a:r>
              <a:rPr lang="fr-FR" sz="1200" b="1" dirty="0" err="1">
                <a:solidFill>
                  <a:schemeClr val="tx1"/>
                </a:solidFill>
              </a:rPr>
              <a:t>renal</a:t>
            </a:r>
            <a:r>
              <a:rPr lang="fr-FR" sz="1200" b="1" dirty="0">
                <a:solidFill>
                  <a:schemeClr val="tx1"/>
                </a:solidFill>
              </a:rPr>
              <a:t> </a:t>
            </a:r>
            <a:r>
              <a:rPr lang="fr-FR" sz="1200" b="1" dirty="0" err="1">
                <a:solidFill>
                  <a:schemeClr val="tx1"/>
                </a:solidFill>
              </a:rPr>
              <a:t>failure</a:t>
            </a:r>
            <a:endParaRPr lang="fr-FR" sz="1200" b="1" dirty="0">
              <a:solidFill>
                <a:schemeClr val="tx1"/>
              </a:solidFill>
            </a:endParaRPr>
          </a:p>
          <a:p>
            <a:pPr marL="346472" indent="-214313">
              <a:buFont typeface="Symbol" panose="05050102010706020507" pitchFamily="18" charset="2"/>
              <a:buChar char="-"/>
              <a:tabLst>
                <a:tab pos="270272" algn="l"/>
              </a:tabLst>
            </a:pPr>
            <a:r>
              <a:rPr lang="fr-FR" sz="1200" b="1" dirty="0">
                <a:solidFill>
                  <a:schemeClr val="tx1"/>
                </a:solidFill>
              </a:rPr>
              <a:t>Prior </a:t>
            </a:r>
            <a:r>
              <a:rPr lang="fr-FR" sz="1200" b="1" dirty="0" err="1">
                <a:solidFill>
                  <a:schemeClr val="tx1"/>
                </a:solidFill>
              </a:rPr>
              <a:t>surgery</a:t>
            </a:r>
            <a:endParaRPr lang="fr-FR" sz="1200" b="1" dirty="0">
              <a:solidFill>
                <a:schemeClr val="tx1"/>
              </a:solidFill>
            </a:endParaRPr>
          </a:p>
          <a:p>
            <a:pPr marL="132160">
              <a:tabLst>
                <a:tab pos="270272" algn="l"/>
              </a:tabLst>
            </a:pPr>
            <a:endParaRPr lang="fr-FR" sz="1200" dirty="0">
              <a:solidFill>
                <a:schemeClr val="tx1"/>
              </a:solidFill>
            </a:endParaRPr>
          </a:p>
        </p:txBody>
      </p:sp>
      <p:sp>
        <p:nvSpPr>
          <p:cNvPr id="12" name="Rectangle : coins arrondis 11">
            <a:extLst>
              <a:ext uri="{FF2B5EF4-FFF2-40B4-BE49-F238E27FC236}">
                <a16:creationId xmlns="" xmlns:a16="http://schemas.microsoft.com/office/drawing/2014/main" id="{3218FE0D-09D9-4B7A-8AB0-C78227BF2D04}"/>
              </a:ext>
            </a:extLst>
          </p:cNvPr>
          <p:cNvSpPr/>
          <p:nvPr/>
        </p:nvSpPr>
        <p:spPr>
          <a:xfrm>
            <a:off x="6713152" y="519180"/>
            <a:ext cx="2079000" cy="2052000"/>
          </a:xfrm>
          <a:prstGeom prst="round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fr-FR" sz="1500" b="1" dirty="0">
                <a:solidFill>
                  <a:schemeClr val="tx1"/>
                </a:solidFill>
              </a:rPr>
              <a:t>PROCEDURE</a:t>
            </a:r>
          </a:p>
          <a:p>
            <a:pPr algn="ctr"/>
            <a:r>
              <a:rPr lang="fr-FR" sz="1500" b="1" dirty="0">
                <a:solidFill>
                  <a:schemeClr val="tx1"/>
                </a:solidFill>
              </a:rPr>
              <a:t>CHARACTERISTICS</a:t>
            </a:r>
          </a:p>
          <a:p>
            <a:pPr algn="ctr"/>
            <a:endParaRPr lang="fr-FR" sz="1500" b="1" dirty="0">
              <a:solidFill>
                <a:schemeClr val="tx1"/>
              </a:solidFill>
            </a:endParaRPr>
          </a:p>
          <a:p>
            <a:pPr marL="135731" indent="-135731">
              <a:buFont typeface="Symbol" panose="05050102010706020507" pitchFamily="18" charset="2"/>
              <a:buChar char="-"/>
              <a:tabLst>
                <a:tab pos="335756" algn="l"/>
              </a:tabLst>
            </a:pPr>
            <a:r>
              <a:rPr lang="fr-FR" sz="1200" b="1" dirty="0">
                <a:solidFill>
                  <a:schemeClr val="tx1"/>
                </a:solidFill>
              </a:rPr>
              <a:t>Non-</a:t>
            </a:r>
            <a:r>
              <a:rPr lang="fr-FR" sz="1200" b="1" dirty="0" err="1">
                <a:solidFill>
                  <a:schemeClr val="tx1"/>
                </a:solidFill>
              </a:rPr>
              <a:t>femoral</a:t>
            </a:r>
            <a:r>
              <a:rPr lang="fr-FR" sz="1200" b="1" dirty="0">
                <a:solidFill>
                  <a:schemeClr val="tx1"/>
                </a:solidFill>
              </a:rPr>
              <a:t> </a:t>
            </a:r>
            <a:r>
              <a:rPr lang="fr-FR" sz="1200" b="1" dirty="0" err="1">
                <a:solidFill>
                  <a:schemeClr val="tx1"/>
                </a:solidFill>
              </a:rPr>
              <a:t>approach</a:t>
            </a:r>
            <a:endParaRPr lang="fr-FR" sz="1200" b="1" dirty="0">
              <a:solidFill>
                <a:schemeClr val="tx1"/>
              </a:solidFill>
            </a:endParaRPr>
          </a:p>
          <a:p>
            <a:pPr marL="135731" indent="-135731">
              <a:buFont typeface="Symbol" panose="05050102010706020507" pitchFamily="18" charset="2"/>
              <a:buChar char="-"/>
              <a:tabLst>
                <a:tab pos="335756" algn="l"/>
              </a:tabLst>
            </a:pPr>
            <a:r>
              <a:rPr lang="fr-FR" sz="1200" dirty="0">
                <a:solidFill>
                  <a:schemeClr val="tx1"/>
                </a:solidFill>
              </a:rPr>
              <a:t>Implant </a:t>
            </a:r>
            <a:r>
              <a:rPr lang="fr-FR" sz="1200" dirty="0" err="1">
                <a:solidFill>
                  <a:schemeClr val="tx1"/>
                </a:solidFill>
              </a:rPr>
              <a:t>depth</a:t>
            </a:r>
            <a:endParaRPr lang="fr-FR" sz="1200" dirty="0">
              <a:solidFill>
                <a:schemeClr val="tx1"/>
              </a:solidFill>
            </a:endParaRPr>
          </a:p>
          <a:p>
            <a:pPr marL="135731" indent="-135731">
              <a:buFont typeface="Symbol" panose="05050102010706020507" pitchFamily="18" charset="2"/>
              <a:buChar char="-"/>
              <a:tabLst>
                <a:tab pos="335756" algn="l"/>
              </a:tabLst>
            </a:pPr>
            <a:r>
              <a:rPr lang="fr-FR" sz="1200" b="1" dirty="0">
                <a:solidFill>
                  <a:schemeClr val="tx1"/>
                </a:solidFill>
              </a:rPr>
              <a:t>Type of bioprosthesis</a:t>
            </a:r>
          </a:p>
          <a:p>
            <a:pPr marL="135731" indent="-135731">
              <a:buFont typeface="Symbol" panose="05050102010706020507" pitchFamily="18" charset="2"/>
              <a:buChar char="-"/>
              <a:tabLst>
                <a:tab pos="335756" algn="l"/>
              </a:tabLst>
            </a:pPr>
            <a:r>
              <a:rPr lang="fr-FR" sz="1200" b="1" dirty="0">
                <a:solidFill>
                  <a:schemeClr val="tx1"/>
                </a:solidFill>
              </a:rPr>
              <a:t>Size of the bioprosthesis</a:t>
            </a:r>
          </a:p>
          <a:p>
            <a:pPr marL="135731" indent="-135731">
              <a:buFont typeface="Symbol" panose="05050102010706020507" pitchFamily="18" charset="2"/>
              <a:buChar char="-"/>
              <a:tabLst>
                <a:tab pos="335756" algn="l"/>
              </a:tabLst>
            </a:pPr>
            <a:r>
              <a:rPr lang="fr-FR" sz="1200" b="1" dirty="0">
                <a:solidFill>
                  <a:schemeClr val="tx1"/>
                </a:solidFill>
              </a:rPr>
              <a:t>Prior TAVI</a:t>
            </a:r>
          </a:p>
          <a:p>
            <a:pPr marL="135731" indent="-135731">
              <a:buFont typeface="Symbol" panose="05050102010706020507" pitchFamily="18" charset="2"/>
              <a:buChar char="-"/>
              <a:tabLst>
                <a:tab pos="335756" algn="l"/>
              </a:tabLst>
            </a:pPr>
            <a:r>
              <a:rPr lang="en-US" sz="1200" b="1" dirty="0">
                <a:solidFill>
                  <a:schemeClr val="tx1"/>
                </a:solidFill>
              </a:rPr>
              <a:t>Prosthetic</a:t>
            </a:r>
            <a:r>
              <a:rPr lang="fr-FR" sz="1200" b="1" dirty="0">
                <a:solidFill>
                  <a:schemeClr val="tx1"/>
                </a:solidFill>
              </a:rPr>
              <a:t> </a:t>
            </a:r>
            <a:r>
              <a:rPr lang="fr-FR" sz="1200" b="1" dirty="0" err="1">
                <a:solidFill>
                  <a:schemeClr val="tx1"/>
                </a:solidFill>
              </a:rPr>
              <a:t>regurgitation</a:t>
            </a:r>
            <a:endParaRPr lang="fr-FR" sz="1200" b="1" dirty="0">
              <a:solidFill>
                <a:schemeClr val="tx1"/>
              </a:solidFill>
            </a:endParaRPr>
          </a:p>
          <a:p>
            <a:pPr marL="64294">
              <a:tabLst>
                <a:tab pos="271463" algn="l"/>
                <a:tab pos="334566" algn="l"/>
              </a:tabLst>
            </a:pPr>
            <a:endParaRPr lang="en-GB" sz="1200" dirty="0">
              <a:solidFill>
                <a:schemeClr val="tx1"/>
              </a:solidFill>
            </a:endParaRPr>
          </a:p>
        </p:txBody>
      </p:sp>
      <p:cxnSp>
        <p:nvCxnSpPr>
          <p:cNvPr id="73" name="Connecteur droit avec flèche 72">
            <a:extLst>
              <a:ext uri="{FF2B5EF4-FFF2-40B4-BE49-F238E27FC236}">
                <a16:creationId xmlns="" xmlns:a16="http://schemas.microsoft.com/office/drawing/2014/main" id="{B729D28E-B545-434B-A35D-50B1E1142C91}"/>
              </a:ext>
            </a:extLst>
          </p:cNvPr>
          <p:cNvCxnSpPr>
            <a:cxnSpLocks/>
          </p:cNvCxnSpPr>
          <p:nvPr/>
        </p:nvCxnSpPr>
        <p:spPr>
          <a:xfrm flipV="1">
            <a:off x="2546626" y="3529227"/>
            <a:ext cx="897224" cy="704362"/>
          </a:xfrm>
          <a:prstGeom prst="straightConnector1">
            <a:avLst/>
          </a:prstGeom>
          <a:ln w="1524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Connecteur droit avec flèche 76">
            <a:extLst>
              <a:ext uri="{FF2B5EF4-FFF2-40B4-BE49-F238E27FC236}">
                <a16:creationId xmlns="" xmlns:a16="http://schemas.microsoft.com/office/drawing/2014/main" id="{0250A4BB-BDAF-40A8-B0FE-063E18EDC4C8}"/>
              </a:ext>
            </a:extLst>
          </p:cNvPr>
          <p:cNvCxnSpPr/>
          <p:nvPr/>
        </p:nvCxnSpPr>
        <p:spPr>
          <a:xfrm flipH="1" flipV="1">
            <a:off x="4923364" y="3529226"/>
            <a:ext cx="568003" cy="675000"/>
          </a:xfrm>
          <a:prstGeom prst="straightConnector1">
            <a:avLst/>
          </a:prstGeom>
          <a:ln w="180975">
            <a:tailEnd type="triangle" w="sm" len="sm"/>
          </a:ln>
        </p:spPr>
        <p:style>
          <a:lnRef idx="3">
            <a:schemeClr val="accent1"/>
          </a:lnRef>
          <a:fillRef idx="0">
            <a:schemeClr val="accent1"/>
          </a:fillRef>
          <a:effectRef idx="2">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7964" y="1138310"/>
            <a:ext cx="1515396" cy="502575"/>
          </a:xfrm>
          <a:prstGeom prst="rect">
            <a:avLst/>
          </a:prstGeom>
        </p:spPr>
      </p:pic>
      <p:sp>
        <p:nvSpPr>
          <p:cNvPr id="4" name="ZoneTexte 3"/>
          <p:cNvSpPr txBox="1"/>
          <p:nvPr/>
        </p:nvSpPr>
        <p:spPr>
          <a:xfrm>
            <a:off x="5008073" y="803094"/>
            <a:ext cx="1394484" cy="284693"/>
          </a:xfrm>
          <a:prstGeom prst="rect">
            <a:avLst/>
          </a:prstGeom>
          <a:noFill/>
        </p:spPr>
        <p:txBody>
          <a:bodyPr wrap="none" lIns="68580" tIns="34290" rIns="68580" bIns="34290" rtlCol="0">
            <a:spAutoFit/>
          </a:bodyPr>
          <a:lstStyle/>
          <a:p>
            <a:r>
              <a:rPr lang="fr-FR" sz="1400" b="1" dirty="0" smtClean="0"/>
              <a:t>Atrial Fibrillation</a:t>
            </a:r>
            <a:endParaRPr lang="fr-FR" sz="1400" b="1" dirty="0"/>
          </a:p>
        </p:txBody>
      </p:sp>
      <p:sp>
        <p:nvSpPr>
          <p:cNvPr id="21" name="Flèche vers le bas 20"/>
          <p:cNvSpPr/>
          <p:nvPr/>
        </p:nvSpPr>
        <p:spPr>
          <a:xfrm>
            <a:off x="6353903" y="142875"/>
            <a:ext cx="351000" cy="3699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solidFill>
                <a:schemeClr val="tx1"/>
              </a:solidFill>
            </a:endParaRPr>
          </a:p>
        </p:txBody>
      </p:sp>
      <p:grpSp>
        <p:nvGrpSpPr>
          <p:cNvPr id="14" name="Groupe 13"/>
          <p:cNvGrpSpPr/>
          <p:nvPr/>
        </p:nvGrpSpPr>
        <p:grpSpPr>
          <a:xfrm>
            <a:off x="6348223" y="185679"/>
            <a:ext cx="367854" cy="455330"/>
            <a:chOff x="8489109" y="255843"/>
            <a:chExt cx="490472" cy="607106"/>
          </a:xfrm>
        </p:grpSpPr>
        <p:sp>
          <p:nvSpPr>
            <p:cNvPr id="44" name="Ellipse 43"/>
            <p:cNvSpPr/>
            <p:nvPr/>
          </p:nvSpPr>
          <p:spPr>
            <a:xfrm>
              <a:off x="8493606" y="376974"/>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8540115" y="428006"/>
              <a:ext cx="391608" cy="39160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ZoneTexte 41"/>
            <p:cNvSpPr txBox="1"/>
            <p:nvPr/>
          </p:nvSpPr>
          <p:spPr>
            <a:xfrm>
              <a:off x="8489109" y="255843"/>
              <a:ext cx="470643" cy="492442"/>
            </a:xfrm>
            <a:prstGeom prst="rect">
              <a:avLst/>
            </a:prstGeom>
            <a:noFill/>
          </p:spPr>
          <p:txBody>
            <a:bodyPr wrap="none" rtlCol="0">
              <a:spAutoFit/>
            </a:bodyPr>
            <a:lstStyle/>
            <a:p>
              <a:r>
                <a:rPr lang="fr-FR" b="1" dirty="0">
                  <a:solidFill>
                    <a:srgbClr val="FF0000"/>
                  </a:solidFill>
                </a:rPr>
                <a:t> _</a:t>
              </a:r>
            </a:p>
          </p:txBody>
        </p:sp>
      </p:grpSp>
      <p:grpSp>
        <p:nvGrpSpPr>
          <p:cNvPr id="45" name="Groupe 44"/>
          <p:cNvGrpSpPr/>
          <p:nvPr/>
        </p:nvGrpSpPr>
        <p:grpSpPr>
          <a:xfrm>
            <a:off x="8712173" y="181681"/>
            <a:ext cx="378014" cy="455330"/>
            <a:chOff x="8475562" y="255843"/>
            <a:chExt cx="504019" cy="607106"/>
          </a:xfrm>
        </p:grpSpPr>
        <p:sp>
          <p:nvSpPr>
            <p:cNvPr id="46" name="Ellipse 45"/>
            <p:cNvSpPr/>
            <p:nvPr/>
          </p:nvSpPr>
          <p:spPr>
            <a:xfrm>
              <a:off x="8493606" y="376974"/>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llipse 46"/>
            <p:cNvSpPr/>
            <p:nvPr/>
          </p:nvSpPr>
          <p:spPr>
            <a:xfrm>
              <a:off x="8540115" y="428006"/>
              <a:ext cx="391608" cy="39160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ZoneTexte 47"/>
            <p:cNvSpPr txBox="1"/>
            <p:nvPr/>
          </p:nvSpPr>
          <p:spPr>
            <a:xfrm>
              <a:off x="8475562" y="255843"/>
              <a:ext cx="470643" cy="492442"/>
            </a:xfrm>
            <a:prstGeom prst="rect">
              <a:avLst/>
            </a:prstGeom>
            <a:noFill/>
          </p:spPr>
          <p:txBody>
            <a:bodyPr wrap="none" rtlCol="0">
              <a:spAutoFit/>
            </a:bodyPr>
            <a:lstStyle/>
            <a:p>
              <a:r>
                <a:rPr lang="fr-FR" b="1" dirty="0">
                  <a:solidFill>
                    <a:srgbClr val="FF0000"/>
                  </a:solidFill>
                </a:rPr>
                <a:t> _</a:t>
              </a:r>
            </a:p>
          </p:txBody>
        </p:sp>
      </p:grpSp>
      <p:grpSp>
        <p:nvGrpSpPr>
          <p:cNvPr id="19" name="Groupe 18"/>
          <p:cNvGrpSpPr/>
          <p:nvPr/>
        </p:nvGrpSpPr>
        <p:grpSpPr>
          <a:xfrm>
            <a:off x="5002786" y="1804727"/>
            <a:ext cx="367497" cy="374516"/>
            <a:chOff x="6670375" y="2406302"/>
            <a:chExt cx="489996" cy="499355"/>
          </a:xfrm>
        </p:grpSpPr>
        <p:sp>
          <p:nvSpPr>
            <p:cNvPr id="51" name="Ellipse 50"/>
            <p:cNvSpPr/>
            <p:nvPr/>
          </p:nvSpPr>
          <p:spPr>
            <a:xfrm>
              <a:off x="6674396" y="2419682"/>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e 51"/>
            <p:cNvSpPr/>
            <p:nvPr/>
          </p:nvSpPr>
          <p:spPr>
            <a:xfrm>
              <a:off x="6722258" y="2463261"/>
              <a:ext cx="391608" cy="3916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ZoneTexte 52"/>
            <p:cNvSpPr txBox="1"/>
            <p:nvPr/>
          </p:nvSpPr>
          <p:spPr>
            <a:xfrm>
              <a:off x="6670375" y="2406302"/>
              <a:ext cx="470643" cy="492443"/>
            </a:xfrm>
            <a:prstGeom prst="rect">
              <a:avLst/>
            </a:prstGeom>
            <a:noFill/>
          </p:spPr>
          <p:txBody>
            <a:bodyPr wrap="none" rtlCol="0">
              <a:spAutoFit/>
            </a:bodyPr>
            <a:lstStyle/>
            <a:p>
              <a:r>
                <a:rPr lang="fr-FR" b="1" dirty="0">
                  <a:solidFill>
                    <a:srgbClr val="FF0000"/>
                  </a:solidFill>
                </a:rPr>
                <a:t> </a:t>
              </a:r>
              <a:r>
                <a:rPr lang="fr-FR" b="1" dirty="0">
                  <a:solidFill>
                    <a:schemeClr val="accent5">
                      <a:lumMod val="75000"/>
                    </a:schemeClr>
                  </a:solidFill>
                </a:rPr>
                <a:t>+</a:t>
              </a:r>
            </a:p>
          </p:txBody>
        </p:sp>
      </p:grpSp>
      <p:grpSp>
        <p:nvGrpSpPr>
          <p:cNvPr id="54" name="Groupe 53"/>
          <p:cNvGrpSpPr/>
          <p:nvPr/>
        </p:nvGrpSpPr>
        <p:grpSpPr>
          <a:xfrm>
            <a:off x="2620888" y="2902360"/>
            <a:ext cx="367497" cy="369457"/>
            <a:chOff x="6670375" y="2419682"/>
            <a:chExt cx="489996" cy="492610"/>
          </a:xfrm>
        </p:grpSpPr>
        <p:sp>
          <p:nvSpPr>
            <p:cNvPr id="55" name="Ellipse 54"/>
            <p:cNvSpPr/>
            <p:nvPr/>
          </p:nvSpPr>
          <p:spPr>
            <a:xfrm>
              <a:off x="6674396" y="2419682"/>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e 55"/>
            <p:cNvSpPr/>
            <p:nvPr/>
          </p:nvSpPr>
          <p:spPr>
            <a:xfrm>
              <a:off x="6722258" y="2463261"/>
              <a:ext cx="391608" cy="3916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ZoneTexte 56"/>
            <p:cNvSpPr txBox="1"/>
            <p:nvPr/>
          </p:nvSpPr>
          <p:spPr>
            <a:xfrm>
              <a:off x="6670375" y="2419849"/>
              <a:ext cx="470643" cy="492443"/>
            </a:xfrm>
            <a:prstGeom prst="rect">
              <a:avLst/>
            </a:prstGeom>
            <a:noFill/>
          </p:spPr>
          <p:txBody>
            <a:bodyPr wrap="none" rtlCol="0">
              <a:spAutoFit/>
            </a:bodyPr>
            <a:lstStyle/>
            <a:p>
              <a:r>
                <a:rPr lang="fr-FR" b="1" dirty="0">
                  <a:solidFill>
                    <a:srgbClr val="FF0000"/>
                  </a:solidFill>
                </a:rPr>
                <a:t> </a:t>
              </a:r>
              <a:r>
                <a:rPr lang="fr-FR" b="1" dirty="0">
                  <a:solidFill>
                    <a:schemeClr val="accent5">
                      <a:lumMod val="75000"/>
                    </a:schemeClr>
                  </a:solidFill>
                </a:rPr>
                <a:t>+</a:t>
              </a:r>
            </a:p>
          </p:txBody>
        </p:sp>
      </p:grpSp>
      <p:grpSp>
        <p:nvGrpSpPr>
          <p:cNvPr id="58" name="Groupe 57"/>
          <p:cNvGrpSpPr/>
          <p:nvPr/>
        </p:nvGrpSpPr>
        <p:grpSpPr>
          <a:xfrm>
            <a:off x="5912614" y="2421947"/>
            <a:ext cx="367497" cy="374516"/>
            <a:chOff x="6670375" y="2406302"/>
            <a:chExt cx="489996" cy="499355"/>
          </a:xfrm>
        </p:grpSpPr>
        <p:sp>
          <p:nvSpPr>
            <p:cNvPr id="59" name="Ellipse 58"/>
            <p:cNvSpPr/>
            <p:nvPr/>
          </p:nvSpPr>
          <p:spPr>
            <a:xfrm>
              <a:off x="6674396" y="2419682"/>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llipse 59"/>
            <p:cNvSpPr/>
            <p:nvPr/>
          </p:nvSpPr>
          <p:spPr>
            <a:xfrm>
              <a:off x="6722258" y="2463261"/>
              <a:ext cx="391608" cy="3916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ZoneTexte 64"/>
            <p:cNvSpPr txBox="1"/>
            <p:nvPr/>
          </p:nvSpPr>
          <p:spPr>
            <a:xfrm>
              <a:off x="6670375" y="2406302"/>
              <a:ext cx="470643" cy="492443"/>
            </a:xfrm>
            <a:prstGeom prst="rect">
              <a:avLst/>
            </a:prstGeom>
            <a:noFill/>
          </p:spPr>
          <p:txBody>
            <a:bodyPr wrap="none" rtlCol="0">
              <a:spAutoFit/>
            </a:bodyPr>
            <a:lstStyle/>
            <a:p>
              <a:r>
                <a:rPr lang="fr-FR" b="1" dirty="0">
                  <a:solidFill>
                    <a:srgbClr val="FF0000"/>
                  </a:solidFill>
                </a:rPr>
                <a:t> </a:t>
              </a:r>
              <a:r>
                <a:rPr lang="fr-FR" b="1" dirty="0">
                  <a:solidFill>
                    <a:schemeClr val="accent5">
                      <a:lumMod val="75000"/>
                    </a:schemeClr>
                  </a:solidFill>
                </a:rPr>
                <a:t>+</a:t>
              </a:r>
            </a:p>
          </p:txBody>
        </p:sp>
      </p:grpSp>
      <p:sp>
        <p:nvSpPr>
          <p:cNvPr id="74" name="Ellipse 73"/>
          <p:cNvSpPr/>
          <p:nvPr/>
        </p:nvSpPr>
        <p:spPr>
          <a:xfrm>
            <a:off x="746753" y="2684864"/>
            <a:ext cx="364481" cy="364481"/>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7633" y="4075339"/>
            <a:ext cx="851781" cy="728901"/>
          </a:xfrm>
          <a:prstGeom prst="rect">
            <a:avLst/>
          </a:prstGeom>
        </p:spPr>
      </p:pic>
      <p:pic>
        <p:nvPicPr>
          <p:cNvPr id="22" name="Imag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9434" y="4075339"/>
            <a:ext cx="1027312" cy="729478"/>
          </a:xfrm>
          <a:prstGeom prst="rect">
            <a:avLst/>
          </a:prstGeom>
        </p:spPr>
      </p:pic>
      <p:grpSp>
        <p:nvGrpSpPr>
          <p:cNvPr id="62" name="Groupe 61"/>
          <p:cNvGrpSpPr/>
          <p:nvPr/>
        </p:nvGrpSpPr>
        <p:grpSpPr>
          <a:xfrm>
            <a:off x="754244" y="2692937"/>
            <a:ext cx="432460" cy="369332"/>
            <a:chOff x="8402967" y="372783"/>
            <a:chExt cx="576614" cy="492443"/>
          </a:xfrm>
        </p:grpSpPr>
        <p:sp>
          <p:nvSpPr>
            <p:cNvPr id="63" name="Ellipse 62"/>
            <p:cNvSpPr/>
            <p:nvPr/>
          </p:nvSpPr>
          <p:spPr>
            <a:xfrm>
              <a:off x="8493606" y="376974"/>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lipse 63"/>
            <p:cNvSpPr/>
            <p:nvPr/>
          </p:nvSpPr>
          <p:spPr>
            <a:xfrm>
              <a:off x="8457735" y="428006"/>
              <a:ext cx="391608" cy="39160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ZoneTexte 65"/>
            <p:cNvSpPr txBox="1"/>
            <p:nvPr/>
          </p:nvSpPr>
          <p:spPr>
            <a:xfrm>
              <a:off x="8402967" y="372783"/>
              <a:ext cx="470643" cy="492443"/>
            </a:xfrm>
            <a:prstGeom prst="rect">
              <a:avLst/>
            </a:prstGeom>
            <a:noFill/>
          </p:spPr>
          <p:txBody>
            <a:bodyPr wrap="none" rtlCol="0">
              <a:spAutoFit/>
            </a:bodyPr>
            <a:lstStyle/>
            <a:p>
              <a:r>
                <a:rPr lang="fr-FR" b="1" dirty="0">
                  <a:solidFill>
                    <a:srgbClr val="FF0000"/>
                  </a:solidFill>
                </a:rPr>
                <a:t> +</a:t>
              </a:r>
            </a:p>
          </p:txBody>
        </p:sp>
      </p:grpSp>
      <p:sp>
        <p:nvSpPr>
          <p:cNvPr id="29" name="ZoneTexte 28"/>
          <p:cNvSpPr txBox="1"/>
          <p:nvPr/>
        </p:nvSpPr>
        <p:spPr>
          <a:xfrm>
            <a:off x="8533089" y="4207264"/>
            <a:ext cx="253916" cy="346249"/>
          </a:xfrm>
          <a:prstGeom prst="rect">
            <a:avLst/>
          </a:prstGeom>
          <a:noFill/>
        </p:spPr>
        <p:txBody>
          <a:bodyPr wrap="none" lIns="68580" tIns="34290" rIns="68580" bIns="34290" rtlCol="0">
            <a:spAutoFit/>
          </a:bodyPr>
          <a:lstStyle/>
          <a:p>
            <a:r>
              <a:rPr lang="fr-FR" dirty="0" smtClean="0">
                <a:solidFill>
                  <a:srgbClr val="FFFF00"/>
                </a:solidFill>
              </a:rPr>
              <a:t>*</a:t>
            </a:r>
            <a:endParaRPr lang="fr-FR" dirty="0">
              <a:solidFill>
                <a:srgbClr val="FFFF00"/>
              </a:solidFill>
            </a:endParaRPr>
          </a:p>
        </p:txBody>
      </p:sp>
      <p:sp>
        <p:nvSpPr>
          <p:cNvPr id="30" name="ZoneTexte 29"/>
          <p:cNvSpPr txBox="1"/>
          <p:nvPr/>
        </p:nvSpPr>
        <p:spPr>
          <a:xfrm>
            <a:off x="7144350" y="4397621"/>
            <a:ext cx="253916" cy="346249"/>
          </a:xfrm>
          <a:prstGeom prst="rect">
            <a:avLst/>
          </a:prstGeom>
          <a:noFill/>
        </p:spPr>
        <p:txBody>
          <a:bodyPr wrap="none" lIns="68580" tIns="34290" rIns="68580" bIns="34290" rtlCol="0">
            <a:spAutoFit/>
          </a:bodyPr>
          <a:lstStyle/>
          <a:p>
            <a:r>
              <a:rPr lang="fr-FR" dirty="0" smtClean="0">
                <a:solidFill>
                  <a:srgbClr val="FFFF00"/>
                </a:solidFill>
              </a:rPr>
              <a:t>*</a:t>
            </a:r>
            <a:endParaRPr lang="fr-FR" dirty="0">
              <a:solidFill>
                <a:srgbClr val="FFFF00"/>
              </a:solidFill>
            </a:endParaRPr>
          </a:p>
        </p:txBody>
      </p:sp>
      <p:grpSp>
        <p:nvGrpSpPr>
          <p:cNvPr id="80" name="Groupe 79"/>
          <p:cNvGrpSpPr/>
          <p:nvPr/>
        </p:nvGrpSpPr>
        <p:grpSpPr>
          <a:xfrm>
            <a:off x="7631562" y="2753978"/>
            <a:ext cx="377657" cy="384676"/>
            <a:chOff x="6656828" y="2392755"/>
            <a:chExt cx="503543" cy="512902"/>
          </a:xfrm>
        </p:grpSpPr>
        <p:sp>
          <p:nvSpPr>
            <p:cNvPr id="81" name="Ellipse 80"/>
            <p:cNvSpPr/>
            <p:nvPr/>
          </p:nvSpPr>
          <p:spPr>
            <a:xfrm>
              <a:off x="6674396" y="2419682"/>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lipse 81"/>
            <p:cNvSpPr/>
            <p:nvPr/>
          </p:nvSpPr>
          <p:spPr>
            <a:xfrm>
              <a:off x="6722258" y="2463261"/>
              <a:ext cx="391608" cy="3916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ZoneTexte 82"/>
            <p:cNvSpPr txBox="1"/>
            <p:nvPr/>
          </p:nvSpPr>
          <p:spPr>
            <a:xfrm>
              <a:off x="6656828" y="2392755"/>
              <a:ext cx="470643" cy="492443"/>
            </a:xfrm>
            <a:prstGeom prst="rect">
              <a:avLst/>
            </a:prstGeom>
            <a:noFill/>
          </p:spPr>
          <p:txBody>
            <a:bodyPr wrap="none" rtlCol="0">
              <a:spAutoFit/>
            </a:bodyPr>
            <a:lstStyle/>
            <a:p>
              <a:r>
                <a:rPr lang="fr-FR" b="1" dirty="0">
                  <a:solidFill>
                    <a:srgbClr val="FF0000"/>
                  </a:solidFill>
                </a:rPr>
                <a:t> </a:t>
              </a:r>
              <a:r>
                <a:rPr lang="fr-FR" b="1" dirty="0">
                  <a:solidFill>
                    <a:schemeClr val="accent5">
                      <a:lumMod val="75000"/>
                    </a:schemeClr>
                  </a:solidFill>
                </a:rPr>
                <a:t>+</a:t>
              </a:r>
            </a:p>
          </p:txBody>
        </p:sp>
      </p:grpSp>
      <p:grpSp>
        <p:nvGrpSpPr>
          <p:cNvPr id="68" name="Groupe 67"/>
          <p:cNvGrpSpPr/>
          <p:nvPr/>
        </p:nvGrpSpPr>
        <p:grpSpPr>
          <a:xfrm>
            <a:off x="3270715" y="1866756"/>
            <a:ext cx="432460" cy="369332"/>
            <a:chOff x="8402967" y="372783"/>
            <a:chExt cx="576614" cy="492443"/>
          </a:xfrm>
        </p:grpSpPr>
        <p:sp>
          <p:nvSpPr>
            <p:cNvPr id="70" name="Ellipse 69"/>
            <p:cNvSpPr/>
            <p:nvPr/>
          </p:nvSpPr>
          <p:spPr>
            <a:xfrm>
              <a:off x="8493606" y="376974"/>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llipse 70"/>
            <p:cNvSpPr/>
            <p:nvPr/>
          </p:nvSpPr>
          <p:spPr>
            <a:xfrm>
              <a:off x="8457735" y="428006"/>
              <a:ext cx="391608" cy="39160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ZoneTexte 71"/>
            <p:cNvSpPr txBox="1"/>
            <p:nvPr/>
          </p:nvSpPr>
          <p:spPr>
            <a:xfrm>
              <a:off x="8402967" y="372783"/>
              <a:ext cx="470643" cy="492443"/>
            </a:xfrm>
            <a:prstGeom prst="rect">
              <a:avLst/>
            </a:prstGeom>
            <a:noFill/>
          </p:spPr>
          <p:txBody>
            <a:bodyPr wrap="none" rtlCol="0">
              <a:spAutoFit/>
            </a:bodyPr>
            <a:lstStyle/>
            <a:p>
              <a:r>
                <a:rPr lang="fr-FR" b="1" dirty="0">
                  <a:solidFill>
                    <a:srgbClr val="FF0000"/>
                  </a:solidFill>
                </a:rPr>
                <a:t> +</a:t>
              </a:r>
            </a:p>
          </p:txBody>
        </p:sp>
      </p:grpSp>
      <p:grpSp>
        <p:nvGrpSpPr>
          <p:cNvPr id="76" name="Groupe 75"/>
          <p:cNvGrpSpPr/>
          <p:nvPr/>
        </p:nvGrpSpPr>
        <p:grpSpPr>
          <a:xfrm>
            <a:off x="5116962" y="3771248"/>
            <a:ext cx="377657" cy="384676"/>
            <a:chOff x="6656828" y="2392755"/>
            <a:chExt cx="503543" cy="512902"/>
          </a:xfrm>
        </p:grpSpPr>
        <p:sp>
          <p:nvSpPr>
            <p:cNvPr id="78" name="Ellipse 77"/>
            <p:cNvSpPr/>
            <p:nvPr/>
          </p:nvSpPr>
          <p:spPr>
            <a:xfrm>
              <a:off x="6674396" y="2419682"/>
              <a:ext cx="485975" cy="48597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llipse 78"/>
            <p:cNvSpPr/>
            <p:nvPr/>
          </p:nvSpPr>
          <p:spPr>
            <a:xfrm>
              <a:off x="6722258" y="2463261"/>
              <a:ext cx="391608" cy="39160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ZoneTexte 83"/>
            <p:cNvSpPr txBox="1"/>
            <p:nvPr/>
          </p:nvSpPr>
          <p:spPr>
            <a:xfrm>
              <a:off x="6656828" y="2392755"/>
              <a:ext cx="470643" cy="492443"/>
            </a:xfrm>
            <a:prstGeom prst="rect">
              <a:avLst/>
            </a:prstGeom>
            <a:noFill/>
          </p:spPr>
          <p:txBody>
            <a:bodyPr wrap="none" rtlCol="0">
              <a:spAutoFit/>
            </a:bodyPr>
            <a:lstStyle/>
            <a:p>
              <a:r>
                <a:rPr lang="fr-FR" b="1" dirty="0">
                  <a:solidFill>
                    <a:srgbClr val="FF0000"/>
                  </a:solidFill>
                </a:rPr>
                <a:t> </a:t>
              </a:r>
              <a:r>
                <a:rPr lang="fr-FR" b="1" dirty="0">
                  <a:solidFill>
                    <a:schemeClr val="accent5">
                      <a:lumMod val="75000"/>
                    </a:schemeClr>
                  </a:solidFill>
                </a:rPr>
                <a:t>+</a:t>
              </a:r>
            </a:p>
          </p:txBody>
        </p:sp>
      </p:grpSp>
      <p:grpSp>
        <p:nvGrpSpPr>
          <p:cNvPr id="75" name="Groupe 74"/>
          <p:cNvGrpSpPr/>
          <p:nvPr/>
        </p:nvGrpSpPr>
        <p:grpSpPr>
          <a:xfrm>
            <a:off x="2504324" y="2262355"/>
            <a:ext cx="371501" cy="369332"/>
            <a:chOff x="8402967" y="386330"/>
            <a:chExt cx="495334" cy="492443"/>
          </a:xfrm>
        </p:grpSpPr>
        <p:sp>
          <p:nvSpPr>
            <p:cNvPr id="89" name="Ellipse 88"/>
            <p:cNvSpPr/>
            <p:nvPr/>
          </p:nvSpPr>
          <p:spPr>
            <a:xfrm>
              <a:off x="8412326" y="390521"/>
              <a:ext cx="485975" cy="48597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llipse 89"/>
            <p:cNvSpPr/>
            <p:nvPr/>
          </p:nvSpPr>
          <p:spPr>
            <a:xfrm>
              <a:off x="8457735" y="428006"/>
              <a:ext cx="391608" cy="39160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ZoneTexte 90"/>
            <p:cNvSpPr txBox="1"/>
            <p:nvPr/>
          </p:nvSpPr>
          <p:spPr>
            <a:xfrm>
              <a:off x="8402967" y="386330"/>
              <a:ext cx="470643" cy="492443"/>
            </a:xfrm>
            <a:prstGeom prst="rect">
              <a:avLst/>
            </a:prstGeom>
            <a:noFill/>
          </p:spPr>
          <p:txBody>
            <a:bodyPr wrap="none" rtlCol="0">
              <a:spAutoFit/>
            </a:bodyPr>
            <a:lstStyle/>
            <a:p>
              <a:r>
                <a:rPr lang="fr-FR" b="1" dirty="0">
                  <a:solidFill>
                    <a:srgbClr val="FF0000"/>
                  </a:solidFill>
                </a:rPr>
                <a:t> +</a:t>
              </a:r>
            </a:p>
          </p:txBody>
        </p:sp>
      </p:grpSp>
      <p:pic>
        <p:nvPicPr>
          <p:cNvPr id="92" name="Imag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5290" y="3991891"/>
            <a:ext cx="1466088" cy="906412"/>
          </a:xfrm>
          <a:prstGeom prst="rect">
            <a:avLst/>
          </a:prstGeom>
        </p:spPr>
      </p:pic>
      <p:sp>
        <p:nvSpPr>
          <p:cNvPr id="94" name="ZoneTexte 93"/>
          <p:cNvSpPr txBox="1"/>
          <p:nvPr/>
        </p:nvSpPr>
        <p:spPr>
          <a:xfrm>
            <a:off x="2656724" y="3807225"/>
            <a:ext cx="352983" cy="369332"/>
          </a:xfrm>
          <a:prstGeom prst="rect">
            <a:avLst/>
          </a:prstGeom>
          <a:noFill/>
        </p:spPr>
        <p:txBody>
          <a:bodyPr wrap="none" rtlCol="0">
            <a:spAutoFit/>
          </a:bodyPr>
          <a:lstStyle/>
          <a:p>
            <a:r>
              <a:rPr lang="fr-FR" b="1" dirty="0">
                <a:solidFill>
                  <a:srgbClr val="FF0000"/>
                </a:solidFill>
              </a:rPr>
              <a:t> +</a:t>
            </a:r>
          </a:p>
        </p:txBody>
      </p:sp>
      <p:grpSp>
        <p:nvGrpSpPr>
          <p:cNvPr id="95" name="Groupe 94"/>
          <p:cNvGrpSpPr/>
          <p:nvPr/>
        </p:nvGrpSpPr>
        <p:grpSpPr>
          <a:xfrm>
            <a:off x="2627119" y="3837790"/>
            <a:ext cx="371501" cy="369332"/>
            <a:chOff x="8402967" y="386330"/>
            <a:chExt cx="495334" cy="492443"/>
          </a:xfrm>
        </p:grpSpPr>
        <p:sp>
          <p:nvSpPr>
            <p:cNvPr id="96" name="Ellipse 95"/>
            <p:cNvSpPr/>
            <p:nvPr/>
          </p:nvSpPr>
          <p:spPr>
            <a:xfrm>
              <a:off x="8412326" y="390521"/>
              <a:ext cx="485975" cy="48597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lipse 96"/>
            <p:cNvSpPr/>
            <p:nvPr/>
          </p:nvSpPr>
          <p:spPr>
            <a:xfrm>
              <a:off x="8457735" y="428006"/>
              <a:ext cx="391608" cy="39160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ZoneTexte 97"/>
            <p:cNvSpPr txBox="1"/>
            <p:nvPr/>
          </p:nvSpPr>
          <p:spPr>
            <a:xfrm>
              <a:off x="8402967" y="386330"/>
              <a:ext cx="470643" cy="492443"/>
            </a:xfrm>
            <a:prstGeom prst="rect">
              <a:avLst/>
            </a:prstGeom>
            <a:noFill/>
          </p:spPr>
          <p:txBody>
            <a:bodyPr wrap="none" rtlCol="0">
              <a:spAutoFit/>
            </a:bodyPr>
            <a:lstStyle/>
            <a:p>
              <a:r>
                <a:rPr lang="fr-FR" b="1" dirty="0">
                  <a:solidFill>
                    <a:srgbClr val="FF0000"/>
                  </a:solidFill>
                </a:rPr>
                <a:t> +</a:t>
              </a:r>
            </a:p>
          </p:txBody>
        </p:sp>
      </p:grpSp>
    </p:spTree>
    <p:extLst>
      <p:ext uri="{BB962C8B-B14F-4D97-AF65-F5344CB8AC3E}">
        <p14:creationId xmlns:p14="http://schemas.microsoft.com/office/powerpoint/2010/main" val="13969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891" y="155930"/>
            <a:ext cx="3822746" cy="430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0" y="4536598"/>
            <a:ext cx="9144000" cy="606902"/>
          </a:xfrm>
          <a:prstGeom prst="roundRect">
            <a:avLst/>
          </a:prstGeom>
          <a:solidFill>
            <a:srgbClr val="FFFFFF"/>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800" b="1" dirty="0" smtClean="0">
                <a:solidFill>
                  <a:srgbClr val="FF0000"/>
                </a:solidFill>
              </a:rPr>
              <a:t>The </a:t>
            </a:r>
            <a:r>
              <a:rPr lang="fr-FR" sz="2800" b="1" dirty="0" err="1" smtClean="0">
                <a:solidFill>
                  <a:srgbClr val="FF0000"/>
                </a:solidFill>
              </a:rPr>
              <a:t>presentation</a:t>
            </a:r>
            <a:r>
              <a:rPr lang="fr-FR" sz="2800" b="1" dirty="0" smtClean="0">
                <a:solidFill>
                  <a:srgbClr val="FF0000"/>
                </a:solidFill>
              </a:rPr>
              <a:t> </a:t>
            </a:r>
            <a:r>
              <a:rPr lang="fr-FR" sz="2800" b="1" dirty="0" err="1" smtClean="0">
                <a:solidFill>
                  <a:srgbClr val="FF0000"/>
                </a:solidFill>
              </a:rPr>
              <a:t>can</a:t>
            </a:r>
            <a:r>
              <a:rPr lang="fr-FR" sz="2800" b="1" dirty="0" smtClean="0">
                <a:solidFill>
                  <a:srgbClr val="FF0000"/>
                </a:solidFill>
              </a:rPr>
              <a:t> </a:t>
            </a:r>
            <a:r>
              <a:rPr lang="fr-FR" sz="2800" b="1" dirty="0" err="1" smtClean="0">
                <a:solidFill>
                  <a:srgbClr val="FF0000"/>
                </a:solidFill>
              </a:rPr>
              <a:t>be</a:t>
            </a:r>
            <a:r>
              <a:rPr lang="fr-FR" sz="2800" b="1" dirty="0" smtClean="0">
                <a:solidFill>
                  <a:srgbClr val="FF0000"/>
                </a:solidFill>
              </a:rPr>
              <a:t> </a:t>
            </a:r>
            <a:r>
              <a:rPr lang="fr-FR" sz="2800" b="1" dirty="0" err="1" smtClean="0">
                <a:solidFill>
                  <a:srgbClr val="FF0000"/>
                </a:solidFill>
              </a:rPr>
              <a:t>downloaded</a:t>
            </a:r>
            <a:r>
              <a:rPr lang="fr-FR" sz="2800" b="1" dirty="0" smtClean="0">
                <a:solidFill>
                  <a:srgbClr val="FF0000"/>
                </a:solidFill>
              </a:rPr>
              <a:t> at action-cœur.org</a:t>
            </a:r>
            <a:endParaRPr lang="en-US" sz="2800" b="1" dirty="0">
              <a:solidFill>
                <a:srgbClr val="FF0000"/>
              </a:solidFill>
            </a:endParaRPr>
          </a:p>
        </p:txBody>
      </p:sp>
      <p:sp>
        <p:nvSpPr>
          <p:cNvPr id="2" name="ZoneTexte 1"/>
          <p:cNvSpPr txBox="1"/>
          <p:nvPr/>
        </p:nvSpPr>
        <p:spPr>
          <a:xfrm>
            <a:off x="202301" y="914400"/>
            <a:ext cx="1789721" cy="369332"/>
          </a:xfrm>
          <a:prstGeom prst="rect">
            <a:avLst/>
          </a:prstGeom>
          <a:noFill/>
        </p:spPr>
        <p:txBody>
          <a:bodyPr wrap="none" rtlCol="0">
            <a:spAutoFit/>
          </a:bodyPr>
          <a:lstStyle/>
          <a:p>
            <a:r>
              <a:rPr lang="fr-FR" dirty="0" err="1" smtClean="0"/>
              <a:t>Accepted</a:t>
            </a:r>
            <a:r>
              <a:rPr lang="fr-FR" dirty="0" smtClean="0"/>
              <a:t> in JACC</a:t>
            </a:r>
            <a:endParaRPr lang="en-US" dirty="0"/>
          </a:p>
        </p:txBody>
      </p:sp>
    </p:spTree>
    <p:extLst>
      <p:ext uri="{BB962C8B-B14F-4D97-AF65-F5344CB8AC3E}">
        <p14:creationId xmlns:p14="http://schemas.microsoft.com/office/powerpoint/2010/main" val="1828598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907704" y="238276"/>
            <a:ext cx="6054090" cy="749300"/>
          </a:xfrm>
        </p:spPr>
        <p:txBody>
          <a:bodyPr vert="horz" wrap="square" lIns="91428" tIns="45714" rIns="91428" bIns="45714" numCol="1" anchor="t" anchorCtr="0" compatLnSpc="1">
            <a:prstTxWarp prst="textNoShape">
              <a:avLst/>
            </a:prstTxWarp>
            <a:spAutoFit/>
          </a:bodyPr>
          <a:lstStyle/>
          <a:p>
            <a:pPr eaLnBrk="1" hangingPunct="1">
              <a:spcBef>
                <a:spcPct val="0"/>
              </a:spcBef>
              <a:defRPr/>
            </a:pPr>
            <a:r>
              <a:rPr lang="en-US" dirty="0" smtClean="0">
                <a:cs typeface="Verdana" pitchFamily="34" charset="0"/>
              </a:rPr>
              <a:t>Management of </a:t>
            </a:r>
            <a:r>
              <a:rPr lang="en-US" dirty="0" err="1" smtClean="0">
                <a:cs typeface="Verdana" pitchFamily="34" charset="0"/>
              </a:rPr>
              <a:t>antithrombotics</a:t>
            </a:r>
            <a:r>
              <a:rPr lang="en-US" dirty="0" smtClean="0">
                <a:cs typeface="Verdana" pitchFamily="34" charset="0"/>
              </a:rPr>
              <a:t> in patients with TAVI</a:t>
            </a:r>
            <a:endParaRPr lang="fr-FR" sz="2200" i="1" dirty="0">
              <a:cs typeface="Verdana" pitchFamily="34" charset="0"/>
            </a:endParaRPr>
          </a:p>
        </p:txBody>
      </p:sp>
      <p:sp>
        <p:nvSpPr>
          <p:cNvPr id="41987" name="Espace réservé du numéro de diapositive 2"/>
          <p:cNvSpPr>
            <a:spLocks noGrp="1"/>
          </p:cNvSpPr>
          <p:nvPr>
            <p:ph type="sldNum" sz="quarter" idx="11"/>
          </p:nvPr>
        </p:nvSpPr>
        <p:spPr bwMode="auto">
          <a:noFill/>
          <a:ln>
            <a:miter lim="800000"/>
            <a:headEnd/>
            <a:tailEnd/>
          </a:ln>
        </p:spPr>
        <p:txBody>
          <a:bodyPr/>
          <a:lstStyle/>
          <a:p>
            <a:fld id="{81FC64F7-2E85-429C-9524-8371AE729A7E}" type="slidenum">
              <a:rPr lang="fr-FR" smtClean="0">
                <a:solidFill>
                  <a:prstClr val="black">
                    <a:tint val="75000"/>
                  </a:prstClr>
                </a:solidFill>
              </a:rPr>
              <a:pPr/>
              <a:t>2</a:t>
            </a:fld>
            <a:endParaRPr lang="fr-FR" smtClean="0">
              <a:solidFill>
                <a:prstClr val="black">
                  <a:tint val="75000"/>
                </a:prst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108165426"/>
              </p:ext>
            </p:extLst>
          </p:nvPr>
        </p:nvGraphicFramePr>
        <p:xfrm>
          <a:off x="683568" y="1162821"/>
          <a:ext cx="7776864" cy="13525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519024"/>
                <a:gridCol w="628920"/>
                <a:gridCol w="628920"/>
              </a:tblGrid>
              <a:tr h="299593">
                <a:tc>
                  <a:txBody>
                    <a:bodyPr/>
                    <a:lstStyle/>
                    <a:p>
                      <a:pPr algn="l">
                        <a:lnSpc>
                          <a:spcPts val="1400"/>
                        </a:lnSpc>
                      </a:pPr>
                      <a:r>
                        <a:rPr lang="fr-FR" sz="1600" dirty="0" smtClean="0">
                          <a:solidFill>
                            <a:sysClr val="windowText" lastClr="000000"/>
                          </a:solidFill>
                        </a:rPr>
                        <a:t>Bioprosthesis</a:t>
                      </a:r>
                      <a:endParaRPr lang="fr-FR"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pPr>
                      <a:r>
                        <a:rPr lang="fr-FR" sz="1400" smtClean="0">
                          <a:solidFill>
                            <a:sysClr val="windowText" lastClr="000000"/>
                          </a:solidFill>
                        </a:rPr>
                        <a:t>Class</a:t>
                      </a:r>
                      <a:endParaRPr lang="fr-FR" sz="1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pPr>
                      <a:r>
                        <a:rPr lang="fr-FR" sz="1400" smtClean="0">
                          <a:solidFill>
                            <a:sysClr val="windowText" lastClr="000000"/>
                          </a:solidFill>
                        </a:rPr>
                        <a:t>Level</a:t>
                      </a:r>
                      <a:endParaRPr lang="fr-FR" sz="1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2923">
                <a:tc gridSpan="3">
                  <a:txBody>
                    <a:bodyPr/>
                    <a:lstStyle/>
                    <a:p>
                      <a:pPr algn="l">
                        <a:lnSpc>
                          <a:spcPts val="1800"/>
                        </a:lnSpc>
                      </a:pPr>
                      <a:r>
                        <a:rPr lang="fr-FR" sz="1600" b="1" i="0" u="none" strike="noStrike" kern="1200" baseline="0" dirty="0" smtClean="0">
                          <a:solidFill>
                            <a:schemeClr val="bg1"/>
                          </a:solidFill>
                          <a:latin typeface="+mn-lt"/>
                          <a:ea typeface="+mn-ea"/>
                          <a:cs typeface="+mn-cs"/>
                        </a:rPr>
                        <a:t>Anticoagulation</a:t>
                      </a:r>
                      <a:endParaRPr lang="fr-FR"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8B84"/>
                    </a:solidFill>
                  </a:tcPr>
                </a:tc>
                <a:tc hMerge="1">
                  <a:txBody>
                    <a:bodyPr/>
                    <a:lstStyle/>
                    <a:p>
                      <a:endParaRPr lang="fr-FR"/>
                    </a:p>
                  </a:txBody>
                  <a:tcPr/>
                </a:tc>
                <a:tc hMerge="1">
                  <a:txBody>
                    <a:bodyPr/>
                    <a:lstStyle/>
                    <a:p>
                      <a:endParaRPr lang="fr-FR"/>
                    </a:p>
                  </a:txBody>
                  <a:tcPr/>
                </a:tc>
              </a:tr>
              <a:tr h="720080">
                <a:tc>
                  <a:txBody>
                    <a:bodyPr/>
                    <a:lstStyle/>
                    <a:p>
                      <a:pPr>
                        <a:lnSpc>
                          <a:spcPts val="1800"/>
                        </a:lnSpc>
                      </a:pPr>
                      <a:r>
                        <a:rPr lang="en-US" sz="1600" dirty="0" smtClean="0"/>
                        <a:t>DAPT should be considered for the first 3–6 months after TAVI, followed by lifelong SAPT in patients who do not need OAC for other reasons.</a:t>
                      </a:r>
                      <a:endParaRPr lang="fr-FR" sz="1600" dirty="0"/>
                    </a:p>
                  </a:txBody>
                  <a:tcPr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lang="fr-FR" sz="1600" b="1" dirty="0" err="1" smtClean="0">
                          <a:solidFill>
                            <a:sysClr val="windowText" lastClr="000000"/>
                          </a:solidFill>
                        </a:rPr>
                        <a:t>IIa</a:t>
                      </a:r>
                      <a:endParaRPr lang="fr-FR" sz="1600" b="1" dirty="0">
                        <a:solidFill>
                          <a:sysClr val="windowText" lastClr="000000"/>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00"/>
                    </a:solidFill>
                  </a:tcPr>
                </a:tc>
                <a:tc>
                  <a:txBody>
                    <a:bodyPr/>
                    <a:lstStyle/>
                    <a:p>
                      <a:pPr algn="ctr">
                        <a:lnSpc>
                          <a:spcPts val="1800"/>
                        </a:lnSpc>
                      </a:pPr>
                      <a:r>
                        <a:rPr lang="fr-FR" sz="1600" b="1" dirty="0" smtClean="0">
                          <a:solidFill>
                            <a:schemeClr val="bg1"/>
                          </a:solidFill>
                        </a:rPr>
                        <a:t>C</a:t>
                      </a:r>
                      <a:endParaRPr lang="fr-FR" sz="1600" b="1" dirty="0">
                        <a:solidFill>
                          <a:schemeClr val="bg1"/>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A2D2"/>
                    </a:solidFill>
                  </a:tcPr>
                </a:tc>
              </a:tr>
            </a:tbl>
          </a:graphicData>
        </a:graphic>
      </p:graphicFrame>
    </p:spTree>
    <p:extLst>
      <p:ext uri="{BB962C8B-B14F-4D97-AF65-F5344CB8AC3E}">
        <p14:creationId xmlns:p14="http://schemas.microsoft.com/office/powerpoint/2010/main" val="33826843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Espace réservé du numéro de diapositive 2"/>
          <p:cNvSpPr>
            <a:spLocks noGrp="1"/>
          </p:cNvSpPr>
          <p:nvPr>
            <p:ph type="sldNum" sz="quarter" idx="11"/>
          </p:nvPr>
        </p:nvSpPr>
        <p:spPr bwMode="auto">
          <a:noFill/>
          <a:ln>
            <a:miter lim="800000"/>
            <a:headEnd/>
            <a:tailEnd/>
          </a:ln>
        </p:spPr>
        <p:txBody>
          <a:bodyPr/>
          <a:lstStyle/>
          <a:p>
            <a:fld id="{81FC64F7-2E85-429C-9524-8371AE729A7E}" type="slidenum">
              <a:rPr lang="fr-FR" smtClean="0">
                <a:solidFill>
                  <a:prstClr val="black">
                    <a:tint val="75000"/>
                  </a:prstClr>
                </a:solidFill>
              </a:rPr>
              <a:pPr/>
              <a:t>3</a:t>
            </a:fld>
            <a:endParaRPr lang="fr-FR" smtClean="0">
              <a:solidFill>
                <a:prstClr val="black">
                  <a:tint val="75000"/>
                </a:prst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516400980"/>
              </p:ext>
            </p:extLst>
          </p:nvPr>
        </p:nvGraphicFramePr>
        <p:xfrm>
          <a:off x="683568" y="2402925"/>
          <a:ext cx="7776864" cy="173777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519024"/>
                <a:gridCol w="628920"/>
                <a:gridCol w="628920"/>
              </a:tblGrid>
              <a:tr h="299593">
                <a:tc>
                  <a:txBody>
                    <a:bodyPr/>
                    <a:lstStyle/>
                    <a:p>
                      <a:pPr algn="l">
                        <a:lnSpc>
                          <a:spcPts val="1400"/>
                        </a:lnSpc>
                      </a:pPr>
                      <a:r>
                        <a:rPr lang="fr-FR" sz="1600" dirty="0" smtClean="0">
                          <a:solidFill>
                            <a:sysClr val="windowText" lastClr="000000"/>
                          </a:solidFill>
                        </a:rPr>
                        <a:t>Bioprosthesis</a:t>
                      </a:r>
                      <a:endParaRPr lang="fr-FR"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pPr>
                      <a:r>
                        <a:rPr lang="fr-FR" sz="1400" smtClean="0">
                          <a:solidFill>
                            <a:sysClr val="windowText" lastClr="000000"/>
                          </a:solidFill>
                        </a:rPr>
                        <a:t>Class</a:t>
                      </a:r>
                      <a:endParaRPr lang="fr-FR" sz="1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00"/>
                        </a:lnSpc>
                      </a:pPr>
                      <a:r>
                        <a:rPr lang="fr-FR" sz="1400" smtClean="0">
                          <a:solidFill>
                            <a:sysClr val="windowText" lastClr="000000"/>
                          </a:solidFill>
                        </a:rPr>
                        <a:t>Level</a:t>
                      </a:r>
                      <a:endParaRPr lang="fr-FR" sz="140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2923">
                <a:tc gridSpan="3">
                  <a:txBody>
                    <a:bodyPr/>
                    <a:lstStyle/>
                    <a:p>
                      <a:pPr algn="l">
                        <a:lnSpc>
                          <a:spcPts val="1800"/>
                        </a:lnSpc>
                      </a:pPr>
                      <a:r>
                        <a:rPr lang="fr-FR" sz="1600" b="1" i="0" u="none" strike="noStrike" kern="1200" baseline="0" dirty="0" smtClean="0">
                          <a:solidFill>
                            <a:schemeClr val="bg1"/>
                          </a:solidFill>
                          <a:latin typeface="+mn-lt"/>
                          <a:ea typeface="+mn-ea"/>
                          <a:cs typeface="+mn-cs"/>
                        </a:rPr>
                        <a:t>Anticoagulation</a:t>
                      </a:r>
                      <a:endParaRPr lang="fr-FR"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8B84"/>
                    </a:solidFill>
                  </a:tcPr>
                </a:tc>
                <a:tc hMerge="1">
                  <a:txBody>
                    <a:bodyPr/>
                    <a:lstStyle/>
                    <a:p>
                      <a:endParaRPr lang="fr-FR"/>
                    </a:p>
                  </a:txBody>
                  <a:tcPr/>
                </a:tc>
                <a:tc hMerge="1">
                  <a:txBody>
                    <a:bodyPr/>
                    <a:lstStyle/>
                    <a:p>
                      <a:endParaRPr lang="fr-FR"/>
                    </a:p>
                  </a:txBody>
                  <a:tcPr/>
                </a:tc>
              </a:tr>
              <a:tr h="504056">
                <a:tc>
                  <a:txBody>
                    <a:bodyPr/>
                    <a:lstStyle/>
                    <a:p>
                      <a:pPr>
                        <a:lnSpc>
                          <a:spcPts val="1800"/>
                        </a:lnSpc>
                      </a:pPr>
                      <a:r>
                        <a:rPr lang="en-US" sz="1600" dirty="0" smtClean="0"/>
                        <a:t>SAPT may be considered after TAVI in the case of high bleeding risk.</a:t>
                      </a:r>
                      <a:endParaRPr lang="fr-FR" sz="1600" dirty="0"/>
                    </a:p>
                  </a:txBody>
                  <a:tcPr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lang="fr-FR" sz="1600" b="1" dirty="0" err="1" smtClean="0">
                          <a:solidFill>
                            <a:sysClr val="windowText" lastClr="000000"/>
                          </a:solidFill>
                        </a:rPr>
                        <a:t>IIb</a:t>
                      </a:r>
                      <a:endParaRPr lang="fr-FR" sz="1600" b="1" dirty="0">
                        <a:solidFill>
                          <a:sysClr val="windowText" lastClr="000000"/>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B10E"/>
                    </a:solidFill>
                  </a:tcPr>
                </a:tc>
                <a:tc>
                  <a:txBody>
                    <a:bodyPr/>
                    <a:lstStyle/>
                    <a:p>
                      <a:pPr algn="ctr">
                        <a:lnSpc>
                          <a:spcPts val="1800"/>
                        </a:lnSpc>
                      </a:pPr>
                      <a:r>
                        <a:rPr lang="fr-FR" sz="1600" b="1" dirty="0" smtClean="0">
                          <a:solidFill>
                            <a:schemeClr val="bg1"/>
                          </a:solidFill>
                        </a:rPr>
                        <a:t>C</a:t>
                      </a:r>
                      <a:endParaRPr lang="fr-FR" sz="1600" b="1" dirty="0">
                        <a:solidFill>
                          <a:schemeClr val="bg1"/>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A2D2"/>
                    </a:solidFill>
                  </a:tcPr>
                </a:tc>
              </a:tr>
              <a:tr h="601200">
                <a:tc>
                  <a:txBody>
                    <a:bodyPr/>
                    <a:lstStyle/>
                    <a:p>
                      <a:pPr>
                        <a:lnSpc>
                          <a:spcPts val="1800"/>
                        </a:lnSpc>
                      </a:pPr>
                      <a:r>
                        <a:rPr lang="en-US" sz="1600" dirty="0" smtClean="0"/>
                        <a:t>OAC may be considered for the first 3 months after surgical implantation of an aortic bioprosthesis.</a:t>
                      </a:r>
                      <a:endParaRPr lang="fr-FR" sz="1600" dirty="0"/>
                    </a:p>
                  </a:txBody>
                  <a:tcPr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lang="fr-FR" sz="1600" b="1" dirty="0" err="1" smtClean="0">
                          <a:solidFill>
                            <a:sysClr val="windowText" lastClr="000000"/>
                          </a:solidFill>
                        </a:rPr>
                        <a:t>IIb</a:t>
                      </a:r>
                      <a:endParaRPr lang="fr-FR" sz="1600" b="1" dirty="0">
                        <a:solidFill>
                          <a:sysClr val="windowText" lastClr="000000"/>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B10E"/>
                    </a:solidFill>
                  </a:tcPr>
                </a:tc>
                <a:tc>
                  <a:txBody>
                    <a:bodyPr/>
                    <a:lstStyle/>
                    <a:p>
                      <a:pPr algn="ctr">
                        <a:lnSpc>
                          <a:spcPts val="1800"/>
                        </a:lnSpc>
                      </a:pPr>
                      <a:r>
                        <a:rPr lang="fr-FR" sz="1600" b="1" dirty="0" smtClean="0">
                          <a:solidFill>
                            <a:schemeClr val="bg1"/>
                          </a:solidFill>
                        </a:rPr>
                        <a:t>C</a:t>
                      </a:r>
                      <a:endParaRPr lang="fr-FR" sz="1600" b="1" dirty="0">
                        <a:solidFill>
                          <a:schemeClr val="bg1"/>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A2D2"/>
                    </a:solidFill>
                  </a:tcPr>
                </a:tc>
              </a:tr>
            </a:tbl>
          </a:graphicData>
        </a:graphic>
      </p:graphicFrame>
      <p:sp>
        <p:nvSpPr>
          <p:cNvPr id="6" name="Espace réservé du texte 1"/>
          <p:cNvSpPr>
            <a:spLocks noGrp="1"/>
          </p:cNvSpPr>
          <p:nvPr>
            <p:ph type="body" sz="quarter" idx="10"/>
          </p:nvPr>
        </p:nvSpPr>
        <p:spPr>
          <a:xfrm>
            <a:off x="1907704" y="238276"/>
            <a:ext cx="6054090" cy="749300"/>
          </a:xfrm>
        </p:spPr>
        <p:txBody>
          <a:bodyPr vert="horz" wrap="square" lIns="91428" tIns="45714" rIns="91428" bIns="45714" numCol="1" anchor="t" anchorCtr="0" compatLnSpc="1">
            <a:prstTxWarp prst="textNoShape">
              <a:avLst/>
            </a:prstTxWarp>
            <a:spAutoFit/>
          </a:bodyPr>
          <a:lstStyle/>
          <a:p>
            <a:pPr eaLnBrk="1" hangingPunct="1">
              <a:spcBef>
                <a:spcPct val="0"/>
              </a:spcBef>
              <a:defRPr/>
            </a:pPr>
            <a:r>
              <a:rPr lang="en-US" dirty="0" smtClean="0">
                <a:cs typeface="Verdana" pitchFamily="34" charset="0"/>
              </a:rPr>
              <a:t>Management of </a:t>
            </a:r>
            <a:r>
              <a:rPr lang="en-US" dirty="0" err="1" smtClean="0">
                <a:cs typeface="Verdana" pitchFamily="34" charset="0"/>
              </a:rPr>
              <a:t>antithrombotics</a:t>
            </a:r>
            <a:r>
              <a:rPr lang="en-US" dirty="0" smtClean="0">
                <a:cs typeface="Verdana" pitchFamily="34" charset="0"/>
              </a:rPr>
              <a:t> in patients with TAVI</a:t>
            </a:r>
            <a:endParaRPr lang="fr-FR" sz="2200" i="1" dirty="0">
              <a:cs typeface="Verdana" pitchFamily="34" charset="0"/>
            </a:endParaRPr>
          </a:p>
        </p:txBody>
      </p:sp>
    </p:spTree>
    <p:extLst>
      <p:ext uri="{BB962C8B-B14F-4D97-AF65-F5344CB8AC3E}">
        <p14:creationId xmlns:p14="http://schemas.microsoft.com/office/powerpoint/2010/main" val="483091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649448" y="-30203"/>
            <a:ext cx="8136904" cy="864096"/>
          </a:xfrm>
          <a:prstGeom prst="rect">
            <a:avLst/>
          </a:prstGeom>
        </p:spPr>
        <p:txBody>
          <a:bodyPr vert="horz" lIns="91428" tIns="45714" rIns="91428" bIns="45714" rtlCol="0" anchor="b">
            <a:normAutofit/>
          </a:bodyPr>
          <a:lstStyle>
            <a:lvl1pPr algn="l" defTabSz="457200" rtl="0" eaLnBrk="1" latinLnBrk="0" hangingPunct="1">
              <a:spcBef>
                <a:spcPct val="0"/>
              </a:spcBef>
              <a:buNone/>
              <a:defRPr sz="3600" b="1" kern="1200">
                <a:solidFill>
                  <a:srgbClr val="1A276D"/>
                </a:solidFill>
                <a:latin typeface="Calibri" pitchFamily="34" charset="0"/>
                <a:ea typeface="+mj-ea"/>
                <a:cs typeface="+mj-cs"/>
              </a:defRPr>
            </a:lvl1pPr>
          </a:lstStyle>
          <a:p>
            <a:pPr algn="ctr" defTabSz="914265">
              <a:defRPr/>
            </a:pPr>
            <a:r>
              <a:rPr lang="fr-FR" sz="4000" cap="small" dirty="0" err="1">
                <a:solidFill>
                  <a:srgbClr val="003399"/>
                </a:solidFill>
                <a:latin typeface="+mn-lt"/>
                <a:ea typeface="+mn-ea"/>
                <a:cs typeface="+mn-cs"/>
              </a:rPr>
              <a:t>Determinants</a:t>
            </a:r>
            <a:r>
              <a:rPr lang="fr-FR" sz="4000" cap="small" dirty="0">
                <a:solidFill>
                  <a:srgbClr val="003399"/>
                </a:solidFill>
                <a:latin typeface="+mn-lt"/>
                <a:ea typeface="+mn-ea"/>
                <a:cs typeface="+mn-cs"/>
              </a:rPr>
              <a:t> of </a:t>
            </a:r>
            <a:r>
              <a:rPr lang="fr-FR" sz="4000" cap="small" dirty="0" err="1">
                <a:solidFill>
                  <a:srgbClr val="003399"/>
                </a:solidFill>
                <a:latin typeface="+mn-lt"/>
                <a:ea typeface="+mn-ea"/>
                <a:cs typeface="+mn-cs"/>
              </a:rPr>
              <a:t>Antithrombotic</a:t>
            </a:r>
            <a:r>
              <a:rPr lang="fr-FR" sz="4000" cap="small" dirty="0">
                <a:solidFill>
                  <a:srgbClr val="003399"/>
                </a:solidFill>
                <a:latin typeface="+mn-lt"/>
                <a:ea typeface="+mn-ea"/>
                <a:cs typeface="+mn-cs"/>
              </a:rPr>
              <a:t> </a:t>
            </a:r>
            <a:r>
              <a:rPr lang="fr-FR" sz="4000" cap="small" dirty="0" err="1">
                <a:solidFill>
                  <a:srgbClr val="003399"/>
                </a:solidFill>
                <a:latin typeface="+mn-lt"/>
                <a:ea typeface="+mn-ea"/>
                <a:cs typeface="+mn-cs"/>
              </a:rPr>
              <a:t>Tx</a:t>
            </a:r>
            <a:r>
              <a:rPr lang="fr-FR" sz="4000" cap="small" dirty="0">
                <a:solidFill>
                  <a:srgbClr val="003399"/>
                </a:solidFill>
                <a:latin typeface="+mn-lt"/>
                <a:ea typeface="+mn-ea"/>
                <a:cs typeface="+mn-cs"/>
              </a:rPr>
              <a:t>?</a:t>
            </a:r>
          </a:p>
        </p:txBody>
      </p:sp>
      <p:sp>
        <p:nvSpPr>
          <p:cNvPr id="9" name="Espace réservé du contenu 2"/>
          <p:cNvSpPr txBox="1">
            <a:spLocks/>
          </p:cNvSpPr>
          <p:nvPr/>
        </p:nvSpPr>
        <p:spPr>
          <a:xfrm>
            <a:off x="2322512" y="1213110"/>
            <a:ext cx="6858000" cy="2667000"/>
          </a:xfrm>
          <a:prstGeom prst="rect">
            <a:avLst/>
          </a:prstGeom>
        </p:spPr>
        <p:txBody>
          <a:bodyPr vert="horz" lIns="91428" tIns="45714" rIns="91428" bIns="45714" rtlCol="0">
            <a:noAutofit/>
          </a:bodyPr>
          <a:lstStyle>
            <a:lvl1pPr marL="342900" indent="-342900" algn="l" defTabSz="457200" rtl="0" eaLnBrk="1" latinLnBrk="0" hangingPunct="1">
              <a:spcBef>
                <a:spcPct val="20000"/>
              </a:spcBef>
              <a:buFont typeface="Arial"/>
              <a:buNone/>
              <a:defRPr sz="3200" kern="1200">
                <a:solidFill>
                  <a:srgbClr val="1A276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7061C"/>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7061C"/>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7061C"/>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7061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30" indent="-457130" defTabSz="457130">
              <a:buClr>
                <a:srgbClr val="C00000"/>
              </a:buClr>
              <a:buFont typeface="Symbol" panose="05050102010706020507" pitchFamily="18" charset="2"/>
              <a:buChar char=""/>
              <a:defRPr/>
            </a:pPr>
            <a:r>
              <a:rPr lang="fr-FR" sz="2000" b="1" dirty="0">
                <a:latin typeface="Calibri"/>
              </a:rPr>
              <a:t>1/3→ SCAD or stent PCI</a:t>
            </a:r>
          </a:p>
          <a:p>
            <a:pPr marL="457130" indent="-457130" defTabSz="457130">
              <a:buClr>
                <a:srgbClr val="C00000"/>
              </a:buClr>
              <a:buFont typeface="Symbol" panose="05050102010706020507" pitchFamily="18" charset="2"/>
              <a:buChar char=""/>
              <a:defRPr/>
            </a:pPr>
            <a:r>
              <a:rPr lang="fr-FR" sz="2000" b="1" dirty="0">
                <a:latin typeface="Calibri"/>
              </a:rPr>
              <a:t>1/3 → </a:t>
            </a:r>
            <a:r>
              <a:rPr lang="fr-FR" sz="2000" b="1" dirty="0" err="1">
                <a:latin typeface="Calibri"/>
              </a:rPr>
              <a:t>Secondary</a:t>
            </a:r>
            <a:r>
              <a:rPr lang="fr-FR" sz="2000" b="1" dirty="0">
                <a:latin typeface="Calibri"/>
              </a:rPr>
              <a:t> </a:t>
            </a:r>
            <a:r>
              <a:rPr lang="fr-FR" sz="2000" b="1" dirty="0" err="1">
                <a:latin typeface="Calibri"/>
              </a:rPr>
              <a:t>prevention</a:t>
            </a:r>
            <a:r>
              <a:rPr lang="fr-FR" sz="2000" b="1" dirty="0">
                <a:latin typeface="Calibri"/>
              </a:rPr>
              <a:t> for stroke</a:t>
            </a:r>
          </a:p>
          <a:p>
            <a:pPr marL="457130" indent="-457130" defTabSz="457130">
              <a:buClr>
                <a:srgbClr val="C00000"/>
              </a:buClr>
              <a:buFont typeface="Symbol" panose="05050102010706020507" pitchFamily="18" charset="2"/>
              <a:buChar char=""/>
              <a:defRPr/>
            </a:pPr>
            <a:r>
              <a:rPr lang="fr-FR" sz="2000" b="1" dirty="0">
                <a:latin typeface="Calibri"/>
              </a:rPr>
              <a:t>2/5 → Permanent AF or NOAF</a:t>
            </a:r>
            <a:endParaRPr lang="fr-FR" sz="2000" dirty="0">
              <a:latin typeface="Calibri"/>
            </a:endParaRPr>
          </a:p>
        </p:txBody>
      </p:sp>
      <p:sp>
        <p:nvSpPr>
          <p:cNvPr id="10" name="Flèche vers le bas 9"/>
          <p:cNvSpPr/>
          <p:nvPr/>
        </p:nvSpPr>
        <p:spPr>
          <a:xfrm>
            <a:off x="4195092" y="2575873"/>
            <a:ext cx="838200" cy="945336"/>
          </a:xfrm>
          <a:prstGeom prst="downArrow">
            <a:avLst/>
          </a:prstGeom>
          <a:solidFill>
            <a:srgbClr val="FFC000"/>
          </a:solidFill>
          <a:ln w="25400" cap="flat" cmpd="sng" algn="ctr">
            <a:solidFill>
              <a:srgbClr val="CFDFF3">
                <a:shade val="50000"/>
              </a:srgbClr>
            </a:solidFill>
            <a:prstDash val="solid"/>
          </a:ln>
          <a:effectLst/>
        </p:spPr>
        <p:txBody>
          <a:bodyPr lIns="91428" tIns="45714" rIns="91428" bIns="45714" rtlCol="0" anchor="ctr"/>
          <a:lstStyle/>
          <a:p>
            <a:pPr algn="ctr" defTabSz="914265">
              <a:defRPr/>
            </a:pPr>
            <a:endParaRPr lang="fr-FR" sz="1600" kern="0">
              <a:solidFill>
                <a:srgbClr val="FFFFFF"/>
              </a:solidFill>
              <a:latin typeface="Calibri"/>
            </a:endParaRPr>
          </a:p>
        </p:txBody>
      </p:sp>
      <p:sp>
        <p:nvSpPr>
          <p:cNvPr id="11" name="Rectangle 10"/>
          <p:cNvSpPr/>
          <p:nvPr/>
        </p:nvSpPr>
        <p:spPr>
          <a:xfrm>
            <a:off x="2483770" y="3665231"/>
            <a:ext cx="5042570" cy="1151851"/>
          </a:xfrm>
          <a:prstGeom prst="rect">
            <a:avLst/>
          </a:prstGeom>
        </p:spPr>
        <p:txBody>
          <a:bodyPr wrap="square" lIns="91428" tIns="45714" rIns="91428" bIns="45714">
            <a:spAutoFit/>
          </a:bodyPr>
          <a:lstStyle/>
          <a:p>
            <a:pPr marL="457130" indent="-457130" defTabSz="457130">
              <a:spcBef>
                <a:spcPct val="20000"/>
              </a:spcBef>
              <a:buClr>
                <a:srgbClr val="C00000"/>
              </a:buClr>
              <a:buFont typeface="Symbol" panose="05050102010706020507" pitchFamily="18" charset="2"/>
              <a:buChar char=""/>
              <a:defRPr/>
            </a:pPr>
            <a:r>
              <a:rPr lang="fr-FR" sz="2000" b="1" kern="0" dirty="0">
                <a:solidFill>
                  <a:srgbClr val="1A276D"/>
                </a:solidFill>
              </a:rPr>
              <a:t>30%→  </a:t>
            </a:r>
            <a:r>
              <a:rPr lang="fr-FR" sz="2000" b="1" kern="0" dirty="0" err="1">
                <a:solidFill>
                  <a:srgbClr val="1A276D"/>
                </a:solidFill>
              </a:rPr>
              <a:t>Antiplatelet</a:t>
            </a:r>
            <a:r>
              <a:rPr lang="fr-FR" sz="2000" b="1" kern="0" dirty="0">
                <a:solidFill>
                  <a:srgbClr val="1A276D"/>
                </a:solidFill>
              </a:rPr>
              <a:t> </a:t>
            </a:r>
            <a:r>
              <a:rPr lang="fr-FR" sz="2000" b="1" kern="0" dirty="0" err="1">
                <a:solidFill>
                  <a:srgbClr val="1A276D"/>
                </a:solidFill>
              </a:rPr>
              <a:t>Therapy</a:t>
            </a:r>
            <a:r>
              <a:rPr lang="fr-FR" sz="2000" b="1" kern="0" dirty="0">
                <a:solidFill>
                  <a:srgbClr val="1A276D"/>
                </a:solidFill>
              </a:rPr>
              <a:t> </a:t>
            </a:r>
            <a:r>
              <a:rPr lang="fr-FR" sz="2000" b="1" kern="0" dirty="0" err="1">
                <a:solidFill>
                  <a:srgbClr val="1A276D"/>
                </a:solidFill>
              </a:rPr>
              <a:t>alone</a:t>
            </a:r>
            <a:endParaRPr lang="fr-FR" sz="2000" b="1" kern="0" dirty="0">
              <a:solidFill>
                <a:srgbClr val="1A276D"/>
              </a:solidFill>
            </a:endParaRPr>
          </a:p>
          <a:p>
            <a:pPr marL="457130" indent="-457130" defTabSz="457130">
              <a:spcBef>
                <a:spcPct val="20000"/>
              </a:spcBef>
              <a:buClr>
                <a:srgbClr val="C00000"/>
              </a:buClr>
              <a:buFont typeface="Symbol" panose="05050102010706020507" pitchFamily="18" charset="2"/>
              <a:buChar char=""/>
              <a:defRPr/>
            </a:pPr>
            <a:r>
              <a:rPr lang="fr-FR" sz="2000" b="1" kern="0" dirty="0">
                <a:solidFill>
                  <a:srgbClr val="1A276D"/>
                </a:solidFill>
              </a:rPr>
              <a:t>50% </a:t>
            </a:r>
            <a:r>
              <a:rPr lang="fr-FR" sz="2000" b="1" kern="0" dirty="0">
                <a:solidFill>
                  <a:srgbClr val="004A8D"/>
                </a:solidFill>
              </a:rPr>
              <a:t>→</a:t>
            </a:r>
            <a:r>
              <a:rPr lang="fr-FR" sz="2000" b="1" kern="0" dirty="0">
                <a:solidFill>
                  <a:srgbClr val="1A276D"/>
                </a:solidFill>
              </a:rPr>
              <a:t> Oral Anticoagulation </a:t>
            </a:r>
            <a:r>
              <a:rPr lang="fr-FR" sz="2000" b="1" kern="0" dirty="0" err="1">
                <a:solidFill>
                  <a:srgbClr val="1A276D"/>
                </a:solidFill>
              </a:rPr>
              <a:t>alone</a:t>
            </a:r>
            <a:r>
              <a:rPr lang="fr-FR" sz="2000" b="1" kern="0" dirty="0">
                <a:solidFill>
                  <a:srgbClr val="1A276D"/>
                </a:solidFill>
              </a:rPr>
              <a:t> </a:t>
            </a:r>
          </a:p>
          <a:p>
            <a:pPr marL="457130" indent="-457130" defTabSz="457130">
              <a:spcBef>
                <a:spcPct val="20000"/>
              </a:spcBef>
              <a:buClr>
                <a:srgbClr val="C00000"/>
              </a:buClr>
              <a:buFont typeface="Symbol" panose="05050102010706020507" pitchFamily="18" charset="2"/>
              <a:buChar char=""/>
              <a:defRPr/>
            </a:pPr>
            <a:r>
              <a:rPr lang="fr-FR" sz="2000" b="1" kern="0" dirty="0">
                <a:solidFill>
                  <a:srgbClr val="1A276D"/>
                </a:solidFill>
              </a:rPr>
              <a:t>25% </a:t>
            </a:r>
            <a:r>
              <a:rPr lang="fr-FR" sz="2000" b="1" kern="0" dirty="0">
                <a:solidFill>
                  <a:srgbClr val="004A8D"/>
                </a:solidFill>
              </a:rPr>
              <a:t>→</a:t>
            </a:r>
            <a:r>
              <a:rPr lang="fr-FR" sz="2000" b="1" kern="0" dirty="0">
                <a:solidFill>
                  <a:srgbClr val="1A276D"/>
                </a:solidFill>
              </a:rPr>
              <a:t> OAC + APT </a:t>
            </a:r>
          </a:p>
        </p:txBody>
      </p:sp>
      <p:pic>
        <p:nvPicPr>
          <p:cNvPr id="6" name="Picture 2" descr="Fac médecine Sorbonne Universite (cl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98" y="6553"/>
            <a:ext cx="911233" cy="36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 xmlns:a16="http://schemas.microsoft.com/office/drawing/2014/main" id="{36F8C1F7-93C7-4D36-9340-4CFF36909A38}"/>
              </a:ext>
            </a:extLst>
          </p:cNvPr>
          <p:cNvPicPr>
            <a:picLocks noChangeAspect="1"/>
          </p:cNvPicPr>
          <p:nvPr/>
        </p:nvPicPr>
        <p:blipFill>
          <a:blip r:embed="rId3"/>
          <a:stretch>
            <a:fillRect/>
          </a:stretch>
        </p:blipFill>
        <p:spPr>
          <a:xfrm>
            <a:off x="8670519" y="6552"/>
            <a:ext cx="454793" cy="446672"/>
          </a:xfrm>
          <a:prstGeom prst="rect">
            <a:avLst/>
          </a:prstGeom>
        </p:spPr>
      </p:pic>
    </p:spTree>
    <p:extLst>
      <p:ext uri="{BB962C8B-B14F-4D97-AF65-F5344CB8AC3E}">
        <p14:creationId xmlns:p14="http://schemas.microsoft.com/office/powerpoint/2010/main" val="34976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925219E5-9F6F-4E25-BFE5-680956FC2D6A}"/>
              </a:ext>
            </a:extLst>
          </p:cNvPr>
          <p:cNvSpPr>
            <a:spLocks noGrp="1"/>
          </p:cNvSpPr>
          <p:nvPr>
            <p:ph type="title"/>
          </p:nvPr>
        </p:nvSpPr>
        <p:spPr>
          <a:xfrm>
            <a:off x="628650" y="38293"/>
            <a:ext cx="7886700" cy="657417"/>
          </a:xfrm>
        </p:spPr>
        <p:txBody>
          <a:bodyPr>
            <a:noAutofit/>
          </a:bodyPr>
          <a:lstStyle/>
          <a:p>
            <a:pPr algn="ctr"/>
            <a:r>
              <a:rPr lang="fr-FR" sz="3200" b="1" cap="small" dirty="0">
                <a:solidFill>
                  <a:srgbClr val="003399"/>
                </a:solidFill>
                <a:latin typeface="+mn-lt"/>
                <a:ea typeface="+mn-ea"/>
                <a:cs typeface="+mn-cs"/>
              </a:rPr>
              <a:t>Bioprosthetic Valve </a:t>
            </a:r>
            <a:r>
              <a:rPr lang="fr-FR" sz="3200" b="1" cap="small" dirty="0" err="1">
                <a:solidFill>
                  <a:srgbClr val="003399"/>
                </a:solidFill>
                <a:latin typeface="+mn-lt"/>
                <a:ea typeface="+mn-ea"/>
                <a:cs typeface="+mn-cs"/>
              </a:rPr>
              <a:t>Dysfunction</a:t>
            </a:r>
            <a:endParaRPr lang="fr-FR" sz="3200" b="1" cap="small" dirty="0">
              <a:solidFill>
                <a:srgbClr val="003399"/>
              </a:solidFill>
              <a:latin typeface="+mn-lt"/>
              <a:ea typeface="+mn-ea"/>
              <a:cs typeface="+mn-cs"/>
            </a:endParaRPr>
          </a:p>
        </p:txBody>
      </p:sp>
      <p:sp>
        <p:nvSpPr>
          <p:cNvPr id="8" name="Espace réservé du contenu 2">
            <a:extLst>
              <a:ext uri="{FF2B5EF4-FFF2-40B4-BE49-F238E27FC236}">
                <a16:creationId xmlns:a16="http://schemas.microsoft.com/office/drawing/2014/main" xmlns="" id="{F9C95EA5-CF27-4402-89A0-A128C1DDCA76}"/>
              </a:ext>
            </a:extLst>
          </p:cNvPr>
          <p:cNvSpPr>
            <a:spLocks noGrp="1"/>
          </p:cNvSpPr>
          <p:nvPr>
            <p:ph idx="1"/>
          </p:nvPr>
        </p:nvSpPr>
        <p:spPr>
          <a:xfrm>
            <a:off x="628650" y="815533"/>
            <a:ext cx="7886700" cy="646124"/>
          </a:xfrm>
        </p:spPr>
        <p:txBody>
          <a:bodyPr>
            <a:noAutofit/>
          </a:bodyPr>
          <a:lstStyle/>
          <a:p>
            <a:pPr lvl="2"/>
            <a:r>
              <a:rPr lang="fr-FR" sz="1800" dirty="0">
                <a:sym typeface="Wingdings"/>
              </a:rPr>
              <a:t></a:t>
            </a:r>
            <a:r>
              <a:rPr lang="fr-FR" sz="1800" dirty="0"/>
              <a:t> in </a:t>
            </a:r>
            <a:r>
              <a:rPr lang="fr-FR" sz="1800" dirty="0" err="1"/>
              <a:t>mean</a:t>
            </a:r>
            <a:r>
              <a:rPr lang="fr-FR" sz="1800" dirty="0"/>
              <a:t> gradient (MG) ≥ 10 </a:t>
            </a:r>
            <a:r>
              <a:rPr lang="fr-FR" sz="1800" dirty="0" err="1"/>
              <a:t>mmHg</a:t>
            </a:r>
            <a:r>
              <a:rPr lang="fr-FR" sz="1800" dirty="0"/>
              <a:t> or new MG ≥ 20mmHg</a:t>
            </a:r>
            <a:endParaRPr lang="fr-FR" dirty="0"/>
          </a:p>
          <a:p>
            <a:pPr lvl="2"/>
            <a:r>
              <a:rPr lang="fr-FR" sz="1800" dirty="0" err="1"/>
              <a:t>Prevalence</a:t>
            </a:r>
            <a:r>
              <a:rPr lang="fr-FR" sz="1800" dirty="0"/>
              <a:t> of 4.5% post-TAVR</a:t>
            </a:r>
            <a:endParaRPr lang="fr-FR" sz="1100" i="1" dirty="0"/>
          </a:p>
          <a:p>
            <a:endParaRPr lang="fr-FR" sz="1800" dirty="0"/>
          </a:p>
          <a:p>
            <a:endParaRPr lang="fr-FR" sz="4000" dirty="0"/>
          </a:p>
        </p:txBody>
      </p:sp>
      <p:pic>
        <p:nvPicPr>
          <p:cNvPr id="2560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95" t="7263" r="2001"/>
          <a:stretch/>
        </p:blipFill>
        <p:spPr bwMode="auto">
          <a:xfrm>
            <a:off x="4644014" y="2036436"/>
            <a:ext cx="42967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912396" y="4285800"/>
            <a:ext cx="1510704" cy="223138"/>
          </a:xfrm>
          <a:prstGeom prst="rect">
            <a:avLst/>
          </a:prstGeom>
          <a:noFill/>
        </p:spPr>
        <p:txBody>
          <a:bodyPr wrap="square" lIns="68571" tIns="34289" rIns="68571" bIns="34289" rtlCol="0">
            <a:spAutoFit/>
          </a:bodyPr>
          <a:lstStyle/>
          <a:p>
            <a:pPr marL="0" lvl="3"/>
            <a:r>
              <a:rPr lang="fr-FR" sz="1000" i="1" dirty="0"/>
              <a:t>Del trigo et al, JACC, 2016</a:t>
            </a:r>
          </a:p>
        </p:txBody>
      </p:sp>
      <p:sp>
        <p:nvSpPr>
          <p:cNvPr id="10" name="ZoneTexte 9"/>
          <p:cNvSpPr txBox="1"/>
          <p:nvPr/>
        </p:nvSpPr>
        <p:spPr>
          <a:xfrm>
            <a:off x="536820" y="4270411"/>
            <a:ext cx="3644537" cy="253916"/>
          </a:xfrm>
          <a:prstGeom prst="rect">
            <a:avLst/>
          </a:prstGeom>
          <a:noFill/>
        </p:spPr>
        <p:txBody>
          <a:bodyPr wrap="square" lIns="68571" tIns="34289" rIns="68571" bIns="34289" rtlCol="0">
            <a:spAutoFit/>
          </a:bodyPr>
          <a:lstStyle/>
          <a:p>
            <a:pPr algn="ctr"/>
            <a:r>
              <a:rPr lang="fr-FR" sz="1200" dirty="0" err="1"/>
              <a:t>Makkar</a:t>
            </a:r>
            <a:r>
              <a:rPr lang="fr-FR" sz="1200" dirty="0"/>
              <a:t> et al, NEJM, 2015</a:t>
            </a:r>
          </a:p>
        </p:txBody>
      </p:sp>
      <p:pic>
        <p:nvPicPr>
          <p:cNvPr id="11" name="Picture 2" descr="C:\Users\JPCOLLET\Documents\Travail JPC\RECHERCHE CLINIQUE\PROJET ATLANTIS\ATLANTIS-CT\Capture d’écran 2016-08-23 à 18.41.5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34061"/>
            <a:ext cx="4139952" cy="248516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 xmlns:a16="http://schemas.microsoft.com/office/drawing/2014/main" id="{36F8C1F7-93C7-4D36-9340-4CFF36909A38}"/>
              </a:ext>
            </a:extLst>
          </p:cNvPr>
          <p:cNvPicPr>
            <a:picLocks noChangeAspect="1"/>
          </p:cNvPicPr>
          <p:nvPr/>
        </p:nvPicPr>
        <p:blipFill>
          <a:blip r:embed="rId4"/>
          <a:stretch>
            <a:fillRect/>
          </a:stretch>
        </p:blipFill>
        <p:spPr>
          <a:xfrm>
            <a:off x="8670519" y="6552"/>
            <a:ext cx="454793" cy="446672"/>
          </a:xfrm>
          <a:prstGeom prst="rect">
            <a:avLst/>
          </a:prstGeom>
        </p:spPr>
      </p:pic>
      <p:pic>
        <p:nvPicPr>
          <p:cNvPr id="12" name="Picture 2" descr="Fac médecine Sorbonne Universite (cl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77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78CFCA-1553-47EC-902E-1931385CF51A}"/>
              </a:ext>
            </a:extLst>
          </p:cNvPr>
          <p:cNvSpPr>
            <a:spLocks noGrp="1"/>
          </p:cNvSpPr>
          <p:nvPr>
            <p:ph type="title"/>
          </p:nvPr>
        </p:nvSpPr>
        <p:spPr>
          <a:xfrm>
            <a:off x="457200" y="74366"/>
            <a:ext cx="8229600" cy="857250"/>
          </a:xfrm>
        </p:spPr>
        <p:txBody>
          <a:bodyPr>
            <a:normAutofit/>
          </a:bodyPr>
          <a:lstStyle/>
          <a:p>
            <a:r>
              <a:rPr lang="fr-FR" sz="4000" b="1" cap="small" dirty="0">
                <a:solidFill>
                  <a:srgbClr val="003399"/>
                </a:solidFill>
                <a:latin typeface="+mn-lt"/>
                <a:ea typeface="+mn-ea"/>
                <a:cs typeface="+mn-cs"/>
              </a:rPr>
              <a:t>Objectives</a:t>
            </a:r>
            <a:endParaRPr lang="en-GB" sz="4000" b="1" cap="small" dirty="0">
              <a:solidFill>
                <a:srgbClr val="003399"/>
              </a:solidFill>
              <a:latin typeface="+mn-lt"/>
              <a:ea typeface="+mn-ea"/>
              <a:cs typeface="+mn-cs"/>
            </a:endParaRPr>
          </a:p>
        </p:txBody>
      </p:sp>
      <p:sp>
        <p:nvSpPr>
          <p:cNvPr id="4" name="ZoneTexte 3"/>
          <p:cNvSpPr txBox="1"/>
          <p:nvPr/>
        </p:nvSpPr>
        <p:spPr>
          <a:xfrm>
            <a:off x="2027011" y="4667910"/>
            <a:ext cx="5389418" cy="311621"/>
          </a:xfrm>
          <a:prstGeom prst="rect">
            <a:avLst/>
          </a:prstGeom>
          <a:noFill/>
        </p:spPr>
        <p:txBody>
          <a:bodyPr wrap="square" lIns="91428" tIns="45714" rIns="91428" bIns="45714" rtlCol="0">
            <a:spAutoFit/>
          </a:bodyPr>
          <a:lstStyle/>
          <a:p>
            <a:r>
              <a:rPr lang="fr-FR" sz="1400" dirty="0"/>
              <a:t>*</a:t>
            </a:r>
            <a:r>
              <a:rPr lang="en-US" sz="1400" dirty="0"/>
              <a:t>Eur. Heart J. 2017;38:3382–3390</a:t>
            </a:r>
          </a:p>
        </p:txBody>
      </p:sp>
      <p:sp>
        <p:nvSpPr>
          <p:cNvPr id="5" name="ZoneTexte 4"/>
          <p:cNvSpPr txBox="1"/>
          <p:nvPr/>
        </p:nvSpPr>
        <p:spPr>
          <a:xfrm>
            <a:off x="257175" y="1045918"/>
            <a:ext cx="8724900" cy="3208568"/>
          </a:xfrm>
          <a:prstGeom prst="rect">
            <a:avLst/>
          </a:prstGeom>
          <a:noFill/>
        </p:spPr>
        <p:txBody>
          <a:bodyPr wrap="square" lIns="91428" tIns="45714" rIns="91428" bIns="45714" rtlCol="0">
            <a:spAutoFit/>
          </a:bodyPr>
          <a:lstStyle/>
          <a:p>
            <a:pPr marL="285708" indent="-285708">
              <a:buFont typeface="Arial" panose="020B0604020202020204" pitchFamily="34" charset="0"/>
              <a:buChar char="•"/>
            </a:pPr>
            <a:endParaRPr lang="fr-FR" sz="2000" dirty="0"/>
          </a:p>
          <a:p>
            <a:pPr marL="285708" indent="-285708">
              <a:buFont typeface="Arial" panose="020B0604020202020204" pitchFamily="34" charset="0"/>
              <a:buChar char="•"/>
            </a:pPr>
            <a:r>
              <a:rPr lang="en-GB" sz="2000" dirty="0"/>
              <a:t>To investigate whether </a:t>
            </a:r>
            <a:r>
              <a:rPr lang="en-GB" sz="2000" b="1" dirty="0">
                <a:solidFill>
                  <a:srgbClr val="C00000"/>
                </a:solidFill>
              </a:rPr>
              <a:t>anti-thrombotic treatment </a:t>
            </a:r>
            <a:r>
              <a:rPr lang="en-GB" sz="2000" dirty="0"/>
              <a:t>influences </a:t>
            </a:r>
            <a:r>
              <a:rPr lang="en-GB" sz="2000" b="1" dirty="0">
                <a:solidFill>
                  <a:srgbClr val="C00000"/>
                </a:solidFill>
              </a:rPr>
              <a:t>long-term mortality and </a:t>
            </a:r>
            <a:r>
              <a:rPr lang="en-US" sz="2000" b="1" dirty="0">
                <a:solidFill>
                  <a:srgbClr val="C00000"/>
                </a:solidFill>
              </a:rPr>
              <a:t>early bioprosthetic valve dysfunction</a:t>
            </a:r>
            <a:r>
              <a:rPr lang="en-US" sz="2000" dirty="0"/>
              <a:t>* (</a:t>
            </a:r>
            <a:r>
              <a:rPr lang="en-US" sz="2000" dirty="0">
                <a:sym typeface="Wingdings"/>
              </a:rPr>
              <a:t></a:t>
            </a:r>
            <a:r>
              <a:rPr lang="en-US" sz="2000" dirty="0"/>
              <a:t> prosthetic gradient ≥10 mmHg or new gradient≥20 mmHg)</a:t>
            </a:r>
          </a:p>
          <a:p>
            <a:pPr marL="285708" indent="-285708">
              <a:buFont typeface="Arial" panose="020B0604020202020204" pitchFamily="34" charset="0"/>
              <a:buChar char="•"/>
            </a:pPr>
            <a:endParaRPr lang="en-US" sz="2000" dirty="0"/>
          </a:p>
          <a:p>
            <a:pPr marL="285708" indent="-285708">
              <a:buFont typeface="Arial" panose="020B0604020202020204" pitchFamily="34" charset="0"/>
              <a:buChar char="•"/>
            </a:pPr>
            <a:endParaRPr lang="en-US" sz="2000" dirty="0"/>
          </a:p>
          <a:p>
            <a:pPr marL="285708" indent="-285708">
              <a:buFont typeface="Arial" panose="020B0604020202020204" pitchFamily="34" charset="0"/>
              <a:buChar char="•"/>
            </a:pPr>
            <a:r>
              <a:rPr lang="en-GB" sz="2000" dirty="0"/>
              <a:t>To explore </a:t>
            </a:r>
            <a:r>
              <a:rPr lang="en-GB" sz="2000" b="1" dirty="0">
                <a:solidFill>
                  <a:srgbClr val="C00000"/>
                </a:solidFill>
              </a:rPr>
              <a:t>independent correlates </a:t>
            </a:r>
            <a:r>
              <a:rPr lang="en-GB" sz="2000" dirty="0"/>
              <a:t>of long-term mortality and early BVD after TAVI.</a:t>
            </a:r>
            <a:endParaRPr lang="en-US" sz="2000" dirty="0"/>
          </a:p>
          <a:p>
            <a:pPr marL="285708" indent="-285708">
              <a:buFont typeface="Arial" panose="020B0604020202020204" pitchFamily="34" charset="0"/>
              <a:buChar char="•"/>
            </a:pPr>
            <a:endParaRPr lang="en-US" sz="2000" dirty="0"/>
          </a:p>
          <a:p>
            <a:pPr marL="285708" indent="-285708">
              <a:buFont typeface="Arial" panose="020B0604020202020204" pitchFamily="34" charset="0"/>
              <a:buChar char="•"/>
            </a:pPr>
            <a:endParaRPr lang="en-US" sz="2000" dirty="0"/>
          </a:p>
        </p:txBody>
      </p:sp>
      <p:pic>
        <p:nvPicPr>
          <p:cNvPr id="7" name="Image 6">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8"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48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78CFCA-1553-47EC-902E-1931385CF51A}"/>
              </a:ext>
            </a:extLst>
          </p:cNvPr>
          <p:cNvSpPr>
            <a:spLocks noGrp="1"/>
          </p:cNvSpPr>
          <p:nvPr>
            <p:ph type="title"/>
          </p:nvPr>
        </p:nvSpPr>
        <p:spPr>
          <a:xfrm>
            <a:off x="457200" y="74366"/>
            <a:ext cx="8229600" cy="857250"/>
          </a:xfrm>
        </p:spPr>
        <p:txBody>
          <a:bodyPr>
            <a:normAutofit/>
          </a:bodyPr>
          <a:lstStyle/>
          <a:p>
            <a:r>
              <a:rPr lang="fr-FR" sz="4000" b="1" cap="small" dirty="0" err="1">
                <a:solidFill>
                  <a:srgbClr val="003399"/>
                </a:solidFill>
                <a:latin typeface="+mn-lt"/>
                <a:ea typeface="+mn-ea"/>
                <a:cs typeface="+mn-cs"/>
              </a:rPr>
              <a:t>Study</a:t>
            </a:r>
            <a:r>
              <a:rPr lang="fr-FR" sz="4000" b="1" cap="small" dirty="0">
                <a:solidFill>
                  <a:srgbClr val="003399"/>
                </a:solidFill>
                <a:latin typeface="+mn-lt"/>
                <a:ea typeface="+mn-ea"/>
                <a:cs typeface="+mn-cs"/>
              </a:rPr>
              <a:t> </a:t>
            </a:r>
            <a:r>
              <a:rPr lang="fr-FR" sz="4000" b="1" cap="small" dirty="0" err="1">
                <a:solidFill>
                  <a:srgbClr val="003399"/>
                </a:solidFill>
                <a:latin typeface="+mn-lt"/>
                <a:ea typeface="+mn-ea"/>
                <a:cs typeface="+mn-cs"/>
              </a:rPr>
              <a:t>Oversight</a:t>
            </a:r>
            <a:endParaRPr lang="en-GB" sz="4000" b="1" cap="small" dirty="0">
              <a:solidFill>
                <a:srgbClr val="003399"/>
              </a:solidFill>
              <a:latin typeface="+mn-lt"/>
              <a:ea typeface="+mn-ea"/>
              <a:cs typeface="+mn-cs"/>
            </a:endParaRPr>
          </a:p>
        </p:txBody>
      </p:sp>
      <p:sp>
        <p:nvSpPr>
          <p:cNvPr id="3" name="Espace réservé du contenu 2">
            <a:extLst>
              <a:ext uri="{FF2B5EF4-FFF2-40B4-BE49-F238E27FC236}">
                <a16:creationId xmlns="" xmlns:a16="http://schemas.microsoft.com/office/drawing/2014/main" id="{0C2263B2-45B3-48C8-BF4D-9273CF90F41A}"/>
              </a:ext>
            </a:extLst>
          </p:cNvPr>
          <p:cNvSpPr>
            <a:spLocks noGrp="1"/>
          </p:cNvSpPr>
          <p:nvPr>
            <p:ph idx="1"/>
          </p:nvPr>
        </p:nvSpPr>
        <p:spPr>
          <a:xfrm>
            <a:off x="548379" y="1433879"/>
            <a:ext cx="8282609" cy="2523709"/>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en-GB" sz="2400" b="1" dirty="0"/>
              <a:t>Nation-wide France-</a:t>
            </a:r>
            <a:r>
              <a:rPr lang="en-GB" sz="2400" b="1" dirty="0" err="1"/>
              <a:t>Tavi</a:t>
            </a:r>
            <a:r>
              <a:rPr lang="en-GB" sz="2400" b="1" dirty="0"/>
              <a:t> Registry*</a:t>
            </a:r>
          </a:p>
          <a:p>
            <a:r>
              <a:rPr lang="en-GB" sz="2400" b="1" dirty="0"/>
              <a:t>Sponsors</a:t>
            </a:r>
            <a:r>
              <a:rPr lang="en-GB" sz="2400" b="1" dirty="0">
                <a:sym typeface="Wingdings"/>
              </a:rPr>
              <a:t></a:t>
            </a:r>
            <a:r>
              <a:rPr lang="en-GB" sz="2400" dirty="0"/>
              <a:t> </a:t>
            </a:r>
            <a:r>
              <a:rPr lang="en-GB" sz="2400" dirty="0" err="1"/>
              <a:t>Société</a:t>
            </a:r>
            <a:r>
              <a:rPr lang="en-GB" sz="2400" dirty="0"/>
              <a:t> </a:t>
            </a:r>
            <a:r>
              <a:rPr lang="en-GB" sz="2400" dirty="0" err="1"/>
              <a:t>Française</a:t>
            </a:r>
            <a:r>
              <a:rPr lang="en-GB" sz="2400" dirty="0"/>
              <a:t> de Cardiologie</a:t>
            </a:r>
          </a:p>
          <a:p>
            <a:r>
              <a:rPr lang="en-GB" sz="2400" b="1" dirty="0" err="1"/>
              <a:t>Fundings</a:t>
            </a:r>
            <a:r>
              <a:rPr lang="en-GB" sz="2400" b="1" dirty="0">
                <a:sym typeface="Wingdings"/>
              </a:rPr>
              <a:t>  </a:t>
            </a:r>
            <a:r>
              <a:rPr lang="en-GB" sz="2400" dirty="0"/>
              <a:t>Edwards Life Science, Medtronic, Action-Coeur</a:t>
            </a:r>
          </a:p>
          <a:p>
            <a:r>
              <a:rPr lang="en-GB" sz="2400" b="1" dirty="0"/>
              <a:t>Statistical Analysis</a:t>
            </a:r>
            <a:r>
              <a:rPr lang="en-GB" sz="2400" b="1" dirty="0">
                <a:sym typeface="Wingdings"/>
              </a:rPr>
              <a:t> </a:t>
            </a:r>
            <a:r>
              <a:rPr lang="en-GB" sz="2400" dirty="0"/>
              <a:t> </a:t>
            </a:r>
            <a:r>
              <a:rPr lang="en-GB" sz="2400" dirty="0" err="1"/>
              <a:t>StatEthic</a:t>
            </a:r>
            <a:r>
              <a:rPr lang="en-GB" sz="2400" dirty="0"/>
              <a:t> and Action-Coeur</a:t>
            </a:r>
          </a:p>
          <a:p>
            <a:endParaRPr lang="en-GB" sz="2400" dirty="0"/>
          </a:p>
          <a:p>
            <a:pPr marL="0" indent="0">
              <a:buNone/>
            </a:pPr>
            <a:endParaRPr lang="fr-FR" sz="2400" dirty="0"/>
          </a:p>
        </p:txBody>
      </p:sp>
      <p:sp>
        <p:nvSpPr>
          <p:cNvPr id="5" name="ZoneTexte 4"/>
          <p:cNvSpPr txBox="1"/>
          <p:nvPr/>
        </p:nvSpPr>
        <p:spPr>
          <a:xfrm>
            <a:off x="2015759" y="4568399"/>
            <a:ext cx="3536289" cy="276999"/>
          </a:xfrm>
          <a:prstGeom prst="rect">
            <a:avLst/>
          </a:prstGeom>
          <a:noFill/>
        </p:spPr>
        <p:txBody>
          <a:bodyPr wrap="none" lIns="91428" tIns="45714" rIns="91428" bIns="45714" rtlCol="0">
            <a:spAutoFit/>
          </a:bodyPr>
          <a:lstStyle/>
          <a:p>
            <a:r>
              <a:rPr lang="fr-FR" sz="1200" dirty="0"/>
              <a:t>*Auffret, V. et al. J Am </a:t>
            </a:r>
            <a:r>
              <a:rPr lang="fr-FR" sz="1200" dirty="0" err="1"/>
              <a:t>Coll</a:t>
            </a:r>
            <a:r>
              <a:rPr lang="fr-FR" sz="1200" dirty="0"/>
              <a:t> </a:t>
            </a:r>
            <a:r>
              <a:rPr lang="fr-FR" sz="1200" dirty="0" err="1"/>
              <a:t>Cardiol</a:t>
            </a:r>
            <a:r>
              <a:rPr lang="fr-FR" sz="1200" dirty="0"/>
              <a:t>. 2017;70(1):42–55.</a:t>
            </a:r>
            <a:endParaRPr lang="en-US" sz="1200" dirty="0"/>
          </a:p>
        </p:txBody>
      </p:sp>
      <p:pic>
        <p:nvPicPr>
          <p:cNvPr id="6" name="Image 5">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7"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72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5DCCD56-0CEF-4FEC-B1B9-F0E559E5DE72}"/>
              </a:ext>
            </a:extLst>
          </p:cNvPr>
          <p:cNvSpPr>
            <a:spLocks noGrp="1"/>
          </p:cNvSpPr>
          <p:nvPr>
            <p:ph type="title"/>
          </p:nvPr>
        </p:nvSpPr>
        <p:spPr>
          <a:xfrm>
            <a:off x="457200" y="18952"/>
            <a:ext cx="8229600" cy="701486"/>
          </a:xfrm>
        </p:spPr>
        <p:txBody>
          <a:bodyPr>
            <a:normAutofit/>
          </a:bodyPr>
          <a:lstStyle/>
          <a:p>
            <a:r>
              <a:rPr lang="fr-FR" sz="4000" b="1" cap="small" dirty="0" err="1">
                <a:solidFill>
                  <a:srgbClr val="003399"/>
                </a:solidFill>
                <a:latin typeface="+mn-lt"/>
                <a:ea typeface="+mn-ea"/>
                <a:cs typeface="+mn-cs"/>
              </a:rPr>
              <a:t>Methods</a:t>
            </a:r>
            <a:endParaRPr lang="en-GB" sz="4000" b="1" cap="small" dirty="0">
              <a:solidFill>
                <a:srgbClr val="003399"/>
              </a:solidFill>
              <a:latin typeface="+mn-lt"/>
              <a:ea typeface="+mn-ea"/>
              <a:cs typeface="+mn-cs"/>
            </a:endParaRPr>
          </a:p>
        </p:txBody>
      </p:sp>
      <p:sp>
        <p:nvSpPr>
          <p:cNvPr id="3" name="Rectangle à coins arrondis 2"/>
          <p:cNvSpPr/>
          <p:nvPr/>
        </p:nvSpPr>
        <p:spPr>
          <a:xfrm>
            <a:off x="1094509" y="800004"/>
            <a:ext cx="7065818" cy="1846218"/>
          </a:xfrm>
          <a:prstGeom prst="round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91428" tIns="45714" rIns="91428" bIns="45714" rtlCol="0" anchor="ctr"/>
          <a:lstStyle/>
          <a:p>
            <a:pPr algn="ctr">
              <a:spcBef>
                <a:spcPts val="600"/>
              </a:spcBef>
            </a:pPr>
            <a:r>
              <a:rPr lang="fr-FR" sz="2400" b="1" dirty="0" err="1"/>
              <a:t>Database</a:t>
            </a:r>
            <a:r>
              <a:rPr lang="fr-FR" sz="2400" b="1" dirty="0"/>
              <a:t>: FRANCE TAVI</a:t>
            </a:r>
          </a:p>
          <a:p>
            <a:pPr marL="285701" indent="-285701">
              <a:spcBef>
                <a:spcPts val="600"/>
              </a:spcBef>
              <a:buFont typeface="Arial" panose="020B0604020202020204" pitchFamily="34" charset="0"/>
              <a:buChar char="•"/>
            </a:pPr>
            <a:r>
              <a:rPr lang="en-US" b="1" dirty="0" smtClean="0"/>
              <a:t>Inclusion</a:t>
            </a:r>
            <a:r>
              <a:rPr lang="en-US" dirty="0" smtClean="0">
                <a:sym typeface="Wingdings"/>
              </a:rPr>
              <a:t></a:t>
            </a:r>
            <a:r>
              <a:rPr lang="en-US" dirty="0" smtClean="0"/>
              <a:t> multi-</a:t>
            </a:r>
            <a:r>
              <a:rPr lang="en-US" dirty="0" err="1" smtClean="0"/>
              <a:t>centre</a:t>
            </a:r>
            <a:r>
              <a:rPr lang="en-US" dirty="0"/>
              <a:t>, French, prospective, registry</a:t>
            </a:r>
          </a:p>
          <a:p>
            <a:pPr marL="285701" indent="-285701">
              <a:spcBef>
                <a:spcPts val="600"/>
              </a:spcBef>
              <a:buFont typeface="Arial" panose="020B0604020202020204" pitchFamily="34" charset="0"/>
              <a:buChar char="•"/>
            </a:pPr>
            <a:r>
              <a:rPr lang="en-US" b="1" dirty="0" smtClean="0"/>
              <a:t>Period</a:t>
            </a:r>
            <a:r>
              <a:rPr lang="en-US" dirty="0">
                <a:sym typeface="Wingdings"/>
              </a:rPr>
              <a:t> </a:t>
            </a:r>
            <a:r>
              <a:rPr lang="en-US" dirty="0" smtClean="0"/>
              <a:t> </a:t>
            </a:r>
            <a:r>
              <a:rPr lang="en-US" dirty="0"/>
              <a:t>January 2013 and December 2015</a:t>
            </a:r>
          </a:p>
          <a:p>
            <a:pPr marL="285701" indent="-285701">
              <a:spcBef>
                <a:spcPts val="600"/>
              </a:spcBef>
              <a:buFont typeface="Arial" panose="020B0604020202020204" pitchFamily="34" charset="0"/>
              <a:buChar char="•"/>
            </a:pPr>
            <a:r>
              <a:rPr lang="en-US" b="1" dirty="0"/>
              <a:t>Mortality </a:t>
            </a:r>
            <a:r>
              <a:rPr lang="en-US" b="1" dirty="0" smtClean="0"/>
              <a:t>outcome</a:t>
            </a:r>
            <a:r>
              <a:rPr lang="en-US" b="1" dirty="0">
                <a:sym typeface="Wingdings"/>
              </a:rPr>
              <a:t> </a:t>
            </a:r>
            <a:r>
              <a:rPr lang="en-US" b="1" dirty="0" smtClean="0"/>
              <a:t> </a:t>
            </a:r>
            <a:r>
              <a:rPr lang="en-US" dirty="0"/>
              <a:t>INSEE query on April 12</a:t>
            </a:r>
            <a:r>
              <a:rPr lang="en-US" baseline="30000" dirty="0"/>
              <a:t>th</a:t>
            </a:r>
            <a:r>
              <a:rPr lang="en-US" dirty="0"/>
              <a:t> 2016</a:t>
            </a:r>
          </a:p>
          <a:p>
            <a:pPr marL="285701" indent="-285701">
              <a:spcBef>
                <a:spcPts val="600"/>
              </a:spcBef>
              <a:buFont typeface="Arial" panose="020B0604020202020204" pitchFamily="34" charset="0"/>
              <a:buChar char="•"/>
            </a:pPr>
            <a:r>
              <a:rPr lang="en-US" b="1" dirty="0" smtClean="0"/>
              <a:t>BVD </a:t>
            </a:r>
            <a:r>
              <a:rPr lang="en-US" b="1" dirty="0">
                <a:sym typeface="Wingdings"/>
              </a:rPr>
              <a:t> </a:t>
            </a:r>
            <a:r>
              <a:rPr lang="en-US" dirty="0">
                <a:sym typeface="Wingdings"/>
              </a:rPr>
              <a:t>E</a:t>
            </a:r>
            <a:r>
              <a:rPr lang="en-US" dirty="0" smtClean="0"/>
              <a:t>chocardiographic </a:t>
            </a:r>
            <a:r>
              <a:rPr lang="en-US" dirty="0"/>
              <a:t>follow-up </a:t>
            </a:r>
            <a:r>
              <a:rPr lang="en-US" dirty="0" smtClean="0"/>
              <a:t>to </a:t>
            </a:r>
            <a:r>
              <a:rPr lang="en-US" dirty="0"/>
              <a:t>May 9</a:t>
            </a:r>
            <a:r>
              <a:rPr lang="en-US" baseline="30000" dirty="0"/>
              <a:t>th</a:t>
            </a:r>
            <a:r>
              <a:rPr lang="en-US" dirty="0"/>
              <a:t>, </a:t>
            </a:r>
            <a:r>
              <a:rPr lang="en-US" dirty="0" smtClean="0"/>
              <a:t>2016</a:t>
            </a:r>
            <a:endParaRPr lang="en-US" dirty="0"/>
          </a:p>
        </p:txBody>
      </p:sp>
      <p:sp>
        <p:nvSpPr>
          <p:cNvPr id="6" name="Rectangle à coins arrondis 5"/>
          <p:cNvSpPr/>
          <p:nvPr/>
        </p:nvSpPr>
        <p:spPr>
          <a:xfrm>
            <a:off x="1094509" y="2805550"/>
            <a:ext cx="7164000" cy="1808018"/>
          </a:xfrm>
          <a:prstGeom prst="roundRect">
            <a:avLst/>
          </a:prstGeom>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spcBef>
                <a:spcPts val="600"/>
              </a:spcBef>
            </a:pPr>
            <a:r>
              <a:rPr lang="fr-FR" sz="2400" b="1" dirty="0" err="1">
                <a:solidFill>
                  <a:schemeClr val="dk1"/>
                </a:solidFill>
              </a:rPr>
              <a:t>Statistical</a:t>
            </a:r>
            <a:r>
              <a:rPr lang="fr-FR" sz="2400" b="1" dirty="0">
                <a:solidFill>
                  <a:schemeClr val="dk1"/>
                </a:solidFill>
              </a:rPr>
              <a:t> analysis</a:t>
            </a:r>
          </a:p>
          <a:p>
            <a:pPr marL="285701" indent="-285701">
              <a:spcBef>
                <a:spcPts val="600"/>
              </a:spcBef>
              <a:buFont typeface="Arial" panose="020B0604020202020204" pitchFamily="34" charset="0"/>
              <a:buChar char="•"/>
            </a:pPr>
            <a:r>
              <a:rPr lang="en-US" sz="1600" b="1" dirty="0">
                <a:solidFill>
                  <a:schemeClr val="tx1"/>
                </a:solidFill>
              </a:rPr>
              <a:t>Missing values</a:t>
            </a:r>
            <a:r>
              <a:rPr lang="en-US" sz="1600" b="1" dirty="0">
                <a:sym typeface="Wingdings"/>
              </a:rPr>
              <a:t> </a:t>
            </a:r>
            <a:r>
              <a:rPr lang="en-US" sz="1600" dirty="0">
                <a:solidFill>
                  <a:schemeClr val="tx1"/>
                </a:solidFill>
                <a:sym typeface="Wingdings"/>
              </a:rPr>
              <a:t></a:t>
            </a:r>
            <a:r>
              <a:rPr lang="en-US" sz="1600" dirty="0">
                <a:sym typeface="Wingdings"/>
              </a:rPr>
              <a:t> </a:t>
            </a:r>
            <a:r>
              <a:rPr lang="en-US" sz="1600" dirty="0">
                <a:solidFill>
                  <a:schemeClr val="tx1"/>
                </a:solidFill>
              </a:rPr>
              <a:t>multiple imputation (sensitivity analysis and complete cases)</a:t>
            </a:r>
          </a:p>
          <a:p>
            <a:pPr marL="285701" indent="-285701">
              <a:spcBef>
                <a:spcPts val="600"/>
              </a:spcBef>
              <a:buFont typeface="Arial" panose="020B0604020202020204" pitchFamily="34" charset="0"/>
              <a:buChar char="•"/>
            </a:pPr>
            <a:r>
              <a:rPr lang="en-US" sz="1600" b="1" dirty="0">
                <a:solidFill>
                  <a:schemeClr val="tx1"/>
                </a:solidFill>
              </a:rPr>
              <a:t>Multivariable Cox regression </a:t>
            </a:r>
            <a:r>
              <a:rPr lang="en-US" sz="1600" dirty="0">
                <a:solidFill>
                  <a:schemeClr val="tx1"/>
                </a:solidFill>
              </a:rPr>
              <a:t>for mortality</a:t>
            </a:r>
          </a:p>
          <a:p>
            <a:pPr marL="285701" indent="-285701">
              <a:spcBef>
                <a:spcPts val="600"/>
              </a:spcBef>
              <a:buFont typeface="Arial" panose="020B0604020202020204" pitchFamily="34" charset="0"/>
              <a:buChar char="•"/>
            </a:pPr>
            <a:r>
              <a:rPr lang="en-US" sz="1600" b="1" dirty="0">
                <a:solidFill>
                  <a:schemeClr val="tx1"/>
                </a:solidFill>
              </a:rPr>
              <a:t>Multivariable logistic regression </a:t>
            </a:r>
            <a:r>
              <a:rPr lang="en-US" sz="1600" dirty="0">
                <a:solidFill>
                  <a:schemeClr val="tx1"/>
                </a:solidFill>
              </a:rPr>
              <a:t>for</a:t>
            </a:r>
            <a:r>
              <a:rPr lang="en-GB" sz="1600" dirty="0">
                <a:solidFill>
                  <a:schemeClr val="tx1"/>
                </a:solidFill>
              </a:rPr>
              <a:t> Bioprosthetic Valve Dysfunction</a:t>
            </a:r>
          </a:p>
          <a:p>
            <a:pPr marL="285701" indent="-285701">
              <a:spcBef>
                <a:spcPts val="600"/>
              </a:spcBef>
              <a:buFont typeface="Arial" panose="020B0604020202020204" pitchFamily="34" charset="0"/>
              <a:buChar char="•"/>
            </a:pPr>
            <a:r>
              <a:rPr lang="fr-FR" sz="1600" dirty="0">
                <a:solidFill>
                  <a:schemeClr val="tx1"/>
                </a:solidFill>
              </a:rPr>
              <a:t>IBM S</a:t>
            </a:r>
            <a:r>
              <a:rPr lang="en-GB" sz="1600" dirty="0">
                <a:solidFill>
                  <a:schemeClr val="tx1"/>
                </a:solidFill>
              </a:rPr>
              <a:t>PSS </a:t>
            </a:r>
            <a:r>
              <a:rPr lang="en-US" sz="1600" dirty="0">
                <a:solidFill>
                  <a:schemeClr val="tx1"/>
                </a:solidFill>
              </a:rPr>
              <a:t>Version 23.0 (Armonk, NY: IBM Corp) software</a:t>
            </a:r>
          </a:p>
        </p:txBody>
      </p:sp>
      <p:pic>
        <p:nvPicPr>
          <p:cNvPr id="5" name="Image 4">
            <a:extLst>
              <a:ext uri="{FF2B5EF4-FFF2-40B4-BE49-F238E27FC236}">
                <a16:creationId xmlns="" xmlns:a16="http://schemas.microsoft.com/office/drawing/2014/main" id="{36F8C1F7-93C7-4D36-9340-4CFF36909A38}"/>
              </a:ext>
            </a:extLst>
          </p:cNvPr>
          <p:cNvPicPr>
            <a:picLocks noChangeAspect="1"/>
          </p:cNvPicPr>
          <p:nvPr/>
        </p:nvPicPr>
        <p:blipFill>
          <a:blip r:embed="rId2"/>
          <a:stretch>
            <a:fillRect/>
          </a:stretch>
        </p:blipFill>
        <p:spPr>
          <a:xfrm>
            <a:off x="8670519" y="6552"/>
            <a:ext cx="454793" cy="446672"/>
          </a:xfrm>
          <a:prstGeom prst="rect">
            <a:avLst/>
          </a:prstGeom>
        </p:spPr>
      </p:pic>
      <p:pic>
        <p:nvPicPr>
          <p:cNvPr id="7" name="Picture 2" descr="Fac médecine Sorbonne Universite (cl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53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521AA47-F4FC-46D5-81CD-946D8F0F77B0}"/>
              </a:ext>
            </a:extLst>
          </p:cNvPr>
          <p:cNvSpPr>
            <a:spLocks noGrp="1"/>
          </p:cNvSpPr>
          <p:nvPr>
            <p:ph type="title"/>
          </p:nvPr>
        </p:nvSpPr>
        <p:spPr>
          <a:xfrm>
            <a:off x="457200" y="0"/>
            <a:ext cx="8229600" cy="857250"/>
          </a:xfrm>
        </p:spPr>
        <p:txBody>
          <a:bodyPr>
            <a:normAutofit/>
          </a:bodyPr>
          <a:lstStyle/>
          <a:p>
            <a:r>
              <a:rPr lang="en-GB" sz="4000" b="1" cap="small" dirty="0">
                <a:solidFill>
                  <a:srgbClr val="003399"/>
                </a:solidFill>
                <a:latin typeface="+mn-lt"/>
                <a:ea typeface="+mn-ea"/>
                <a:cs typeface="+mn-cs"/>
              </a:rPr>
              <a:t>Flow Chart</a:t>
            </a:r>
          </a:p>
        </p:txBody>
      </p:sp>
      <p:pic>
        <p:nvPicPr>
          <p:cNvPr id="4" name="Image 3">
            <a:extLst>
              <a:ext uri="{FF2B5EF4-FFF2-40B4-BE49-F238E27FC236}">
                <a16:creationId xmlns="" xmlns:a16="http://schemas.microsoft.com/office/drawing/2014/main" id="{4692E76F-8BA8-4A12-93FA-A46EB408A17C}"/>
              </a:ext>
            </a:extLst>
          </p:cNvPr>
          <p:cNvPicPr/>
          <p:nvPr/>
        </p:nvPicPr>
        <p:blipFill>
          <a:blip r:embed="rId2"/>
          <a:stretch>
            <a:fillRect/>
          </a:stretch>
        </p:blipFill>
        <p:spPr>
          <a:xfrm>
            <a:off x="1704114" y="845139"/>
            <a:ext cx="6683392" cy="4035136"/>
          </a:xfrm>
          <a:prstGeom prst="rect">
            <a:avLst/>
          </a:prstGeom>
        </p:spPr>
      </p:pic>
      <p:pic>
        <p:nvPicPr>
          <p:cNvPr id="5" name="Image 4">
            <a:extLst>
              <a:ext uri="{FF2B5EF4-FFF2-40B4-BE49-F238E27FC236}">
                <a16:creationId xmlns="" xmlns:a16="http://schemas.microsoft.com/office/drawing/2014/main" id="{36F8C1F7-93C7-4D36-9340-4CFF36909A38}"/>
              </a:ext>
            </a:extLst>
          </p:cNvPr>
          <p:cNvPicPr>
            <a:picLocks noChangeAspect="1"/>
          </p:cNvPicPr>
          <p:nvPr/>
        </p:nvPicPr>
        <p:blipFill>
          <a:blip r:embed="rId3"/>
          <a:stretch>
            <a:fillRect/>
          </a:stretch>
        </p:blipFill>
        <p:spPr>
          <a:xfrm>
            <a:off x="8670519" y="6552"/>
            <a:ext cx="454793" cy="446672"/>
          </a:xfrm>
          <a:prstGeom prst="rect">
            <a:avLst/>
          </a:prstGeom>
        </p:spPr>
      </p:pic>
      <p:pic>
        <p:nvPicPr>
          <p:cNvPr id="6" name="Picture 2" descr="Fac médecine Sorbonne Universite (cl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93" y="6552"/>
            <a:ext cx="816462" cy="32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59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2145</TotalTime>
  <Words>1551</Words>
  <Application>Microsoft Office PowerPoint</Application>
  <PresentationFormat>Affichage à l'écran (16:9)</PresentationFormat>
  <Paragraphs>394</Paragraphs>
  <Slides>19</Slides>
  <Notes>3</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19</vt:i4>
      </vt:variant>
    </vt:vector>
  </HeadingPairs>
  <TitlesOfParts>
    <vt:vector size="22" baseType="lpstr">
      <vt:lpstr>Thème Office</vt:lpstr>
      <vt:lpstr>2_Thème Office</vt:lpstr>
      <vt:lpstr>Image</vt:lpstr>
      <vt:lpstr>Anti-thrombotic treatment after TAVR: insights from the FRANCE-TAVI Registry</vt:lpstr>
      <vt:lpstr>Présentation PowerPoint</vt:lpstr>
      <vt:lpstr>Présentation PowerPoint</vt:lpstr>
      <vt:lpstr>Présentation PowerPoint</vt:lpstr>
      <vt:lpstr>Bioprosthetic Valve Dysfunction</vt:lpstr>
      <vt:lpstr>Objectives</vt:lpstr>
      <vt:lpstr>Study Oversight</vt:lpstr>
      <vt:lpstr>Methods</vt:lpstr>
      <vt:lpstr>Flow Chart</vt:lpstr>
      <vt:lpstr>Patients Characteristics</vt:lpstr>
      <vt:lpstr>Patients Characteristics</vt:lpstr>
      <vt:lpstr>Correlates of Long-Term Mortality</vt:lpstr>
      <vt:lpstr>KM Curves According to Anticoagulation</vt:lpstr>
      <vt:lpstr>Correlates of Bioprosthetic Valve Dysfunction</vt:lpstr>
      <vt:lpstr>Discussion</vt:lpstr>
      <vt:lpstr>Limitations</vt:lpstr>
      <vt:lpstr>Major Ongoing Trials</vt:lpstr>
      <vt:lpstr>Présentation PowerPoint</vt:lpstr>
      <vt:lpstr>Présentation PowerPoint</vt:lpstr>
    </vt:vector>
  </TitlesOfParts>
  <Company>Hobby 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Olivier Boutin</dc:creator>
  <cp:lastModifiedBy>JPCOLLET</cp:lastModifiedBy>
  <cp:revision>122</cp:revision>
  <dcterms:created xsi:type="dcterms:W3CDTF">2018-05-07T09:29:36Z</dcterms:created>
  <dcterms:modified xsi:type="dcterms:W3CDTF">2018-08-24T13:03:31Z</dcterms:modified>
</cp:coreProperties>
</file>