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6" r:id="rId5"/>
    <p:sldId id="267" r:id="rId6"/>
    <p:sldId id="265" r:id="rId7"/>
    <p:sldId id="268" r:id="rId8"/>
    <p:sldId id="264" r:id="rId9"/>
    <p:sldId id="261" r:id="rId1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94649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0285-0C1E-7A4C-B600-51B4624DA9B1}" type="datetimeFigureOut">
              <a:rPr lang="fr-FR" smtClean="0"/>
              <a:pPr/>
              <a:t>24/08/2018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4E30-BBD9-D546-A51F-A696A7CC4A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CE4A-264D-0B48-A0F4-1849DE20E8B8}" type="datetimeFigureOut">
              <a:rPr lang="en-US" smtClean="0"/>
              <a:t>8/24/18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1C65-C30F-AC40-B4B8-CDE976E9FB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1C65-C30F-AC40-B4B8-CDE976E9F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505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2A23C5-C748-A348-BDA4-8FA2FE2144DD}" type="datetimeFigureOut">
              <a:rPr lang="fr-FR" smtClean="0"/>
              <a:pPr/>
              <a:t>24/08/2018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19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2494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400FF"/>
                </a:solidFill>
              </a:rPr>
              <a:t>De-escalation versus escalation of antiplatelet therapy in elderly ACS patients: insight from the ANTARCTIC trial.</a:t>
            </a:r>
            <a:endParaRPr lang="fr-FR" dirty="0">
              <a:solidFill>
                <a:srgbClr val="1400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9882B4-902E-2849-B960-D2CDE1D3AA32}"/>
              </a:ext>
            </a:extLst>
          </p:cNvPr>
          <p:cNvSpPr txBox="1"/>
          <p:nvPr/>
        </p:nvSpPr>
        <p:spPr>
          <a:xfrm>
            <a:off x="1260389" y="2835176"/>
            <a:ext cx="6623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Cayla G, </a:t>
            </a:r>
            <a:r>
              <a:rPr lang="en-US" sz="2400" dirty="0" err="1"/>
              <a:t>Cuisset</a:t>
            </a:r>
            <a:r>
              <a:rPr lang="en-US" sz="2400" dirty="0"/>
              <a:t> T, </a:t>
            </a:r>
            <a:r>
              <a:rPr lang="en-US" sz="2400" dirty="0" err="1"/>
              <a:t>Lattuca</a:t>
            </a:r>
            <a:r>
              <a:rPr lang="en-US" sz="2400" dirty="0"/>
              <a:t> B, </a:t>
            </a:r>
            <a:r>
              <a:rPr lang="en-US" sz="2400" dirty="0" err="1"/>
              <a:t>Silvain</a:t>
            </a:r>
            <a:r>
              <a:rPr lang="en-US" sz="2400" dirty="0"/>
              <a:t> J, </a:t>
            </a:r>
            <a:r>
              <a:rPr lang="en-US" sz="2400" dirty="0" err="1"/>
              <a:t>Leclercq</a:t>
            </a:r>
            <a:r>
              <a:rPr lang="en-US" sz="2400" dirty="0"/>
              <a:t> F, Manzo Silberman S, </a:t>
            </a:r>
            <a:r>
              <a:rPr lang="en-US" sz="2400" dirty="0" err="1"/>
              <a:t>Pouillot</a:t>
            </a:r>
            <a:r>
              <a:rPr lang="en-US" sz="2400" dirty="0"/>
              <a:t> C, Carrie D, </a:t>
            </a:r>
            <a:r>
              <a:rPr lang="en-US" sz="2400" dirty="0" err="1"/>
              <a:t>Beygui</a:t>
            </a:r>
            <a:r>
              <a:rPr lang="en-US" sz="2400" dirty="0"/>
              <a:t> F, </a:t>
            </a:r>
            <a:r>
              <a:rPr lang="en-US" sz="2400" dirty="0" err="1"/>
              <a:t>Vicaut</a:t>
            </a:r>
            <a:r>
              <a:rPr lang="en-US" sz="2400" dirty="0"/>
              <a:t> E, Range G, Henry P, Van Belle E, Collet JP, </a:t>
            </a:r>
            <a:r>
              <a:rPr lang="en-US" sz="2400" dirty="0" err="1"/>
              <a:t>Montalescot</a:t>
            </a:r>
            <a:r>
              <a:rPr lang="en-US" sz="2400" dirty="0"/>
              <a:t> G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For the </a:t>
            </a:r>
            <a:r>
              <a:rPr lang="fr-FR" sz="2400" b="1" dirty="0"/>
              <a:t>ACTION </a:t>
            </a:r>
            <a:r>
              <a:rPr lang="fr-FR" sz="2400" b="1" dirty="0" err="1"/>
              <a:t>study</a:t>
            </a:r>
            <a:r>
              <a:rPr lang="fr-FR" sz="2400" b="1" dirty="0"/>
              <a:t> group </a:t>
            </a:r>
            <a:endParaRPr lang="en-US" sz="24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D0DB4A-1DD4-AA46-B147-FAD799DE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69" y="2247051"/>
            <a:ext cx="1579345" cy="4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312F86-4E5F-CC4C-A52A-97EAC30CD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711" y="3335909"/>
            <a:ext cx="977060" cy="832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51D06BE-61FE-BE44-8BB0-9AFC701FB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7079" y="718147"/>
            <a:ext cx="8229600" cy="458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12800" indent="-812800">
              <a:spcBef>
                <a:spcPct val="20000"/>
              </a:spcBef>
              <a:buClr>
                <a:srgbClr val="7D177A"/>
              </a:buClr>
              <a:buFont typeface="Arial" charset="0"/>
              <a:buNone/>
            </a:pPr>
            <a:r>
              <a:rPr lang="en-US" sz="2000" b="1" dirty="0">
                <a:solidFill>
                  <a:srgbClr val="2A0946"/>
                </a:solidFill>
                <a:cs typeface="Arial" charset="0"/>
              </a:rPr>
              <a:t>Speaker's name: Guillaume Cayla</a:t>
            </a:r>
          </a:p>
          <a:p>
            <a:pPr marL="812800" indent="-812800">
              <a:spcBef>
                <a:spcPct val="20000"/>
              </a:spcBef>
              <a:buClr>
                <a:srgbClr val="7D177A"/>
              </a:buClr>
              <a:buFont typeface="Arial" charset="0"/>
              <a:buNone/>
            </a:pPr>
            <a:endParaRPr lang="en-US" sz="1600" b="1" dirty="0">
              <a:solidFill>
                <a:srgbClr val="2A0946"/>
              </a:solidFill>
              <a:cs typeface="Arial" charset="0"/>
            </a:endParaRPr>
          </a:p>
          <a:p>
            <a:pPr marL="263525" indent="-263525">
              <a:buFont typeface="Wingdings" charset="2"/>
              <a:buChar char="q"/>
            </a:pPr>
            <a:r>
              <a:rPr lang="en-US" sz="2000" b="1" dirty="0">
                <a:solidFill>
                  <a:srgbClr val="2A0946"/>
                </a:solidFill>
                <a:cs typeface="Arial" charset="0"/>
              </a:rPr>
              <a:t>  </a:t>
            </a:r>
            <a:r>
              <a:rPr lang="fr-FR" sz="2000" b="1" dirty="0">
                <a:solidFill>
                  <a:srgbClr val="2A0946"/>
                </a:solidFill>
                <a:cs typeface="Arial" charset="0"/>
              </a:rPr>
              <a:t>I have the </a:t>
            </a:r>
            <a:r>
              <a:rPr lang="fr-FR" sz="2000" b="1" dirty="0" err="1">
                <a:solidFill>
                  <a:srgbClr val="2A0946"/>
                </a:solidFill>
                <a:cs typeface="Arial" charset="0"/>
              </a:rPr>
              <a:t>following</a:t>
            </a:r>
            <a:r>
              <a:rPr lang="fr-FR" sz="2000" b="1" dirty="0">
                <a:solidFill>
                  <a:srgbClr val="2A0946"/>
                </a:solidFill>
                <a:cs typeface="Arial" charset="0"/>
              </a:rPr>
              <a:t> </a:t>
            </a:r>
            <a:r>
              <a:rPr lang="fr-FR" sz="2000" b="1" dirty="0" err="1">
                <a:solidFill>
                  <a:srgbClr val="2A0946"/>
                </a:solidFill>
                <a:cs typeface="Arial" charset="0"/>
              </a:rPr>
              <a:t>potential</a:t>
            </a:r>
            <a:r>
              <a:rPr lang="fr-FR" sz="2000" b="1" dirty="0">
                <a:solidFill>
                  <a:srgbClr val="2A0946"/>
                </a:solidFill>
                <a:cs typeface="Arial" charset="0"/>
              </a:rPr>
              <a:t> </a:t>
            </a:r>
            <a:r>
              <a:rPr lang="fr-FR" sz="2000" b="1" dirty="0" err="1">
                <a:solidFill>
                  <a:srgbClr val="2A0946"/>
                </a:solidFill>
                <a:cs typeface="Arial" charset="0"/>
              </a:rPr>
              <a:t>conflicts</a:t>
            </a:r>
            <a:r>
              <a:rPr lang="fr-FR" sz="2000" b="1" dirty="0">
                <a:solidFill>
                  <a:srgbClr val="2A0946"/>
                </a:solidFill>
                <a:cs typeface="Arial" charset="0"/>
              </a:rPr>
              <a:t> of </a:t>
            </a:r>
            <a:r>
              <a:rPr lang="fr-FR" sz="2000" b="1" dirty="0" err="1">
                <a:solidFill>
                  <a:srgbClr val="2A0946"/>
                </a:solidFill>
                <a:cs typeface="Arial" charset="0"/>
              </a:rPr>
              <a:t>interest</a:t>
            </a:r>
            <a:r>
              <a:rPr lang="fr-FR" sz="2000" b="1" dirty="0">
                <a:solidFill>
                  <a:srgbClr val="2A0946"/>
                </a:solidFill>
                <a:cs typeface="Arial" charset="0"/>
              </a:rPr>
              <a:t> to report:</a:t>
            </a:r>
          </a:p>
          <a:p>
            <a:pPr marL="106363" indent="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buNone/>
              <a:tabLst>
                <a:tab pos="449263" algn="l"/>
              </a:tabLst>
            </a:pPr>
            <a:br>
              <a:rPr lang="en-US" sz="2000" dirty="0">
                <a:solidFill>
                  <a:srgbClr val="2A0946"/>
                </a:solidFill>
                <a:ea typeface="Wingdings"/>
                <a:cs typeface="Wingdings"/>
                <a:sym typeface="Wingdings"/>
              </a:rPr>
            </a:br>
            <a:r>
              <a:rPr lang="en-US" sz="2000" dirty="0">
                <a:solidFill>
                  <a:srgbClr val="2A0946"/>
                </a:solidFill>
                <a:ea typeface="Wingdings"/>
                <a:cs typeface="Wingdings"/>
                <a:sym typeface="Wingdings"/>
              </a:rPr>
              <a:t>Receipt of honoraria or consultation fees: Abbott, AstraZeneca, Bayer AG, Biotronik, Boston Scientific, Daiichi Sankyo and Eli-Lilly , Medtronic, MSD, Pfizer, The Medecine Company</a:t>
            </a:r>
            <a:br>
              <a:rPr lang="en-US" sz="2000" dirty="0">
                <a:solidFill>
                  <a:srgbClr val="2A0946"/>
                </a:solidFill>
                <a:ea typeface="Wingdings"/>
                <a:cs typeface="Wingdings"/>
                <a:sym typeface="Wingdings"/>
              </a:rPr>
            </a:br>
            <a:endParaRPr lang="en-US" sz="2000" dirty="0">
              <a:solidFill>
                <a:srgbClr val="2A0946"/>
              </a:solidFill>
              <a:ea typeface="Wingdings"/>
              <a:cs typeface="Wingdings"/>
              <a:sym typeface="Wingdings"/>
            </a:endParaRPr>
          </a:p>
          <a:p>
            <a:pPr marL="106363" indent="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buNone/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A74BB-7C35-E742-A338-CEAB71C2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1400FF"/>
                </a:solidFill>
              </a:rPr>
              <a:t>Background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80F7F3-E4D0-F54F-92D7-D8781F48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063229"/>
            <a:ext cx="8229600" cy="19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elderly patients stented for an ACS</a:t>
            </a:r>
            <a:r>
              <a:rPr lang="en-US" sz="2400" dirty="0">
                <a:latin typeface="+mj-lt"/>
              </a:rPr>
              <a:t>, ANTARCTIC study (1) failed to improve the net clinical benefit of a strategy </a:t>
            </a:r>
            <a:r>
              <a:rPr lang="en-US" sz="2400" b="1" dirty="0">
                <a:latin typeface="+mj-lt"/>
              </a:rPr>
              <a:t>of platelet function monitoring</a:t>
            </a:r>
            <a:r>
              <a:rPr lang="en-US" sz="2400" dirty="0">
                <a:latin typeface="+mj-lt"/>
              </a:rPr>
              <a:t> with </a:t>
            </a:r>
            <a:r>
              <a:rPr lang="en-US" sz="2400" b="1" dirty="0">
                <a:latin typeface="+mj-lt"/>
              </a:rPr>
              <a:t>dose and drug adjustment </a:t>
            </a:r>
            <a:r>
              <a:rPr lang="en-US" sz="2400" dirty="0">
                <a:latin typeface="+mj-lt"/>
              </a:rPr>
              <a:t>as compared with a conventional strategy using the same 5mg dose of prasugrel in all patients.</a:t>
            </a:r>
          </a:p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B99833-557E-B24B-8D31-5FFCD12F3A37}"/>
              </a:ext>
            </a:extLst>
          </p:cNvPr>
          <p:cNvSpPr txBox="1"/>
          <p:nvPr/>
        </p:nvSpPr>
        <p:spPr>
          <a:xfrm>
            <a:off x="4428782" y="4774168"/>
            <a:ext cx="415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 ANTARCTIC , </a:t>
            </a:r>
            <a:r>
              <a:rPr lang="en-US" i="1" dirty="0"/>
              <a:t>Cayla et al. </a:t>
            </a:r>
            <a:r>
              <a:rPr lang="en-US" dirty="0"/>
              <a:t>Lancet 2016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47373-642D-724E-97B2-EBB2C71D5D15}"/>
              </a:ext>
            </a:extLst>
          </p:cNvPr>
          <p:cNvSpPr/>
          <p:nvPr/>
        </p:nvSpPr>
        <p:spPr>
          <a:xfrm>
            <a:off x="357808" y="3280806"/>
            <a:ext cx="7494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The ANTARCTIC study offers the opportunity to </a:t>
            </a:r>
            <a:r>
              <a:rPr lang="en-US" sz="2400" b="1" dirty="0"/>
              <a:t>analyze the biological impact of escalation or de-escalation of antiplatelet agents in elderly patients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278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01E914-BFC4-1D44-9165-499FCF5E72A9}"/>
              </a:ext>
            </a:extLst>
          </p:cNvPr>
          <p:cNvSpPr/>
          <p:nvPr/>
        </p:nvSpPr>
        <p:spPr>
          <a:xfrm>
            <a:off x="232202" y="2042114"/>
            <a:ext cx="8259464" cy="3282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FB7355B-4531-DA4A-A2BA-A14EE6CCA189}"/>
              </a:ext>
            </a:extLst>
          </p:cNvPr>
          <p:cNvSpPr txBox="1">
            <a:spLocks/>
          </p:cNvSpPr>
          <p:nvPr/>
        </p:nvSpPr>
        <p:spPr>
          <a:xfrm>
            <a:off x="169905" y="74103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400FF"/>
                </a:solidFill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2229B-19F5-EF4C-820A-40FC935298D1}"/>
              </a:ext>
            </a:extLst>
          </p:cNvPr>
          <p:cNvSpPr/>
          <p:nvPr/>
        </p:nvSpPr>
        <p:spPr>
          <a:xfrm>
            <a:off x="169905" y="953541"/>
            <a:ext cx="8990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877 patients randomized : 435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allocated to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strategy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Verifynow</a:t>
            </a:r>
            <a:r>
              <a:rPr lang="en-US" sz="2000" dirty="0">
                <a:solidFill>
                  <a:srgbClr val="000000"/>
                </a:solidFill>
                <a:latin typeface="Times" pitchFamily="2" charset="0"/>
                <a:ea typeface="Calibri" panose="020F0502020204030204" pitchFamily="34" charset="0"/>
                <a:cs typeface="Times" pitchFamily="2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days after initiation of prasugrel 5mg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Verifynow</a:t>
            </a:r>
            <a:r>
              <a:rPr lang="en-US" sz="2000" dirty="0">
                <a:solidFill>
                  <a:srgbClr val="000000"/>
                </a:solidFill>
                <a:latin typeface="Times" pitchFamily="2" charset="0"/>
                <a:ea typeface="Calibri" panose="020F0502020204030204" pitchFamily="34" charset="0"/>
                <a:cs typeface="Times" pitchFamily="2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 14 days later in patients who required a change in treatment. 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19151-90F7-444D-835B-58BC7C259E33}"/>
              </a:ext>
            </a:extLst>
          </p:cNvPr>
          <p:cNvSpPr/>
          <p:nvPr/>
        </p:nvSpPr>
        <p:spPr>
          <a:xfrm>
            <a:off x="416525" y="2015491"/>
            <a:ext cx="8075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optimal range of platelet reactivity was defined as PRU between 208 and 85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FF4AC-3302-C243-8576-3C475475462C}"/>
              </a:ext>
            </a:extLst>
          </p:cNvPr>
          <p:cNvSpPr/>
          <p:nvPr/>
        </p:nvSpPr>
        <p:spPr>
          <a:xfrm>
            <a:off x="294500" y="260649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4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Platelet Inhibition (HPI) PRU ≤85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prasugrel 5mg 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clopidogrel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75mg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B01B-9301-1E48-A5AF-E4740A4F8328}"/>
              </a:ext>
            </a:extLst>
          </p:cNvPr>
          <p:cNvSpPr/>
          <p:nvPr/>
        </p:nvSpPr>
        <p:spPr>
          <a:xfrm>
            <a:off x="4296794" y="26064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4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Platelet Reactivity (HPR)  PRU ≥208</a:t>
            </a:r>
          </a:p>
          <a:p>
            <a:pPr algn="ctr"/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prasugrel 5mg 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prasugrel 10mg</a:t>
            </a:r>
            <a:endParaRPr lang="en-US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09F091C-D4E2-3F4C-BD39-511BC0131361}"/>
              </a:ext>
            </a:extLst>
          </p:cNvPr>
          <p:cNvCxnSpPr/>
          <p:nvPr/>
        </p:nvCxnSpPr>
        <p:spPr>
          <a:xfrm>
            <a:off x="2468325" y="3481119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E25D3AF-29B4-5841-9A0C-8B390D8ACCD8}"/>
              </a:ext>
            </a:extLst>
          </p:cNvPr>
          <p:cNvCxnSpPr/>
          <p:nvPr/>
        </p:nvCxnSpPr>
        <p:spPr>
          <a:xfrm>
            <a:off x="6718963" y="3481119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40F0D9D-4968-524A-BACD-85AFC6DCD1AA}"/>
              </a:ext>
            </a:extLst>
          </p:cNvPr>
          <p:cNvSpPr/>
          <p:nvPr/>
        </p:nvSpPr>
        <p:spPr>
          <a:xfrm>
            <a:off x="2580500" y="3555945"/>
            <a:ext cx="153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00FF"/>
                </a:solidFill>
              </a:rPr>
              <a:t>De-escalation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C7C31C-E2FF-9347-B7D9-A3ABE4C7E55E}"/>
              </a:ext>
            </a:extLst>
          </p:cNvPr>
          <p:cNvSpPr/>
          <p:nvPr/>
        </p:nvSpPr>
        <p:spPr>
          <a:xfrm>
            <a:off x="6893628" y="3481119"/>
            <a:ext cx="120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00FF"/>
                </a:solidFill>
              </a:rPr>
              <a:t>Escalation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2D01F-E3E1-0641-A7A1-601D58FE9B01}"/>
              </a:ext>
            </a:extLst>
          </p:cNvPr>
          <p:cNvSpPr/>
          <p:nvPr/>
        </p:nvSpPr>
        <p:spPr>
          <a:xfrm>
            <a:off x="616945" y="2606493"/>
            <a:ext cx="395218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C1DCC-7FDC-A24E-901E-B34ED550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4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Platelet Inhibition (PRU ≤ 85)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CD7FA-1678-5343-92BB-140664C4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7" y="2943375"/>
            <a:ext cx="9179859" cy="1421880"/>
          </a:xfrm>
        </p:spPr>
        <p:txBody>
          <a:bodyPr>
            <a:normAutofit/>
          </a:bodyPr>
          <a:lstStyle/>
          <a:p>
            <a:r>
              <a:rPr lang="en-US" sz="2000" dirty="0"/>
              <a:t>Body Mass Index ; </a:t>
            </a:r>
            <a:r>
              <a:rPr lang="en-US" sz="2000" dirty="0" err="1"/>
              <a:t>Adj</a:t>
            </a:r>
            <a:r>
              <a:rPr lang="en-US" sz="2000" dirty="0"/>
              <a:t> OR: 0.91 (95% CI 0.87-0.96), p&lt;0.001 </a:t>
            </a:r>
          </a:p>
          <a:p>
            <a:r>
              <a:rPr lang="en-US" sz="2000" dirty="0"/>
              <a:t>Hemoglobin Level (unit 1 g/dl) ; </a:t>
            </a:r>
            <a:r>
              <a:rPr lang="en-US" sz="2000" dirty="0" err="1"/>
              <a:t>Adj</a:t>
            </a:r>
            <a:r>
              <a:rPr lang="en-US" sz="2000" dirty="0"/>
              <a:t> OR: 1.33 (95% CI 1.15-1.53), p&lt;0.0001</a:t>
            </a:r>
          </a:p>
          <a:p>
            <a:r>
              <a:rPr lang="en-US" sz="2000" dirty="0"/>
              <a:t>Unstable Angina ; </a:t>
            </a:r>
            <a:r>
              <a:rPr lang="en-US" sz="2000" dirty="0" err="1"/>
              <a:t>Adj</a:t>
            </a:r>
            <a:r>
              <a:rPr lang="en-US" sz="2000" dirty="0"/>
              <a:t> OR: 0.51 (95%CI 0.29-0.88), p=0.016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69B670-A768-8F42-9DEB-DC617845302B}"/>
              </a:ext>
            </a:extLst>
          </p:cNvPr>
          <p:cNvSpPr txBox="1"/>
          <p:nvPr/>
        </p:nvSpPr>
        <p:spPr>
          <a:xfrm>
            <a:off x="215152" y="1256965"/>
            <a:ext cx="84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Observed in 182 patients (42 % of the monitoring group)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D495C-57C4-004B-865A-6043B94566CF}"/>
              </a:ext>
            </a:extLst>
          </p:cNvPr>
          <p:cNvSpPr/>
          <p:nvPr/>
        </p:nvSpPr>
        <p:spPr>
          <a:xfrm>
            <a:off x="215152" y="2100170"/>
            <a:ext cx="7792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Factors independently associated with HPI were </a:t>
            </a:r>
          </a:p>
        </p:txBody>
      </p:sp>
    </p:spTree>
    <p:extLst>
      <p:ext uri="{BB962C8B-B14F-4D97-AF65-F5344CB8AC3E}">
        <p14:creationId xmlns:p14="http://schemas.microsoft.com/office/powerpoint/2010/main" val="12993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4AC2B8-A73E-3740-9717-5FD876DCA6B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1760" r="1890" b="12667"/>
          <a:stretch/>
        </p:blipFill>
        <p:spPr bwMode="auto">
          <a:xfrm>
            <a:off x="2153954" y="1564641"/>
            <a:ext cx="4291261" cy="29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4F6999-3F22-F145-8FD3-B2116ED6DF3E}"/>
              </a:ext>
            </a:extLst>
          </p:cNvPr>
          <p:cNvSpPr txBox="1"/>
          <p:nvPr/>
        </p:nvSpPr>
        <p:spPr>
          <a:xfrm>
            <a:off x="2923540" y="4568190"/>
            <a:ext cx="1314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rgbClr val="1400FF"/>
                </a:solidFill>
              </a:rPr>
              <a:t>Prasugrel</a:t>
            </a:r>
            <a:r>
              <a:rPr lang="en-US" sz="1350" b="1" dirty="0">
                <a:solidFill>
                  <a:srgbClr val="1400FF"/>
                </a:solidFill>
              </a:rPr>
              <a:t> 5 mg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C09CA0-CBA2-2347-AE5A-19544790DEE3}"/>
              </a:ext>
            </a:extLst>
          </p:cNvPr>
          <p:cNvSpPr txBox="1"/>
          <p:nvPr/>
        </p:nvSpPr>
        <p:spPr>
          <a:xfrm>
            <a:off x="4946650" y="4568190"/>
            <a:ext cx="1657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rgbClr val="1400FF"/>
                </a:solidFill>
              </a:rPr>
              <a:t>Clopidogrel</a:t>
            </a:r>
            <a:r>
              <a:rPr lang="en-US" sz="1350" b="1" dirty="0">
                <a:solidFill>
                  <a:srgbClr val="1400FF"/>
                </a:solidFill>
              </a:rPr>
              <a:t> 75 mg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93FC09-BD3E-C340-9655-422233B3D558}"/>
              </a:ext>
            </a:extLst>
          </p:cNvPr>
          <p:cNvSpPr txBox="1"/>
          <p:nvPr/>
        </p:nvSpPr>
        <p:spPr>
          <a:xfrm rot="16200000">
            <a:off x="1747589" y="2452189"/>
            <a:ext cx="8458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PRU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78D488B-94F7-A849-9580-6AB1988EF59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114800" y="4718231"/>
            <a:ext cx="8318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FCA75515-7AFD-5246-A929-B6E43D033F99}"/>
              </a:ext>
            </a:extLst>
          </p:cNvPr>
          <p:cNvSpPr txBox="1">
            <a:spLocks/>
          </p:cNvSpPr>
          <p:nvPr/>
        </p:nvSpPr>
        <p:spPr>
          <a:xfrm>
            <a:off x="358467" y="244140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400FF"/>
                </a:solidFill>
              </a:rPr>
              <a:t>De-escalation (first Adjustment)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6C35AE-878B-D443-9D06-3BD4DD1F12F6}"/>
              </a:ext>
            </a:extLst>
          </p:cNvPr>
          <p:cNvSpPr txBox="1"/>
          <p:nvPr/>
        </p:nvSpPr>
        <p:spPr>
          <a:xfrm>
            <a:off x="2518988" y="1025270"/>
            <a:ext cx="171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 PRU= 41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57F5BC-E1EF-9642-BEE4-E304E938A6FC}"/>
              </a:ext>
            </a:extLst>
          </p:cNvPr>
          <p:cNvSpPr txBox="1"/>
          <p:nvPr/>
        </p:nvSpPr>
        <p:spPr>
          <a:xfrm>
            <a:off x="4621988" y="1030887"/>
            <a:ext cx="212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 PRU= 105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4C5EB6-AD65-524B-A166-F2B939E9606B}"/>
              </a:ext>
            </a:extLst>
          </p:cNvPr>
          <p:cNvSpPr txBox="1"/>
          <p:nvPr/>
        </p:nvSpPr>
        <p:spPr>
          <a:xfrm>
            <a:off x="5954353" y="1687815"/>
            <a:ext cx="338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HPR despite De-escalation: 4 %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2F035D-2E05-F74A-ACC8-573DFBD70E53}"/>
              </a:ext>
            </a:extLst>
          </p:cNvPr>
          <p:cNvSpPr txBox="1"/>
          <p:nvPr/>
        </p:nvSpPr>
        <p:spPr>
          <a:xfrm>
            <a:off x="5948493" y="3587567"/>
            <a:ext cx="338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HPI despite De-escalation: 37% 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E8CC668-82FD-8440-80AD-3FCE18C543EF}"/>
              </a:ext>
            </a:extLst>
          </p:cNvPr>
          <p:cNvGrpSpPr/>
          <p:nvPr/>
        </p:nvGrpSpPr>
        <p:grpSpPr>
          <a:xfrm>
            <a:off x="5085721" y="1663981"/>
            <a:ext cx="822342" cy="428656"/>
            <a:chOff x="5085721" y="1643885"/>
            <a:chExt cx="822342" cy="428656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BACFB5E3-266F-E444-BF7C-59DE0D8EC2CC}"/>
                </a:ext>
              </a:extLst>
            </p:cNvPr>
            <p:cNvCxnSpPr>
              <a:cxnSpLocks/>
            </p:cNvCxnSpPr>
            <p:nvPr/>
          </p:nvCxnSpPr>
          <p:spPr>
            <a:xfrm>
              <a:off x="5085721" y="2057097"/>
              <a:ext cx="7963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6A0E4E2-BA0B-AE43-BEE1-5664A08CF2F7}"/>
                </a:ext>
              </a:extLst>
            </p:cNvPr>
            <p:cNvCxnSpPr>
              <a:cxnSpLocks/>
            </p:cNvCxnSpPr>
            <p:nvPr/>
          </p:nvCxnSpPr>
          <p:spPr>
            <a:xfrm>
              <a:off x="5085721" y="1657621"/>
              <a:ext cx="0" cy="3994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4284348-0706-D94E-AFCA-E8E6CBF202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5031" y="1657621"/>
              <a:ext cx="0" cy="3994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9793610-A805-C748-BF19-A9F847C83632}"/>
                </a:ext>
              </a:extLst>
            </p:cNvPr>
            <p:cNvCxnSpPr>
              <a:cxnSpLocks/>
            </p:cNvCxnSpPr>
            <p:nvPr/>
          </p:nvCxnSpPr>
          <p:spPr>
            <a:xfrm>
              <a:off x="5088651" y="1643885"/>
              <a:ext cx="7963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C68994C-2D2C-7149-A0F5-8F6660EF7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3491" y="1683087"/>
              <a:ext cx="320686" cy="30476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7BBD6E3-9DEB-AB43-9186-B62A281A0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2253" y="1682945"/>
              <a:ext cx="397906" cy="34686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8A5B9B3D-420C-1A41-AA37-A383040DA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6855" y="1673092"/>
              <a:ext cx="398469" cy="357138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AD16878-68F6-CC41-AEB9-103902B38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0837" y="1752195"/>
              <a:ext cx="366474" cy="32034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4C945C4D-9771-FD4E-A67C-F5487DF3CA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9620" y="1665778"/>
              <a:ext cx="187164" cy="17283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3E848212-EAF5-A249-BC64-A6BFD719C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2735" y="1873554"/>
              <a:ext cx="205328" cy="181708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AE837FE0-2434-9045-BC4A-59CF52E85596}"/>
              </a:ext>
            </a:extLst>
          </p:cNvPr>
          <p:cNvGrpSpPr/>
          <p:nvPr/>
        </p:nvGrpSpPr>
        <p:grpSpPr>
          <a:xfrm>
            <a:off x="5085721" y="3247261"/>
            <a:ext cx="851877" cy="737351"/>
            <a:chOff x="5105850" y="3220394"/>
            <a:chExt cx="842643" cy="794091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F9D0E03-ED64-D446-939E-4667879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5113386" y="4014485"/>
              <a:ext cx="8223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9ADC8EDB-AA7E-A040-A8D0-A6EAD14248FD}"/>
                </a:ext>
              </a:extLst>
            </p:cNvPr>
            <p:cNvCxnSpPr>
              <a:cxnSpLocks/>
            </p:cNvCxnSpPr>
            <p:nvPr/>
          </p:nvCxnSpPr>
          <p:spPr>
            <a:xfrm>
              <a:off x="5105850" y="3234130"/>
              <a:ext cx="2930" cy="7803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298DF58-29F2-6444-9D6D-DA6F2C107165}"/>
                </a:ext>
              </a:extLst>
            </p:cNvPr>
            <p:cNvCxnSpPr>
              <a:cxnSpLocks/>
            </p:cNvCxnSpPr>
            <p:nvPr/>
          </p:nvCxnSpPr>
          <p:spPr>
            <a:xfrm>
              <a:off x="5915160" y="3234130"/>
              <a:ext cx="10520" cy="7803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63601C8-C295-A14E-BD1F-C7AAF91AE749}"/>
                </a:ext>
              </a:extLst>
            </p:cNvPr>
            <p:cNvCxnSpPr>
              <a:cxnSpLocks/>
            </p:cNvCxnSpPr>
            <p:nvPr/>
          </p:nvCxnSpPr>
          <p:spPr>
            <a:xfrm>
              <a:off x="5108780" y="3220394"/>
              <a:ext cx="7963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A022863-7BD6-264A-96FE-2B134D406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620" y="3259596"/>
              <a:ext cx="320686" cy="30476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CA34193-D9C5-8548-BFD2-3982AA492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0412" y="3259454"/>
              <a:ext cx="469877" cy="451561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82FACD7B-5F73-DF42-8F93-B8DBEC424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7774" y="3249601"/>
              <a:ext cx="657680" cy="60720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62C608D2-148B-1943-A3D6-A453F7AB4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8437" y="3328704"/>
              <a:ext cx="739003" cy="67204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ED13D7CA-C41D-DD46-B3E2-764895F41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9749" y="3242287"/>
              <a:ext cx="187164" cy="17283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A460855D-0603-B445-A0F7-6F8B8EFA5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3040" y="3530031"/>
              <a:ext cx="552082" cy="47071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F973BBD-AD64-AF48-A24B-23D1C3253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6089" y="3711016"/>
              <a:ext cx="342839" cy="30346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6918E99-265B-A240-BBB7-F2DB68246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8055" y="3841482"/>
              <a:ext cx="190438" cy="16613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56B8AFD8-AF3A-D942-BD80-D11BF36F3FA3}"/>
              </a:ext>
            </a:extLst>
          </p:cNvPr>
          <p:cNvSpPr txBox="1"/>
          <p:nvPr/>
        </p:nvSpPr>
        <p:spPr>
          <a:xfrm>
            <a:off x="6019864" y="2447144"/>
            <a:ext cx="338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Optimal range : 59 % </a:t>
            </a:r>
          </a:p>
        </p:txBody>
      </p:sp>
      <p:sp>
        <p:nvSpPr>
          <p:cNvPr id="69" name="Accolade fermante 68">
            <a:extLst>
              <a:ext uri="{FF2B5EF4-FFF2-40B4-BE49-F238E27FC236}">
                <a16:creationId xmlns:a16="http://schemas.microsoft.com/office/drawing/2014/main" id="{1028088A-2CB6-1844-BE29-8678DAF3CA33}"/>
              </a:ext>
            </a:extLst>
          </p:cNvPr>
          <p:cNvSpPr/>
          <p:nvPr/>
        </p:nvSpPr>
        <p:spPr>
          <a:xfrm>
            <a:off x="5935728" y="2072541"/>
            <a:ext cx="45719" cy="1147853"/>
          </a:xfrm>
          <a:prstGeom prst="rightBr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150815C-176D-7B4D-BAD7-AB28A9172A2A}"/>
              </a:ext>
            </a:extLst>
          </p:cNvPr>
          <p:cNvSpPr txBox="1"/>
          <p:nvPr/>
        </p:nvSpPr>
        <p:spPr>
          <a:xfrm>
            <a:off x="2004660" y="3099889"/>
            <a:ext cx="45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85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BB075231-FE2C-D347-8822-45D59AD849A6}"/>
              </a:ext>
            </a:extLst>
          </p:cNvPr>
          <p:cNvCxnSpPr/>
          <p:nvPr/>
        </p:nvCxnSpPr>
        <p:spPr>
          <a:xfrm>
            <a:off x="2378869" y="2120666"/>
            <a:ext cx="121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5250D92-A40E-D748-9CA4-2EFB5E9B96B4}"/>
              </a:ext>
            </a:extLst>
          </p:cNvPr>
          <p:cNvCxnSpPr/>
          <p:nvPr/>
        </p:nvCxnSpPr>
        <p:spPr>
          <a:xfrm>
            <a:off x="2370535" y="3266684"/>
            <a:ext cx="121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FF77822A-FCCF-3042-9069-8C2901B96A81}"/>
              </a:ext>
            </a:extLst>
          </p:cNvPr>
          <p:cNvSpPr txBox="1"/>
          <p:nvPr/>
        </p:nvSpPr>
        <p:spPr>
          <a:xfrm>
            <a:off x="1838423" y="1960029"/>
            <a:ext cx="61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46C70A1-187E-E14B-80D7-12C55455C76A}"/>
              </a:ext>
            </a:extLst>
          </p:cNvPr>
          <p:cNvSpPr/>
          <p:nvPr/>
        </p:nvSpPr>
        <p:spPr>
          <a:xfrm>
            <a:off x="4631017" y="1066426"/>
            <a:ext cx="1657787" cy="4501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68" grpId="0"/>
      <p:bldP spid="69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CD7FA-1678-5343-92BB-140664C4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2" y="2940815"/>
            <a:ext cx="8229600" cy="1245704"/>
          </a:xfrm>
        </p:spPr>
        <p:txBody>
          <a:bodyPr>
            <a:normAutofit/>
          </a:bodyPr>
          <a:lstStyle/>
          <a:p>
            <a:r>
              <a:rPr lang="en-US" sz="2000" dirty="0"/>
              <a:t>Peripherical vascular disease ; </a:t>
            </a:r>
            <a:r>
              <a:rPr lang="en-US" sz="2000" dirty="0" err="1"/>
              <a:t>Adj</a:t>
            </a:r>
            <a:r>
              <a:rPr lang="en-US" sz="2000" dirty="0"/>
              <a:t> OR: 3.3 (95% CI 1.18-9.21), p=0.03</a:t>
            </a:r>
          </a:p>
          <a:p>
            <a:r>
              <a:rPr lang="en-US" sz="2000" dirty="0"/>
              <a:t>History of prior cancer ; </a:t>
            </a:r>
            <a:r>
              <a:rPr lang="en-US" sz="2000" dirty="0" err="1"/>
              <a:t>Adj</a:t>
            </a:r>
            <a:r>
              <a:rPr lang="en-US" sz="2000" dirty="0"/>
              <a:t> OR: 5.68 (95% CI 2.21-14.63), p=0.0003  </a:t>
            </a:r>
          </a:p>
          <a:p>
            <a:r>
              <a:rPr lang="en-US" sz="2000" dirty="0"/>
              <a:t>Hemoglobin level (unit  1 g/dl) ; </a:t>
            </a:r>
            <a:r>
              <a:rPr lang="en-US" sz="2000" dirty="0" err="1"/>
              <a:t>Adj</a:t>
            </a:r>
            <a:r>
              <a:rPr lang="en-US" sz="2000" dirty="0"/>
              <a:t> OR 0.56 (95% CI 0.42-0.74), p&lt;0.0001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69B670-A768-8F42-9DEB-DC617845302B}"/>
              </a:ext>
            </a:extLst>
          </p:cNvPr>
          <p:cNvSpPr txBox="1"/>
          <p:nvPr/>
        </p:nvSpPr>
        <p:spPr>
          <a:xfrm>
            <a:off x="536323" y="1290891"/>
            <a:ext cx="84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Observed in 29 patients (6.4 % of the monitoring group)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FA515C-B20F-D247-A928-C46EA0B7D665}"/>
              </a:ext>
            </a:extLst>
          </p:cNvPr>
          <p:cNvSpPr txBox="1">
            <a:spLocks/>
          </p:cNvSpPr>
          <p:nvPr/>
        </p:nvSpPr>
        <p:spPr>
          <a:xfrm>
            <a:off x="457200" y="1687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4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Platelet Reactivity (PRU ≥ 208)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9FEE2-815C-C444-9079-2A46640D6432}"/>
              </a:ext>
            </a:extLst>
          </p:cNvPr>
          <p:cNvSpPr/>
          <p:nvPr/>
        </p:nvSpPr>
        <p:spPr>
          <a:xfrm>
            <a:off x="367552" y="2326237"/>
            <a:ext cx="7792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Factors independently associated with HPR were </a:t>
            </a:r>
          </a:p>
        </p:txBody>
      </p:sp>
    </p:spTree>
    <p:extLst>
      <p:ext uri="{BB962C8B-B14F-4D97-AF65-F5344CB8AC3E}">
        <p14:creationId xmlns:p14="http://schemas.microsoft.com/office/powerpoint/2010/main" val="344782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FCB2052-7F28-3A4D-9A52-36882A61A3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3197" r="3410" b="13762"/>
          <a:stretch/>
        </p:blipFill>
        <p:spPr bwMode="auto">
          <a:xfrm>
            <a:off x="2354866" y="1412630"/>
            <a:ext cx="4221780" cy="2847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0A08E2-EA0A-7C42-A84D-40C1AA75DC3D}"/>
              </a:ext>
            </a:extLst>
          </p:cNvPr>
          <p:cNvSpPr txBox="1"/>
          <p:nvPr/>
        </p:nvSpPr>
        <p:spPr>
          <a:xfrm>
            <a:off x="3083286" y="4364246"/>
            <a:ext cx="1314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Prasugrel</a:t>
            </a:r>
            <a:r>
              <a:rPr lang="en-US" sz="1350" b="1" dirty="0"/>
              <a:t> 5 mg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5BB9D3-5D9A-2A45-AB1B-529347426BB6}"/>
              </a:ext>
            </a:extLst>
          </p:cNvPr>
          <p:cNvSpPr txBox="1"/>
          <p:nvPr/>
        </p:nvSpPr>
        <p:spPr>
          <a:xfrm>
            <a:off x="5370057" y="4364485"/>
            <a:ext cx="15993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Prasugrel</a:t>
            </a:r>
            <a:r>
              <a:rPr lang="en-US" sz="1350" b="1" dirty="0"/>
              <a:t> 10 mg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62BC3A-9E97-6441-8864-1C577BA518CB}"/>
              </a:ext>
            </a:extLst>
          </p:cNvPr>
          <p:cNvSpPr txBox="1"/>
          <p:nvPr/>
        </p:nvSpPr>
        <p:spPr>
          <a:xfrm rot="16200000">
            <a:off x="1781915" y="2227399"/>
            <a:ext cx="8458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PRU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63A3D65-656D-6244-ACEA-631E22510F7A}"/>
              </a:ext>
            </a:extLst>
          </p:cNvPr>
          <p:cNvCxnSpPr/>
          <p:nvPr/>
        </p:nvCxnSpPr>
        <p:spPr>
          <a:xfrm>
            <a:off x="4326541" y="4514287"/>
            <a:ext cx="8115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722C3A6-80F2-A740-871F-93D72E2E19EB}"/>
              </a:ext>
            </a:extLst>
          </p:cNvPr>
          <p:cNvSpPr txBox="1"/>
          <p:nvPr/>
        </p:nvSpPr>
        <p:spPr>
          <a:xfrm>
            <a:off x="2578894" y="1123612"/>
            <a:ext cx="181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 PRU= 247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7F2E34-1C1F-DC49-B721-3E34600F17E2}"/>
              </a:ext>
            </a:extLst>
          </p:cNvPr>
          <p:cNvSpPr txBox="1"/>
          <p:nvPr/>
        </p:nvSpPr>
        <p:spPr>
          <a:xfrm>
            <a:off x="5017901" y="1134817"/>
            <a:ext cx="213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 PRU= 125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B3EA73-B651-CE40-A624-BFD8AEC45E83}"/>
              </a:ext>
            </a:extLst>
          </p:cNvPr>
          <p:cNvSpPr txBox="1"/>
          <p:nvPr/>
        </p:nvSpPr>
        <p:spPr>
          <a:xfrm>
            <a:off x="6304279" y="2775894"/>
            <a:ext cx="338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Optimal range: 78%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D68964B-019F-A34E-BD60-4EF52DD8118C}"/>
              </a:ext>
            </a:extLst>
          </p:cNvPr>
          <p:cNvSpPr txBox="1">
            <a:spLocks/>
          </p:cNvSpPr>
          <p:nvPr/>
        </p:nvSpPr>
        <p:spPr>
          <a:xfrm>
            <a:off x="617506" y="253196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400FF"/>
                </a:solidFill>
              </a:rPr>
              <a:t>Escalation (first Adjustment)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EECD24-FDAA-D74E-99FD-A6DF51102E5B}"/>
              </a:ext>
            </a:extLst>
          </p:cNvPr>
          <p:cNvSpPr txBox="1"/>
          <p:nvPr/>
        </p:nvSpPr>
        <p:spPr>
          <a:xfrm>
            <a:off x="6425723" y="2315246"/>
            <a:ext cx="338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HPR :0%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03E9F0B-8C4F-CA42-B197-71D9CCE71695}"/>
              </a:ext>
            </a:extLst>
          </p:cNvPr>
          <p:cNvSpPr txBox="1"/>
          <p:nvPr/>
        </p:nvSpPr>
        <p:spPr>
          <a:xfrm>
            <a:off x="6392629" y="3358454"/>
            <a:ext cx="307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HPI 22%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043379F-7847-A244-95D8-444FD9DE3DC1}"/>
              </a:ext>
            </a:extLst>
          </p:cNvPr>
          <p:cNvSpPr txBox="1"/>
          <p:nvPr/>
        </p:nvSpPr>
        <p:spPr>
          <a:xfrm>
            <a:off x="2204825" y="2170410"/>
            <a:ext cx="338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208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CDD5D57-0B0E-874B-96D0-9C9A8D1E2A95}"/>
              </a:ext>
            </a:extLst>
          </p:cNvPr>
          <p:cNvCxnSpPr/>
          <p:nvPr/>
        </p:nvCxnSpPr>
        <p:spPr>
          <a:xfrm>
            <a:off x="2578894" y="2428213"/>
            <a:ext cx="121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2A0BC47-7568-7D4D-902A-E62E7F24C479}"/>
              </a:ext>
            </a:extLst>
          </p:cNvPr>
          <p:cNvSpPr txBox="1"/>
          <p:nvPr/>
        </p:nvSpPr>
        <p:spPr>
          <a:xfrm>
            <a:off x="2247385" y="3170039"/>
            <a:ext cx="45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85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A4C233E-7ACA-5244-9186-B90B1EA997CD}"/>
              </a:ext>
            </a:extLst>
          </p:cNvPr>
          <p:cNvCxnSpPr/>
          <p:nvPr/>
        </p:nvCxnSpPr>
        <p:spPr>
          <a:xfrm>
            <a:off x="2566988" y="3287846"/>
            <a:ext cx="121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AEEA3B7-EEEA-F644-9F25-405DD93948F1}"/>
              </a:ext>
            </a:extLst>
          </p:cNvPr>
          <p:cNvGrpSpPr/>
          <p:nvPr/>
        </p:nvGrpSpPr>
        <p:grpSpPr>
          <a:xfrm>
            <a:off x="5309401" y="3287847"/>
            <a:ext cx="918193" cy="517672"/>
            <a:chOff x="5105850" y="3220394"/>
            <a:chExt cx="842643" cy="794091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6C63E12B-948C-B943-AB55-295F6C030EA1}"/>
                </a:ext>
              </a:extLst>
            </p:cNvPr>
            <p:cNvCxnSpPr>
              <a:cxnSpLocks/>
            </p:cNvCxnSpPr>
            <p:nvPr/>
          </p:nvCxnSpPr>
          <p:spPr>
            <a:xfrm>
              <a:off x="5113386" y="4014485"/>
              <a:ext cx="8223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EBE1F48-A428-8745-9C43-7104FED2F0AD}"/>
                </a:ext>
              </a:extLst>
            </p:cNvPr>
            <p:cNvCxnSpPr>
              <a:cxnSpLocks/>
            </p:cNvCxnSpPr>
            <p:nvPr/>
          </p:nvCxnSpPr>
          <p:spPr>
            <a:xfrm>
              <a:off x="5105850" y="3234130"/>
              <a:ext cx="2930" cy="7803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EEF748B-0AA7-4D44-B877-912E2FC31915}"/>
                </a:ext>
              </a:extLst>
            </p:cNvPr>
            <p:cNvCxnSpPr>
              <a:cxnSpLocks/>
            </p:cNvCxnSpPr>
            <p:nvPr/>
          </p:nvCxnSpPr>
          <p:spPr>
            <a:xfrm>
              <a:off x="5915160" y="3234130"/>
              <a:ext cx="0" cy="7803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919BD42-6560-7A4A-967B-16B4F511A104}"/>
                </a:ext>
              </a:extLst>
            </p:cNvPr>
            <p:cNvCxnSpPr>
              <a:cxnSpLocks/>
            </p:cNvCxnSpPr>
            <p:nvPr/>
          </p:nvCxnSpPr>
          <p:spPr>
            <a:xfrm>
              <a:off x="5108780" y="3220394"/>
              <a:ext cx="7963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C93ABD2-579B-D14A-ACD3-60A9ED391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620" y="3259596"/>
              <a:ext cx="320686" cy="30476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EF6C6D3-E842-3143-AE68-4FA4884AA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0412" y="3259454"/>
              <a:ext cx="469877" cy="451561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4C210EF-B302-1144-9792-C068768DF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7774" y="3249601"/>
              <a:ext cx="657680" cy="60720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E28F594-97A9-C345-8F7E-3D3E1C9AB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8437" y="3328704"/>
              <a:ext cx="739003" cy="67204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168CEA5-976C-CC48-AC79-7825BD792F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9749" y="3242287"/>
              <a:ext cx="187164" cy="17283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0DEC55E-A2F2-144D-9A44-2C60CC7CD0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3040" y="3530031"/>
              <a:ext cx="552082" cy="47071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77D75CCD-285E-5048-B70B-A6FA50D28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6089" y="3711016"/>
              <a:ext cx="342839" cy="30346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7EC6C73-F868-B842-98C4-4049EF7FED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8055" y="3841482"/>
              <a:ext cx="190438" cy="16613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514995CB-0E49-6441-B5B2-4CBE213FB0B1}"/>
              </a:ext>
            </a:extLst>
          </p:cNvPr>
          <p:cNvCxnSpPr/>
          <p:nvPr/>
        </p:nvCxnSpPr>
        <p:spPr>
          <a:xfrm>
            <a:off x="6304279" y="2530753"/>
            <a:ext cx="121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364E94E-591C-8A4F-B734-84262C531D45}"/>
              </a:ext>
            </a:extLst>
          </p:cNvPr>
          <p:cNvSpPr/>
          <p:nvPr/>
        </p:nvSpPr>
        <p:spPr>
          <a:xfrm>
            <a:off x="4814047" y="1008529"/>
            <a:ext cx="1986627" cy="6442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2B2F6-EA4B-2C45-9856-2AE7C670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400FF"/>
                </a:solidFill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83A5E-50F9-3642-875F-1CB4703C09E4}"/>
              </a:ext>
            </a:extLst>
          </p:cNvPr>
          <p:cNvSpPr/>
          <p:nvPr/>
        </p:nvSpPr>
        <p:spPr>
          <a:xfrm>
            <a:off x="88135" y="852537"/>
            <a:ext cx="8780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elderly patients stented for an ACS on prasugrel 5 mg, a strategy of platelet function monitoring led after final adjustment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de-escalation in 42 % after the first test and 39% </a:t>
            </a:r>
            <a:r>
              <a:rPr lang="en-US" sz="2400" dirty="0"/>
              <a:t>(171/435)</a:t>
            </a:r>
          </a:p>
          <a:p>
            <a:pPr lvl="1"/>
            <a:r>
              <a:rPr lang="en-US" sz="2400" b="1" dirty="0"/>
              <a:t>after the final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escalation in 6 % after the first test and 4 %</a:t>
            </a:r>
            <a:r>
              <a:rPr lang="en-US" sz="2400" dirty="0"/>
              <a:t> (n=16/435) after the final 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224BBF-C234-DA42-83E5-D132C8736648}"/>
              </a:ext>
            </a:extLst>
          </p:cNvPr>
          <p:cNvSpPr/>
          <p:nvPr/>
        </p:nvSpPr>
        <p:spPr>
          <a:xfrm>
            <a:off x="88135" y="4142992"/>
            <a:ext cx="773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However, this strategy had no impact </a:t>
            </a:r>
            <a:r>
              <a:rPr lang="en-US" sz="2400" b="1" dirty="0"/>
              <a:t>on clinical outcomes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EF3A0-0C43-184A-915E-E98D843AE507}"/>
              </a:ext>
            </a:extLst>
          </p:cNvPr>
          <p:cNvSpPr/>
          <p:nvPr/>
        </p:nvSpPr>
        <p:spPr>
          <a:xfrm>
            <a:off x="88135" y="3160861"/>
            <a:ext cx="9272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PFT increased the number of patients in the optimal range of platelet inhibition (85&lt;PRU&lt;208) from Test 1</a:t>
            </a:r>
            <a:r>
              <a:rPr lang="en-US" sz="2400" b="1" dirty="0"/>
              <a:t>: </a:t>
            </a:r>
            <a:r>
              <a:rPr lang="en-US" sz="2400" dirty="0"/>
              <a:t>182 </a:t>
            </a:r>
            <a:r>
              <a:rPr lang="en-US" sz="2400" b="1" dirty="0"/>
              <a:t>(42%)  </a:t>
            </a:r>
            <a:r>
              <a:rPr lang="en-US" sz="2400" dirty="0"/>
              <a:t>to </a:t>
            </a:r>
            <a:r>
              <a:rPr lang="en-US" sz="2400" b="1" dirty="0"/>
              <a:t>final test</a:t>
            </a:r>
            <a:r>
              <a:rPr lang="en-US" sz="2400" dirty="0"/>
              <a:t>:  287 </a:t>
            </a:r>
            <a:r>
              <a:rPr lang="en-US" sz="2400" b="1" dirty="0"/>
              <a:t>(66%)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A5C2BB-72E4-0D48-AAA5-BDF2281CF3E5}"/>
              </a:ext>
            </a:extLst>
          </p:cNvPr>
          <p:cNvSpPr txBox="1"/>
          <p:nvPr/>
        </p:nvSpPr>
        <p:spPr>
          <a:xfrm>
            <a:off x="2481943" y="4604657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00FF"/>
                </a:solidFill>
              </a:rPr>
              <a:t>Slides available on </a:t>
            </a:r>
            <a:r>
              <a:rPr lang="en-US" b="1" dirty="0" err="1">
                <a:solidFill>
                  <a:srgbClr val="1400FF"/>
                </a:solidFill>
              </a:rPr>
              <a:t>www.action-coeur.org</a:t>
            </a:r>
            <a:endParaRPr lang="en-US" b="1" dirty="0">
              <a:solidFill>
                <a:srgbClr val="14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8175</TotalTime>
  <Words>600</Words>
  <Application>Microsoft Macintosh PowerPoint</Application>
  <PresentationFormat>Affichage à l'écran (16:9)</PresentationFormat>
  <Paragraphs>82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Monotype Sorts</vt:lpstr>
      <vt:lpstr>Times</vt:lpstr>
      <vt:lpstr>Times New Roman</vt:lpstr>
      <vt:lpstr>Wingdings</vt:lpstr>
      <vt:lpstr>Thème Office</vt:lpstr>
      <vt:lpstr>De-escalation versus escalation of antiplatelet therapy in elderly ACS patients: insight from the ANTARCTIC trial.</vt:lpstr>
      <vt:lpstr>Présentation PowerPoint</vt:lpstr>
      <vt:lpstr>Background </vt:lpstr>
      <vt:lpstr>Présentation PowerPoint</vt:lpstr>
      <vt:lpstr>High Platelet Inhibition (PRU ≤ 85)</vt:lpstr>
      <vt:lpstr>Présentation PowerPoint</vt:lpstr>
      <vt:lpstr>Présentation PowerPoint</vt:lpstr>
      <vt:lpstr>Présentation PowerPoint</vt:lpstr>
      <vt:lpstr>Conclusion</vt:lpstr>
    </vt:vector>
  </TitlesOfParts>
  <Company>Hobby One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Guillaume Cayla</cp:lastModifiedBy>
  <cp:revision>51</cp:revision>
  <cp:lastPrinted>2018-08-24T13:21:31Z</cp:lastPrinted>
  <dcterms:created xsi:type="dcterms:W3CDTF">2018-05-07T09:29:36Z</dcterms:created>
  <dcterms:modified xsi:type="dcterms:W3CDTF">2018-08-24T13:22:50Z</dcterms:modified>
</cp:coreProperties>
</file>