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8" r:id="rId2"/>
    <p:sldId id="276" r:id="rId3"/>
    <p:sldId id="800" r:id="rId4"/>
    <p:sldId id="818" r:id="rId5"/>
    <p:sldId id="897" r:id="rId6"/>
    <p:sldId id="914" r:id="rId7"/>
    <p:sldId id="898" r:id="rId8"/>
    <p:sldId id="899" r:id="rId9"/>
    <p:sldId id="279" r:id="rId10"/>
    <p:sldId id="900" r:id="rId11"/>
    <p:sldId id="911" r:id="rId12"/>
    <p:sldId id="275" r:id="rId13"/>
    <p:sldId id="257" r:id="rId14"/>
    <p:sldId id="902" r:id="rId15"/>
    <p:sldId id="906" r:id="rId16"/>
    <p:sldId id="907" r:id="rId17"/>
    <p:sldId id="905" r:id="rId18"/>
    <p:sldId id="908" r:id="rId19"/>
    <p:sldId id="909" r:id="rId20"/>
    <p:sldId id="903" r:id="rId21"/>
    <p:sldId id="904" r:id="rId22"/>
    <p:sldId id="910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72D702-193B-4CDE-8654-45C66D1DCBBC}" type="doc">
      <dgm:prSet loTypeId="urn:microsoft.com/office/officeart/2005/8/layout/radial4" loCatId="relationship" qsTypeId="urn:microsoft.com/office/officeart/2005/8/quickstyle/simple5" qsCatId="simple" csTypeId="urn:microsoft.com/office/officeart/2005/8/colors/accent6_4" csCatId="accent6" phldr="1"/>
      <dgm:spPr/>
      <dgm:t>
        <a:bodyPr/>
        <a:lstStyle/>
        <a:p>
          <a:endParaRPr lang="fr-FR"/>
        </a:p>
      </dgm:t>
    </dgm:pt>
    <dgm:pt modelId="{7BCF0375-3F30-4944-ABCB-20247B882F52}">
      <dgm:prSet phldrT="[Texte]" custT="1"/>
      <dgm:spPr>
        <a:xfrm>
          <a:off x="3427303" y="3485623"/>
          <a:ext cx="1640776" cy="1640776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r-FR" sz="5400" dirty="0">
              <a:solidFill>
                <a:srgbClr val="FFFFFF"/>
              </a:solidFill>
              <a:latin typeface="Arial"/>
              <a:ea typeface="+mn-ea"/>
              <a:cs typeface="+mn-cs"/>
            </a:rPr>
            <a:t>DT</a:t>
          </a:r>
          <a:endParaRPr lang="fr-FR" sz="40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218CB7FB-A1F3-4C5F-BAD8-6F5574848EA5}" type="parTrans" cxnId="{D969349F-CFE6-4D15-A60C-5BCAB868C5C0}">
      <dgm:prSet/>
      <dgm:spPr/>
      <dgm:t>
        <a:bodyPr/>
        <a:lstStyle/>
        <a:p>
          <a:endParaRPr lang="fr-FR" sz="2800"/>
        </a:p>
      </dgm:t>
    </dgm:pt>
    <dgm:pt modelId="{8860C590-0DE9-46A5-AF3C-C3A02F4FF85F}" type="sibTrans" cxnId="{D969349F-CFE6-4D15-A60C-5BCAB868C5C0}">
      <dgm:prSet/>
      <dgm:spPr/>
      <dgm:t>
        <a:bodyPr/>
        <a:lstStyle/>
        <a:p>
          <a:endParaRPr lang="fr-FR" sz="2800"/>
        </a:p>
      </dgm:t>
    </dgm:pt>
    <dgm:pt modelId="{75086352-E15D-4F71-B504-C69520F2D77F}">
      <dgm:prSet phldrT="[Texte]" custT="1"/>
      <dgm:spPr>
        <a:xfrm>
          <a:off x="2238696" y="790524"/>
          <a:ext cx="1266476" cy="140295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r-FR" sz="1800" dirty="0">
              <a:solidFill>
                <a:srgbClr val="FFFFFF"/>
              </a:solidFill>
              <a:latin typeface="Arial"/>
              <a:ea typeface="+mn-ea"/>
              <a:cs typeface="+mn-cs"/>
            </a:rPr>
            <a:t>CHA2DS2VASc</a:t>
          </a:r>
        </a:p>
      </dgm:t>
    </dgm:pt>
    <dgm:pt modelId="{CE01C0DA-4A21-48E7-997A-3E40DC63336D}" type="parTrans" cxnId="{9F209180-CF3E-474A-807E-42FF9530E194}">
      <dgm:prSet/>
      <dgm:spPr>
        <a:xfrm rot="14636772">
          <a:off x="2259341" y="2239567"/>
          <a:ext cx="2184766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fr-FR" sz="2800"/>
        </a:p>
      </dgm:t>
    </dgm:pt>
    <dgm:pt modelId="{CD388BE2-033F-4375-9C29-2A5DA610920E}" type="sibTrans" cxnId="{9F209180-CF3E-474A-807E-42FF9530E194}">
      <dgm:prSet/>
      <dgm:spPr/>
      <dgm:t>
        <a:bodyPr/>
        <a:lstStyle/>
        <a:p>
          <a:endParaRPr lang="fr-FR" sz="2800"/>
        </a:p>
      </dgm:t>
    </dgm:pt>
    <dgm:pt modelId="{CD427640-CDA3-4FDA-BD57-F43A5AE3DD85}">
      <dgm:prSet phldrT="[Texte]" custT="1"/>
      <dgm:spPr>
        <a:xfrm>
          <a:off x="3338544" y="0"/>
          <a:ext cx="1860330" cy="91883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r-FR" sz="1800" b="1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Spontaneous</a:t>
          </a:r>
          <a:r>
            <a:rPr lang="fr-FR" sz="1800" b="1" dirty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fr-FR" sz="1800" b="1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contrast</a:t>
          </a:r>
          <a:r>
            <a:rPr lang="fr-FR" sz="1800" b="1" dirty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fr-FR" sz="1800" b="1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echo</a:t>
          </a:r>
          <a:endParaRPr lang="fr-FR" sz="18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6FE9298D-6DBD-49F3-B6CF-F9C22DE01845}" type="parTrans" cxnId="{643649BC-5BB8-4B37-8B51-A61ED05C3F2E}">
      <dgm:prSet/>
      <dgm:spPr>
        <a:xfrm rot="16218784">
          <a:off x="2830987" y="1655495"/>
          <a:ext cx="2859819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fr-FR" sz="2800"/>
        </a:p>
      </dgm:t>
    </dgm:pt>
    <dgm:pt modelId="{316C9F06-0B27-4BE2-A79D-3CAA011CC99A}" type="sibTrans" cxnId="{643649BC-5BB8-4B37-8B51-A61ED05C3F2E}">
      <dgm:prSet/>
      <dgm:spPr/>
      <dgm:t>
        <a:bodyPr/>
        <a:lstStyle/>
        <a:p>
          <a:endParaRPr lang="fr-FR" sz="2800"/>
        </a:p>
      </dgm:t>
    </dgm:pt>
    <dgm:pt modelId="{A8A90B6C-CF85-4BDA-A777-8D77F5C814C7}">
      <dgm:prSet phldrT="[Texte]" custT="1"/>
      <dgm:spPr>
        <a:xfrm>
          <a:off x="5101004" y="766116"/>
          <a:ext cx="1148543" cy="91883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r-FR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CHF or </a:t>
          </a:r>
          <a:r>
            <a:rPr lang="fr-FR" sz="16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low</a:t>
          </a:r>
          <a:r>
            <a:rPr lang="fr-FR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 EF</a:t>
          </a:r>
        </a:p>
      </dgm:t>
    </dgm:pt>
    <dgm:pt modelId="{6274BB31-FB40-4B5A-84A9-7247E1E788F7}" type="parTrans" cxnId="{DC9B9E99-D881-44B3-AD00-44687E0D8D42}">
      <dgm:prSet/>
      <dgm:spPr>
        <a:xfrm rot="17691864">
          <a:off x="3947136" y="2095547"/>
          <a:ext cx="2433191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fr-FR" sz="2800"/>
        </a:p>
      </dgm:t>
    </dgm:pt>
    <dgm:pt modelId="{4F8DCA55-6BA5-4483-959E-62899696F16C}" type="sibTrans" cxnId="{DC9B9E99-D881-44B3-AD00-44687E0D8D42}">
      <dgm:prSet/>
      <dgm:spPr/>
      <dgm:t>
        <a:bodyPr/>
        <a:lstStyle/>
        <a:p>
          <a:endParaRPr lang="fr-FR" sz="2800"/>
        </a:p>
      </dgm:t>
    </dgm:pt>
    <dgm:pt modelId="{A09DA685-54C0-477E-816C-3914F7B1E810}">
      <dgm:prSet custT="1"/>
      <dgm:spPr>
        <a:xfrm>
          <a:off x="-36603" y="3896163"/>
          <a:ext cx="1598898" cy="86173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r-FR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Inflammation</a:t>
          </a:r>
        </a:p>
        <a:p>
          <a:pPr>
            <a:buNone/>
          </a:pPr>
          <a:r>
            <a:rPr lang="fr-FR" sz="16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Platelet</a:t>
          </a:r>
          <a:r>
            <a:rPr lang="fr-FR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 count</a:t>
          </a:r>
        </a:p>
        <a:p>
          <a:pPr>
            <a:buNone/>
          </a:pPr>
          <a:r>
            <a:rPr lang="fr-FR" sz="1600" dirty="0">
              <a:solidFill>
                <a:srgbClr val="FFFFFF"/>
              </a:solidFill>
              <a:latin typeface="Arial"/>
              <a:ea typeface="+mn-ea"/>
              <a:cs typeface="+mn-cs"/>
            </a:rPr>
            <a:t>Cancer</a:t>
          </a:r>
        </a:p>
      </dgm:t>
    </dgm:pt>
    <dgm:pt modelId="{E513EFAC-3248-4A57-920D-FD9CEFBFD399}" type="parTrans" cxnId="{7F830911-11A6-4A06-8A8F-0E5BDAC9897B}">
      <dgm:prSet/>
      <dgm:spPr>
        <a:xfrm rot="10779264">
          <a:off x="762823" y="4085627"/>
          <a:ext cx="2517972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fr-FR" sz="2800"/>
        </a:p>
      </dgm:t>
    </dgm:pt>
    <dgm:pt modelId="{C7CD774D-9B59-409E-8D78-9ED22363683F}" type="sibTrans" cxnId="{7F830911-11A6-4A06-8A8F-0E5BDAC9897B}">
      <dgm:prSet/>
      <dgm:spPr/>
      <dgm:t>
        <a:bodyPr/>
        <a:lstStyle/>
        <a:p>
          <a:endParaRPr lang="fr-FR" sz="2800"/>
        </a:p>
      </dgm:t>
    </dgm:pt>
    <dgm:pt modelId="{A5431DA9-4D0C-4825-91E5-21B17CF9FDDB}">
      <dgm:prSet custT="1"/>
      <dgm:spPr>
        <a:xfrm>
          <a:off x="6599785" y="3846594"/>
          <a:ext cx="2286531" cy="918834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r-FR" sz="2400" b="1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Treatment</a:t>
          </a:r>
          <a:endParaRPr lang="fr-FR" sz="2400" b="1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AD5E20C-5FD2-4224-BE3B-B6AB9E160071}" type="parTrans" cxnId="{F2D866F6-FD88-4F94-9144-A083C68A3435}">
      <dgm:prSet/>
      <dgm:spPr>
        <a:xfrm>
          <a:off x="5215203" y="4072201"/>
          <a:ext cx="2527848" cy="467621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fr-FR" sz="2800"/>
        </a:p>
      </dgm:t>
    </dgm:pt>
    <dgm:pt modelId="{684F512E-E0C3-43C1-AE00-94E908DF237C}" type="sibTrans" cxnId="{F2D866F6-FD88-4F94-9144-A083C68A3435}">
      <dgm:prSet/>
      <dgm:spPr/>
      <dgm:t>
        <a:bodyPr/>
        <a:lstStyle/>
        <a:p>
          <a:endParaRPr lang="fr-FR" sz="2800"/>
        </a:p>
      </dgm:t>
    </dgm:pt>
    <dgm:pt modelId="{0A0233D7-B544-4C5D-B44D-D24AF4992BF2}">
      <dgm:prSet custT="1"/>
      <dgm:spPr>
        <a:xfrm>
          <a:off x="6946621" y="2227647"/>
          <a:ext cx="1701590" cy="1216041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r-FR" sz="18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Device</a:t>
          </a:r>
          <a:r>
            <a:rPr lang="fr-FR" sz="1800" dirty="0">
              <a:solidFill>
                <a:srgbClr val="FFFFFF"/>
              </a:solidFill>
              <a:latin typeface="Arial"/>
              <a:ea typeface="+mn-ea"/>
              <a:cs typeface="+mn-cs"/>
            </a:rPr>
            <a:t> position</a:t>
          </a:r>
        </a:p>
        <a:p>
          <a:pPr>
            <a:buNone/>
          </a:pPr>
          <a:r>
            <a:rPr lang="fr-FR" sz="18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Residual</a:t>
          </a:r>
          <a:r>
            <a:rPr lang="fr-FR" sz="1800" dirty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fr-FR" sz="18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leak</a:t>
          </a:r>
          <a:endParaRPr lang="fr-FR" sz="18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1890C816-7DFE-4515-B4AC-8854A6A564B8}" type="parTrans" cxnId="{7A24B142-9767-4BF7-8972-61A526EC48AA}">
      <dgm:prSet/>
      <dgm:spPr>
        <a:xfrm rot="20250000">
          <a:off x="5050494" y="3148253"/>
          <a:ext cx="2855607" cy="467621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fr-FR" sz="2800"/>
        </a:p>
      </dgm:t>
    </dgm:pt>
    <dgm:pt modelId="{9DDBB3A0-05EE-48AA-B260-21358B6ADEA5}" type="sibTrans" cxnId="{7A24B142-9767-4BF7-8972-61A526EC48AA}">
      <dgm:prSet/>
      <dgm:spPr/>
      <dgm:t>
        <a:bodyPr/>
        <a:lstStyle/>
        <a:p>
          <a:endParaRPr lang="fr-FR" sz="2800"/>
        </a:p>
      </dgm:t>
    </dgm:pt>
    <dgm:pt modelId="{F7E39A36-1C48-4F0E-8915-594741664620}">
      <dgm:prSet custT="1"/>
      <dgm:spPr>
        <a:xfrm>
          <a:off x="6390261" y="1129752"/>
          <a:ext cx="1148543" cy="91883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r-FR" sz="2000" dirty="0">
              <a:solidFill>
                <a:srgbClr val="FFFFFF"/>
              </a:solidFill>
              <a:latin typeface="Arial"/>
              <a:ea typeface="+mn-ea"/>
              <a:cs typeface="+mn-cs"/>
            </a:rPr>
            <a:t>Prior stroke</a:t>
          </a:r>
        </a:p>
      </dgm:t>
    </dgm:pt>
    <dgm:pt modelId="{FCF9A6B7-350A-4DD5-8C33-9F4197C77A7E}" type="parTrans" cxnId="{F98BFB2D-3036-48EF-BBB8-E9BD66985696}">
      <dgm:prSet/>
      <dgm:spPr>
        <a:xfrm rot="18900000">
          <a:off x="4527120" y="2364968"/>
          <a:ext cx="2855607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fr-FR" sz="2800"/>
        </a:p>
      </dgm:t>
    </dgm:pt>
    <dgm:pt modelId="{CE5F7CB2-8FE3-4B1F-843D-E2AA95846FDA}" type="sibTrans" cxnId="{F98BFB2D-3036-48EF-BBB8-E9BD66985696}">
      <dgm:prSet/>
      <dgm:spPr/>
      <dgm:t>
        <a:bodyPr/>
        <a:lstStyle/>
        <a:p>
          <a:endParaRPr lang="fr-FR" sz="2800"/>
        </a:p>
      </dgm:t>
    </dgm:pt>
    <dgm:pt modelId="{AF4BFA21-AE24-4F9D-B815-BC290D5CA260}">
      <dgm:prSet custT="1"/>
      <dgm:spPr>
        <a:xfrm>
          <a:off x="123694" y="2376250"/>
          <a:ext cx="1148543" cy="918834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r-FR" sz="24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Thrombin</a:t>
          </a:r>
          <a:endParaRPr lang="fr-FR" sz="24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7FCC6B61-1440-4405-9D43-4BD13C1CD073}" type="parTrans" cxnId="{F6A9C6B2-04D8-42A5-9676-48F7AA8A4733}">
      <dgm:prSet/>
      <dgm:spPr>
        <a:xfrm rot="12150000">
          <a:off x="589281" y="3148253"/>
          <a:ext cx="2855607" cy="467621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fr-FR" sz="2800"/>
        </a:p>
      </dgm:t>
    </dgm:pt>
    <dgm:pt modelId="{FB7F1A91-DEA9-4D57-963E-72C3803D5A94}" type="sibTrans" cxnId="{F6A9C6B2-04D8-42A5-9676-48F7AA8A4733}">
      <dgm:prSet/>
      <dgm:spPr/>
      <dgm:t>
        <a:bodyPr/>
        <a:lstStyle/>
        <a:p>
          <a:endParaRPr lang="fr-FR" sz="2800"/>
        </a:p>
      </dgm:t>
    </dgm:pt>
    <dgm:pt modelId="{9877E6EF-B795-48B1-84D5-6897BBDF4924}">
      <dgm:prSet custT="1"/>
      <dgm:spPr>
        <a:xfrm>
          <a:off x="830465" y="1224348"/>
          <a:ext cx="1148543" cy="91883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pPr>
            <a:buNone/>
          </a:pPr>
          <a:r>
            <a:rPr lang="fr-FR" sz="3200" dirty="0">
              <a:solidFill>
                <a:srgbClr val="FFFFFF"/>
              </a:solidFill>
              <a:latin typeface="Arial"/>
              <a:ea typeface="+mn-ea"/>
              <a:cs typeface="+mn-cs"/>
            </a:rPr>
            <a:t>Age</a:t>
          </a:r>
          <a:endParaRPr lang="fr-FR" sz="1600" dirty="0">
            <a:solidFill>
              <a:srgbClr val="FFFFFF"/>
            </a:solidFill>
            <a:latin typeface="Arial"/>
            <a:ea typeface="+mn-ea"/>
            <a:cs typeface="+mn-cs"/>
          </a:endParaRPr>
        </a:p>
      </dgm:t>
    </dgm:pt>
    <dgm:pt modelId="{A8982462-CD8D-48B7-A968-AE58B36DFB8E}" type="parTrans" cxnId="{56F48E53-B2C9-4E84-8233-68A322F882B9}">
      <dgm:prSet/>
      <dgm:spPr>
        <a:xfrm rot="13361244">
          <a:off x="1023276" y="2426152"/>
          <a:ext cx="2879643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gm:spPr>
      <dgm:t>
        <a:bodyPr/>
        <a:lstStyle/>
        <a:p>
          <a:endParaRPr lang="fr-FR" sz="2800"/>
        </a:p>
      </dgm:t>
    </dgm:pt>
    <dgm:pt modelId="{52F861C0-CC59-4320-BA8C-006F36AC2F2F}" type="sibTrans" cxnId="{56F48E53-B2C9-4E84-8233-68A322F882B9}">
      <dgm:prSet/>
      <dgm:spPr/>
      <dgm:t>
        <a:bodyPr/>
        <a:lstStyle/>
        <a:p>
          <a:endParaRPr lang="fr-FR" sz="2800"/>
        </a:p>
      </dgm:t>
    </dgm:pt>
    <dgm:pt modelId="{202B8CE8-B43D-4D25-AAF9-78611932AC15}" type="pres">
      <dgm:prSet presAssocID="{0C72D702-193B-4CDE-8654-45C66D1DCBBC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0C7B26F-35B4-4773-8497-ED92D743D351}" type="pres">
      <dgm:prSet presAssocID="{7BCF0375-3F30-4944-ABCB-20247B882F52}" presName="centerShape" presStyleLbl="node0" presStyleIdx="0" presStyleCnt="1"/>
      <dgm:spPr/>
    </dgm:pt>
    <dgm:pt modelId="{8E0375E0-7884-4F96-BA41-BCB7C0AE5458}" type="pres">
      <dgm:prSet presAssocID="{E513EFAC-3248-4A57-920D-FD9CEFBFD399}" presName="parTrans" presStyleLbl="bgSibTrans2D1" presStyleIdx="0" presStyleCnt="9"/>
      <dgm:spPr/>
    </dgm:pt>
    <dgm:pt modelId="{E86CBBED-D8A4-4A4F-AAD4-437DC4F5F0A1}" type="pres">
      <dgm:prSet presAssocID="{A09DA685-54C0-477E-816C-3914F7B1E810}" presName="node" presStyleLbl="node1" presStyleIdx="0" presStyleCnt="9" custScaleX="139211" custScaleY="93786" custRadScaleRad="94055" custRadScaleInc="103270">
        <dgm:presLayoutVars>
          <dgm:bulletEnabled val="1"/>
        </dgm:presLayoutVars>
      </dgm:prSet>
      <dgm:spPr/>
    </dgm:pt>
    <dgm:pt modelId="{A83C8F92-375E-4D23-9667-F5912BD5F5B4}" type="pres">
      <dgm:prSet presAssocID="{7FCC6B61-1440-4405-9D43-4BD13C1CD073}" presName="parTrans" presStyleLbl="bgSibTrans2D1" presStyleIdx="1" presStyleCnt="9" custLinFactNeighborY="16511"/>
      <dgm:spPr/>
    </dgm:pt>
    <dgm:pt modelId="{9DB7CD40-E8BC-481F-B488-BFD1ED5B19CD}" type="pres">
      <dgm:prSet presAssocID="{AF4BFA21-AE24-4F9D-B815-BC290D5CA260}" presName="node" presStyleLbl="node1" presStyleIdx="1" presStyleCnt="9" custScaleX="140368" custRadScaleRad="88872" custRadScaleInc="-109969">
        <dgm:presLayoutVars>
          <dgm:bulletEnabled val="1"/>
        </dgm:presLayoutVars>
      </dgm:prSet>
      <dgm:spPr/>
    </dgm:pt>
    <dgm:pt modelId="{D3670E80-E27D-450D-8EFC-D19C745B5BB7}" type="pres">
      <dgm:prSet presAssocID="{A8982462-CD8D-48B7-A968-AE58B36DFB8E}" presName="parTrans" presStyleLbl="bgSibTrans2D1" presStyleIdx="2" presStyleCnt="9"/>
      <dgm:spPr/>
    </dgm:pt>
    <dgm:pt modelId="{82D63681-6AEE-4D58-9E63-5400FF63138B}" type="pres">
      <dgm:prSet presAssocID="{9877E6EF-B795-48B1-84D5-6897BBDF4924}" presName="node" presStyleLbl="node1" presStyleIdx="2" presStyleCnt="9" custRadScaleRad="101140" custRadScaleInc="-13626">
        <dgm:presLayoutVars>
          <dgm:bulletEnabled val="1"/>
        </dgm:presLayoutVars>
      </dgm:prSet>
      <dgm:spPr/>
    </dgm:pt>
    <dgm:pt modelId="{3D16D46A-5A95-4EC8-BBB7-64AE2D36DFA6}" type="pres">
      <dgm:prSet presAssocID="{CE01C0DA-4A21-48E7-997A-3E40DC63336D}" presName="parTrans" presStyleLbl="bgSibTrans2D1" presStyleIdx="3" presStyleCnt="9"/>
      <dgm:spPr/>
    </dgm:pt>
    <dgm:pt modelId="{2DA94F5A-26FA-4A54-9D2F-764F768AAA21}" type="pres">
      <dgm:prSet presAssocID="{75086352-E15D-4F71-B504-C69520F2D77F}" presName="node" presStyleLbl="node1" presStyleIdx="3" presStyleCnt="9" custScaleX="110268" custScaleY="152688" custRadScaleRad="81707" custRadScaleInc="-20753">
        <dgm:presLayoutVars>
          <dgm:bulletEnabled val="1"/>
        </dgm:presLayoutVars>
      </dgm:prSet>
      <dgm:spPr/>
    </dgm:pt>
    <dgm:pt modelId="{412C7965-71CA-4B39-B754-F4E98B10BC6D}" type="pres">
      <dgm:prSet presAssocID="{6FE9298D-6DBD-49F3-B6CF-F9C22DE01845}" presName="parTrans" presStyleLbl="bgSibTrans2D1" presStyleIdx="4" presStyleCnt="9"/>
      <dgm:spPr/>
    </dgm:pt>
    <dgm:pt modelId="{E7BAB2EF-A415-4AB6-8E41-DBD20809A5DE}" type="pres">
      <dgm:prSet presAssocID="{CD427640-CDA3-4FDA-BD57-F43A5AE3DD85}" presName="node" presStyleLbl="node1" presStyleIdx="4" presStyleCnt="9" custScaleX="161973" custRadScaleRad="99902" custRadScaleInc="-849">
        <dgm:presLayoutVars>
          <dgm:bulletEnabled val="1"/>
        </dgm:presLayoutVars>
      </dgm:prSet>
      <dgm:spPr/>
    </dgm:pt>
    <dgm:pt modelId="{C14A71B6-EB0E-493A-84FB-2C86DAD5F338}" type="pres">
      <dgm:prSet presAssocID="{6274BB31-FB40-4B5A-84A9-7247E1E788F7}" presName="parTrans" presStyleLbl="bgSibTrans2D1" presStyleIdx="5" presStyleCnt="9"/>
      <dgm:spPr/>
    </dgm:pt>
    <dgm:pt modelId="{1C7BEE8C-6451-4D07-A352-CA8D510CFD83}" type="pres">
      <dgm:prSet presAssocID="{A8A90B6C-CF85-4BDA-A777-8D77F5C814C7}" presName="node" presStyleLbl="node1" presStyleIdx="5" presStyleCnt="9" custRadScaleRad="89877" custRadScaleInc="13127">
        <dgm:presLayoutVars>
          <dgm:bulletEnabled val="1"/>
        </dgm:presLayoutVars>
      </dgm:prSet>
      <dgm:spPr/>
    </dgm:pt>
    <dgm:pt modelId="{B5A1D3ED-1FC7-46FB-9F25-C6B769719DC9}" type="pres">
      <dgm:prSet presAssocID="{FCF9A6B7-350A-4DD5-8C33-9F4197C77A7E}" presName="parTrans" presStyleLbl="bgSibTrans2D1" presStyleIdx="6" presStyleCnt="9" custScaleX="102175" custLinFactNeighborX="2547" custLinFactNeighborY="16496"/>
      <dgm:spPr/>
    </dgm:pt>
    <dgm:pt modelId="{CBFDF052-95C0-468A-84FE-67A52A85DC2C}" type="pres">
      <dgm:prSet presAssocID="{F7E39A36-1C48-4F0E-8915-594741664620}" presName="node" presStyleLbl="node1" presStyleIdx="6" presStyleCnt="9" custRadScaleRad="76787" custRadScaleInc="-4458">
        <dgm:presLayoutVars>
          <dgm:bulletEnabled val="1"/>
        </dgm:presLayoutVars>
      </dgm:prSet>
      <dgm:spPr/>
    </dgm:pt>
    <dgm:pt modelId="{7E0F4854-55B4-4EC7-A504-D4682E02DE15}" type="pres">
      <dgm:prSet presAssocID="{1890C816-7DFE-4515-B4AC-8854A6A564B8}" presName="parTrans" presStyleLbl="bgSibTrans2D1" presStyleIdx="7" presStyleCnt="9" custLinFactNeighborX="-71" custLinFactNeighborY="6841"/>
      <dgm:spPr/>
    </dgm:pt>
    <dgm:pt modelId="{1A5EDDFD-EEA7-4495-96BD-F251274D2CFE}" type="pres">
      <dgm:prSet presAssocID="{0A0233D7-B544-4C5D-B44D-D24AF4992BF2}" presName="node" presStyleLbl="node1" presStyleIdx="7" presStyleCnt="9" custScaleX="176688" custScaleY="132346" custRadScaleRad="99457" custRadScaleInc="22748">
        <dgm:presLayoutVars>
          <dgm:bulletEnabled val="1"/>
        </dgm:presLayoutVars>
      </dgm:prSet>
      <dgm:spPr/>
    </dgm:pt>
    <dgm:pt modelId="{47D04EA0-4E2F-4D5A-A8AF-DFF01ED5CEFD}" type="pres">
      <dgm:prSet presAssocID="{7AD5E20C-5FD2-4224-BE3B-B6AB9E160071}" presName="parTrans" presStyleLbl="bgSibTrans2D1" presStyleIdx="8" presStyleCnt="9" custLinFactNeighborX="-147" custLinFactNeighborY="22296"/>
      <dgm:spPr/>
    </dgm:pt>
    <dgm:pt modelId="{118B6C62-7829-445B-AB10-BFD8342CDAE9}" type="pres">
      <dgm:prSet presAssocID="{A5431DA9-4D0C-4825-91E5-21B17CF9FDDB}" presName="node" presStyleLbl="node1" presStyleIdx="8" presStyleCnt="9" custScaleX="199081" custRadScaleRad="90973">
        <dgm:presLayoutVars>
          <dgm:bulletEnabled val="1"/>
        </dgm:presLayoutVars>
      </dgm:prSet>
      <dgm:spPr/>
    </dgm:pt>
  </dgm:ptLst>
  <dgm:cxnLst>
    <dgm:cxn modelId="{7393BC0B-627A-4767-B2D5-CB6B6EBD6604}" type="presOf" srcId="{CD427640-CDA3-4FDA-BD57-F43A5AE3DD85}" destId="{E7BAB2EF-A415-4AB6-8E41-DBD20809A5DE}" srcOrd="0" destOrd="0" presId="urn:microsoft.com/office/officeart/2005/8/layout/radial4"/>
    <dgm:cxn modelId="{7F830911-11A6-4A06-8A8F-0E5BDAC9897B}" srcId="{7BCF0375-3F30-4944-ABCB-20247B882F52}" destId="{A09DA685-54C0-477E-816C-3914F7B1E810}" srcOrd="0" destOrd="0" parTransId="{E513EFAC-3248-4A57-920D-FD9CEFBFD399}" sibTransId="{C7CD774D-9B59-409E-8D78-9ED22363683F}"/>
    <dgm:cxn modelId="{F98BFB2D-3036-48EF-BBB8-E9BD66985696}" srcId="{7BCF0375-3F30-4944-ABCB-20247B882F52}" destId="{F7E39A36-1C48-4F0E-8915-594741664620}" srcOrd="6" destOrd="0" parTransId="{FCF9A6B7-350A-4DD5-8C33-9F4197C77A7E}" sibTransId="{CE5F7CB2-8FE3-4B1F-843D-E2AA95846FDA}"/>
    <dgm:cxn modelId="{F7A4D22E-16C9-4330-8827-2D095DF0954A}" type="presOf" srcId="{75086352-E15D-4F71-B504-C69520F2D77F}" destId="{2DA94F5A-26FA-4A54-9D2F-764F768AAA21}" srcOrd="0" destOrd="0" presId="urn:microsoft.com/office/officeart/2005/8/layout/radial4"/>
    <dgm:cxn modelId="{319A015D-E4A3-4870-809C-BB545E3D53F8}" type="presOf" srcId="{7AD5E20C-5FD2-4224-BE3B-B6AB9E160071}" destId="{47D04EA0-4E2F-4D5A-A8AF-DFF01ED5CEFD}" srcOrd="0" destOrd="0" presId="urn:microsoft.com/office/officeart/2005/8/layout/radial4"/>
    <dgm:cxn modelId="{7A24B142-9767-4BF7-8972-61A526EC48AA}" srcId="{7BCF0375-3F30-4944-ABCB-20247B882F52}" destId="{0A0233D7-B544-4C5D-B44D-D24AF4992BF2}" srcOrd="7" destOrd="0" parTransId="{1890C816-7DFE-4515-B4AC-8854A6A564B8}" sibTransId="{9DDBB3A0-05EE-48AA-B260-21358B6ADEA5}"/>
    <dgm:cxn modelId="{92E35663-F4FE-4F15-BBFF-94A7AF271F22}" type="presOf" srcId="{A8A90B6C-CF85-4BDA-A777-8D77F5C814C7}" destId="{1C7BEE8C-6451-4D07-A352-CA8D510CFD83}" srcOrd="0" destOrd="0" presId="urn:microsoft.com/office/officeart/2005/8/layout/radial4"/>
    <dgm:cxn modelId="{E749FD45-8978-4130-838E-2637A7EAB65D}" type="presOf" srcId="{F7E39A36-1C48-4F0E-8915-594741664620}" destId="{CBFDF052-95C0-468A-84FE-67A52A85DC2C}" srcOrd="0" destOrd="0" presId="urn:microsoft.com/office/officeart/2005/8/layout/radial4"/>
    <dgm:cxn modelId="{BD900A6C-5DE5-4C40-8880-C443BE3D63A4}" type="presOf" srcId="{6FE9298D-6DBD-49F3-B6CF-F9C22DE01845}" destId="{412C7965-71CA-4B39-B754-F4E98B10BC6D}" srcOrd="0" destOrd="0" presId="urn:microsoft.com/office/officeart/2005/8/layout/radial4"/>
    <dgm:cxn modelId="{9F61756F-8690-43A0-A5C8-92C8A050F6E5}" type="presOf" srcId="{7BCF0375-3F30-4944-ABCB-20247B882F52}" destId="{90C7B26F-35B4-4773-8497-ED92D743D351}" srcOrd="0" destOrd="0" presId="urn:microsoft.com/office/officeart/2005/8/layout/radial4"/>
    <dgm:cxn modelId="{F7AA4D51-8BD6-4644-B59B-C6BE733B19D4}" type="presOf" srcId="{A09DA685-54C0-477E-816C-3914F7B1E810}" destId="{E86CBBED-D8A4-4A4F-AAD4-437DC4F5F0A1}" srcOrd="0" destOrd="0" presId="urn:microsoft.com/office/officeart/2005/8/layout/radial4"/>
    <dgm:cxn modelId="{9188C871-DEFB-4634-8DBB-08EA4BBC7AC1}" type="presOf" srcId="{7FCC6B61-1440-4405-9D43-4BD13C1CD073}" destId="{A83C8F92-375E-4D23-9667-F5912BD5F5B4}" srcOrd="0" destOrd="0" presId="urn:microsoft.com/office/officeart/2005/8/layout/radial4"/>
    <dgm:cxn modelId="{686FDC72-5B7B-48C7-88FD-DCAF2A68E5F2}" type="presOf" srcId="{1890C816-7DFE-4515-B4AC-8854A6A564B8}" destId="{7E0F4854-55B4-4EC7-A504-D4682E02DE15}" srcOrd="0" destOrd="0" presId="urn:microsoft.com/office/officeart/2005/8/layout/radial4"/>
    <dgm:cxn modelId="{56F48E53-B2C9-4E84-8233-68A322F882B9}" srcId="{7BCF0375-3F30-4944-ABCB-20247B882F52}" destId="{9877E6EF-B795-48B1-84D5-6897BBDF4924}" srcOrd="2" destOrd="0" parTransId="{A8982462-CD8D-48B7-A968-AE58B36DFB8E}" sibTransId="{52F861C0-CC59-4320-BA8C-006F36AC2F2F}"/>
    <dgm:cxn modelId="{DA846D59-2B0B-48A4-9210-9A777CF82A93}" type="presOf" srcId="{E513EFAC-3248-4A57-920D-FD9CEFBFD399}" destId="{8E0375E0-7884-4F96-BA41-BCB7C0AE5458}" srcOrd="0" destOrd="0" presId="urn:microsoft.com/office/officeart/2005/8/layout/radial4"/>
    <dgm:cxn modelId="{9F209180-CF3E-474A-807E-42FF9530E194}" srcId="{7BCF0375-3F30-4944-ABCB-20247B882F52}" destId="{75086352-E15D-4F71-B504-C69520F2D77F}" srcOrd="3" destOrd="0" parTransId="{CE01C0DA-4A21-48E7-997A-3E40DC63336D}" sibTransId="{CD388BE2-033F-4375-9C29-2A5DA610920E}"/>
    <dgm:cxn modelId="{8010D184-74C0-4BAC-9389-9A41646A8FA4}" type="presOf" srcId="{A8982462-CD8D-48B7-A968-AE58B36DFB8E}" destId="{D3670E80-E27D-450D-8EFC-D19C745B5BB7}" srcOrd="0" destOrd="0" presId="urn:microsoft.com/office/officeart/2005/8/layout/radial4"/>
    <dgm:cxn modelId="{DE6C9F8C-2436-4B9C-86A5-4EA89E99F11B}" type="presOf" srcId="{6274BB31-FB40-4B5A-84A9-7247E1E788F7}" destId="{C14A71B6-EB0E-493A-84FB-2C86DAD5F338}" srcOrd="0" destOrd="0" presId="urn:microsoft.com/office/officeart/2005/8/layout/radial4"/>
    <dgm:cxn modelId="{7237F592-88D8-472F-82A7-FDA4E8C65E20}" type="presOf" srcId="{0A0233D7-B544-4C5D-B44D-D24AF4992BF2}" destId="{1A5EDDFD-EEA7-4495-96BD-F251274D2CFE}" srcOrd="0" destOrd="0" presId="urn:microsoft.com/office/officeart/2005/8/layout/radial4"/>
    <dgm:cxn modelId="{DC9B9E99-D881-44B3-AD00-44687E0D8D42}" srcId="{7BCF0375-3F30-4944-ABCB-20247B882F52}" destId="{A8A90B6C-CF85-4BDA-A777-8D77F5C814C7}" srcOrd="5" destOrd="0" parTransId="{6274BB31-FB40-4B5A-84A9-7247E1E788F7}" sibTransId="{4F8DCA55-6BA5-4483-959E-62899696F16C}"/>
    <dgm:cxn modelId="{D969349F-CFE6-4D15-A60C-5BCAB868C5C0}" srcId="{0C72D702-193B-4CDE-8654-45C66D1DCBBC}" destId="{7BCF0375-3F30-4944-ABCB-20247B882F52}" srcOrd="0" destOrd="0" parTransId="{218CB7FB-A1F3-4C5F-BAD8-6F5574848EA5}" sibTransId="{8860C590-0DE9-46A5-AF3C-C3A02F4FF85F}"/>
    <dgm:cxn modelId="{FB555CA6-7323-4C08-B163-A2A8B0BCD7E2}" type="presOf" srcId="{0C72D702-193B-4CDE-8654-45C66D1DCBBC}" destId="{202B8CE8-B43D-4D25-AAF9-78611932AC15}" srcOrd="0" destOrd="0" presId="urn:microsoft.com/office/officeart/2005/8/layout/radial4"/>
    <dgm:cxn modelId="{EBF1ECAF-CA0E-4F09-BA1C-0ECAD66D2543}" type="presOf" srcId="{FCF9A6B7-350A-4DD5-8C33-9F4197C77A7E}" destId="{B5A1D3ED-1FC7-46FB-9F25-C6B769719DC9}" srcOrd="0" destOrd="0" presId="urn:microsoft.com/office/officeart/2005/8/layout/radial4"/>
    <dgm:cxn modelId="{F6A9C6B2-04D8-42A5-9676-48F7AA8A4733}" srcId="{7BCF0375-3F30-4944-ABCB-20247B882F52}" destId="{AF4BFA21-AE24-4F9D-B815-BC290D5CA260}" srcOrd="1" destOrd="0" parTransId="{7FCC6B61-1440-4405-9D43-4BD13C1CD073}" sibTransId="{FB7F1A91-DEA9-4D57-963E-72C3803D5A94}"/>
    <dgm:cxn modelId="{643649BC-5BB8-4B37-8B51-A61ED05C3F2E}" srcId="{7BCF0375-3F30-4944-ABCB-20247B882F52}" destId="{CD427640-CDA3-4FDA-BD57-F43A5AE3DD85}" srcOrd="4" destOrd="0" parTransId="{6FE9298D-6DBD-49F3-B6CF-F9C22DE01845}" sibTransId="{316C9F06-0B27-4BE2-A79D-3CAA011CC99A}"/>
    <dgm:cxn modelId="{229728BE-1342-43C0-985D-0CCB3CC0EAEA}" type="presOf" srcId="{9877E6EF-B795-48B1-84D5-6897BBDF4924}" destId="{82D63681-6AEE-4D58-9E63-5400FF63138B}" srcOrd="0" destOrd="0" presId="urn:microsoft.com/office/officeart/2005/8/layout/radial4"/>
    <dgm:cxn modelId="{9AEE45C7-4132-4922-B541-A59CAF60D98B}" type="presOf" srcId="{A5431DA9-4D0C-4825-91E5-21B17CF9FDDB}" destId="{118B6C62-7829-445B-AB10-BFD8342CDAE9}" srcOrd="0" destOrd="0" presId="urn:microsoft.com/office/officeart/2005/8/layout/radial4"/>
    <dgm:cxn modelId="{91EFD0C9-DC84-4E81-9B2F-8A7BADDD5E38}" type="presOf" srcId="{CE01C0DA-4A21-48E7-997A-3E40DC63336D}" destId="{3D16D46A-5A95-4EC8-BBB7-64AE2D36DFA6}" srcOrd="0" destOrd="0" presId="urn:microsoft.com/office/officeart/2005/8/layout/radial4"/>
    <dgm:cxn modelId="{BA75C8F4-0201-434F-BD22-FF65420A7ABF}" type="presOf" srcId="{AF4BFA21-AE24-4F9D-B815-BC290D5CA260}" destId="{9DB7CD40-E8BC-481F-B488-BFD1ED5B19CD}" srcOrd="0" destOrd="0" presId="urn:microsoft.com/office/officeart/2005/8/layout/radial4"/>
    <dgm:cxn modelId="{F2D866F6-FD88-4F94-9144-A083C68A3435}" srcId="{7BCF0375-3F30-4944-ABCB-20247B882F52}" destId="{A5431DA9-4D0C-4825-91E5-21B17CF9FDDB}" srcOrd="8" destOrd="0" parTransId="{7AD5E20C-5FD2-4224-BE3B-B6AB9E160071}" sibTransId="{684F512E-E0C3-43C1-AE00-94E908DF237C}"/>
    <dgm:cxn modelId="{3F82D705-904E-4F97-BCDC-6F85FEEB8C0A}" type="presParOf" srcId="{202B8CE8-B43D-4D25-AAF9-78611932AC15}" destId="{90C7B26F-35B4-4773-8497-ED92D743D351}" srcOrd="0" destOrd="0" presId="urn:microsoft.com/office/officeart/2005/8/layout/radial4"/>
    <dgm:cxn modelId="{E5CF492B-FD96-434E-9703-BFADF3B1EB77}" type="presParOf" srcId="{202B8CE8-B43D-4D25-AAF9-78611932AC15}" destId="{8E0375E0-7884-4F96-BA41-BCB7C0AE5458}" srcOrd="1" destOrd="0" presId="urn:microsoft.com/office/officeart/2005/8/layout/radial4"/>
    <dgm:cxn modelId="{480A5E59-6159-453F-9BE6-A829B9813E43}" type="presParOf" srcId="{202B8CE8-B43D-4D25-AAF9-78611932AC15}" destId="{E86CBBED-D8A4-4A4F-AAD4-437DC4F5F0A1}" srcOrd="2" destOrd="0" presId="urn:microsoft.com/office/officeart/2005/8/layout/radial4"/>
    <dgm:cxn modelId="{DD42DACE-2DED-4D45-88EC-6E2C03EA0C3A}" type="presParOf" srcId="{202B8CE8-B43D-4D25-AAF9-78611932AC15}" destId="{A83C8F92-375E-4D23-9667-F5912BD5F5B4}" srcOrd="3" destOrd="0" presId="urn:microsoft.com/office/officeart/2005/8/layout/radial4"/>
    <dgm:cxn modelId="{8196825F-78F5-4DAF-8D41-1CDEBD837FC1}" type="presParOf" srcId="{202B8CE8-B43D-4D25-AAF9-78611932AC15}" destId="{9DB7CD40-E8BC-481F-B488-BFD1ED5B19CD}" srcOrd="4" destOrd="0" presId="urn:microsoft.com/office/officeart/2005/8/layout/radial4"/>
    <dgm:cxn modelId="{11F7367A-BEAC-48CA-A8A1-99BB752333E3}" type="presParOf" srcId="{202B8CE8-B43D-4D25-AAF9-78611932AC15}" destId="{D3670E80-E27D-450D-8EFC-D19C745B5BB7}" srcOrd="5" destOrd="0" presId="urn:microsoft.com/office/officeart/2005/8/layout/radial4"/>
    <dgm:cxn modelId="{277249E1-D282-4EF9-924B-B816AFBCEB05}" type="presParOf" srcId="{202B8CE8-B43D-4D25-AAF9-78611932AC15}" destId="{82D63681-6AEE-4D58-9E63-5400FF63138B}" srcOrd="6" destOrd="0" presId="urn:microsoft.com/office/officeart/2005/8/layout/radial4"/>
    <dgm:cxn modelId="{C2D7A450-4B5F-428D-84FB-169164DF7BFA}" type="presParOf" srcId="{202B8CE8-B43D-4D25-AAF9-78611932AC15}" destId="{3D16D46A-5A95-4EC8-BBB7-64AE2D36DFA6}" srcOrd="7" destOrd="0" presId="urn:microsoft.com/office/officeart/2005/8/layout/radial4"/>
    <dgm:cxn modelId="{A4E58BB0-962D-4563-AA3D-B381341719AC}" type="presParOf" srcId="{202B8CE8-B43D-4D25-AAF9-78611932AC15}" destId="{2DA94F5A-26FA-4A54-9D2F-764F768AAA21}" srcOrd="8" destOrd="0" presId="urn:microsoft.com/office/officeart/2005/8/layout/radial4"/>
    <dgm:cxn modelId="{AFA040F5-9283-4D9D-86E4-6B5CD89FC5F3}" type="presParOf" srcId="{202B8CE8-B43D-4D25-AAF9-78611932AC15}" destId="{412C7965-71CA-4B39-B754-F4E98B10BC6D}" srcOrd="9" destOrd="0" presId="urn:microsoft.com/office/officeart/2005/8/layout/radial4"/>
    <dgm:cxn modelId="{09D1DA45-D6B9-416B-8036-D55FF287D3AF}" type="presParOf" srcId="{202B8CE8-B43D-4D25-AAF9-78611932AC15}" destId="{E7BAB2EF-A415-4AB6-8E41-DBD20809A5DE}" srcOrd="10" destOrd="0" presId="urn:microsoft.com/office/officeart/2005/8/layout/radial4"/>
    <dgm:cxn modelId="{EE631C7E-BA10-4D5C-9B16-E859216B2AD0}" type="presParOf" srcId="{202B8CE8-B43D-4D25-AAF9-78611932AC15}" destId="{C14A71B6-EB0E-493A-84FB-2C86DAD5F338}" srcOrd="11" destOrd="0" presId="urn:microsoft.com/office/officeart/2005/8/layout/radial4"/>
    <dgm:cxn modelId="{AEA2965B-B364-4826-A78F-5FBD803264C2}" type="presParOf" srcId="{202B8CE8-B43D-4D25-AAF9-78611932AC15}" destId="{1C7BEE8C-6451-4D07-A352-CA8D510CFD83}" srcOrd="12" destOrd="0" presId="urn:microsoft.com/office/officeart/2005/8/layout/radial4"/>
    <dgm:cxn modelId="{CDA20C1A-573C-45C3-A9F2-75CCE6457D9F}" type="presParOf" srcId="{202B8CE8-B43D-4D25-AAF9-78611932AC15}" destId="{B5A1D3ED-1FC7-46FB-9F25-C6B769719DC9}" srcOrd="13" destOrd="0" presId="urn:microsoft.com/office/officeart/2005/8/layout/radial4"/>
    <dgm:cxn modelId="{E0330374-FE52-4B82-8657-F113164C7633}" type="presParOf" srcId="{202B8CE8-B43D-4D25-AAF9-78611932AC15}" destId="{CBFDF052-95C0-468A-84FE-67A52A85DC2C}" srcOrd="14" destOrd="0" presId="urn:microsoft.com/office/officeart/2005/8/layout/radial4"/>
    <dgm:cxn modelId="{BCE73A6C-00DF-4EB1-93C2-4FE15AE5D171}" type="presParOf" srcId="{202B8CE8-B43D-4D25-AAF9-78611932AC15}" destId="{7E0F4854-55B4-4EC7-A504-D4682E02DE15}" srcOrd="15" destOrd="0" presId="urn:microsoft.com/office/officeart/2005/8/layout/radial4"/>
    <dgm:cxn modelId="{5FF43E4E-FC44-44F0-8B4E-5E2CE91F1C69}" type="presParOf" srcId="{202B8CE8-B43D-4D25-AAF9-78611932AC15}" destId="{1A5EDDFD-EEA7-4495-96BD-F251274D2CFE}" srcOrd="16" destOrd="0" presId="urn:microsoft.com/office/officeart/2005/8/layout/radial4"/>
    <dgm:cxn modelId="{5915A53E-7940-422E-A43A-8A1797E57AD6}" type="presParOf" srcId="{202B8CE8-B43D-4D25-AAF9-78611932AC15}" destId="{47D04EA0-4E2F-4D5A-A8AF-DFF01ED5CEFD}" srcOrd="17" destOrd="0" presId="urn:microsoft.com/office/officeart/2005/8/layout/radial4"/>
    <dgm:cxn modelId="{873895D5-3481-4CE8-AC95-B8240ABB7FEB}" type="presParOf" srcId="{202B8CE8-B43D-4D25-AAF9-78611932AC15}" destId="{118B6C62-7829-445B-AB10-BFD8342CDAE9}" srcOrd="1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593C7B-A1EF-4CA4-8347-E275D6FF36A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136A18F-8125-4888-A2A4-D5FD55CD001F}">
      <dgm:prSet phldrT="[Texte]"/>
      <dgm:spPr/>
      <dgm:t>
        <a:bodyPr/>
        <a:lstStyle/>
        <a:p>
          <a:r>
            <a:rPr lang="fr-FR" dirty="0" err="1"/>
            <a:t>Aspirin</a:t>
          </a:r>
          <a:endParaRPr lang="fr-FR" dirty="0"/>
        </a:p>
      </dgm:t>
    </dgm:pt>
    <dgm:pt modelId="{7F05997A-DC2E-4E92-B8D7-87E47AA536C7}" type="parTrans" cxnId="{0E01CEF6-47D3-434A-BFB3-71B4699D99F7}">
      <dgm:prSet/>
      <dgm:spPr/>
      <dgm:t>
        <a:bodyPr/>
        <a:lstStyle/>
        <a:p>
          <a:endParaRPr lang="fr-FR"/>
        </a:p>
      </dgm:t>
    </dgm:pt>
    <dgm:pt modelId="{125381E4-5B09-4AF0-90AB-7B72ED3B0518}" type="sibTrans" cxnId="{0E01CEF6-47D3-434A-BFB3-71B4699D99F7}">
      <dgm:prSet/>
      <dgm:spPr/>
      <dgm:t>
        <a:bodyPr/>
        <a:lstStyle/>
        <a:p>
          <a:endParaRPr lang="fr-FR"/>
        </a:p>
      </dgm:t>
    </dgm:pt>
    <dgm:pt modelId="{D9EFFBB7-67D8-4E6C-AE74-DC4337B63B10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 err="1"/>
            <a:t>Warfarin</a:t>
          </a:r>
          <a:r>
            <a:rPr lang="fr-FR" dirty="0"/>
            <a:t> 45days</a:t>
          </a:r>
        </a:p>
      </dgm:t>
    </dgm:pt>
    <dgm:pt modelId="{F41C2413-31AB-4219-A27B-8229B92A35EF}" type="parTrans" cxnId="{961437B3-5D1A-472D-9A35-60CC7AC7BAB2}">
      <dgm:prSet/>
      <dgm:spPr/>
      <dgm:t>
        <a:bodyPr/>
        <a:lstStyle/>
        <a:p>
          <a:endParaRPr lang="fr-FR"/>
        </a:p>
      </dgm:t>
    </dgm:pt>
    <dgm:pt modelId="{D783D237-9FAC-4E22-8C72-1EB5ABD9E082}" type="sibTrans" cxnId="{961437B3-5D1A-472D-9A35-60CC7AC7BAB2}">
      <dgm:prSet/>
      <dgm:spPr/>
      <dgm:t>
        <a:bodyPr/>
        <a:lstStyle/>
        <a:p>
          <a:endParaRPr lang="fr-FR"/>
        </a:p>
      </dgm:t>
    </dgm:pt>
    <dgm:pt modelId="{EB3A09AF-1F65-4B81-AB27-6304B30C9984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 Clopidogrel 6 </a:t>
          </a:r>
          <a:r>
            <a:rPr lang="fr-FR" dirty="0" err="1"/>
            <a:t>months</a:t>
          </a:r>
          <a:endParaRPr lang="fr-FR" dirty="0"/>
        </a:p>
      </dgm:t>
    </dgm:pt>
    <dgm:pt modelId="{EC7C9358-F4E4-4F7A-90A5-09BCE130C734}" type="parTrans" cxnId="{CAE7B31B-B4D1-4586-BE68-949DD3F86331}">
      <dgm:prSet/>
      <dgm:spPr/>
      <dgm:t>
        <a:bodyPr/>
        <a:lstStyle/>
        <a:p>
          <a:endParaRPr lang="fr-FR"/>
        </a:p>
      </dgm:t>
    </dgm:pt>
    <dgm:pt modelId="{9B70EDE2-F77F-4C43-9161-25801D312333}" type="sibTrans" cxnId="{CAE7B31B-B4D1-4586-BE68-949DD3F86331}">
      <dgm:prSet/>
      <dgm:spPr/>
      <dgm:t>
        <a:bodyPr/>
        <a:lstStyle/>
        <a:p>
          <a:endParaRPr lang="fr-FR"/>
        </a:p>
      </dgm:t>
    </dgm:pt>
    <dgm:pt modelId="{60F3C503-49D3-4511-9BAD-756CD71DF053}" type="pres">
      <dgm:prSet presAssocID="{CF593C7B-A1EF-4CA4-8347-E275D6FF36A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80B0AFA3-91CE-4CBE-983F-52EB6CE027DE}" type="pres">
      <dgm:prSet presAssocID="{F136A18F-8125-4888-A2A4-D5FD55CD001F}" presName="parentText1" presStyleLbl="node1" presStyleIdx="0" presStyleCnt="3" custScaleX="97923" custLinFactNeighborX="163" custLinFactNeighborY="-101">
        <dgm:presLayoutVars>
          <dgm:chMax/>
          <dgm:chPref val="3"/>
          <dgm:bulletEnabled val="1"/>
        </dgm:presLayoutVars>
      </dgm:prSet>
      <dgm:spPr/>
    </dgm:pt>
    <dgm:pt modelId="{BCAC6E89-331A-4D7E-A347-49A3D8EEDF1F}" type="pres">
      <dgm:prSet presAssocID="{D9EFFBB7-67D8-4E6C-AE74-DC4337B63B10}" presName="parentText2" presStyleLbl="node1" presStyleIdx="1" presStyleCnt="3" custScaleX="45687" custLinFactNeighborX="-72027" custLinFactNeighborY="-83863">
        <dgm:presLayoutVars>
          <dgm:chMax/>
          <dgm:chPref val="3"/>
          <dgm:bulletEnabled val="1"/>
        </dgm:presLayoutVars>
      </dgm:prSet>
      <dgm:spPr/>
    </dgm:pt>
    <dgm:pt modelId="{86D9FAF5-72EB-48D8-9B7A-C39266B96840}" type="pres">
      <dgm:prSet presAssocID="{EB3A09AF-1F65-4B81-AB27-6304B30C9984}" presName="parentText3" presStyleLbl="node1" presStyleIdx="2" presStyleCnt="3" custScaleX="107111" custLinFactNeighborX="-97320" custLinFactNeighborY="-37500">
        <dgm:presLayoutVars>
          <dgm:chMax/>
          <dgm:chPref val="3"/>
          <dgm:bulletEnabled val="1"/>
        </dgm:presLayoutVars>
      </dgm:prSet>
      <dgm:spPr/>
    </dgm:pt>
  </dgm:ptLst>
  <dgm:cxnLst>
    <dgm:cxn modelId="{CAE7B31B-B4D1-4586-BE68-949DD3F86331}" srcId="{CF593C7B-A1EF-4CA4-8347-E275D6FF36A2}" destId="{EB3A09AF-1F65-4B81-AB27-6304B30C9984}" srcOrd="2" destOrd="0" parTransId="{EC7C9358-F4E4-4F7A-90A5-09BCE130C734}" sibTransId="{9B70EDE2-F77F-4C43-9161-25801D312333}"/>
    <dgm:cxn modelId="{7148795E-E029-4D05-ADEB-E78C67C5EBA0}" type="presOf" srcId="{CF593C7B-A1EF-4CA4-8347-E275D6FF36A2}" destId="{60F3C503-49D3-4511-9BAD-756CD71DF053}" srcOrd="0" destOrd="0" presId="urn:microsoft.com/office/officeart/2009/3/layout/IncreasingArrowsProcess"/>
    <dgm:cxn modelId="{12A82C6E-D06D-46BD-B0C9-B27E1DFB8C85}" type="presOf" srcId="{EB3A09AF-1F65-4B81-AB27-6304B30C9984}" destId="{86D9FAF5-72EB-48D8-9B7A-C39266B96840}" srcOrd="0" destOrd="0" presId="urn:microsoft.com/office/officeart/2009/3/layout/IncreasingArrowsProcess"/>
    <dgm:cxn modelId="{EB55494E-EDFE-4292-B5F3-D62EB41FBC6E}" type="presOf" srcId="{D9EFFBB7-67D8-4E6C-AE74-DC4337B63B10}" destId="{BCAC6E89-331A-4D7E-A347-49A3D8EEDF1F}" srcOrd="0" destOrd="0" presId="urn:microsoft.com/office/officeart/2009/3/layout/IncreasingArrowsProcess"/>
    <dgm:cxn modelId="{0017EB58-4771-45D0-8BF1-C95D54377AB7}" type="presOf" srcId="{F136A18F-8125-4888-A2A4-D5FD55CD001F}" destId="{80B0AFA3-91CE-4CBE-983F-52EB6CE027DE}" srcOrd="0" destOrd="0" presId="urn:microsoft.com/office/officeart/2009/3/layout/IncreasingArrowsProcess"/>
    <dgm:cxn modelId="{961437B3-5D1A-472D-9A35-60CC7AC7BAB2}" srcId="{CF593C7B-A1EF-4CA4-8347-E275D6FF36A2}" destId="{D9EFFBB7-67D8-4E6C-AE74-DC4337B63B10}" srcOrd="1" destOrd="0" parTransId="{F41C2413-31AB-4219-A27B-8229B92A35EF}" sibTransId="{D783D237-9FAC-4E22-8C72-1EB5ABD9E082}"/>
    <dgm:cxn modelId="{0E01CEF6-47D3-434A-BFB3-71B4699D99F7}" srcId="{CF593C7B-A1EF-4CA4-8347-E275D6FF36A2}" destId="{F136A18F-8125-4888-A2A4-D5FD55CD001F}" srcOrd="0" destOrd="0" parTransId="{7F05997A-DC2E-4E92-B8D7-87E47AA536C7}" sibTransId="{125381E4-5B09-4AF0-90AB-7B72ED3B0518}"/>
    <dgm:cxn modelId="{92BD1EB4-A67E-4C19-95B2-3B9DEEDC8F7E}" type="presParOf" srcId="{60F3C503-49D3-4511-9BAD-756CD71DF053}" destId="{80B0AFA3-91CE-4CBE-983F-52EB6CE027DE}" srcOrd="0" destOrd="0" presId="urn:microsoft.com/office/officeart/2009/3/layout/IncreasingArrowsProcess"/>
    <dgm:cxn modelId="{998C568F-8817-4EE7-8743-8CD9D1F6DD57}" type="presParOf" srcId="{60F3C503-49D3-4511-9BAD-756CD71DF053}" destId="{BCAC6E89-331A-4D7E-A347-49A3D8EEDF1F}" srcOrd="1" destOrd="0" presId="urn:microsoft.com/office/officeart/2009/3/layout/IncreasingArrowsProcess"/>
    <dgm:cxn modelId="{8DF1A9D4-308E-4F03-A5D0-7AF7CA5FC4A8}" type="presParOf" srcId="{60F3C503-49D3-4511-9BAD-756CD71DF053}" destId="{86D9FAF5-72EB-48D8-9B7A-C39266B96840}" srcOrd="2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593C7B-A1EF-4CA4-8347-E275D6FF36A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F136A18F-8125-4888-A2A4-D5FD55CD001F}">
      <dgm:prSet phldrT="[Texte]"/>
      <dgm:spPr/>
      <dgm:t>
        <a:bodyPr/>
        <a:lstStyle/>
        <a:p>
          <a:r>
            <a:rPr lang="fr-FR" dirty="0" err="1"/>
            <a:t>Aspirin</a:t>
          </a:r>
          <a:endParaRPr lang="fr-FR" dirty="0"/>
        </a:p>
      </dgm:t>
    </dgm:pt>
    <dgm:pt modelId="{7F05997A-DC2E-4E92-B8D7-87E47AA536C7}" type="parTrans" cxnId="{0E01CEF6-47D3-434A-BFB3-71B4699D99F7}">
      <dgm:prSet/>
      <dgm:spPr/>
      <dgm:t>
        <a:bodyPr/>
        <a:lstStyle/>
        <a:p>
          <a:endParaRPr lang="fr-FR"/>
        </a:p>
      </dgm:t>
    </dgm:pt>
    <dgm:pt modelId="{125381E4-5B09-4AF0-90AB-7B72ED3B0518}" type="sibTrans" cxnId="{0E01CEF6-47D3-434A-BFB3-71B4699D99F7}">
      <dgm:prSet/>
      <dgm:spPr/>
      <dgm:t>
        <a:bodyPr/>
        <a:lstStyle/>
        <a:p>
          <a:endParaRPr lang="fr-FR"/>
        </a:p>
      </dgm:t>
    </dgm:pt>
    <dgm:pt modelId="{EB3A09AF-1F65-4B81-AB27-6304B30C9984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Clopidogrel 3 </a:t>
          </a:r>
          <a:r>
            <a:rPr lang="fr-FR" dirty="0" err="1"/>
            <a:t>months</a:t>
          </a:r>
          <a:endParaRPr lang="fr-FR" dirty="0"/>
        </a:p>
      </dgm:t>
    </dgm:pt>
    <dgm:pt modelId="{EC7C9358-F4E4-4F7A-90A5-09BCE130C734}" type="parTrans" cxnId="{CAE7B31B-B4D1-4586-BE68-949DD3F86331}">
      <dgm:prSet/>
      <dgm:spPr/>
      <dgm:t>
        <a:bodyPr/>
        <a:lstStyle/>
        <a:p>
          <a:endParaRPr lang="fr-FR"/>
        </a:p>
      </dgm:t>
    </dgm:pt>
    <dgm:pt modelId="{9B70EDE2-F77F-4C43-9161-25801D312333}" type="sibTrans" cxnId="{CAE7B31B-B4D1-4586-BE68-949DD3F86331}">
      <dgm:prSet/>
      <dgm:spPr/>
      <dgm:t>
        <a:bodyPr/>
        <a:lstStyle/>
        <a:p>
          <a:endParaRPr lang="fr-FR"/>
        </a:p>
      </dgm:t>
    </dgm:pt>
    <dgm:pt modelId="{60F3C503-49D3-4511-9BAD-756CD71DF053}" type="pres">
      <dgm:prSet presAssocID="{CF593C7B-A1EF-4CA4-8347-E275D6FF36A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80B0AFA3-91CE-4CBE-983F-52EB6CE027DE}" type="pres">
      <dgm:prSet presAssocID="{F136A18F-8125-4888-A2A4-D5FD55CD001F}" presName="parentText1" presStyleLbl="node1" presStyleIdx="0" presStyleCnt="2" custScaleX="97923" custLinFactNeighborX="163" custLinFactNeighborY="-101">
        <dgm:presLayoutVars>
          <dgm:chMax/>
          <dgm:chPref val="3"/>
          <dgm:bulletEnabled val="1"/>
        </dgm:presLayoutVars>
      </dgm:prSet>
      <dgm:spPr/>
    </dgm:pt>
    <dgm:pt modelId="{0D6B1420-90A6-41C1-9AAF-D2E59EF5EDE6}" type="pres">
      <dgm:prSet presAssocID="{EB3A09AF-1F65-4B81-AB27-6304B30C9984}" presName="parentText2" presStyleLbl="node1" presStyleIdx="1" presStyleCnt="2" custScaleX="78276" custLinFactNeighborX="-93926" custLinFactNeighborY="16767">
        <dgm:presLayoutVars>
          <dgm:chMax/>
          <dgm:chPref val="3"/>
          <dgm:bulletEnabled val="1"/>
        </dgm:presLayoutVars>
      </dgm:prSet>
      <dgm:spPr/>
    </dgm:pt>
  </dgm:ptLst>
  <dgm:cxnLst>
    <dgm:cxn modelId="{CAE7B31B-B4D1-4586-BE68-949DD3F86331}" srcId="{CF593C7B-A1EF-4CA4-8347-E275D6FF36A2}" destId="{EB3A09AF-1F65-4B81-AB27-6304B30C9984}" srcOrd="1" destOrd="0" parTransId="{EC7C9358-F4E4-4F7A-90A5-09BCE130C734}" sibTransId="{9B70EDE2-F77F-4C43-9161-25801D312333}"/>
    <dgm:cxn modelId="{7148795E-E029-4D05-ADEB-E78C67C5EBA0}" type="presOf" srcId="{CF593C7B-A1EF-4CA4-8347-E275D6FF36A2}" destId="{60F3C503-49D3-4511-9BAD-756CD71DF053}" srcOrd="0" destOrd="0" presId="urn:microsoft.com/office/officeart/2009/3/layout/IncreasingArrowsProcess"/>
    <dgm:cxn modelId="{965ABA53-A339-43B6-B546-C7149A7F2009}" type="presOf" srcId="{EB3A09AF-1F65-4B81-AB27-6304B30C9984}" destId="{0D6B1420-90A6-41C1-9AAF-D2E59EF5EDE6}" srcOrd="0" destOrd="0" presId="urn:microsoft.com/office/officeart/2009/3/layout/IncreasingArrowsProcess"/>
    <dgm:cxn modelId="{0017EB58-4771-45D0-8BF1-C95D54377AB7}" type="presOf" srcId="{F136A18F-8125-4888-A2A4-D5FD55CD001F}" destId="{80B0AFA3-91CE-4CBE-983F-52EB6CE027DE}" srcOrd="0" destOrd="0" presId="urn:microsoft.com/office/officeart/2009/3/layout/IncreasingArrowsProcess"/>
    <dgm:cxn modelId="{0E01CEF6-47D3-434A-BFB3-71B4699D99F7}" srcId="{CF593C7B-A1EF-4CA4-8347-E275D6FF36A2}" destId="{F136A18F-8125-4888-A2A4-D5FD55CD001F}" srcOrd="0" destOrd="0" parTransId="{7F05997A-DC2E-4E92-B8D7-87E47AA536C7}" sibTransId="{125381E4-5B09-4AF0-90AB-7B72ED3B0518}"/>
    <dgm:cxn modelId="{92BD1EB4-A67E-4C19-95B2-3B9DEEDC8F7E}" type="presParOf" srcId="{60F3C503-49D3-4511-9BAD-756CD71DF053}" destId="{80B0AFA3-91CE-4CBE-983F-52EB6CE027DE}" srcOrd="0" destOrd="0" presId="urn:microsoft.com/office/officeart/2009/3/layout/IncreasingArrowsProcess"/>
    <dgm:cxn modelId="{C34EAE5D-FAB1-454D-A28A-FD8722C19DA1}" type="presParOf" srcId="{60F3C503-49D3-4511-9BAD-756CD71DF053}" destId="{0D6B1420-90A6-41C1-9AAF-D2E59EF5EDE6}" srcOrd="1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302FAC9-3463-4D2E-BF9C-0C98F8322E7A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0929B5C1-0D64-46FF-A35E-FB2F2816E9D3}">
      <dgm:prSet phldrT="[Texte]"/>
      <dgm:spPr/>
      <dgm:t>
        <a:bodyPr/>
        <a:lstStyle/>
        <a:p>
          <a:r>
            <a:rPr lang="fr-FR" dirty="0"/>
            <a:t>105 patients </a:t>
          </a:r>
          <a:r>
            <a:rPr lang="fr-FR" dirty="0" err="1"/>
            <a:t>with</a:t>
          </a:r>
          <a:r>
            <a:rPr lang="fr-FR" dirty="0"/>
            <a:t> </a:t>
          </a:r>
          <a:r>
            <a:rPr lang="fr-FR" dirty="0" err="1"/>
            <a:t>successful</a:t>
          </a:r>
          <a:r>
            <a:rPr lang="fr-FR" dirty="0"/>
            <a:t> LAAC</a:t>
          </a:r>
        </a:p>
      </dgm:t>
    </dgm:pt>
    <dgm:pt modelId="{A10FE5CF-103A-4DE5-898D-ABC67659CE11}" type="parTrans" cxnId="{48BEDE02-472C-412A-8466-E4C1786EE485}">
      <dgm:prSet/>
      <dgm:spPr/>
      <dgm:t>
        <a:bodyPr/>
        <a:lstStyle/>
        <a:p>
          <a:endParaRPr lang="fr-FR"/>
        </a:p>
      </dgm:t>
    </dgm:pt>
    <dgm:pt modelId="{E73E7044-85B2-4095-B688-6FFED33B37D5}" type="sibTrans" cxnId="{48BEDE02-472C-412A-8466-E4C1786EE485}">
      <dgm:prSet/>
      <dgm:spPr/>
      <dgm:t>
        <a:bodyPr/>
        <a:lstStyle/>
        <a:p>
          <a:endParaRPr lang="fr-FR"/>
        </a:p>
      </dgm:t>
    </dgm:pt>
    <dgm:pt modelId="{AB0AFD38-1AE7-4BFF-B4B4-C8AD35AB16E1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/>
            <a:t>DAPT</a:t>
          </a:r>
        </a:p>
      </dgm:t>
    </dgm:pt>
    <dgm:pt modelId="{A2D6BC59-D6EC-4474-93E7-467FE13FD3B7}" type="parTrans" cxnId="{3ADD314B-A9C3-49E4-9211-7D1A46A8EF1B}">
      <dgm:prSet/>
      <dgm:spPr/>
      <dgm:t>
        <a:bodyPr/>
        <a:lstStyle/>
        <a:p>
          <a:endParaRPr lang="fr-FR"/>
        </a:p>
      </dgm:t>
    </dgm:pt>
    <dgm:pt modelId="{9CCEFCE9-AC91-4574-B861-8E803A370CB4}" type="sibTrans" cxnId="{3ADD314B-A9C3-49E4-9211-7D1A46A8EF1B}">
      <dgm:prSet/>
      <dgm:spPr/>
      <dgm:t>
        <a:bodyPr/>
        <a:lstStyle/>
        <a:p>
          <a:endParaRPr lang="fr-FR"/>
        </a:p>
      </dgm:t>
    </dgm:pt>
    <dgm:pt modelId="{C8BC2EE7-17B2-4280-8BE9-4710FBC36D06}">
      <dgm:prSet phldrT="[Texte]"/>
      <dgm:spPr>
        <a:solidFill>
          <a:srgbClr val="FF0000"/>
        </a:solidFill>
      </dgm:spPr>
      <dgm:t>
        <a:bodyPr/>
        <a:lstStyle/>
        <a:p>
          <a:r>
            <a:rPr lang="fr-FR" dirty="0" err="1"/>
            <a:t>Rivaroxaban</a:t>
          </a:r>
          <a:r>
            <a:rPr lang="fr-FR" dirty="0"/>
            <a:t> 15mg </a:t>
          </a:r>
          <a:r>
            <a:rPr lang="fr-FR" dirty="0" err="1"/>
            <a:t>od</a:t>
          </a:r>
          <a:endParaRPr lang="fr-FR" dirty="0"/>
        </a:p>
      </dgm:t>
    </dgm:pt>
    <dgm:pt modelId="{ED23E0CD-F272-4F54-8AC7-0873D1887791}" type="parTrans" cxnId="{B5961485-9F8C-40C5-92E1-75FAD964F56C}">
      <dgm:prSet/>
      <dgm:spPr/>
      <dgm:t>
        <a:bodyPr/>
        <a:lstStyle/>
        <a:p>
          <a:endParaRPr lang="fr-FR"/>
        </a:p>
      </dgm:t>
    </dgm:pt>
    <dgm:pt modelId="{C945F92D-D9B3-4455-8245-D2D6F0DBBD72}" type="sibTrans" cxnId="{B5961485-9F8C-40C5-92E1-75FAD964F56C}">
      <dgm:prSet/>
      <dgm:spPr/>
      <dgm:t>
        <a:bodyPr/>
        <a:lstStyle/>
        <a:p>
          <a:endParaRPr lang="fr-FR"/>
        </a:p>
      </dgm:t>
    </dgm:pt>
    <dgm:pt modelId="{DF8699BB-C334-4D9D-89AA-7473C664A29A}">
      <dgm:prSet phldrT="[Texte]"/>
      <dgm:spPr/>
      <dgm:t>
        <a:bodyPr/>
        <a:lstStyle/>
        <a:p>
          <a:r>
            <a:rPr lang="fr-FR" dirty="0" err="1"/>
            <a:t>Randomization</a:t>
          </a:r>
          <a:r>
            <a:rPr lang="fr-FR" dirty="0"/>
            <a:t> 1:1:1</a:t>
          </a:r>
        </a:p>
      </dgm:t>
    </dgm:pt>
    <dgm:pt modelId="{9B89B7A5-F2B9-4E41-B219-3873AC33311F}" type="sibTrans" cxnId="{982BAA05-1D7B-408F-9524-8F64842A0E6F}">
      <dgm:prSet/>
      <dgm:spPr/>
      <dgm:t>
        <a:bodyPr/>
        <a:lstStyle/>
        <a:p>
          <a:endParaRPr lang="fr-FR"/>
        </a:p>
      </dgm:t>
    </dgm:pt>
    <dgm:pt modelId="{6BB2BAF3-B51E-448B-9A8E-31C309D6AC5A}" type="parTrans" cxnId="{982BAA05-1D7B-408F-9524-8F64842A0E6F}">
      <dgm:prSet/>
      <dgm:spPr/>
      <dgm:t>
        <a:bodyPr/>
        <a:lstStyle/>
        <a:p>
          <a:endParaRPr lang="fr-FR"/>
        </a:p>
      </dgm:t>
    </dgm:pt>
    <dgm:pt modelId="{DD4EE1A7-C1E2-452C-9C4F-7AD031CC6A71}">
      <dgm:prSet/>
      <dgm:spPr>
        <a:solidFill>
          <a:srgbClr val="E529CA"/>
        </a:solidFill>
      </dgm:spPr>
      <dgm:t>
        <a:bodyPr/>
        <a:lstStyle/>
        <a:p>
          <a:r>
            <a:rPr lang="fr-FR" dirty="0" err="1"/>
            <a:t>Rivaroxaban</a:t>
          </a:r>
          <a:r>
            <a:rPr lang="fr-FR" dirty="0"/>
            <a:t> 10mg </a:t>
          </a:r>
          <a:r>
            <a:rPr lang="fr-FR" dirty="0" err="1"/>
            <a:t>od</a:t>
          </a:r>
          <a:endParaRPr lang="fr-FR" dirty="0"/>
        </a:p>
      </dgm:t>
    </dgm:pt>
    <dgm:pt modelId="{DE9FA257-DDCB-4663-8F03-568C4A0AC342}" type="parTrans" cxnId="{50074DC7-FB2B-488F-8919-39E9D8B82B88}">
      <dgm:prSet/>
      <dgm:spPr/>
      <dgm:t>
        <a:bodyPr/>
        <a:lstStyle/>
        <a:p>
          <a:endParaRPr lang="fr-FR"/>
        </a:p>
      </dgm:t>
    </dgm:pt>
    <dgm:pt modelId="{6F2F7594-9D8C-47C5-BD91-DAA5B027715C}" type="sibTrans" cxnId="{50074DC7-FB2B-488F-8919-39E9D8B82B88}">
      <dgm:prSet/>
      <dgm:spPr/>
      <dgm:t>
        <a:bodyPr/>
        <a:lstStyle/>
        <a:p>
          <a:endParaRPr lang="fr-FR"/>
        </a:p>
      </dgm:t>
    </dgm:pt>
    <dgm:pt modelId="{60E9D544-B7D2-4445-BB44-9B3985EB1743}" type="pres">
      <dgm:prSet presAssocID="{2302FAC9-3463-4D2E-BF9C-0C98F8322E7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2B713A64-33BC-4552-B6B7-4D4E558E2C64}" type="pres">
      <dgm:prSet presAssocID="{DF8699BB-C334-4D9D-89AA-7473C664A29A}" presName="singleCycle" presStyleCnt="0"/>
      <dgm:spPr/>
    </dgm:pt>
    <dgm:pt modelId="{9BF8A860-652B-42C8-AE5E-3D5F0269C623}" type="pres">
      <dgm:prSet presAssocID="{DF8699BB-C334-4D9D-89AA-7473C664A29A}" presName="singleCenter" presStyleLbl="node1" presStyleIdx="0" presStyleCnt="5" custScaleX="267687" custScaleY="41479" custLinFactNeighborX="0" custLinFactNeighborY="-21647">
        <dgm:presLayoutVars>
          <dgm:chMax val="7"/>
          <dgm:chPref val="7"/>
        </dgm:presLayoutVars>
      </dgm:prSet>
      <dgm:spPr/>
    </dgm:pt>
    <dgm:pt modelId="{38DC9EC9-A2C4-4356-898C-69464BD04374}" type="pres">
      <dgm:prSet presAssocID="{A10FE5CF-103A-4DE5-898D-ABC67659CE11}" presName="Name56" presStyleLbl="parChTrans1D2" presStyleIdx="0" presStyleCnt="4"/>
      <dgm:spPr/>
    </dgm:pt>
    <dgm:pt modelId="{B8A226A8-0D3D-46BC-A61D-2BF9AED60F50}" type="pres">
      <dgm:prSet presAssocID="{0929B5C1-0D64-46FF-A35E-FB2F2816E9D3}" presName="text0" presStyleLbl="node1" presStyleIdx="1" presStyleCnt="5" custScaleX="379940" custScaleY="129404">
        <dgm:presLayoutVars>
          <dgm:bulletEnabled val="1"/>
        </dgm:presLayoutVars>
      </dgm:prSet>
      <dgm:spPr/>
    </dgm:pt>
    <dgm:pt modelId="{85AAEFF8-5B80-4FC7-8CC6-4FEC0BB60AC5}" type="pres">
      <dgm:prSet presAssocID="{A2D6BC59-D6EC-4474-93E7-467FE13FD3B7}" presName="Name56" presStyleLbl="parChTrans1D2" presStyleIdx="1" presStyleCnt="4"/>
      <dgm:spPr/>
    </dgm:pt>
    <dgm:pt modelId="{5AB13DA1-7355-4786-9FC3-0B22A7C1E822}" type="pres">
      <dgm:prSet presAssocID="{AB0AFD38-1AE7-4BFF-B4B4-C8AD35AB16E1}" presName="text0" presStyleLbl="node1" presStyleIdx="2" presStyleCnt="5" custScaleX="152156" custRadScaleRad="159777" custRadScaleInc="16498">
        <dgm:presLayoutVars>
          <dgm:bulletEnabled val="1"/>
        </dgm:presLayoutVars>
      </dgm:prSet>
      <dgm:spPr/>
    </dgm:pt>
    <dgm:pt modelId="{678825B4-AD58-4FC6-9B39-75FFCEA098E5}" type="pres">
      <dgm:prSet presAssocID="{ED23E0CD-F272-4F54-8AC7-0873D1887791}" presName="Name56" presStyleLbl="parChTrans1D2" presStyleIdx="2" presStyleCnt="4"/>
      <dgm:spPr/>
    </dgm:pt>
    <dgm:pt modelId="{9A2B6863-B811-4BAC-A7DB-288F299874FB}" type="pres">
      <dgm:prSet presAssocID="{C8BC2EE7-17B2-4280-8BE9-4710FBC36D06}" presName="text0" presStyleLbl="node1" presStyleIdx="3" presStyleCnt="5" custScaleX="240054" custScaleY="106270" custRadScaleRad="19846" custRadScaleInc="1">
        <dgm:presLayoutVars>
          <dgm:bulletEnabled val="1"/>
        </dgm:presLayoutVars>
      </dgm:prSet>
      <dgm:spPr/>
    </dgm:pt>
    <dgm:pt modelId="{B06C2D98-1C39-403F-94ED-BCB60FC56770}" type="pres">
      <dgm:prSet presAssocID="{DE9FA257-DDCB-4663-8F03-568C4A0AC342}" presName="Name56" presStyleLbl="parChTrans1D2" presStyleIdx="3" presStyleCnt="4"/>
      <dgm:spPr/>
    </dgm:pt>
    <dgm:pt modelId="{88E0F062-3A43-4C56-ADE8-EE3692AAF325}" type="pres">
      <dgm:prSet presAssocID="{DD4EE1A7-C1E2-452C-9C4F-7AD031CC6A71}" presName="text0" presStyleLbl="node1" presStyleIdx="4" presStyleCnt="5" custScaleX="241959" custScaleY="108933" custRadScaleRad="177022" custRadScaleInc="-14789">
        <dgm:presLayoutVars>
          <dgm:bulletEnabled val="1"/>
        </dgm:presLayoutVars>
      </dgm:prSet>
      <dgm:spPr/>
    </dgm:pt>
  </dgm:ptLst>
  <dgm:cxnLst>
    <dgm:cxn modelId="{48BEDE02-472C-412A-8466-E4C1786EE485}" srcId="{DF8699BB-C334-4D9D-89AA-7473C664A29A}" destId="{0929B5C1-0D64-46FF-A35E-FB2F2816E9D3}" srcOrd="0" destOrd="0" parTransId="{A10FE5CF-103A-4DE5-898D-ABC67659CE11}" sibTransId="{E73E7044-85B2-4095-B688-6FFED33B37D5}"/>
    <dgm:cxn modelId="{982BAA05-1D7B-408F-9524-8F64842A0E6F}" srcId="{2302FAC9-3463-4D2E-BF9C-0C98F8322E7A}" destId="{DF8699BB-C334-4D9D-89AA-7473C664A29A}" srcOrd="0" destOrd="0" parTransId="{6BB2BAF3-B51E-448B-9A8E-31C309D6AC5A}" sibTransId="{9B89B7A5-F2B9-4E41-B219-3873AC33311F}"/>
    <dgm:cxn modelId="{3BFAF537-086B-4B62-8BA5-3AE1217468D2}" type="presOf" srcId="{0929B5C1-0D64-46FF-A35E-FB2F2816E9D3}" destId="{B8A226A8-0D3D-46BC-A61D-2BF9AED60F50}" srcOrd="0" destOrd="0" presId="urn:microsoft.com/office/officeart/2008/layout/RadialCluster"/>
    <dgm:cxn modelId="{C4FDF837-DA82-4DC8-AA07-A3A0DA1F8E99}" type="presOf" srcId="{2302FAC9-3463-4D2E-BF9C-0C98F8322E7A}" destId="{60E9D544-B7D2-4445-BB44-9B3985EB1743}" srcOrd="0" destOrd="0" presId="urn:microsoft.com/office/officeart/2008/layout/RadialCluster"/>
    <dgm:cxn modelId="{839B6B44-8809-44BB-AFA1-4E06D8A57CF1}" type="presOf" srcId="{AB0AFD38-1AE7-4BFF-B4B4-C8AD35AB16E1}" destId="{5AB13DA1-7355-4786-9FC3-0B22A7C1E822}" srcOrd="0" destOrd="0" presId="urn:microsoft.com/office/officeart/2008/layout/RadialCluster"/>
    <dgm:cxn modelId="{3ADD314B-A9C3-49E4-9211-7D1A46A8EF1B}" srcId="{DF8699BB-C334-4D9D-89AA-7473C664A29A}" destId="{AB0AFD38-1AE7-4BFF-B4B4-C8AD35AB16E1}" srcOrd="1" destOrd="0" parTransId="{A2D6BC59-D6EC-4474-93E7-467FE13FD3B7}" sibTransId="{9CCEFCE9-AC91-4574-B861-8E803A370CB4}"/>
    <dgm:cxn modelId="{1DED604E-D9DC-4F52-ABE6-26F50D67F501}" type="presOf" srcId="{ED23E0CD-F272-4F54-8AC7-0873D1887791}" destId="{678825B4-AD58-4FC6-9B39-75FFCEA098E5}" srcOrd="0" destOrd="0" presId="urn:microsoft.com/office/officeart/2008/layout/RadialCluster"/>
    <dgm:cxn modelId="{6A4E9056-829B-45C1-AAE9-C3509FE81DB7}" type="presOf" srcId="{DF8699BB-C334-4D9D-89AA-7473C664A29A}" destId="{9BF8A860-652B-42C8-AE5E-3D5F0269C623}" srcOrd="0" destOrd="0" presId="urn:microsoft.com/office/officeart/2008/layout/RadialCluster"/>
    <dgm:cxn modelId="{B5961485-9F8C-40C5-92E1-75FAD964F56C}" srcId="{DF8699BB-C334-4D9D-89AA-7473C664A29A}" destId="{C8BC2EE7-17B2-4280-8BE9-4710FBC36D06}" srcOrd="2" destOrd="0" parTransId="{ED23E0CD-F272-4F54-8AC7-0873D1887791}" sibTransId="{C945F92D-D9B3-4455-8245-D2D6F0DBBD72}"/>
    <dgm:cxn modelId="{35E088A2-4A11-4F19-8AA8-4BC9890D7403}" type="presOf" srcId="{DE9FA257-DDCB-4663-8F03-568C4A0AC342}" destId="{B06C2D98-1C39-403F-94ED-BCB60FC56770}" srcOrd="0" destOrd="0" presId="urn:microsoft.com/office/officeart/2008/layout/RadialCluster"/>
    <dgm:cxn modelId="{B12BB1A7-E4CD-4B4B-BAF9-77563498F979}" type="presOf" srcId="{A10FE5CF-103A-4DE5-898D-ABC67659CE11}" destId="{38DC9EC9-A2C4-4356-898C-69464BD04374}" srcOrd="0" destOrd="0" presId="urn:microsoft.com/office/officeart/2008/layout/RadialCluster"/>
    <dgm:cxn modelId="{50074DC7-FB2B-488F-8919-39E9D8B82B88}" srcId="{DF8699BB-C334-4D9D-89AA-7473C664A29A}" destId="{DD4EE1A7-C1E2-452C-9C4F-7AD031CC6A71}" srcOrd="3" destOrd="0" parTransId="{DE9FA257-DDCB-4663-8F03-568C4A0AC342}" sibTransId="{6F2F7594-9D8C-47C5-BD91-DAA5B027715C}"/>
    <dgm:cxn modelId="{820264CB-2D8B-43DF-B59E-0803E65612D9}" type="presOf" srcId="{DD4EE1A7-C1E2-452C-9C4F-7AD031CC6A71}" destId="{88E0F062-3A43-4C56-ADE8-EE3692AAF325}" srcOrd="0" destOrd="0" presId="urn:microsoft.com/office/officeart/2008/layout/RadialCluster"/>
    <dgm:cxn modelId="{8BEA7DE5-46DD-4A88-91DC-9E1591AD2C31}" type="presOf" srcId="{A2D6BC59-D6EC-4474-93E7-467FE13FD3B7}" destId="{85AAEFF8-5B80-4FC7-8CC6-4FEC0BB60AC5}" srcOrd="0" destOrd="0" presId="urn:microsoft.com/office/officeart/2008/layout/RadialCluster"/>
    <dgm:cxn modelId="{36CECDEC-39CE-450B-8EDB-8A5F989411E2}" type="presOf" srcId="{C8BC2EE7-17B2-4280-8BE9-4710FBC36D06}" destId="{9A2B6863-B811-4BAC-A7DB-288F299874FB}" srcOrd="0" destOrd="0" presId="urn:microsoft.com/office/officeart/2008/layout/RadialCluster"/>
    <dgm:cxn modelId="{AB19082C-8759-4FF6-8E05-45B2DB16FE19}" type="presParOf" srcId="{60E9D544-B7D2-4445-BB44-9B3985EB1743}" destId="{2B713A64-33BC-4552-B6B7-4D4E558E2C64}" srcOrd="0" destOrd="0" presId="urn:microsoft.com/office/officeart/2008/layout/RadialCluster"/>
    <dgm:cxn modelId="{C285D72C-66D1-401A-9E5E-665A59C5B5FF}" type="presParOf" srcId="{2B713A64-33BC-4552-B6B7-4D4E558E2C64}" destId="{9BF8A860-652B-42C8-AE5E-3D5F0269C623}" srcOrd="0" destOrd="0" presId="urn:microsoft.com/office/officeart/2008/layout/RadialCluster"/>
    <dgm:cxn modelId="{8FCEAB20-C893-4B61-880C-3C16B12E2378}" type="presParOf" srcId="{2B713A64-33BC-4552-B6B7-4D4E558E2C64}" destId="{38DC9EC9-A2C4-4356-898C-69464BD04374}" srcOrd="1" destOrd="0" presId="urn:microsoft.com/office/officeart/2008/layout/RadialCluster"/>
    <dgm:cxn modelId="{EE0CCC51-FC24-40F8-A814-C2B43A450979}" type="presParOf" srcId="{2B713A64-33BC-4552-B6B7-4D4E558E2C64}" destId="{B8A226A8-0D3D-46BC-A61D-2BF9AED60F50}" srcOrd="2" destOrd="0" presId="urn:microsoft.com/office/officeart/2008/layout/RadialCluster"/>
    <dgm:cxn modelId="{61CAEEBB-88E3-47BD-8B2F-DB7AFA97354E}" type="presParOf" srcId="{2B713A64-33BC-4552-B6B7-4D4E558E2C64}" destId="{85AAEFF8-5B80-4FC7-8CC6-4FEC0BB60AC5}" srcOrd="3" destOrd="0" presId="urn:microsoft.com/office/officeart/2008/layout/RadialCluster"/>
    <dgm:cxn modelId="{C08BFA8D-DF72-4F20-BD0F-50D1D2AB5F81}" type="presParOf" srcId="{2B713A64-33BC-4552-B6B7-4D4E558E2C64}" destId="{5AB13DA1-7355-4786-9FC3-0B22A7C1E822}" srcOrd="4" destOrd="0" presId="urn:microsoft.com/office/officeart/2008/layout/RadialCluster"/>
    <dgm:cxn modelId="{C37D61F6-AB7E-4947-9F31-CE435ACB5B45}" type="presParOf" srcId="{2B713A64-33BC-4552-B6B7-4D4E558E2C64}" destId="{678825B4-AD58-4FC6-9B39-75FFCEA098E5}" srcOrd="5" destOrd="0" presId="urn:microsoft.com/office/officeart/2008/layout/RadialCluster"/>
    <dgm:cxn modelId="{281A1192-36AB-498C-8BD5-E79F45B95925}" type="presParOf" srcId="{2B713A64-33BC-4552-B6B7-4D4E558E2C64}" destId="{9A2B6863-B811-4BAC-A7DB-288F299874FB}" srcOrd="6" destOrd="0" presId="urn:microsoft.com/office/officeart/2008/layout/RadialCluster"/>
    <dgm:cxn modelId="{5A522B18-B393-4E6A-BFB7-6BBF32B32B72}" type="presParOf" srcId="{2B713A64-33BC-4552-B6B7-4D4E558E2C64}" destId="{B06C2D98-1C39-403F-94ED-BCB60FC56770}" srcOrd="7" destOrd="0" presId="urn:microsoft.com/office/officeart/2008/layout/RadialCluster"/>
    <dgm:cxn modelId="{ABA56805-D2C7-4396-98AD-064D929EB2A2}" type="presParOf" srcId="{2B713A64-33BC-4552-B6B7-4D4E558E2C64}" destId="{88E0F062-3A43-4C56-ADE8-EE3692AAF325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C7B26F-35B4-4773-8497-ED92D743D351}">
      <dsp:nvSpPr>
        <dsp:cNvPr id="0" name=""/>
        <dsp:cNvSpPr/>
      </dsp:nvSpPr>
      <dsp:spPr>
        <a:xfrm>
          <a:off x="3427303" y="3485623"/>
          <a:ext cx="1640776" cy="1640776"/>
        </a:xfrm>
        <a:prstGeom prst="ellipse">
          <a:avLst/>
        </a:prstGeom>
        <a:solidFill>
          <a:schemeClr val="tx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54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DT</a:t>
          </a:r>
          <a:endParaRPr lang="fr-FR" sz="40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667589" y="3725909"/>
        <a:ext cx="1160204" cy="1160204"/>
      </dsp:txXfrm>
    </dsp:sp>
    <dsp:sp modelId="{8E0375E0-7884-4F96-BA41-BCB7C0AE5458}">
      <dsp:nvSpPr>
        <dsp:cNvPr id="0" name=""/>
        <dsp:cNvSpPr/>
      </dsp:nvSpPr>
      <dsp:spPr>
        <a:xfrm rot="12039240">
          <a:off x="781350" y="3263088"/>
          <a:ext cx="2639751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86CBBED-D8A4-4A4F-AAD4-437DC4F5F0A1}">
      <dsp:nvSpPr>
        <dsp:cNvPr id="0" name=""/>
        <dsp:cNvSpPr/>
      </dsp:nvSpPr>
      <dsp:spPr>
        <a:xfrm>
          <a:off x="66732" y="2600478"/>
          <a:ext cx="1598898" cy="861738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Inflammation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Platelet</a:t>
          </a:r>
          <a:r>
            <a:rPr lang="fr-FR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 count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Cancer</a:t>
          </a:r>
        </a:p>
      </dsp:txBody>
      <dsp:txXfrm>
        <a:off x="91971" y="2625717"/>
        <a:ext cx="1548420" cy="811260"/>
      </dsp:txXfrm>
    </dsp:sp>
    <dsp:sp modelId="{A83C8F92-375E-4D23-9667-F5912BD5F5B4}">
      <dsp:nvSpPr>
        <dsp:cNvPr id="0" name=""/>
        <dsp:cNvSpPr/>
      </dsp:nvSpPr>
      <dsp:spPr>
        <a:xfrm rot="10830372">
          <a:off x="833141" y="4130072"/>
          <a:ext cx="2451563" cy="467621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DB7CD40-E8BC-481F-B488-BFD1ED5B19CD}">
      <dsp:nvSpPr>
        <dsp:cNvPr id="0" name=""/>
        <dsp:cNvSpPr/>
      </dsp:nvSpPr>
      <dsp:spPr>
        <a:xfrm>
          <a:off x="27095" y="3816427"/>
          <a:ext cx="1612187" cy="918834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Thrombin</a:t>
          </a:r>
          <a:endParaRPr lang="fr-FR" sz="24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54007" y="3843339"/>
        <a:ext cx="1558363" cy="865010"/>
      </dsp:txXfrm>
    </dsp:sp>
    <dsp:sp modelId="{D3670E80-E27D-450D-8EFC-D19C745B5BB7}">
      <dsp:nvSpPr>
        <dsp:cNvPr id="0" name=""/>
        <dsp:cNvSpPr/>
      </dsp:nvSpPr>
      <dsp:spPr>
        <a:xfrm rot="13336488">
          <a:off x="995622" y="2432528"/>
          <a:ext cx="2896998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2D63681-6AEE-4D58-9E63-5400FF63138B}">
      <dsp:nvSpPr>
        <dsp:cNvPr id="0" name=""/>
        <dsp:cNvSpPr/>
      </dsp:nvSpPr>
      <dsp:spPr>
        <a:xfrm>
          <a:off x="798066" y="1232535"/>
          <a:ext cx="1148543" cy="91883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Age</a:t>
          </a:r>
          <a:endParaRPr lang="fr-FR" sz="16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824978" y="1259447"/>
        <a:ext cx="1094719" cy="865010"/>
      </dsp:txXfrm>
    </dsp:sp>
    <dsp:sp modelId="{3D16D46A-5A95-4EC8-BBB7-64AE2D36DFA6}">
      <dsp:nvSpPr>
        <dsp:cNvPr id="0" name=""/>
        <dsp:cNvSpPr/>
      </dsp:nvSpPr>
      <dsp:spPr>
        <a:xfrm rot="14600964">
          <a:off x="2235315" y="2245683"/>
          <a:ext cx="2191411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DA94F5A-26FA-4A54-9D2F-764F768AAA21}">
      <dsp:nvSpPr>
        <dsp:cNvPr id="0" name=""/>
        <dsp:cNvSpPr/>
      </dsp:nvSpPr>
      <dsp:spPr>
        <a:xfrm>
          <a:off x="2206306" y="798723"/>
          <a:ext cx="1266476" cy="1402950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CHA2DS2VASc</a:t>
          </a:r>
        </a:p>
      </dsp:txBody>
      <dsp:txXfrm>
        <a:off x="2243400" y="835817"/>
        <a:ext cx="1192288" cy="1328762"/>
      </dsp:txXfrm>
    </dsp:sp>
    <dsp:sp modelId="{412C7965-71CA-4B39-B754-F4E98B10BC6D}">
      <dsp:nvSpPr>
        <dsp:cNvPr id="0" name=""/>
        <dsp:cNvSpPr/>
      </dsp:nvSpPr>
      <dsp:spPr>
        <a:xfrm rot="16189812">
          <a:off x="2814518" y="1659806"/>
          <a:ext cx="2852048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7BAB2EF-A415-4AB6-8E41-DBD20809A5DE}">
      <dsp:nvSpPr>
        <dsp:cNvPr id="0" name=""/>
        <dsp:cNvSpPr/>
      </dsp:nvSpPr>
      <dsp:spPr>
        <a:xfrm>
          <a:off x="3306151" y="8182"/>
          <a:ext cx="1860330" cy="91883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Spontaneous</a:t>
          </a:r>
          <a:r>
            <a:rPr lang="fr-FR" sz="18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contrast</a:t>
          </a:r>
          <a:r>
            <a:rPr lang="fr-FR" sz="1800" b="1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fr-FR" sz="1800" b="1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echo</a:t>
          </a:r>
          <a:endParaRPr lang="fr-FR" sz="18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3333063" y="35094"/>
        <a:ext cx="1806506" cy="865010"/>
      </dsp:txXfrm>
    </dsp:sp>
    <dsp:sp modelId="{C14A71B6-EB0E-493A-84FB-2C86DAD5F338}">
      <dsp:nvSpPr>
        <dsp:cNvPr id="0" name=""/>
        <dsp:cNvSpPr/>
      </dsp:nvSpPr>
      <dsp:spPr>
        <a:xfrm rot="17707524">
          <a:off x="3941702" y="2072013"/>
          <a:ext cx="2488053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C7BEE8C-6451-4D07-A352-CA8D510CFD83}">
      <dsp:nvSpPr>
        <dsp:cNvPr id="0" name=""/>
        <dsp:cNvSpPr/>
      </dsp:nvSpPr>
      <dsp:spPr>
        <a:xfrm>
          <a:off x="5139672" y="720089"/>
          <a:ext cx="1148543" cy="91883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CHF or </a:t>
          </a:r>
          <a:r>
            <a:rPr lang="fr-FR" sz="16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low</a:t>
          </a:r>
          <a:r>
            <a:rPr lang="fr-FR" sz="16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 EF</a:t>
          </a:r>
        </a:p>
      </dsp:txBody>
      <dsp:txXfrm>
        <a:off x="5166584" y="747001"/>
        <a:ext cx="1094719" cy="865010"/>
      </dsp:txXfrm>
    </dsp:sp>
    <dsp:sp modelId="{B5A1D3ED-1FC7-46FB-9F25-C6B769719DC9}">
      <dsp:nvSpPr>
        <dsp:cNvPr id="0" name=""/>
        <dsp:cNvSpPr/>
      </dsp:nvSpPr>
      <dsp:spPr>
        <a:xfrm rot="18846504">
          <a:off x="4623685" y="2753558"/>
          <a:ext cx="2056550" cy="467621"/>
        </a:xfrm>
        <a:prstGeom prst="leftArrow">
          <a:avLst>
            <a:gd name="adj1" fmla="val 60000"/>
            <a:gd name="adj2" fmla="val 5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BFDF052-95C0-468A-84FE-67A52A85DC2C}">
      <dsp:nvSpPr>
        <dsp:cNvPr id="0" name=""/>
        <dsp:cNvSpPr/>
      </dsp:nvSpPr>
      <dsp:spPr>
        <a:xfrm>
          <a:off x="5726886" y="1728203"/>
          <a:ext cx="1148543" cy="918834"/>
        </a:xfrm>
        <a:prstGeom prst="roundRect">
          <a:avLst>
            <a:gd name="adj" fmla="val 10000"/>
          </a:avLst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Prior stroke</a:t>
          </a:r>
        </a:p>
      </dsp:txBody>
      <dsp:txXfrm>
        <a:off x="5753798" y="1755115"/>
        <a:ext cx="1094719" cy="865010"/>
      </dsp:txXfrm>
    </dsp:sp>
    <dsp:sp modelId="{7E0F4854-55B4-4EC7-A504-D4682E02DE15}">
      <dsp:nvSpPr>
        <dsp:cNvPr id="0" name=""/>
        <dsp:cNvSpPr/>
      </dsp:nvSpPr>
      <dsp:spPr>
        <a:xfrm rot="20506521">
          <a:off x="5109009" y="3361719"/>
          <a:ext cx="2783354" cy="467621"/>
        </a:xfrm>
        <a:prstGeom prst="lef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A5EDDFD-EEA7-4495-96BD-F251274D2CFE}">
      <dsp:nvSpPr>
        <dsp:cNvPr id="0" name=""/>
        <dsp:cNvSpPr/>
      </dsp:nvSpPr>
      <dsp:spPr>
        <a:xfrm>
          <a:off x="6809861" y="2520281"/>
          <a:ext cx="2029338" cy="1216041"/>
        </a:xfrm>
        <a:prstGeom prst="roundRect">
          <a:avLst>
            <a:gd name="adj" fmla="val 10000"/>
          </a:avLst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Device</a:t>
          </a:r>
          <a:r>
            <a:rPr lang="fr-FR" sz="1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 position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Residual</a:t>
          </a:r>
          <a:r>
            <a:rPr lang="fr-FR" sz="1800" kern="1200" dirty="0">
              <a:solidFill>
                <a:srgbClr val="FFFFFF"/>
              </a:solidFill>
              <a:latin typeface="Arial"/>
              <a:ea typeface="+mn-ea"/>
              <a:cs typeface="+mn-cs"/>
            </a:rPr>
            <a:t> </a:t>
          </a:r>
          <a:r>
            <a:rPr lang="fr-FR" sz="1800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leak</a:t>
          </a:r>
          <a:endParaRPr lang="fr-FR" sz="1800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6845478" y="2555898"/>
        <a:ext cx="1958104" cy="1144807"/>
      </dsp:txXfrm>
    </dsp:sp>
    <dsp:sp modelId="{47D04EA0-4E2F-4D5A-A8AF-DFF01ED5CEFD}">
      <dsp:nvSpPr>
        <dsp:cNvPr id="0" name=""/>
        <dsp:cNvSpPr/>
      </dsp:nvSpPr>
      <dsp:spPr>
        <a:xfrm>
          <a:off x="5211487" y="4176462"/>
          <a:ext cx="2527848" cy="467621"/>
        </a:xfrm>
        <a:prstGeom prst="leftArrow">
          <a:avLst>
            <a:gd name="adj1" fmla="val 60000"/>
            <a:gd name="adj2" fmla="val 5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18B6C62-7829-445B-AB10-BFD8342CDAE9}">
      <dsp:nvSpPr>
        <dsp:cNvPr id="0" name=""/>
        <dsp:cNvSpPr/>
      </dsp:nvSpPr>
      <dsp:spPr>
        <a:xfrm>
          <a:off x="6599785" y="3846594"/>
          <a:ext cx="2286531" cy="918834"/>
        </a:xfrm>
        <a:prstGeom prst="roundRect">
          <a:avLst>
            <a:gd name="adj" fmla="val 1000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400" b="1" kern="1200" dirty="0" err="1">
              <a:solidFill>
                <a:srgbClr val="FFFFFF"/>
              </a:solidFill>
              <a:latin typeface="Arial"/>
              <a:ea typeface="+mn-ea"/>
              <a:cs typeface="+mn-cs"/>
            </a:rPr>
            <a:t>Treatment</a:t>
          </a:r>
          <a:endParaRPr lang="fr-FR" sz="2400" b="1" kern="1200" dirty="0">
            <a:solidFill>
              <a:srgbClr val="FFFFFF"/>
            </a:solidFill>
            <a:latin typeface="Arial"/>
            <a:ea typeface="+mn-ea"/>
            <a:cs typeface="+mn-cs"/>
          </a:endParaRPr>
        </a:p>
      </dsp:txBody>
      <dsp:txXfrm>
        <a:off x="6626697" y="3873506"/>
        <a:ext cx="2232707" cy="8650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0AFA3-91CE-4CBE-983F-52EB6CE027DE}">
      <dsp:nvSpPr>
        <dsp:cNvPr id="0" name=""/>
        <dsp:cNvSpPr/>
      </dsp:nvSpPr>
      <dsp:spPr>
        <a:xfrm>
          <a:off x="-26" y="1224138"/>
          <a:ext cx="6510312" cy="96826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5371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 err="1"/>
            <a:t>Aspirin</a:t>
          </a:r>
          <a:endParaRPr lang="fr-FR" sz="1700" kern="1200" dirty="0"/>
        </a:p>
      </dsp:txBody>
      <dsp:txXfrm>
        <a:off x="-26" y="1466203"/>
        <a:ext cx="6268247" cy="484130"/>
      </dsp:txXfrm>
    </dsp:sp>
    <dsp:sp modelId="{BCAC6E89-331A-4D7E-A347-49A3D8EEDF1F}">
      <dsp:nvSpPr>
        <dsp:cNvPr id="0" name=""/>
        <dsp:cNvSpPr/>
      </dsp:nvSpPr>
      <dsp:spPr>
        <a:xfrm>
          <a:off x="0" y="735857"/>
          <a:ext cx="2101918" cy="96826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5371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 err="1"/>
            <a:t>Warfarin</a:t>
          </a:r>
          <a:r>
            <a:rPr lang="fr-FR" sz="1700" kern="1200" dirty="0"/>
            <a:t> 45days</a:t>
          </a:r>
        </a:p>
      </dsp:txBody>
      <dsp:txXfrm>
        <a:off x="0" y="977922"/>
        <a:ext cx="1859853" cy="484130"/>
      </dsp:txXfrm>
    </dsp:sp>
    <dsp:sp modelId="{86D9FAF5-72EB-48D8-9B7A-C39266B96840}">
      <dsp:nvSpPr>
        <dsp:cNvPr id="0" name=""/>
        <dsp:cNvSpPr/>
      </dsp:nvSpPr>
      <dsp:spPr>
        <a:xfrm>
          <a:off x="1440169" y="1507525"/>
          <a:ext cx="2734528" cy="968260"/>
        </a:xfrm>
        <a:prstGeom prst="rightArrow">
          <a:avLst>
            <a:gd name="adj1" fmla="val 50000"/>
            <a:gd name="adj2" fmla="val 5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254000" bIns="153711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700" kern="1200" dirty="0"/>
            <a:t> Clopidogrel 6 </a:t>
          </a:r>
          <a:r>
            <a:rPr lang="fr-FR" sz="1700" kern="1200" dirty="0" err="1"/>
            <a:t>months</a:t>
          </a:r>
          <a:endParaRPr lang="fr-FR" sz="1700" kern="1200" dirty="0"/>
        </a:p>
      </dsp:txBody>
      <dsp:txXfrm>
        <a:off x="1440169" y="1749590"/>
        <a:ext cx="2492463" cy="484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B0AFA3-91CE-4CBE-983F-52EB6CE027DE}">
      <dsp:nvSpPr>
        <dsp:cNvPr id="0" name=""/>
        <dsp:cNvSpPr/>
      </dsp:nvSpPr>
      <dsp:spPr>
        <a:xfrm>
          <a:off x="79880" y="1385521"/>
          <a:ext cx="6510312" cy="96838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37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 err="1"/>
            <a:t>Aspirin</a:t>
          </a:r>
          <a:endParaRPr lang="fr-FR" sz="1800" kern="1200" dirty="0"/>
        </a:p>
      </dsp:txBody>
      <dsp:txXfrm>
        <a:off x="79880" y="1627616"/>
        <a:ext cx="6268217" cy="484190"/>
      </dsp:txXfrm>
    </dsp:sp>
    <dsp:sp modelId="{0D6B1420-90A6-41C1-9AAF-D2E59EF5EDE6}">
      <dsp:nvSpPr>
        <dsp:cNvPr id="0" name=""/>
        <dsp:cNvSpPr/>
      </dsp:nvSpPr>
      <dsp:spPr>
        <a:xfrm>
          <a:off x="100495" y="1871488"/>
          <a:ext cx="2799806" cy="968380"/>
        </a:xfrm>
        <a:prstGeom prst="rightArrow">
          <a:avLst>
            <a:gd name="adj1" fmla="val 50000"/>
            <a:gd name="adj2" fmla="val 5000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373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Clopidogrel 3 </a:t>
          </a:r>
          <a:r>
            <a:rPr lang="fr-FR" sz="1800" kern="1200" dirty="0" err="1"/>
            <a:t>months</a:t>
          </a:r>
          <a:endParaRPr lang="fr-FR" sz="1800" kern="1200" dirty="0"/>
        </a:p>
      </dsp:txBody>
      <dsp:txXfrm>
        <a:off x="100495" y="2113583"/>
        <a:ext cx="2557711" cy="48419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BF8A860-652B-42C8-AE5E-3D5F0269C623}">
      <dsp:nvSpPr>
        <dsp:cNvPr id="0" name=""/>
        <dsp:cNvSpPr/>
      </dsp:nvSpPr>
      <dsp:spPr>
        <a:xfrm>
          <a:off x="2707406" y="1251356"/>
          <a:ext cx="3634624" cy="56319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 err="1"/>
            <a:t>Randomization</a:t>
          </a:r>
          <a:r>
            <a:rPr lang="fr-FR" sz="2600" kern="1200" dirty="0"/>
            <a:t> 1:1:1</a:t>
          </a:r>
        </a:p>
      </dsp:txBody>
      <dsp:txXfrm>
        <a:off x="2734899" y="1278849"/>
        <a:ext cx="3579638" cy="508211"/>
      </dsp:txXfrm>
    </dsp:sp>
    <dsp:sp modelId="{38DC9EC9-A2C4-4356-898C-69464BD04374}">
      <dsp:nvSpPr>
        <dsp:cNvPr id="0" name=""/>
        <dsp:cNvSpPr/>
      </dsp:nvSpPr>
      <dsp:spPr>
        <a:xfrm rot="16200000">
          <a:off x="4447274" y="1173912"/>
          <a:ext cx="154888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4888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A226A8-0D3D-46BC-A61D-2BF9AED60F50}">
      <dsp:nvSpPr>
        <dsp:cNvPr id="0" name=""/>
        <dsp:cNvSpPr/>
      </dsp:nvSpPr>
      <dsp:spPr>
        <a:xfrm>
          <a:off x="2796526" y="-80744"/>
          <a:ext cx="3456384" cy="11772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200" kern="1200" dirty="0"/>
            <a:t>105 patients </a:t>
          </a:r>
          <a:r>
            <a:rPr lang="fr-FR" sz="3200" kern="1200" dirty="0" err="1"/>
            <a:t>with</a:t>
          </a:r>
          <a:r>
            <a:rPr lang="fr-FR" sz="3200" kern="1200" dirty="0"/>
            <a:t> </a:t>
          </a:r>
          <a:r>
            <a:rPr lang="fr-FR" sz="3200" kern="1200" dirty="0" err="1"/>
            <a:t>successful</a:t>
          </a:r>
          <a:r>
            <a:rPr lang="fr-FR" sz="3200" kern="1200" dirty="0"/>
            <a:t> LAAC</a:t>
          </a:r>
        </a:p>
      </dsp:txBody>
      <dsp:txXfrm>
        <a:off x="2853993" y="-23277"/>
        <a:ext cx="3341450" cy="1062278"/>
      </dsp:txXfrm>
    </dsp:sp>
    <dsp:sp modelId="{85AAEFF8-5B80-4FC7-8CC6-4FEC0BB60AC5}">
      <dsp:nvSpPr>
        <dsp:cNvPr id="0" name=""/>
        <dsp:cNvSpPr/>
      </dsp:nvSpPr>
      <dsp:spPr>
        <a:xfrm rot="1318625">
          <a:off x="5164741" y="2112028"/>
          <a:ext cx="15897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89771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B13DA1-7355-4786-9FC3-0B22A7C1E822}">
      <dsp:nvSpPr>
        <dsp:cNvPr id="0" name=""/>
        <dsp:cNvSpPr/>
      </dsp:nvSpPr>
      <dsp:spPr>
        <a:xfrm>
          <a:off x="6696751" y="2233946"/>
          <a:ext cx="1384191" cy="909718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88900" rIns="88900" bIns="8890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500" kern="1200" dirty="0"/>
            <a:t>DAPT</a:t>
          </a:r>
        </a:p>
      </dsp:txBody>
      <dsp:txXfrm>
        <a:off x="6741160" y="2278355"/>
        <a:ext cx="1295373" cy="820900"/>
      </dsp:txXfrm>
    </dsp:sp>
    <dsp:sp modelId="{678825B4-AD58-4FC6-9B39-75FFCEA098E5}">
      <dsp:nvSpPr>
        <dsp:cNvPr id="0" name=""/>
        <dsp:cNvSpPr/>
      </dsp:nvSpPr>
      <dsp:spPr>
        <a:xfrm rot="5400008">
          <a:off x="4336504" y="2002766"/>
          <a:ext cx="37642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642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2B6863-B811-4BAC-A7DB-288F299874FB}">
      <dsp:nvSpPr>
        <dsp:cNvPr id="0" name=""/>
        <dsp:cNvSpPr/>
      </dsp:nvSpPr>
      <dsp:spPr>
        <a:xfrm>
          <a:off x="3432807" y="2190978"/>
          <a:ext cx="2183815" cy="966757"/>
        </a:xfrm>
        <a:prstGeom prst="roundRect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600" kern="1200" dirty="0" err="1"/>
            <a:t>Rivaroxaban</a:t>
          </a:r>
          <a:r>
            <a:rPr lang="fr-FR" sz="2600" kern="1200" dirty="0"/>
            <a:t> 15mg </a:t>
          </a:r>
          <a:r>
            <a:rPr lang="fr-FR" sz="2600" kern="1200" dirty="0" err="1"/>
            <a:t>od</a:t>
          </a:r>
          <a:endParaRPr lang="fr-FR" sz="2600" kern="1200" dirty="0"/>
        </a:p>
      </dsp:txBody>
      <dsp:txXfrm>
        <a:off x="3480000" y="2238171"/>
        <a:ext cx="2089429" cy="872371"/>
      </dsp:txXfrm>
    </dsp:sp>
    <dsp:sp modelId="{B06C2D98-1C39-403F-94ED-BCB60FC56770}">
      <dsp:nvSpPr>
        <dsp:cNvPr id="0" name=""/>
        <dsp:cNvSpPr/>
      </dsp:nvSpPr>
      <dsp:spPr>
        <a:xfrm rot="9603234">
          <a:off x="2405225" y="2050803"/>
          <a:ext cx="138507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8507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E0F062-3A43-4C56-ADE8-EE3692AAF325}">
      <dsp:nvSpPr>
        <dsp:cNvPr id="0" name=""/>
        <dsp:cNvSpPr/>
      </dsp:nvSpPr>
      <dsp:spPr>
        <a:xfrm>
          <a:off x="245622" y="2190966"/>
          <a:ext cx="2201145" cy="990983"/>
        </a:xfrm>
        <a:prstGeom prst="roundRect">
          <a:avLst/>
        </a:prstGeom>
        <a:solidFill>
          <a:srgbClr val="E529C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700" kern="1200" dirty="0" err="1"/>
            <a:t>Rivaroxaban</a:t>
          </a:r>
          <a:r>
            <a:rPr lang="fr-FR" sz="2700" kern="1200" dirty="0"/>
            <a:t> 10mg </a:t>
          </a:r>
          <a:r>
            <a:rPr lang="fr-FR" sz="2700" kern="1200" dirty="0" err="1"/>
            <a:t>od</a:t>
          </a:r>
          <a:endParaRPr lang="fr-FR" sz="2700" kern="1200" dirty="0"/>
        </a:p>
      </dsp:txBody>
      <dsp:txXfrm>
        <a:off x="293998" y="2239342"/>
        <a:ext cx="2104393" cy="8942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1F004-F253-461A-AD27-DB472A423DB0}" type="datetimeFigureOut">
              <a:rPr lang="fr-FR" smtClean="0"/>
              <a:t>28/08/2019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4D55D-84C4-41B1-8E99-36B6BD7FF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2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4D55D-84C4-41B1-8E99-36B6BD7FFCA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6055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4D55D-84C4-41B1-8E99-36B6BD7FFCA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44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cid:7cda3126-6aa5-4065-ac26-cc47aafa4d5b@ds.aphp.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cid:7cda3126-6aa5-4065-ac26-cc47aafa4d5b@ds.aphp.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28/08/2019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cid:7cda3126-6aa5-4065-ac26-cc47aafa4d5b@ds.aphp.fr">
            <a:extLst>
              <a:ext uri="{FF2B5EF4-FFF2-40B4-BE49-F238E27FC236}">
                <a16:creationId xmlns:a16="http://schemas.microsoft.com/office/drawing/2014/main" id="{E226BA08-1B1D-41C5-8422-BA186A472453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50"/>
            <a:ext cx="1596615" cy="614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92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28/08/2019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683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28/08/2019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81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28/08/2019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cid:7cda3126-6aa5-4065-ac26-cc47aafa4d5b@ds.aphp.fr">
            <a:extLst>
              <a:ext uri="{FF2B5EF4-FFF2-40B4-BE49-F238E27FC236}">
                <a16:creationId xmlns:a16="http://schemas.microsoft.com/office/drawing/2014/main" id="{62E42F9E-819E-4CEE-8C0C-828C501FBCC6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50"/>
            <a:ext cx="1596615" cy="614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D682CFA9-39E5-4EC0-B797-6980D0036F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388" y="6021288"/>
            <a:ext cx="1525816" cy="9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5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28/08/2019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06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28/08/2019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009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28/08/2019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28/08/2019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79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28/08/2019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443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28/08/2019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78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28/08/2019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17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3293F-1420-4505-82A7-EB312E656231}" type="datetimeFigureOut">
              <a:rPr lang="fr-FR" smtClean="0"/>
              <a:t>28/08/2019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72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cid:7cda3126-6aa5-4065-ac26-cc47aafa4d5b@ds.aphp.fr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84619" y="2157368"/>
            <a:ext cx="8974762" cy="1055608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u="sng" dirty="0">
                <a:ln/>
                <a:solidFill>
                  <a:srgbClr val="002060"/>
                </a:solidFill>
              </a:rPr>
              <a:t>A</a:t>
            </a:r>
            <a:r>
              <a:rPr lang="en-US" sz="2400" b="1" dirty="0">
                <a:ln/>
                <a:solidFill>
                  <a:srgbClr val="002060"/>
                </a:solidFill>
              </a:rPr>
              <a:t>ssessment of </a:t>
            </a:r>
            <a:r>
              <a:rPr lang="en-US" sz="2800" b="1" u="sng" dirty="0">
                <a:ln/>
                <a:solidFill>
                  <a:srgbClr val="002060"/>
                </a:solidFill>
              </a:rPr>
              <a:t>D</a:t>
            </a:r>
            <a:r>
              <a:rPr lang="en-US" sz="2400" b="1" dirty="0">
                <a:ln/>
                <a:solidFill>
                  <a:srgbClr val="002060"/>
                </a:solidFill>
              </a:rPr>
              <a:t>ual antiplatelet therapy versus </a:t>
            </a:r>
            <a:r>
              <a:rPr lang="en-US" sz="2800" b="1" u="sng" dirty="0">
                <a:ln/>
                <a:solidFill>
                  <a:srgbClr val="002060"/>
                </a:solidFill>
              </a:rPr>
              <a:t>R</a:t>
            </a:r>
            <a:r>
              <a:rPr lang="en-US" sz="2400" b="1" dirty="0">
                <a:ln/>
                <a:solidFill>
                  <a:srgbClr val="002060"/>
                </a:solidFill>
              </a:rPr>
              <a:t>ivaroxaban </a:t>
            </a:r>
            <a:r>
              <a:rPr lang="en-US" sz="2800" b="1" u="sng" dirty="0">
                <a:ln/>
                <a:solidFill>
                  <a:srgbClr val="002060"/>
                </a:solidFill>
              </a:rPr>
              <a:t>I</a:t>
            </a:r>
            <a:r>
              <a:rPr lang="en-US" sz="2400" b="1" dirty="0">
                <a:ln/>
                <a:solidFill>
                  <a:srgbClr val="002060"/>
                </a:solidFill>
              </a:rPr>
              <a:t>n atrial </a:t>
            </a:r>
            <a:r>
              <a:rPr lang="en-US" sz="2800" b="1" u="sng" dirty="0">
                <a:ln/>
                <a:solidFill>
                  <a:srgbClr val="002060"/>
                </a:solidFill>
              </a:rPr>
              <a:t>F</a:t>
            </a:r>
            <a:r>
              <a:rPr lang="en-US" sz="2400" b="1" dirty="0">
                <a:ln/>
                <a:solidFill>
                  <a:srgbClr val="002060"/>
                </a:solidFill>
              </a:rPr>
              <a:t>ibrillation patients </a:t>
            </a:r>
            <a:r>
              <a:rPr lang="en-US" sz="2800" b="1" u="sng" dirty="0">
                <a:ln/>
                <a:solidFill>
                  <a:srgbClr val="002060"/>
                </a:solidFill>
              </a:rPr>
              <a:t>T</a:t>
            </a:r>
            <a:r>
              <a:rPr lang="en-US" sz="2400" b="1" dirty="0">
                <a:ln/>
                <a:solidFill>
                  <a:srgbClr val="002060"/>
                </a:solidFill>
              </a:rPr>
              <a:t>reated with left atrial appendage closure</a:t>
            </a:r>
            <a:endParaRPr lang="fr-FR" sz="900" b="1" u="sng" dirty="0">
              <a:ln/>
              <a:solidFill>
                <a:srgbClr val="002060"/>
              </a:solidFill>
            </a:endParaRPr>
          </a:p>
        </p:txBody>
      </p:sp>
      <p:pic>
        <p:nvPicPr>
          <p:cNvPr id="7" name="Image 8" descr="cid:7cda3126-6aa5-4065-ac26-cc47aafa4d5b@ds.aphp.fr"/>
          <p:cNvPicPr>
            <a:picLocks noChangeAspect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20" y="500789"/>
            <a:ext cx="3554557" cy="13690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8B20C37-5607-4EB5-A1EA-3077F1E5FF4B}"/>
              </a:ext>
            </a:extLst>
          </p:cNvPr>
          <p:cNvSpPr txBox="1"/>
          <p:nvPr/>
        </p:nvSpPr>
        <p:spPr>
          <a:xfrm>
            <a:off x="1205525" y="3955165"/>
            <a:ext cx="68755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>
                <a:solidFill>
                  <a:srgbClr val="002060"/>
                </a:solidFill>
              </a:rPr>
              <a:t>ADRIFT </a:t>
            </a:r>
            <a:r>
              <a:rPr lang="fr-FR" sz="3200" b="1" i="1" dirty="0" err="1">
                <a:solidFill>
                  <a:srgbClr val="002060"/>
                </a:solidFill>
              </a:rPr>
              <a:t>investigators</a:t>
            </a:r>
            <a:endParaRPr lang="fr-FR" sz="3200" b="1" i="1" dirty="0">
              <a:solidFill>
                <a:srgbClr val="00206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3BA50C-F0D4-4D34-A3BB-573B20E60C82}"/>
              </a:ext>
            </a:extLst>
          </p:cNvPr>
          <p:cNvSpPr/>
          <p:nvPr/>
        </p:nvSpPr>
        <p:spPr>
          <a:xfrm>
            <a:off x="0" y="0"/>
            <a:ext cx="190770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9595203-E15E-49C7-83AC-A4AA3BE8DC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870" r="36364"/>
          <a:stretch/>
        </p:blipFill>
        <p:spPr>
          <a:xfrm>
            <a:off x="6948263" y="5949280"/>
            <a:ext cx="2016225" cy="919401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362802C-4AE8-4E63-93ED-41969F7F4DC4}"/>
              </a:ext>
            </a:extLst>
          </p:cNvPr>
          <p:cNvSpPr txBox="1"/>
          <p:nvPr/>
        </p:nvSpPr>
        <p:spPr>
          <a:xfrm>
            <a:off x="167183" y="610673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>
                <a:solidFill>
                  <a:schemeClr val="tx2"/>
                </a:solidFill>
              </a:rPr>
              <a:t>DOI public at www.action-coeur.org</a:t>
            </a:r>
          </a:p>
        </p:txBody>
      </p:sp>
    </p:spTree>
    <p:extLst>
      <p:ext uri="{BB962C8B-B14F-4D97-AF65-F5344CB8AC3E}">
        <p14:creationId xmlns:p14="http://schemas.microsoft.com/office/powerpoint/2010/main" val="384716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DE11498-A2E1-4323-948A-86F30C7F2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-99392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Objectives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CE5AECE-6352-4732-A9BF-BC6328ABC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556792"/>
            <a:ext cx="8435280" cy="4525963"/>
          </a:xfrm>
        </p:spPr>
        <p:txBody>
          <a:bodyPr>
            <a:normAutofit lnSpcReduction="10000"/>
          </a:bodyPr>
          <a:lstStyle/>
          <a:p>
            <a:r>
              <a:rPr lang="fr-FR" b="1" dirty="0" err="1">
                <a:solidFill>
                  <a:schemeClr val="tx2"/>
                </a:solidFill>
              </a:rPr>
              <a:t>Thrombin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>
                <a:solidFill>
                  <a:schemeClr val="tx2"/>
                </a:solidFill>
              </a:rPr>
              <a:t>generation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dirty="0">
                <a:solidFill>
                  <a:schemeClr val="tx2"/>
                </a:solidFill>
              </a:rPr>
              <a:t>(F1+2) at </a:t>
            </a:r>
            <a:r>
              <a:rPr lang="fr-FR" b="1" dirty="0">
                <a:solidFill>
                  <a:schemeClr val="tx2"/>
                </a:solidFill>
              </a:rPr>
              <a:t>Day 10</a:t>
            </a:r>
            <a:r>
              <a:rPr lang="fr-FR" dirty="0">
                <a:solidFill>
                  <a:schemeClr val="tx2"/>
                </a:solidFill>
              </a:rPr>
              <a:t>, 2-4 </a:t>
            </a:r>
            <a:r>
              <a:rPr lang="fr-FR" dirty="0" err="1">
                <a:solidFill>
                  <a:schemeClr val="tx2"/>
                </a:solidFill>
              </a:rPr>
              <a:t>hours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after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drug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intake</a:t>
            </a:r>
            <a:r>
              <a:rPr lang="fr-FR" dirty="0">
                <a:solidFill>
                  <a:schemeClr val="tx2"/>
                </a:solidFill>
              </a:rPr>
              <a:t>, on </a:t>
            </a:r>
            <a:r>
              <a:rPr lang="fr-FR" dirty="0" err="1">
                <a:solidFill>
                  <a:schemeClr val="tx2"/>
                </a:solidFill>
              </a:rPr>
              <a:t>platelet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poor</a:t>
            </a:r>
            <a:r>
              <a:rPr lang="fr-FR" dirty="0">
                <a:solidFill>
                  <a:schemeClr val="tx2"/>
                </a:solidFill>
              </a:rPr>
              <a:t> plasma (</a:t>
            </a:r>
            <a:r>
              <a:rPr lang="fr-FR" dirty="0" err="1">
                <a:solidFill>
                  <a:schemeClr val="tx2"/>
                </a:solidFill>
              </a:rPr>
              <a:t>Primary</a:t>
            </a:r>
            <a:r>
              <a:rPr lang="fr-FR" dirty="0">
                <a:solidFill>
                  <a:schemeClr val="tx2"/>
                </a:solidFill>
              </a:rPr>
              <a:t> EP)</a:t>
            </a:r>
          </a:p>
          <a:p>
            <a:r>
              <a:rPr lang="fr-FR" dirty="0" err="1">
                <a:solidFill>
                  <a:schemeClr val="tx2"/>
                </a:solidFill>
              </a:rPr>
              <a:t>Thrombin-antithrombin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complex</a:t>
            </a:r>
            <a:r>
              <a:rPr lang="fr-FR" dirty="0">
                <a:solidFill>
                  <a:schemeClr val="tx2"/>
                </a:solidFill>
              </a:rPr>
              <a:t>, D-</a:t>
            </a:r>
            <a:r>
              <a:rPr lang="fr-FR" dirty="0" err="1">
                <a:solidFill>
                  <a:schemeClr val="tx2"/>
                </a:solidFill>
              </a:rPr>
              <a:t>Dimers</a:t>
            </a:r>
            <a:r>
              <a:rPr lang="fr-FR" dirty="0">
                <a:solidFill>
                  <a:schemeClr val="tx2"/>
                </a:solidFill>
              </a:rPr>
              <a:t>, </a:t>
            </a:r>
            <a:r>
              <a:rPr lang="fr-FR" dirty="0" err="1">
                <a:solidFill>
                  <a:schemeClr val="tx2"/>
                </a:solidFill>
              </a:rPr>
              <a:t>vWf</a:t>
            </a:r>
            <a:r>
              <a:rPr lang="fr-FR" dirty="0">
                <a:solidFill>
                  <a:schemeClr val="tx2"/>
                </a:solidFill>
              </a:rPr>
              <a:t>, PAI-1, </a:t>
            </a:r>
            <a:r>
              <a:rPr lang="fr-FR" dirty="0" err="1">
                <a:solidFill>
                  <a:schemeClr val="tx2"/>
                </a:solidFill>
              </a:rPr>
              <a:t>Prothrombin</a:t>
            </a:r>
            <a:r>
              <a:rPr lang="fr-FR" dirty="0">
                <a:solidFill>
                  <a:schemeClr val="tx2"/>
                </a:solidFill>
              </a:rPr>
              <a:t> time, </a:t>
            </a:r>
            <a:r>
              <a:rPr lang="fr-FR" dirty="0" err="1">
                <a:solidFill>
                  <a:schemeClr val="tx2"/>
                </a:solidFill>
              </a:rPr>
              <a:t>Rivaroxaban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en-US" dirty="0">
                <a:solidFill>
                  <a:schemeClr val="tx2"/>
                </a:solidFill>
              </a:rPr>
              <a:t>anti-</a:t>
            </a:r>
            <a:r>
              <a:rPr lang="en-US" dirty="0" err="1">
                <a:solidFill>
                  <a:schemeClr val="tx2"/>
                </a:solidFill>
              </a:rPr>
              <a:t>Xa</a:t>
            </a:r>
            <a:r>
              <a:rPr lang="en-US" dirty="0">
                <a:solidFill>
                  <a:schemeClr val="tx2"/>
                </a:solidFill>
              </a:rPr>
              <a:t> activity, at Day 10 and Day 90 </a:t>
            </a:r>
            <a:r>
              <a:rPr lang="fr-FR" dirty="0">
                <a:solidFill>
                  <a:schemeClr val="tx2"/>
                </a:solidFill>
              </a:rPr>
              <a:t>(</a:t>
            </a:r>
            <a:r>
              <a:rPr lang="fr-FR" dirty="0" err="1">
                <a:solidFill>
                  <a:schemeClr val="tx2"/>
                </a:solidFill>
              </a:rPr>
              <a:t>secondary</a:t>
            </a:r>
            <a:r>
              <a:rPr lang="fr-FR" dirty="0">
                <a:solidFill>
                  <a:schemeClr val="tx2"/>
                </a:solidFill>
              </a:rPr>
              <a:t> EP)</a:t>
            </a:r>
          </a:p>
          <a:p>
            <a:r>
              <a:rPr lang="fr-FR" b="1" dirty="0" err="1">
                <a:solidFill>
                  <a:schemeClr val="tx2"/>
                </a:solidFill>
              </a:rPr>
              <a:t>Clinical</a:t>
            </a:r>
            <a:r>
              <a:rPr lang="fr-FR" b="1" dirty="0">
                <a:solidFill>
                  <a:schemeClr val="tx2"/>
                </a:solidFill>
              </a:rPr>
              <a:t> </a:t>
            </a:r>
            <a:r>
              <a:rPr lang="fr-FR" b="1" dirty="0" err="1">
                <a:solidFill>
                  <a:schemeClr val="tx2"/>
                </a:solidFill>
              </a:rPr>
              <a:t>endpoints</a:t>
            </a:r>
            <a:r>
              <a:rPr lang="fr-FR" b="1" dirty="0">
                <a:solidFill>
                  <a:schemeClr val="tx2"/>
                </a:solidFill>
              </a:rPr>
              <a:t> at Day 90</a:t>
            </a:r>
            <a:r>
              <a:rPr lang="fr-FR" dirty="0">
                <a:solidFill>
                  <a:schemeClr val="tx2"/>
                </a:solidFill>
              </a:rPr>
              <a:t>: </a:t>
            </a:r>
            <a:r>
              <a:rPr lang="fr-FR" dirty="0" err="1">
                <a:solidFill>
                  <a:schemeClr val="tx2"/>
                </a:solidFill>
              </a:rPr>
              <a:t>death</a:t>
            </a:r>
            <a:r>
              <a:rPr lang="fr-FR" dirty="0">
                <a:solidFill>
                  <a:schemeClr val="tx2"/>
                </a:solidFill>
              </a:rPr>
              <a:t>, MI, Stroke, </a:t>
            </a:r>
            <a:r>
              <a:rPr lang="fr-FR" dirty="0" err="1">
                <a:solidFill>
                  <a:schemeClr val="tx2"/>
                </a:solidFill>
              </a:rPr>
              <a:t>peripheral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embolism</a:t>
            </a:r>
            <a:r>
              <a:rPr lang="fr-FR" dirty="0">
                <a:solidFill>
                  <a:schemeClr val="tx2"/>
                </a:solidFill>
              </a:rPr>
              <a:t>, major or </a:t>
            </a:r>
            <a:r>
              <a:rPr lang="fr-FR" dirty="0" err="1">
                <a:solidFill>
                  <a:schemeClr val="tx2"/>
                </a:solidFill>
              </a:rPr>
              <a:t>clinically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significant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bleeding</a:t>
            </a:r>
            <a:r>
              <a:rPr lang="fr-FR" dirty="0">
                <a:solidFill>
                  <a:schemeClr val="tx2"/>
                </a:solidFill>
              </a:rPr>
              <a:t> and, </a:t>
            </a:r>
            <a:r>
              <a:rPr lang="fr-FR" dirty="0" err="1">
                <a:solidFill>
                  <a:schemeClr val="tx2"/>
                </a:solidFill>
              </a:rPr>
              <a:t>device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thrombosis</a:t>
            </a:r>
            <a:endParaRPr lang="fr-F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82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B8F9791-1956-49EF-A914-074F18981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fr-FR" dirty="0" err="1">
                <a:solidFill>
                  <a:schemeClr val="tx2"/>
                </a:solidFill>
              </a:rPr>
              <a:t>Statistical</a:t>
            </a:r>
            <a:r>
              <a:rPr lang="fr-FR" dirty="0">
                <a:solidFill>
                  <a:schemeClr val="tx2"/>
                </a:solidFill>
              </a:rPr>
              <a:t> analyses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5ADF560-5DBA-4398-BF7B-69E79DEC14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524" y="1340768"/>
            <a:ext cx="8568952" cy="492941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Main analysis on the per-protocol population </a:t>
            </a:r>
          </a:p>
          <a:p>
            <a:r>
              <a:rPr lang="en-US" sz="2400" dirty="0">
                <a:solidFill>
                  <a:schemeClr val="tx2"/>
                </a:solidFill>
              </a:rPr>
              <a:t>Complementary ITT and as-treated analyses were performed as sensitivity analyses</a:t>
            </a:r>
          </a:p>
          <a:p>
            <a:r>
              <a:rPr lang="en-US" sz="2400" dirty="0">
                <a:solidFill>
                  <a:schemeClr val="tx2"/>
                </a:solidFill>
              </a:rPr>
              <a:t>Global comparisons among the 3 groups used </a:t>
            </a:r>
            <a:r>
              <a:rPr lang="en-US" sz="2400" dirty="0" err="1">
                <a:solidFill>
                  <a:schemeClr val="tx2"/>
                </a:solidFill>
              </a:rPr>
              <a:t>Kruskall</a:t>
            </a:r>
            <a:r>
              <a:rPr lang="en-US" sz="2400" dirty="0">
                <a:solidFill>
                  <a:schemeClr val="tx2"/>
                </a:solidFill>
              </a:rPr>
              <a:t>-Wallis non-parametric test </a:t>
            </a:r>
          </a:p>
          <a:p>
            <a:r>
              <a:rPr lang="en-US" sz="2400" dirty="0">
                <a:solidFill>
                  <a:schemeClr val="tx2"/>
                </a:solidFill>
              </a:rPr>
              <a:t>Then </a:t>
            </a:r>
            <a:r>
              <a:rPr lang="en-US" sz="2400" i="1" dirty="0">
                <a:solidFill>
                  <a:schemeClr val="tx2"/>
                </a:solidFill>
              </a:rPr>
              <a:t>a priori</a:t>
            </a:r>
            <a:r>
              <a:rPr lang="en-US" sz="2400" dirty="0">
                <a:solidFill>
                  <a:schemeClr val="tx2"/>
                </a:solidFill>
              </a:rPr>
              <a:t> defined comparisons between each dose of Rivaroxaban and DAPT were performed using Wilcoxon test or using Chi-square or Fisher’s exact test for binary variables</a:t>
            </a:r>
          </a:p>
          <a:p>
            <a:r>
              <a:rPr lang="en-US" sz="2400" dirty="0">
                <a:solidFill>
                  <a:schemeClr val="tx2"/>
                </a:solidFill>
              </a:rPr>
              <a:t>Nominal p values &lt;0.05 and &lt; 0.016 (Bonferroni’s adjustment) were considered significant for global study and Rivaroxaban </a:t>
            </a:r>
            <a:r>
              <a:rPr lang="en-US" sz="2400" i="1" dirty="0">
                <a:solidFill>
                  <a:schemeClr val="tx2"/>
                </a:solidFill>
              </a:rPr>
              <a:t>vs. </a:t>
            </a:r>
            <a:r>
              <a:rPr lang="en-US" sz="2400" dirty="0">
                <a:solidFill>
                  <a:schemeClr val="tx2"/>
                </a:solidFill>
              </a:rPr>
              <a:t>DAPT comparisons, respectively</a:t>
            </a:r>
            <a:endParaRPr lang="fr-FR" sz="2400" dirty="0">
              <a:solidFill>
                <a:schemeClr val="tx2"/>
              </a:solidFill>
            </a:endParaRPr>
          </a:p>
          <a:p>
            <a:endParaRPr lang="fr-FR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8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04"/>
            <a:ext cx="9144000" cy="978024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chemeClr val="tx2"/>
                </a:solidFill>
              </a:rPr>
              <a:t>Study</a:t>
            </a:r>
            <a:r>
              <a:rPr lang="fr-FR" dirty="0">
                <a:solidFill>
                  <a:schemeClr val="tx2"/>
                </a:solidFill>
              </a:rPr>
              <a:t> </a:t>
            </a:r>
            <a:r>
              <a:rPr lang="fr-FR" dirty="0" err="1">
                <a:solidFill>
                  <a:schemeClr val="tx2"/>
                </a:solidFill>
              </a:rPr>
              <a:t>organization</a:t>
            </a:r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23528" y="692696"/>
            <a:ext cx="9050867" cy="449944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9pPr>
          </a:lstStyle>
          <a:p>
            <a:pPr algn="ctr">
              <a:spcBef>
                <a:spcPct val="0"/>
              </a:spcBef>
              <a:spcAft>
                <a:spcPts val="600"/>
              </a:spcAft>
              <a:buNone/>
              <a:defRPr/>
            </a:pPr>
            <a:r>
              <a:rPr lang="en-US" sz="2800" b="1" dirty="0">
                <a:solidFill>
                  <a:schemeClr val="tx2"/>
                </a:solidFill>
                <a:ea typeface="ＭＳ Ｐゴシック" pitchFamily="34" charset="-128"/>
              </a:rPr>
              <a:t>	</a:t>
            </a:r>
            <a:endParaRPr lang="en-US" sz="2800" dirty="0">
              <a:solidFill>
                <a:schemeClr val="tx2"/>
              </a:solidFill>
              <a:ea typeface="ＭＳ Ｐゴシック" pitchFamily="34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800" b="1" dirty="0">
                <a:solidFill>
                  <a:schemeClr val="tx2"/>
                </a:solidFill>
                <a:ea typeface="ＭＳ Ｐゴシック" pitchFamily="34" charset="-128"/>
              </a:rPr>
              <a:t>Academic Coordinating Center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: </a:t>
            </a:r>
            <a:r>
              <a:rPr lang="fr-FR" sz="2800" dirty="0">
                <a:solidFill>
                  <a:schemeClr val="tx2"/>
                </a:solidFill>
              </a:rPr>
              <a:t>ACTION,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r-FR" sz="2800" dirty="0">
                <a:solidFill>
                  <a:schemeClr val="tx2"/>
                </a:solidFill>
              </a:rPr>
              <a:t>Institute of Cardiology–Pitié-Salpêtrière, Paris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fr-FR" sz="2800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fr-FR" sz="2800" b="1" dirty="0" err="1">
                <a:solidFill>
                  <a:schemeClr val="tx2"/>
                </a:solidFill>
                <a:ea typeface="ＭＳ Ｐゴシック" pitchFamily="34" charset="-128"/>
              </a:rPr>
              <a:t>Academic</a:t>
            </a:r>
            <a:r>
              <a:rPr lang="fr-FR" sz="2800" b="1" dirty="0">
                <a:solidFill>
                  <a:schemeClr val="tx2"/>
                </a:solidFill>
                <a:ea typeface="ＭＳ Ｐゴシック" pitchFamily="34" charset="-128"/>
              </a:rPr>
              <a:t> </a:t>
            </a:r>
            <a:r>
              <a:rPr lang="en-US" sz="2800" b="1" dirty="0">
                <a:solidFill>
                  <a:schemeClr val="tx2"/>
                </a:solidFill>
                <a:ea typeface="ＭＳ Ｐゴシック" pitchFamily="34" charset="-128"/>
              </a:rPr>
              <a:t>Sponsor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: </a:t>
            </a:r>
            <a:r>
              <a:rPr lang="fr-FR" sz="2800" dirty="0">
                <a:solidFill>
                  <a:schemeClr val="tx2"/>
                </a:solidFill>
              </a:rPr>
              <a:t>AP-HP, Paris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b="1" dirty="0">
                <a:solidFill>
                  <a:schemeClr val="tx2"/>
                </a:solidFill>
              </a:rPr>
              <a:t>Academic Global Trial Operations</a:t>
            </a:r>
            <a:r>
              <a:rPr lang="fr-FR" sz="2800" dirty="0">
                <a:solidFill>
                  <a:schemeClr val="tx2"/>
                </a:solidFill>
              </a:rPr>
              <a:t>: ACTION, URC-Lariboisière, Paris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fr-FR" sz="2800" b="1" dirty="0" err="1">
                <a:solidFill>
                  <a:schemeClr val="tx2"/>
                </a:solidFill>
                <a:ea typeface="ＭＳ Ｐゴシック" pitchFamily="34" charset="-128"/>
              </a:rPr>
              <a:t>Funding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: </a:t>
            </a:r>
            <a:r>
              <a:rPr lang="en-US" sz="2800" dirty="0">
                <a:solidFill>
                  <a:schemeClr val="tx2"/>
                </a:solidFill>
              </a:rPr>
              <a:t>Bayer and ACTION</a:t>
            </a:r>
            <a:endParaRPr lang="en-US" sz="2800" dirty="0">
              <a:solidFill>
                <a:schemeClr val="tx2"/>
              </a:solidFill>
              <a:ea typeface="ＭＳ Ｐゴシック" pitchFamily="34" charset="-128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en-US" sz="2800" b="1" dirty="0">
                <a:solidFill>
                  <a:schemeClr val="tx2"/>
                </a:solidFill>
                <a:ea typeface="ＭＳ Ｐゴシック" pitchFamily="34" charset="-128"/>
              </a:rPr>
              <a:t>Investigation sites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: 10 French Intervention Centers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en-US" sz="2800" b="1" dirty="0">
                <a:solidFill>
                  <a:schemeClr val="tx2"/>
                </a:solidFill>
                <a:ea typeface="ＭＳ Ｐゴシック" pitchFamily="34" charset="-128"/>
              </a:rPr>
              <a:t>Blinded Central Lab for biological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measurements 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en-US" sz="2800" b="1" dirty="0">
                <a:solidFill>
                  <a:schemeClr val="tx2"/>
                </a:solidFill>
                <a:ea typeface="ＭＳ Ｐゴシック" pitchFamily="34" charset="-128"/>
              </a:rPr>
              <a:t>Blinded Central Imaging Lab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for echo and CT scans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r>
              <a:rPr lang="en-US" sz="2800" b="1" dirty="0">
                <a:solidFill>
                  <a:schemeClr val="tx2"/>
                </a:solidFill>
                <a:ea typeface="ＭＳ Ｐゴシック" pitchFamily="34" charset="-128"/>
              </a:rPr>
              <a:t>Blinded Clinical Event Committee </a:t>
            </a:r>
            <a:r>
              <a:rPr lang="en-US" sz="2800" dirty="0">
                <a:solidFill>
                  <a:schemeClr val="tx2"/>
                </a:solidFill>
                <a:ea typeface="ＭＳ Ｐゴシック" pitchFamily="34" charset="-128"/>
              </a:rPr>
              <a:t>for adjudication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Symbol" panose="05050102010706020507" pitchFamily="18" charset="2"/>
              <a:buChar char="-"/>
              <a:defRPr/>
            </a:pPr>
            <a:endParaRPr lang="en-US" sz="2800" dirty="0">
              <a:solidFill>
                <a:schemeClr val="tx2"/>
              </a:solidFill>
              <a:ea typeface="ＭＳ Ｐゴシック" pitchFamily="34" charset="-128"/>
            </a:endParaRPr>
          </a:p>
          <a:p>
            <a:pPr marL="457200" lvl="1" indent="0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sz="2800" dirty="0">
              <a:solidFill>
                <a:schemeClr val="tx2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529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446A6A5B-D450-4D3F-B177-39907F1BC0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1870"/>
            <a:ext cx="9116760" cy="5759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93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FE3029-7A97-4143-A9CA-0CA3B9067C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2857500"/>
            <a:ext cx="8229600" cy="1143000"/>
          </a:xfrm>
        </p:spPr>
        <p:txBody>
          <a:bodyPr>
            <a:normAutofit/>
          </a:bodyPr>
          <a:lstStyle/>
          <a:p>
            <a:r>
              <a:rPr lang="fr-FR" sz="5400" dirty="0" err="1">
                <a:solidFill>
                  <a:schemeClr val="tx2"/>
                </a:solidFill>
              </a:rPr>
              <a:t>Results</a:t>
            </a:r>
            <a:endParaRPr lang="fr-FR" sz="5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19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C3434FF-DA9C-45FE-A349-02A8567E5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204" y="0"/>
            <a:ext cx="8229600" cy="83671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Baseline characteristics </a:t>
            </a:r>
            <a:endParaRPr lang="fr-FR" dirty="0">
              <a:solidFill>
                <a:schemeClr val="tx2"/>
              </a:solidFill>
            </a:endParaRP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70C1A913-8100-415B-B06B-54B0C054C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00239"/>
              </p:ext>
            </p:extLst>
          </p:nvPr>
        </p:nvGraphicFramePr>
        <p:xfrm>
          <a:off x="179511" y="836712"/>
          <a:ext cx="8856985" cy="5999734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3424520">
                  <a:extLst>
                    <a:ext uri="{9D8B030D-6E8A-4147-A177-3AD203B41FA5}">
                      <a16:colId xmlns:a16="http://schemas.microsoft.com/office/drawing/2014/main" val="1766315318"/>
                    </a:ext>
                  </a:extLst>
                </a:gridCol>
                <a:gridCol w="163120">
                  <a:extLst>
                    <a:ext uri="{9D8B030D-6E8A-4147-A177-3AD203B41FA5}">
                      <a16:colId xmlns:a16="http://schemas.microsoft.com/office/drawing/2014/main" val="2116854613"/>
                    </a:ext>
                  </a:extLst>
                </a:gridCol>
                <a:gridCol w="1881642">
                  <a:extLst>
                    <a:ext uri="{9D8B030D-6E8A-4147-A177-3AD203B41FA5}">
                      <a16:colId xmlns:a16="http://schemas.microsoft.com/office/drawing/2014/main" val="2096869779"/>
                    </a:ext>
                  </a:extLst>
                </a:gridCol>
                <a:gridCol w="1819980">
                  <a:extLst>
                    <a:ext uri="{9D8B030D-6E8A-4147-A177-3AD203B41FA5}">
                      <a16:colId xmlns:a16="http://schemas.microsoft.com/office/drawing/2014/main" val="2642186577"/>
                    </a:ext>
                  </a:extLst>
                </a:gridCol>
                <a:gridCol w="1567723">
                  <a:extLst>
                    <a:ext uri="{9D8B030D-6E8A-4147-A177-3AD203B41FA5}">
                      <a16:colId xmlns:a16="http://schemas.microsoft.com/office/drawing/2014/main" val="2125031644"/>
                    </a:ext>
                  </a:extLst>
                </a:gridCol>
              </a:tblGrid>
              <a:tr h="455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4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fr-FR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b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Rivaroxaban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10 mg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n=37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Rivaroxaban</a:t>
                      </a: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15 mg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n=34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DAPT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n=33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2388428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Male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</a:rPr>
                        <a:t>gender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20 (54%)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22 (65%)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23 (70%)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860782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Age (years)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78 ± 8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78 ± 9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76 ± 8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2366910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</a:rPr>
                        <a:t>Heart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Failure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6 (16%)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7 (21%)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6 (18%)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93777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CHADS</a:t>
                      </a:r>
                      <a:r>
                        <a:rPr lang="en-US" sz="2000" baseline="-25000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-VASc Score 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FF0000"/>
                          </a:solidFill>
                          <a:effectLst/>
                        </a:rPr>
                        <a:t>4.6 ± 1.3</a:t>
                      </a:r>
                      <a:endParaRPr lang="fr-FR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4.7 ± 1.5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4.5 ± 1.5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0629249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HAS-BLED Score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>
                          <a:solidFill>
                            <a:srgbClr val="FF0000"/>
                          </a:solidFill>
                          <a:effectLst/>
                        </a:rPr>
                        <a:t>3.8 ± 1.1</a:t>
                      </a:r>
                      <a:endParaRPr lang="fr-FR" sz="2400" b="1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3.7 ± 1.0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3.5 ± 0.8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842202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solidFill>
                            <a:srgbClr val="FF0000"/>
                          </a:solidFill>
                          <a:effectLst/>
                        </a:rPr>
                        <a:t>Previous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  <a:effectLst/>
                        </a:rPr>
                        <a:t> Stroke (</a:t>
                      </a:r>
                      <a:r>
                        <a:rPr lang="fr-FR" sz="2000" dirty="0" err="1">
                          <a:solidFill>
                            <a:srgbClr val="FF0000"/>
                          </a:solidFill>
                          <a:effectLst/>
                        </a:rPr>
                        <a:t>any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15 (41%)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20 (59%)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15 (45%)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436433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Hemorrhagic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8 (22%)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4 (12%)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7 (21%)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189376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Ischemic 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4 (11%)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11 (32%)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5 (15%)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5667267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Hemorrhagic and Ischemic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4 (12%)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3 (9%)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281595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Times New Roman" panose="02020603050405020304" pitchFamily="18" charset="0"/>
                        <a:buChar char="-"/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Unknown 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2 (5%)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1 (3%)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0 (0%)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161028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</a:rPr>
                        <a:t>Previous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TIA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2 (5%)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4 (12%)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4 (12%)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559138"/>
                  </a:ext>
                </a:extLst>
              </a:tr>
              <a:tr h="297900"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FF0000"/>
                          </a:solidFill>
                          <a:effectLst/>
                        </a:rPr>
                        <a:t>Permanent contraindication to full anticoagulation 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33 (89%)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30 (88%)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27 (82%)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199" marR="33199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68122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881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8A0150-8BE5-4983-B68A-97B5374E3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7704" y="0"/>
            <a:ext cx="6347048" cy="770890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Procedural characteristics </a:t>
            </a:r>
            <a:endParaRPr lang="fr-FR" dirty="0">
              <a:solidFill>
                <a:schemeClr val="tx2"/>
              </a:solidFill>
            </a:endParaRPr>
          </a:p>
        </p:txBody>
      </p:sp>
      <p:graphicFrame>
        <p:nvGraphicFramePr>
          <p:cNvPr id="6" name="Espace réservé du contenu 5">
            <a:extLst>
              <a:ext uri="{FF2B5EF4-FFF2-40B4-BE49-F238E27FC236}">
                <a16:creationId xmlns:a16="http://schemas.microsoft.com/office/drawing/2014/main" id="{9023634E-C376-48D2-B02D-EBB5907FF49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4177662"/>
              </p:ext>
            </p:extLst>
          </p:nvPr>
        </p:nvGraphicFramePr>
        <p:xfrm>
          <a:off x="107503" y="836712"/>
          <a:ext cx="8928994" cy="5662238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4600016">
                  <a:extLst>
                    <a:ext uri="{9D8B030D-6E8A-4147-A177-3AD203B41FA5}">
                      <a16:colId xmlns:a16="http://schemas.microsoft.com/office/drawing/2014/main" val="1808840177"/>
                    </a:ext>
                  </a:extLst>
                </a:gridCol>
                <a:gridCol w="1520664">
                  <a:extLst>
                    <a:ext uri="{9D8B030D-6E8A-4147-A177-3AD203B41FA5}">
                      <a16:colId xmlns:a16="http://schemas.microsoft.com/office/drawing/2014/main" val="2439640710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3316294844"/>
                    </a:ext>
                  </a:extLst>
                </a:gridCol>
                <a:gridCol w="1296146">
                  <a:extLst>
                    <a:ext uri="{9D8B030D-6E8A-4147-A177-3AD203B41FA5}">
                      <a16:colId xmlns:a16="http://schemas.microsoft.com/office/drawing/2014/main" val="2633174495"/>
                    </a:ext>
                  </a:extLst>
                </a:gridCol>
              </a:tblGrid>
              <a:tr h="3651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b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</a:rPr>
                        <a:t>Rivaroxaban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 10 mg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n=37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 err="1">
                          <a:solidFill>
                            <a:schemeClr val="tx1"/>
                          </a:solidFill>
                          <a:effectLst/>
                        </a:rPr>
                        <a:t>Rivaroxaban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 15 mg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n=34</a:t>
                      </a: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effectLst/>
                        </a:rPr>
                        <a:t>DAPT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n=33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3698846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Indication for LAAC </a:t>
                      </a:r>
                      <a:r>
                        <a:rPr lang="fr-FR" sz="2000" b="0" i="1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fr-FR" sz="2000" b="0" i="1" dirty="0" err="1">
                          <a:solidFill>
                            <a:schemeClr val="tx1"/>
                          </a:solidFill>
                          <a:effectLst/>
                        </a:rPr>
                        <a:t>several</a:t>
                      </a:r>
                      <a:r>
                        <a:rPr lang="fr-FR" sz="2000" b="0" i="1" dirty="0">
                          <a:solidFill>
                            <a:schemeClr val="tx1"/>
                          </a:solidFill>
                          <a:effectLst/>
                        </a:rPr>
                        <a:t> possible)   </a:t>
                      </a:r>
                      <a:endParaRPr lang="fr-FR" sz="2400" b="0" i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102199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FF0000"/>
                          </a:solidFill>
                          <a:effectLst/>
                        </a:rPr>
                        <a:t>   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effectLst/>
                        </a:rPr>
                        <a:t>Previous major ISTH bleeding</a:t>
                      </a:r>
                      <a:endParaRPr lang="fr-F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26 (70%)</a:t>
                      </a:r>
                      <a:endParaRPr lang="fr-FR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22 (65%)</a:t>
                      </a:r>
                      <a:endParaRPr lang="fr-FR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0000"/>
                          </a:solidFill>
                          <a:effectLst/>
                        </a:rPr>
                        <a:t>22 (67%)</a:t>
                      </a:r>
                      <a:endParaRPr lang="fr-FR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395287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   High risk of fall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8 (22%)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5 (15%)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2 (6%)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6169614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    Labile INRs</a:t>
                      </a:r>
                      <a:endParaRPr lang="fr-FR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3 (8%)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2 (6%)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964450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    Known hemostasis disorder</a:t>
                      </a:r>
                      <a:endParaRPr lang="fr-FR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2 (6%)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096047"/>
                  </a:ext>
                </a:extLst>
              </a:tr>
              <a:tr h="286038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   Stroke recurrence despite adequate anticoagulation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3 (9%)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3 (9%)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6637032"/>
                  </a:ext>
                </a:extLst>
              </a:tr>
              <a:tr h="2694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    Lack of compliance with anticoagulation therapy</a:t>
                      </a:r>
                      <a:endParaRPr lang="fr-FR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500101"/>
                  </a:ext>
                </a:extLst>
              </a:tr>
              <a:tr h="234655">
                <a:tc>
                  <a:txBody>
                    <a:bodyPr/>
                    <a:lstStyle/>
                    <a:p>
                      <a:pPr marL="180340" indent="-18034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chemeClr val="tx1"/>
                          </a:solidFill>
                          <a:effectLst/>
                        </a:rPr>
                        <a:t>    Other contraindication to chronic anticoagulation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4 (12%)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395856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chemeClr val="tx1"/>
                          </a:solidFill>
                          <a:effectLst/>
                        </a:rPr>
                        <a:t>Left atrial diameter (mm)</a:t>
                      </a:r>
                      <a:endParaRPr lang="fr-FR" sz="2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55 ± 18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43 ± 13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44 ± 14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227775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tx1"/>
                          </a:solidFill>
                          <a:effectLst/>
                        </a:rPr>
                        <a:t>Type of LAAC device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0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0576172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   Watchman</a:t>
                      </a:r>
                      <a:endParaRPr lang="fr-FR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12 (32%)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12 (35%)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12 (36%)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344769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  <a:effectLst/>
                        </a:rPr>
                        <a:t>Amulet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25 (68%)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22 (65%)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21 (64%)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002831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</a:rPr>
                        <a:t>Procedure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</a:rPr>
                        <a:t>related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 complication (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</a:rPr>
                        <a:t>any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3 (8%)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2 (6%)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effectLst/>
                        </a:rPr>
                        <a:t>2 (6%)</a:t>
                      </a:r>
                      <a:endParaRPr lang="fr-FR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1735493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</a:rPr>
                        <a:t>   Groin </a:t>
                      </a:r>
                      <a:r>
                        <a:rPr lang="fr-FR" sz="1600" b="0" dirty="0" err="1">
                          <a:solidFill>
                            <a:schemeClr val="tx1"/>
                          </a:solidFill>
                          <a:effectLst/>
                        </a:rPr>
                        <a:t>hematoma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2 (5%)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356930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Blood transfusion and groin hematoma</a:t>
                      </a:r>
                      <a:endParaRPr lang="fr-FR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7226118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fr-FR" sz="1600" b="0">
                          <a:solidFill>
                            <a:schemeClr val="tx1"/>
                          </a:solidFill>
                          <a:effectLst/>
                        </a:rPr>
                        <a:t>Pseudoaneurysm</a:t>
                      </a:r>
                      <a:endParaRPr lang="fr-FR" sz="18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6646581"/>
                  </a:ext>
                </a:extLst>
              </a:tr>
              <a:tr h="20048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0" dirty="0">
                          <a:solidFill>
                            <a:schemeClr val="tx1"/>
                          </a:solidFill>
                          <a:effectLst/>
                        </a:rPr>
                        <a:t>    Transfusion</a:t>
                      </a:r>
                      <a:endParaRPr lang="fr-FR" sz="18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0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155" marR="34155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612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2325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269080-83C4-4F04-A2E9-A2F71E714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0"/>
            <a:ext cx="8013576" cy="1143000"/>
          </a:xfrm>
        </p:spPr>
        <p:txBody>
          <a:bodyPr>
            <a:noAutofit/>
          </a:bodyPr>
          <a:lstStyle/>
          <a:p>
            <a:r>
              <a:rPr lang="fr-FR" sz="3600" dirty="0" err="1">
                <a:solidFill>
                  <a:schemeClr val="tx2"/>
                </a:solidFill>
              </a:rPr>
              <a:t>Primary</a:t>
            </a:r>
            <a:r>
              <a:rPr lang="fr-FR" sz="3600" dirty="0">
                <a:solidFill>
                  <a:schemeClr val="tx2"/>
                </a:solidFill>
              </a:rPr>
              <a:t> Endpoint</a:t>
            </a:r>
            <a:br>
              <a:rPr lang="fr-FR" sz="3600" dirty="0">
                <a:solidFill>
                  <a:schemeClr val="tx2"/>
                </a:solidFill>
              </a:rPr>
            </a:br>
            <a:r>
              <a:rPr lang="fr-FR" sz="3600" dirty="0">
                <a:solidFill>
                  <a:schemeClr val="tx2"/>
                </a:solidFill>
              </a:rPr>
              <a:t> </a:t>
            </a:r>
            <a:r>
              <a:rPr lang="fr-FR" sz="3600" dirty="0" err="1">
                <a:solidFill>
                  <a:schemeClr val="tx2"/>
                </a:solidFill>
              </a:rPr>
              <a:t>Prothrombin</a:t>
            </a:r>
            <a:r>
              <a:rPr lang="fr-FR" sz="3600" dirty="0">
                <a:solidFill>
                  <a:schemeClr val="tx2"/>
                </a:solidFill>
              </a:rPr>
              <a:t> fragments 1+2 @ Day</a:t>
            </a:r>
            <a:r>
              <a:rPr lang="fr-FR" sz="3600" baseline="-25000" dirty="0">
                <a:solidFill>
                  <a:schemeClr val="tx2"/>
                </a:solidFill>
              </a:rPr>
              <a:t>10</a:t>
            </a: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A465E9E8-0CA0-4BE1-8071-AE17A4D1BA64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542" r="48594"/>
          <a:stretch/>
        </p:blipFill>
        <p:spPr>
          <a:xfrm>
            <a:off x="2483768" y="1628800"/>
            <a:ext cx="4360409" cy="4968552"/>
          </a:xfrm>
          <a:prstGeom prst="rect">
            <a:avLst/>
          </a:prstGeom>
        </p:spPr>
      </p:pic>
      <p:pic>
        <p:nvPicPr>
          <p:cNvPr id="5" name="Espace réservé du contenu 3">
            <a:extLst>
              <a:ext uri="{FF2B5EF4-FFF2-40B4-BE49-F238E27FC236}">
                <a16:creationId xmlns:a16="http://schemas.microsoft.com/office/drawing/2014/main" id="{4D539F75-DDE6-4585-AF0B-95049A7AA270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31" t="16542" r="7466"/>
          <a:stretch/>
        </p:blipFill>
        <p:spPr>
          <a:xfrm>
            <a:off x="4427984" y="1628800"/>
            <a:ext cx="3364412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7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B72F484-E84B-471E-97B6-656CEBF12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Biological endpoints @ day 10 </a:t>
            </a:r>
            <a:endParaRPr lang="fr-FR" sz="4000" dirty="0">
              <a:solidFill>
                <a:schemeClr val="tx2"/>
              </a:solidFill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263B4D6-9938-44B8-B347-38F2B2E111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291881"/>
              </p:ext>
            </p:extLst>
          </p:nvPr>
        </p:nvGraphicFramePr>
        <p:xfrm>
          <a:off x="225455" y="2060848"/>
          <a:ext cx="8693090" cy="3538492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2591182">
                  <a:extLst>
                    <a:ext uri="{9D8B030D-6E8A-4147-A177-3AD203B41FA5}">
                      <a16:colId xmlns:a16="http://schemas.microsoft.com/office/drawing/2014/main" val="3931290023"/>
                    </a:ext>
                  </a:extLst>
                </a:gridCol>
                <a:gridCol w="1781428">
                  <a:extLst>
                    <a:ext uri="{9D8B030D-6E8A-4147-A177-3AD203B41FA5}">
                      <a16:colId xmlns:a16="http://schemas.microsoft.com/office/drawing/2014/main" val="1127729110"/>
                    </a:ext>
                  </a:extLst>
                </a:gridCol>
                <a:gridCol w="1702127">
                  <a:extLst>
                    <a:ext uri="{9D8B030D-6E8A-4147-A177-3AD203B41FA5}">
                      <a16:colId xmlns:a16="http://schemas.microsoft.com/office/drawing/2014/main" val="1608069310"/>
                    </a:ext>
                  </a:extLst>
                </a:gridCol>
                <a:gridCol w="1502019">
                  <a:extLst>
                    <a:ext uri="{9D8B030D-6E8A-4147-A177-3AD203B41FA5}">
                      <a16:colId xmlns:a16="http://schemas.microsoft.com/office/drawing/2014/main" val="861986139"/>
                    </a:ext>
                  </a:extLst>
                </a:gridCol>
                <a:gridCol w="1116334">
                  <a:extLst>
                    <a:ext uri="{9D8B030D-6E8A-4147-A177-3AD203B41FA5}">
                      <a16:colId xmlns:a16="http://schemas.microsoft.com/office/drawing/2014/main" val="1172470879"/>
                    </a:ext>
                  </a:extLst>
                </a:gridCol>
              </a:tblGrid>
              <a:tr h="74920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fr-FR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Rivaroxaban 10 mg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(n=37)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Rivaroxaban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15 mg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(n=34)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DAPT 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(n=33)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p value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260300"/>
                  </a:ext>
                </a:extLst>
              </a:tr>
              <a:tr h="40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rgbClr val="FF0000"/>
                          </a:solidFill>
                          <a:effectLst/>
                        </a:rPr>
                        <a:t>TAT  (</a:t>
                      </a:r>
                      <a:r>
                        <a:rPr lang="fr-FR" sz="2000" dirty="0" err="1">
                          <a:solidFill>
                            <a:srgbClr val="FF0000"/>
                          </a:solidFill>
                          <a:effectLst/>
                        </a:rPr>
                        <a:t>ng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  <a:effectLst/>
                        </a:rPr>
                        <a:t>/</a:t>
                      </a:r>
                      <a:r>
                        <a:rPr lang="fr-FR" sz="2000" dirty="0" err="1">
                          <a:solidFill>
                            <a:srgbClr val="FF0000"/>
                          </a:solidFill>
                          <a:effectLst/>
                        </a:rPr>
                        <a:t>mL</a:t>
                      </a:r>
                      <a:r>
                        <a:rPr lang="fr-FR" sz="2000" dirty="0">
                          <a:solidFill>
                            <a:srgbClr val="FF0000"/>
                          </a:solidFill>
                          <a:effectLst/>
                        </a:rPr>
                        <a:t>)</a:t>
                      </a:r>
                      <a:endParaRPr lang="fr-FR" sz="2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3.3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</a:rPr>
                        <a:t> (2.7-4.0)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3.6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</a:rPr>
                        <a:t> (3.1-5.7)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4.2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</a:rPr>
                        <a:t> (3.0-7.2)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FF0000"/>
                          </a:solidFill>
                          <a:effectLst/>
                        </a:rPr>
                        <a:t>0.096</a:t>
                      </a:r>
                      <a:endParaRPr lang="fr-FR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8041194"/>
                  </a:ext>
                </a:extLst>
              </a:tr>
              <a:tr h="40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602988"/>
                  </a:ext>
                </a:extLst>
              </a:tr>
              <a:tr h="40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effectLst/>
                        </a:rPr>
                        <a:t>D-Dimers (ng/mL)</a:t>
                      </a:r>
                      <a:endParaRPr lang="fr-FR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1006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(796-1306)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1162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(688-1451)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1213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(949-1472)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0.286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977152"/>
                  </a:ext>
                </a:extLst>
              </a:tr>
              <a:tr h="40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>
                          <a:solidFill>
                            <a:schemeClr val="tx1"/>
                          </a:solidFill>
                          <a:effectLst/>
                        </a:rPr>
                        <a:t>VWF Ag (%)</a:t>
                      </a:r>
                      <a:endParaRPr lang="fr-FR" sz="24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207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(176-295)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208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(156-273)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chemeClr val="tx1"/>
                          </a:solidFill>
                          <a:effectLst/>
                        </a:rPr>
                        <a:t>221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(178-265)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>
                          <a:solidFill>
                            <a:schemeClr val="tx1"/>
                          </a:solidFill>
                          <a:effectLst/>
                        </a:rPr>
                        <a:t>0.982</a:t>
                      </a:r>
                      <a:endParaRPr lang="fr-FR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157769"/>
                  </a:ext>
                </a:extLst>
              </a:tr>
              <a:tr h="4067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PAI-1 (UI/</a:t>
                      </a:r>
                      <a:r>
                        <a:rPr lang="fr-FR" sz="2000" dirty="0" err="1">
                          <a:solidFill>
                            <a:schemeClr val="tx1"/>
                          </a:solidFill>
                          <a:effectLst/>
                        </a:rPr>
                        <a:t>mL</a:t>
                      </a: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(10-24)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(10-25)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(9-21)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0.312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1624088"/>
                  </a:ext>
                </a:extLst>
              </a:tr>
            </a:tbl>
          </a:graphicData>
        </a:graphic>
      </p:graphicFrame>
      <p:sp>
        <p:nvSpPr>
          <p:cNvPr id="5" name="ZoneTexte 4">
            <a:extLst>
              <a:ext uri="{FF2B5EF4-FFF2-40B4-BE49-F238E27FC236}">
                <a16:creationId xmlns:a16="http://schemas.microsoft.com/office/drawing/2014/main" id="{F3D72045-D981-4A58-AA9A-44D7F07BC8B2}"/>
              </a:ext>
            </a:extLst>
          </p:cNvPr>
          <p:cNvSpPr txBox="1"/>
          <p:nvPr/>
        </p:nvSpPr>
        <p:spPr>
          <a:xfrm>
            <a:off x="3419872" y="6309320"/>
            <a:ext cx="2677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/>
              <a:t>Similar</a:t>
            </a:r>
            <a:r>
              <a:rPr lang="fr-FR" i="1" dirty="0"/>
              <a:t> trends @ 3 </a:t>
            </a:r>
            <a:r>
              <a:rPr lang="fr-FR" i="1" dirty="0" err="1"/>
              <a:t>months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311205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0FF5BF6-2D68-40BF-A2C7-4D142E2A6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-99392"/>
            <a:ext cx="8229600" cy="1143000"/>
          </a:xfrm>
        </p:spPr>
        <p:txBody>
          <a:bodyPr>
            <a:normAutofit/>
          </a:bodyPr>
          <a:lstStyle/>
          <a:p>
            <a:r>
              <a:rPr lang="fr-FR" sz="4000" dirty="0" err="1">
                <a:solidFill>
                  <a:srgbClr val="002060"/>
                </a:solidFill>
              </a:rPr>
              <a:t>Clinical</a:t>
            </a:r>
            <a:r>
              <a:rPr lang="fr-FR" sz="4000" dirty="0">
                <a:solidFill>
                  <a:srgbClr val="002060"/>
                </a:solidFill>
              </a:rPr>
              <a:t> </a:t>
            </a:r>
            <a:r>
              <a:rPr lang="fr-FR" sz="4000" dirty="0" err="1">
                <a:solidFill>
                  <a:srgbClr val="002060"/>
                </a:solidFill>
              </a:rPr>
              <a:t>Endpoints</a:t>
            </a:r>
            <a:r>
              <a:rPr lang="fr-FR" sz="4000" dirty="0">
                <a:solidFill>
                  <a:srgbClr val="002060"/>
                </a:solidFill>
              </a:rPr>
              <a:t> @ 3 </a:t>
            </a:r>
            <a:r>
              <a:rPr lang="fr-FR" sz="4000" dirty="0" err="1">
                <a:solidFill>
                  <a:srgbClr val="002060"/>
                </a:solidFill>
              </a:rPr>
              <a:t>months</a:t>
            </a:r>
            <a:endParaRPr lang="fr-FR" sz="4000" dirty="0">
              <a:solidFill>
                <a:srgbClr val="002060"/>
              </a:solidFill>
            </a:endParaRP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7788C0E2-721A-4EBC-B3BB-6F93B924FC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1644119"/>
              </p:ext>
            </p:extLst>
          </p:nvPr>
        </p:nvGraphicFramePr>
        <p:xfrm>
          <a:off x="107504" y="1628800"/>
          <a:ext cx="8928992" cy="3674735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3600400">
                  <a:extLst>
                    <a:ext uri="{9D8B030D-6E8A-4147-A177-3AD203B41FA5}">
                      <a16:colId xmlns:a16="http://schemas.microsoft.com/office/drawing/2014/main" val="83436778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619572984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38201572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877535645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4126893248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Rivaroxaban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10mg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n=37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 err="1">
                          <a:solidFill>
                            <a:schemeClr val="tx1"/>
                          </a:solidFill>
                          <a:effectLst/>
                        </a:rPr>
                        <a:t>Rivaroxaban</a:t>
                      </a: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 15mg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n=34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DAPT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n=33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chemeClr val="tx1"/>
                          </a:solidFill>
                          <a:effectLst/>
                        </a:rPr>
                        <a:t>p value</a:t>
                      </a:r>
                      <a:endParaRPr lang="fr-FR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26277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 err="1">
                          <a:solidFill>
                            <a:schemeClr val="tx1"/>
                          </a:solidFill>
                          <a:effectLst/>
                        </a:rPr>
                        <a:t>Death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7950364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</a:rPr>
                        <a:t>Myocardial </a:t>
                      </a:r>
                      <a:r>
                        <a:rPr lang="fr-FR" sz="2000" b="0" dirty="0" err="1">
                          <a:solidFill>
                            <a:schemeClr val="tx1"/>
                          </a:solidFill>
                          <a:effectLst/>
                        </a:rPr>
                        <a:t>infarction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724259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</a:rPr>
                        <a:t>Stroke/TIA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2017950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>
                          <a:solidFill>
                            <a:schemeClr val="tx1"/>
                          </a:solidFill>
                          <a:effectLst/>
                        </a:rPr>
                        <a:t>Systemic embolism</a:t>
                      </a:r>
                      <a:endParaRPr lang="fr-FR" sz="2400" b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600" dirty="0">
                          <a:effectLst/>
                        </a:rPr>
                        <a:t>-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071985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ISTH Major or clinically significant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9 (24%) 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4 (11%) 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9 (27%) 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024420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</a:rPr>
                        <a:t>TIMI </a:t>
                      </a: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</a:rPr>
                        <a:t>Major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2 (5%)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0 (0%)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1 (3%)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r>
                        <a:rPr lang="fr-FR" sz="1600" dirty="0">
                          <a:effectLst/>
                        </a:rPr>
                        <a:t> 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080049"/>
                  </a:ext>
                </a:extLst>
              </a:tr>
              <a:tr h="2369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</a:rPr>
                        <a:t>TIMI Minor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7 (19%)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4 (12%)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7 (21%)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99019"/>
                  </a:ext>
                </a:extLst>
              </a:tr>
              <a:tr h="257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0" dirty="0">
                          <a:solidFill>
                            <a:schemeClr val="tx1"/>
                          </a:solidFill>
                          <a:effectLst/>
                        </a:rPr>
                        <a:t>TIMI Minimal</a:t>
                      </a:r>
                      <a:endParaRPr lang="fr-FR" sz="24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4 (11%)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8 (23%)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dirty="0">
                          <a:solidFill>
                            <a:schemeClr val="tx1"/>
                          </a:solidFill>
                          <a:effectLst/>
                        </a:rPr>
                        <a:t>7 (21%)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effectLst/>
                        </a:rPr>
                        <a:t> </a:t>
                      </a:r>
                      <a:r>
                        <a:rPr lang="fr-FR" sz="16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815331"/>
                  </a:ext>
                </a:extLst>
              </a:tr>
              <a:tr h="611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FF0000"/>
                          </a:solidFill>
                          <a:effectLst/>
                        </a:rPr>
                        <a:t>Net clinical benefit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9 (24%)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5 (15%)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000" b="1" dirty="0">
                          <a:solidFill>
                            <a:srgbClr val="FF0000"/>
                          </a:solidFill>
                          <a:effectLst/>
                        </a:rPr>
                        <a:t>9 (27%)</a:t>
                      </a:r>
                      <a:endParaRPr lang="fr-FR" sz="2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fr-FR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NS</a:t>
                      </a:r>
                      <a:endParaRPr lang="fr-FR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150533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9003BD79-FF18-4F49-B6B1-01D7B503BD7A}"/>
              </a:ext>
            </a:extLst>
          </p:cNvPr>
          <p:cNvSpPr/>
          <p:nvPr/>
        </p:nvSpPr>
        <p:spPr>
          <a:xfrm>
            <a:off x="107504" y="5373216"/>
            <a:ext cx="8928992" cy="324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US" sz="1400" dirty="0"/>
              <a:t>Net clinical benefit: Death, Stroke, Myocardial infarction, Systemic embolism, Major or clinically significant ISTH bleeding </a:t>
            </a:r>
            <a:endParaRPr lang="fr-FR" sz="1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80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ierre percutáneo de la orejuela auricular izquierda">
            <a:extLst>
              <a:ext uri="{FF2B5EF4-FFF2-40B4-BE49-F238E27FC236}">
                <a16:creationId xmlns:a16="http://schemas.microsoft.com/office/drawing/2014/main" id="{5BB2D1D3-C036-474B-9506-3D6A80713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706194"/>
            <a:ext cx="4608512" cy="5925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9507D28-2D72-43DE-93AA-651F6A990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870" y="2095602"/>
            <a:ext cx="4628977" cy="4376056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8" name="Picture 6" descr="auricola 1">
            <a:extLst>
              <a:ext uri="{FF2B5EF4-FFF2-40B4-BE49-F238E27FC236}">
                <a16:creationId xmlns:a16="http://schemas.microsoft.com/office/drawing/2014/main" id="{80ECBE2E-E70D-4589-9EDA-C778CA5FE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6"/>
          <a:stretch>
            <a:fillRect/>
          </a:stretch>
        </p:blipFill>
        <p:spPr bwMode="auto">
          <a:xfrm>
            <a:off x="3543982" y="741818"/>
            <a:ext cx="1656184" cy="17954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cxnSp>
        <p:nvCxnSpPr>
          <p:cNvPr id="14" name="Connecteur : en arc 13">
            <a:extLst>
              <a:ext uri="{FF2B5EF4-FFF2-40B4-BE49-F238E27FC236}">
                <a16:creationId xmlns:a16="http://schemas.microsoft.com/office/drawing/2014/main" id="{B1716AA7-F6EA-4611-A028-C27BC213D096}"/>
              </a:ext>
            </a:extLst>
          </p:cNvPr>
          <p:cNvCxnSpPr>
            <a:stCxn id="7" idx="0"/>
            <a:endCxn id="8" idx="1"/>
          </p:cNvCxnSpPr>
          <p:nvPr/>
        </p:nvCxnSpPr>
        <p:spPr>
          <a:xfrm rot="5400000" flipH="1" flipV="1">
            <a:off x="2806644" y="1358265"/>
            <a:ext cx="456052" cy="1018623"/>
          </a:xfrm>
          <a:prstGeom prst="curved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 : en arc 37">
            <a:extLst>
              <a:ext uri="{FF2B5EF4-FFF2-40B4-BE49-F238E27FC236}">
                <a16:creationId xmlns:a16="http://schemas.microsoft.com/office/drawing/2014/main" id="{2610DD22-9180-489A-B05E-C5DB6FD4BEFB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5200166" y="1639550"/>
            <a:ext cx="3044242" cy="1496568"/>
          </a:xfrm>
          <a:prstGeom prst="curvedConnector3">
            <a:avLst>
              <a:gd name="adj1" fmla="val 98855"/>
            </a:avLst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ection through heart showing the left atrium and left atrial appendage, where stagnant blood can clot, leading to embolism&#10;">
            <a:extLst>
              <a:ext uri="{FF2B5EF4-FFF2-40B4-BE49-F238E27FC236}">
                <a16:creationId xmlns:a16="http://schemas.microsoft.com/office/drawing/2014/main" id="{C699F450-1C56-4FDA-BA6D-922634BED1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21" t="5212" r="28163" b="51342"/>
          <a:stretch/>
        </p:blipFill>
        <p:spPr bwMode="auto">
          <a:xfrm>
            <a:off x="5698205" y="476672"/>
            <a:ext cx="2212087" cy="1728192"/>
          </a:xfrm>
          <a:prstGeom prst="ellipse">
            <a:avLst/>
          </a:prstGeom>
          <a:ln w="762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1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585B33-70B0-46BF-AD7A-60BF3158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116632"/>
            <a:ext cx="8229600" cy="634082"/>
          </a:xfrm>
        </p:spPr>
        <p:txBody>
          <a:bodyPr>
            <a:noAutofit/>
          </a:bodyPr>
          <a:lstStyle/>
          <a:p>
            <a:r>
              <a:rPr lang="fr-FR" sz="2800" dirty="0" err="1">
                <a:solidFill>
                  <a:srgbClr val="002060"/>
                </a:solidFill>
              </a:rPr>
              <a:t>Woman</a:t>
            </a:r>
            <a:r>
              <a:rPr lang="fr-FR" sz="2800" dirty="0">
                <a:solidFill>
                  <a:srgbClr val="002060"/>
                </a:solidFill>
              </a:rPr>
              <a:t>, 79y, </a:t>
            </a:r>
            <a:r>
              <a:rPr lang="fr-FR" sz="2800" dirty="0" err="1">
                <a:solidFill>
                  <a:srgbClr val="002060"/>
                </a:solidFill>
              </a:rPr>
              <a:t>Amulet</a:t>
            </a:r>
            <a:r>
              <a:rPr lang="fr-FR" sz="2800" dirty="0">
                <a:solidFill>
                  <a:srgbClr val="002060"/>
                </a:solidFill>
              </a:rPr>
              <a:t> 28, DAPT, @3months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7EA003D4-3C8E-45FB-B9C6-8BF114A8BB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18" y="835246"/>
            <a:ext cx="8723964" cy="590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585B33-70B0-46BF-AD7A-60BF31584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7624" y="125789"/>
            <a:ext cx="8099086" cy="634082"/>
          </a:xfrm>
        </p:spPr>
        <p:txBody>
          <a:bodyPr>
            <a:noAutofit/>
          </a:bodyPr>
          <a:lstStyle/>
          <a:p>
            <a:r>
              <a:rPr lang="fr-FR" sz="2800" dirty="0" err="1">
                <a:solidFill>
                  <a:schemeClr val="tx2"/>
                </a:solidFill>
              </a:rPr>
              <a:t>Woman</a:t>
            </a:r>
            <a:r>
              <a:rPr lang="fr-FR" sz="2800" dirty="0">
                <a:solidFill>
                  <a:schemeClr val="tx2"/>
                </a:solidFill>
              </a:rPr>
              <a:t>, 69y, Watchman 24, DAPT, @3months 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7C538D03-1BA4-46AA-8A5D-F2E145FCDFE9}"/>
              </a:ext>
            </a:extLst>
          </p:cNvPr>
          <p:cNvGrpSpPr/>
          <p:nvPr/>
        </p:nvGrpSpPr>
        <p:grpSpPr>
          <a:xfrm>
            <a:off x="1453635" y="833635"/>
            <a:ext cx="6236729" cy="5869912"/>
            <a:chOff x="1453635" y="833635"/>
            <a:chExt cx="6236729" cy="5869912"/>
          </a:xfrm>
        </p:grpSpPr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F50A381A-3B0C-43AE-96C8-28088470C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3635" y="889453"/>
              <a:ext cx="6236729" cy="5814094"/>
            </a:xfrm>
            <a:prstGeom prst="rect">
              <a:avLst/>
            </a:prstGeom>
          </p:spPr>
        </p:pic>
        <p:sp>
          <p:nvSpPr>
            <p:cNvPr id="7" name="Flèche : bas 6">
              <a:extLst>
                <a:ext uri="{FF2B5EF4-FFF2-40B4-BE49-F238E27FC236}">
                  <a16:creationId xmlns:a16="http://schemas.microsoft.com/office/drawing/2014/main" id="{87EC8DDB-4D16-4734-A7E6-38D033640E2A}"/>
                </a:ext>
              </a:extLst>
            </p:cNvPr>
            <p:cNvSpPr/>
            <p:nvPr/>
          </p:nvSpPr>
          <p:spPr>
            <a:xfrm rot="13609485">
              <a:off x="3450712" y="2996951"/>
              <a:ext cx="432048" cy="864096"/>
            </a:xfrm>
            <a:prstGeom prst="downArrow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Flèche : bas 7">
              <a:extLst>
                <a:ext uri="{FF2B5EF4-FFF2-40B4-BE49-F238E27FC236}">
                  <a16:creationId xmlns:a16="http://schemas.microsoft.com/office/drawing/2014/main" id="{297317EA-BFED-468F-B66E-8C93F89C5507}"/>
                </a:ext>
              </a:extLst>
            </p:cNvPr>
            <p:cNvSpPr/>
            <p:nvPr/>
          </p:nvSpPr>
          <p:spPr>
            <a:xfrm rot="2521709">
              <a:off x="5364088" y="1190312"/>
              <a:ext cx="432048" cy="864096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16F9D886-9B37-4039-9B4E-2E40AC3CCCA6}"/>
                </a:ext>
              </a:extLst>
            </p:cNvPr>
            <p:cNvSpPr txBox="1"/>
            <p:nvPr/>
          </p:nvSpPr>
          <p:spPr>
            <a:xfrm>
              <a:off x="5796136" y="833635"/>
              <a:ext cx="17091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Device</a:t>
              </a:r>
              <a:endParaRPr lang="fr-FR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25C8ED8D-E463-48F7-9FAE-1EB70D2F53A4}"/>
                </a:ext>
              </a:extLst>
            </p:cNvPr>
            <p:cNvSpPr txBox="1"/>
            <p:nvPr/>
          </p:nvSpPr>
          <p:spPr>
            <a:xfrm>
              <a:off x="2507630" y="3648490"/>
              <a:ext cx="23182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6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Thrombus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609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031E79-528F-4015-9E2E-FBDA01BBA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192"/>
            <a:ext cx="8229600" cy="1143000"/>
          </a:xfrm>
        </p:spPr>
        <p:txBody>
          <a:bodyPr/>
          <a:lstStyle/>
          <a:p>
            <a:r>
              <a:rPr lang="fr-FR" dirty="0">
                <a:solidFill>
                  <a:schemeClr val="tx2"/>
                </a:solidFill>
              </a:rPr>
              <a:t>Conclusions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8EE1B6-5250-4D85-94F9-85075EA36C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712" y="1484784"/>
            <a:ext cx="8676456" cy="4525963"/>
          </a:xfrm>
        </p:spPr>
        <p:txBody>
          <a:bodyPr>
            <a:normAutofit/>
          </a:bodyPr>
          <a:lstStyle/>
          <a:p>
            <a:r>
              <a:rPr lang="fr-FR" sz="2800" dirty="0">
                <a:solidFill>
                  <a:schemeClr val="tx2"/>
                </a:solidFill>
              </a:rPr>
              <a:t>The </a:t>
            </a:r>
            <a:r>
              <a:rPr lang="fr-FR" sz="2800" dirty="0" err="1">
                <a:solidFill>
                  <a:schemeClr val="tx2"/>
                </a:solidFill>
              </a:rPr>
              <a:t>combined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dirty="0" err="1">
                <a:solidFill>
                  <a:schemeClr val="tx2"/>
                </a:solidFill>
              </a:rPr>
              <a:t>antithrombotic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dirty="0" err="1">
                <a:solidFill>
                  <a:schemeClr val="tx2"/>
                </a:solidFill>
              </a:rPr>
              <a:t>regimens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dirty="0" err="1">
                <a:solidFill>
                  <a:schemeClr val="tx2"/>
                </a:solidFill>
              </a:rPr>
              <a:t>currently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dirty="0" err="1">
                <a:solidFill>
                  <a:schemeClr val="tx2"/>
                </a:solidFill>
              </a:rPr>
              <a:t>used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dirty="0" err="1">
                <a:solidFill>
                  <a:schemeClr val="tx2"/>
                </a:solidFill>
              </a:rPr>
              <a:t>after</a:t>
            </a:r>
            <a:r>
              <a:rPr lang="fr-FR" sz="2800" dirty="0">
                <a:solidFill>
                  <a:schemeClr val="tx2"/>
                </a:solidFill>
              </a:rPr>
              <a:t> LAAC </a:t>
            </a:r>
            <a:r>
              <a:rPr lang="fr-FR" sz="2800" dirty="0" err="1">
                <a:solidFill>
                  <a:schemeClr val="tx2"/>
                </a:solidFill>
              </a:rPr>
              <a:t>may</a:t>
            </a:r>
            <a:r>
              <a:rPr lang="fr-FR" sz="2800" dirty="0">
                <a:solidFill>
                  <a:schemeClr val="tx2"/>
                </a:solidFill>
              </a:rPr>
              <a:t> not </a:t>
            </a:r>
            <a:r>
              <a:rPr lang="fr-FR" sz="2800" dirty="0" err="1">
                <a:solidFill>
                  <a:schemeClr val="tx2"/>
                </a:solidFill>
              </a:rPr>
              <a:t>be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dirty="0" err="1">
                <a:solidFill>
                  <a:schemeClr val="tx2"/>
                </a:solidFill>
              </a:rPr>
              <a:t>adapted</a:t>
            </a:r>
            <a:r>
              <a:rPr lang="fr-FR" sz="2800" dirty="0">
                <a:solidFill>
                  <a:schemeClr val="tx2"/>
                </a:solidFill>
              </a:rPr>
              <a:t> to HBR patients </a:t>
            </a:r>
            <a:r>
              <a:rPr lang="fr-FR" sz="2800" dirty="0" err="1">
                <a:solidFill>
                  <a:schemeClr val="tx2"/>
                </a:solidFill>
              </a:rPr>
              <a:t>undergoing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dirty="0" err="1">
                <a:solidFill>
                  <a:schemeClr val="tx2"/>
                </a:solidFill>
              </a:rPr>
              <a:t>this</a:t>
            </a:r>
            <a:r>
              <a:rPr lang="fr-FR" sz="2800" dirty="0">
                <a:solidFill>
                  <a:schemeClr val="tx2"/>
                </a:solidFill>
              </a:rPr>
              <a:t> </a:t>
            </a:r>
            <a:r>
              <a:rPr lang="fr-FR" sz="2800" dirty="0" err="1">
                <a:solidFill>
                  <a:schemeClr val="tx2"/>
                </a:solidFill>
              </a:rPr>
              <a:t>procedure</a:t>
            </a:r>
            <a:endParaRPr lang="fr-FR" sz="2800" dirty="0">
              <a:solidFill>
                <a:schemeClr val="tx2"/>
              </a:solidFill>
            </a:endParaRPr>
          </a:p>
          <a:p>
            <a:r>
              <a:rPr lang="en-US" sz="2800" b="1" dirty="0">
                <a:solidFill>
                  <a:schemeClr val="tx2"/>
                </a:solidFill>
              </a:rPr>
              <a:t>A reduced dose of rivaroxaban (monotherapy) </a:t>
            </a:r>
            <a:r>
              <a:rPr lang="en-US" sz="2800" dirty="0">
                <a:solidFill>
                  <a:schemeClr val="tx2"/>
                </a:solidFill>
              </a:rPr>
              <a:t>is superior to DAPT in </a:t>
            </a:r>
            <a:r>
              <a:rPr lang="en-US" sz="2800" b="1" dirty="0">
                <a:solidFill>
                  <a:schemeClr val="tx2"/>
                </a:solidFill>
              </a:rPr>
              <a:t>controlling thrombin generation </a:t>
            </a:r>
          </a:p>
          <a:p>
            <a:r>
              <a:rPr lang="en-US" sz="2800" dirty="0">
                <a:solidFill>
                  <a:schemeClr val="tx2"/>
                </a:solidFill>
              </a:rPr>
              <a:t>A reduced dose of rivaroxaban appears </a:t>
            </a:r>
            <a:r>
              <a:rPr lang="en-US" sz="2800" b="1" dirty="0">
                <a:solidFill>
                  <a:schemeClr val="tx2"/>
                </a:solidFill>
              </a:rPr>
              <a:t>clinically feasible </a:t>
            </a:r>
            <a:r>
              <a:rPr lang="en-US" sz="2800" dirty="0">
                <a:solidFill>
                  <a:schemeClr val="tx2"/>
                </a:solidFill>
              </a:rPr>
              <a:t>and deserves further evaluation in large clinical trials.</a:t>
            </a:r>
            <a:endParaRPr lang="fr-FR" sz="2800" dirty="0">
              <a:solidFill>
                <a:schemeClr val="tx2"/>
              </a:solidFill>
            </a:endParaRPr>
          </a:p>
          <a:p>
            <a:endParaRPr lang="fr-FR" sz="2800" dirty="0">
              <a:solidFill>
                <a:schemeClr val="tx2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D491B01-E38A-4AA0-8765-EEB05E686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990" y="5944351"/>
            <a:ext cx="9217990" cy="108504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426999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1">
            <a:extLst>
              <a:ext uri="{FF2B5EF4-FFF2-40B4-BE49-F238E27FC236}">
                <a16:creationId xmlns:a16="http://schemas.microsoft.com/office/drawing/2014/main" id="{F85A42D9-F0DF-4808-A71F-3371D88111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664" y="-222243"/>
            <a:ext cx="7862887" cy="1143000"/>
          </a:xfrm>
        </p:spPr>
        <p:txBody>
          <a:bodyPr/>
          <a:lstStyle/>
          <a:p>
            <a:r>
              <a:rPr lang="fr-FR" altLang="fr-FR" dirty="0">
                <a:solidFill>
                  <a:schemeClr val="tx2"/>
                </a:solidFill>
              </a:rPr>
              <a:t>Healing: 30 </a:t>
            </a:r>
            <a:r>
              <a:rPr lang="fr-FR" altLang="fr-FR" dirty="0" err="1">
                <a:solidFill>
                  <a:schemeClr val="tx2"/>
                </a:solidFill>
              </a:rPr>
              <a:t>days</a:t>
            </a:r>
            <a:r>
              <a:rPr lang="fr-FR" altLang="fr-FR" dirty="0">
                <a:solidFill>
                  <a:schemeClr val="tx2"/>
                </a:solidFill>
              </a:rPr>
              <a:t> to 3 </a:t>
            </a:r>
            <a:r>
              <a:rPr lang="fr-FR" altLang="fr-FR" dirty="0" err="1">
                <a:solidFill>
                  <a:schemeClr val="tx2"/>
                </a:solidFill>
              </a:rPr>
              <a:t>months</a:t>
            </a:r>
            <a:endParaRPr lang="fr-FR" altLang="fr-FR" dirty="0">
              <a:solidFill>
                <a:schemeClr val="tx2"/>
              </a:solidFill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15587C2-C180-4DB9-A7AD-A448D63600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71" r="51713"/>
          <a:stretch/>
        </p:blipFill>
        <p:spPr>
          <a:xfrm>
            <a:off x="2699792" y="764704"/>
            <a:ext cx="4032448" cy="5617359"/>
          </a:xfrm>
          <a:ln w="1905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9940" name="ZoneTexte 4">
            <a:extLst>
              <a:ext uri="{FF2B5EF4-FFF2-40B4-BE49-F238E27FC236}">
                <a16:creationId xmlns:a16="http://schemas.microsoft.com/office/drawing/2014/main" id="{8E402F8B-1A63-4FBE-98A6-6ACE647248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227" y="6519863"/>
            <a:ext cx="33226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tx2"/>
                </a:solidFill>
              </a:rPr>
              <a:t>Kar et al. JACC Intv 2014;7:801-9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 2">
            <a:extLst>
              <a:ext uri="{FF2B5EF4-FFF2-40B4-BE49-F238E27FC236}">
                <a16:creationId xmlns:a16="http://schemas.microsoft.com/office/drawing/2014/main" id="{D547A4BD-0C51-4366-9152-2DC98CB825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200025"/>
            <a:ext cx="7886700" cy="645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493738-C98D-47BF-9555-CEBD655AA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620" y="-204055"/>
            <a:ext cx="6840760" cy="1143000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tx2"/>
                </a:solidFill>
              </a:rPr>
              <a:t>Risk of </a:t>
            </a:r>
            <a:r>
              <a:rPr lang="fr-FR" sz="4000" dirty="0" err="1">
                <a:solidFill>
                  <a:schemeClr val="tx2"/>
                </a:solidFill>
              </a:rPr>
              <a:t>device</a:t>
            </a:r>
            <a:r>
              <a:rPr lang="fr-FR" sz="4000" dirty="0">
                <a:solidFill>
                  <a:schemeClr val="tx2"/>
                </a:solidFill>
              </a:rPr>
              <a:t> </a:t>
            </a:r>
            <a:r>
              <a:rPr lang="fr-FR" sz="4000" dirty="0" err="1">
                <a:solidFill>
                  <a:schemeClr val="tx2"/>
                </a:solidFill>
              </a:rPr>
              <a:t>thrombosis</a:t>
            </a:r>
            <a:endParaRPr lang="fr-FR" sz="4000" dirty="0">
              <a:solidFill>
                <a:schemeClr val="tx2"/>
              </a:solidFill>
            </a:endParaRPr>
          </a:p>
        </p:txBody>
      </p:sp>
      <p:graphicFrame>
        <p:nvGraphicFramePr>
          <p:cNvPr id="9" name="Espace réservé du contenu 3">
            <a:extLst>
              <a:ext uri="{FF2B5EF4-FFF2-40B4-BE49-F238E27FC236}">
                <a16:creationId xmlns:a16="http://schemas.microsoft.com/office/drawing/2014/main" id="{D6502D13-FE2B-4462-A4D1-217A361609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2186687"/>
              </p:ext>
            </p:extLst>
          </p:nvPr>
        </p:nvGraphicFramePr>
        <p:xfrm>
          <a:off x="152400" y="1268760"/>
          <a:ext cx="8839200" cy="513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5" name="Groupe 14">
            <a:extLst>
              <a:ext uri="{FF2B5EF4-FFF2-40B4-BE49-F238E27FC236}">
                <a16:creationId xmlns:a16="http://schemas.microsoft.com/office/drawing/2014/main" id="{4A6637D9-9BD6-4418-963A-64177D3E8231}"/>
              </a:ext>
            </a:extLst>
          </p:cNvPr>
          <p:cNvGrpSpPr/>
          <p:nvPr/>
        </p:nvGrpSpPr>
        <p:grpSpPr>
          <a:xfrm>
            <a:off x="6732240" y="764704"/>
            <a:ext cx="2078038" cy="2014538"/>
            <a:chOff x="7064126" y="668883"/>
            <a:chExt cx="2078038" cy="201453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7AC4EA1-7EAC-47D7-B47C-003D0B264D40}"/>
                </a:ext>
              </a:extLst>
            </p:cNvPr>
            <p:cNvSpPr/>
            <p:nvPr/>
          </p:nvSpPr>
          <p:spPr>
            <a:xfrm>
              <a:off x="7162551" y="1026071"/>
              <a:ext cx="1890713" cy="43180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</a:rPr>
                <a:t>Patient-related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EECC6AC-E003-4652-A364-742667D1033D}"/>
                </a:ext>
              </a:extLst>
            </p:cNvPr>
            <p:cNvSpPr/>
            <p:nvPr/>
          </p:nvSpPr>
          <p:spPr>
            <a:xfrm>
              <a:off x="7159376" y="1538833"/>
              <a:ext cx="1890713" cy="431800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</a:rPr>
                <a:t>Device-related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C6BCE04-BE92-4CE1-BAD2-3C79D07F9DC5}"/>
                </a:ext>
              </a:extLst>
            </p:cNvPr>
            <p:cNvSpPr/>
            <p:nvPr/>
          </p:nvSpPr>
          <p:spPr>
            <a:xfrm>
              <a:off x="7159376" y="2061121"/>
              <a:ext cx="1890713" cy="433387"/>
            </a:xfrm>
            <a:prstGeom prst="rect">
              <a:avLst/>
            </a:prstGeom>
            <a:solidFill>
              <a:srgbClr val="F41414"/>
            </a:solidFill>
            <a:ln>
              <a:solidFill>
                <a:srgbClr val="F414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500" b="1" dirty="0">
                  <a:solidFill>
                    <a:prstClr val="white"/>
                  </a:solidFill>
                </a:rPr>
                <a:t>Medication-related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6EF59A16-FD46-43CB-835A-D80323F848E8}"/>
                </a:ext>
              </a:extLst>
            </p:cNvPr>
            <p:cNvSpPr txBox="1"/>
            <p:nvPr/>
          </p:nvSpPr>
          <p:spPr>
            <a:xfrm>
              <a:off x="7394326" y="668883"/>
              <a:ext cx="1462088" cy="41433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100" b="1" dirty="0">
                  <a:solidFill>
                    <a:prstClr val="black"/>
                  </a:solidFill>
                  <a:latin typeface="Calibri" panose="020F0502020204030204"/>
                  <a:cs typeface="+mn-cs"/>
                </a:rPr>
                <a:t>Risk factors</a:t>
              </a:r>
            </a:p>
          </p:txBody>
        </p:sp>
        <p:sp>
          <p:nvSpPr>
            <p:cNvPr id="14" name="Rectangle : coins arrondis 13">
              <a:extLst>
                <a:ext uri="{FF2B5EF4-FFF2-40B4-BE49-F238E27FC236}">
                  <a16:creationId xmlns:a16="http://schemas.microsoft.com/office/drawing/2014/main" id="{6009815D-7FEB-4DCA-9B05-AB2120444F40}"/>
                </a:ext>
              </a:extLst>
            </p:cNvPr>
            <p:cNvSpPr/>
            <p:nvPr/>
          </p:nvSpPr>
          <p:spPr>
            <a:xfrm>
              <a:off x="7064126" y="692696"/>
              <a:ext cx="2078038" cy="1990725"/>
            </a:xfrm>
            <a:prstGeom prst="roundRect">
              <a:avLst/>
            </a:prstGeom>
            <a:noFill/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sz="1350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5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89B5E37D-1B91-4B8A-8248-16AFBE57C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053" y="404664"/>
            <a:ext cx="5135325" cy="33152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38EBE8C2-1DBC-4087-A2FF-66C95B761860}"/>
              </a:ext>
            </a:extLst>
          </p:cNvPr>
          <p:cNvSpPr txBox="1"/>
          <p:nvPr/>
        </p:nvSpPr>
        <p:spPr>
          <a:xfrm>
            <a:off x="2373303" y="3972499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rgbClr val="C00000"/>
                </a:solidFill>
              </a:rPr>
              <a:t>Venous</a:t>
            </a:r>
            <a:endParaRPr lang="fr-FR" sz="1400" dirty="0">
              <a:solidFill>
                <a:srgbClr val="C00000"/>
              </a:solidFill>
            </a:endParaRPr>
          </a:p>
          <a:p>
            <a:pPr algn="ctr"/>
            <a:r>
              <a:rPr lang="fr-FR" sz="1400" dirty="0" err="1">
                <a:solidFill>
                  <a:srgbClr val="C00000"/>
                </a:solidFill>
              </a:rPr>
              <a:t>thrombotic</a:t>
            </a:r>
            <a:r>
              <a:rPr lang="fr-FR" sz="1400" dirty="0">
                <a:solidFill>
                  <a:srgbClr val="C00000"/>
                </a:solidFill>
              </a:rPr>
              <a:t> </a:t>
            </a:r>
            <a:r>
              <a:rPr lang="fr-FR" sz="1400" dirty="0" err="1">
                <a:solidFill>
                  <a:srgbClr val="C00000"/>
                </a:solidFill>
              </a:rPr>
              <a:t>events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7A70650F-5B1A-40E1-99DC-30CFEE7F0183}"/>
              </a:ext>
            </a:extLst>
          </p:cNvPr>
          <p:cNvSpPr txBox="1"/>
          <p:nvPr/>
        </p:nvSpPr>
        <p:spPr>
          <a:xfrm>
            <a:off x="3549064" y="4619645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rgbClr val="C00000"/>
                </a:solidFill>
              </a:rPr>
              <a:t>Arterial</a:t>
            </a:r>
            <a:endParaRPr lang="fr-FR" sz="1400" dirty="0">
              <a:solidFill>
                <a:srgbClr val="C00000"/>
              </a:solidFill>
            </a:endParaRPr>
          </a:p>
          <a:p>
            <a:pPr algn="ctr"/>
            <a:r>
              <a:rPr lang="fr-FR" sz="1400" dirty="0" err="1">
                <a:solidFill>
                  <a:srgbClr val="C00000"/>
                </a:solidFill>
              </a:rPr>
              <a:t>thrombotic</a:t>
            </a:r>
            <a:r>
              <a:rPr lang="fr-FR" sz="1400" dirty="0">
                <a:solidFill>
                  <a:srgbClr val="C00000"/>
                </a:solidFill>
              </a:rPr>
              <a:t> </a:t>
            </a:r>
            <a:r>
              <a:rPr lang="fr-FR" sz="1400" dirty="0" err="1">
                <a:solidFill>
                  <a:srgbClr val="C00000"/>
                </a:solidFill>
              </a:rPr>
              <a:t>events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F9B7479C-7922-4F00-B4A4-1F24A238493A}"/>
              </a:ext>
            </a:extLst>
          </p:cNvPr>
          <p:cNvSpPr txBox="1"/>
          <p:nvPr/>
        </p:nvSpPr>
        <p:spPr>
          <a:xfrm>
            <a:off x="4975389" y="4583415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>
                <a:solidFill>
                  <a:srgbClr val="C00000"/>
                </a:solidFill>
              </a:rPr>
              <a:t>Mortality</a:t>
            </a:r>
            <a:endParaRPr lang="fr-FR" sz="1400" dirty="0">
              <a:solidFill>
                <a:srgbClr val="C00000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550ED1A8-0299-4575-B743-8B60D26E7AEA}"/>
              </a:ext>
            </a:extLst>
          </p:cNvPr>
          <p:cNvSpPr txBox="1"/>
          <p:nvPr/>
        </p:nvSpPr>
        <p:spPr>
          <a:xfrm>
            <a:off x="6419582" y="3931367"/>
            <a:ext cx="13927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solidFill>
                  <a:srgbClr val="C00000"/>
                </a:solidFill>
              </a:rPr>
              <a:t>Failure of </a:t>
            </a:r>
            <a:r>
              <a:rPr lang="fr-FR" sz="1400" dirty="0" err="1">
                <a:solidFill>
                  <a:srgbClr val="C00000"/>
                </a:solidFill>
              </a:rPr>
              <a:t>antithrombotic</a:t>
            </a:r>
            <a:r>
              <a:rPr lang="fr-FR" sz="1400" dirty="0">
                <a:solidFill>
                  <a:srgbClr val="C00000"/>
                </a:solidFill>
              </a:rPr>
              <a:t> </a:t>
            </a:r>
            <a:r>
              <a:rPr lang="fr-FR" sz="1400" dirty="0" err="1">
                <a:solidFill>
                  <a:srgbClr val="C00000"/>
                </a:solidFill>
              </a:rPr>
              <a:t>treatment</a:t>
            </a:r>
            <a:endParaRPr lang="fr-FR" sz="1400" dirty="0">
              <a:solidFill>
                <a:srgbClr val="C00000"/>
              </a:solidFill>
            </a:endParaRPr>
          </a:p>
        </p:txBody>
      </p: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34FDF34-C4B7-4DE9-A86E-D1D9CAC12E86}"/>
              </a:ext>
            </a:extLst>
          </p:cNvPr>
          <p:cNvCxnSpPr>
            <a:cxnSpLocks/>
            <a:stCxn id="7" idx="2"/>
          </p:cNvCxnSpPr>
          <p:nvPr/>
        </p:nvCxnSpPr>
        <p:spPr>
          <a:xfrm flipH="1">
            <a:off x="3779912" y="3719864"/>
            <a:ext cx="811804" cy="3720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>
            <a:extLst>
              <a:ext uri="{FF2B5EF4-FFF2-40B4-BE49-F238E27FC236}">
                <a16:creationId xmlns:a16="http://schemas.microsoft.com/office/drawing/2014/main" id="{8083BFC4-58CF-46E2-9365-38C5A7937FC3}"/>
              </a:ext>
            </a:extLst>
          </p:cNvPr>
          <p:cNvCxnSpPr>
            <a:stCxn id="7" idx="2"/>
            <a:endCxn id="11" idx="0"/>
          </p:cNvCxnSpPr>
          <p:nvPr/>
        </p:nvCxnSpPr>
        <p:spPr>
          <a:xfrm flipH="1">
            <a:off x="4341152" y="3719864"/>
            <a:ext cx="250564" cy="89978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FAB3440-870F-4306-AEC9-F64BA3D2A56B}"/>
              </a:ext>
            </a:extLst>
          </p:cNvPr>
          <p:cNvCxnSpPr>
            <a:stCxn id="7" idx="2"/>
            <a:endCxn id="12" idx="0"/>
          </p:cNvCxnSpPr>
          <p:nvPr/>
        </p:nvCxnSpPr>
        <p:spPr>
          <a:xfrm>
            <a:off x="4591716" y="3719864"/>
            <a:ext cx="1175761" cy="863551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B9E12AF8-8374-4BDE-BFE4-8974C07BD223}"/>
              </a:ext>
            </a:extLst>
          </p:cNvPr>
          <p:cNvCxnSpPr>
            <a:cxnSpLocks/>
            <a:stCxn id="7" idx="2"/>
            <a:endCxn id="13" idx="1"/>
          </p:cNvCxnSpPr>
          <p:nvPr/>
        </p:nvCxnSpPr>
        <p:spPr>
          <a:xfrm>
            <a:off x="4591716" y="3719864"/>
            <a:ext cx="1827866" cy="58083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CDE111B6-1D72-4751-9E95-D96918EF4977}"/>
              </a:ext>
            </a:extLst>
          </p:cNvPr>
          <p:cNvSpPr/>
          <p:nvPr/>
        </p:nvSpPr>
        <p:spPr>
          <a:xfrm>
            <a:off x="6544298" y="3195691"/>
            <a:ext cx="15121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Thrombus formation in LA</a:t>
            </a:r>
            <a:endParaRPr lang="fr-FR" sz="1400" dirty="0">
              <a:solidFill>
                <a:srgbClr val="C00000"/>
              </a:solidFill>
            </a:endParaRP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AB15C029-841D-4431-8198-762BEF4FDC0D}"/>
              </a:ext>
            </a:extLst>
          </p:cNvPr>
          <p:cNvCxnSpPr>
            <a:cxnSpLocks/>
            <a:stCxn id="7" idx="2"/>
          </p:cNvCxnSpPr>
          <p:nvPr/>
        </p:nvCxnSpPr>
        <p:spPr>
          <a:xfrm flipV="1">
            <a:off x="4591716" y="3466304"/>
            <a:ext cx="2036686" cy="25356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546E50BA-0A91-49C6-8D21-3C9FAA931808}"/>
              </a:ext>
            </a:extLst>
          </p:cNvPr>
          <p:cNvSpPr/>
          <p:nvPr/>
        </p:nvSpPr>
        <p:spPr>
          <a:xfrm>
            <a:off x="35496" y="5952876"/>
            <a:ext cx="7776863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600" baseline="30000" dirty="0">
                <a:latin typeface="+mj-lt"/>
                <a:ea typeface="Times New Roman" panose="02020603050405020304" pitchFamily="18" charset="0"/>
              </a:rPr>
              <a:t>Lim HS. Effect of atrial fibrillation on atrial thrombogenesis in humans: impact of rate and rhythm. JACC. 2013;61:852-60</a:t>
            </a:r>
          </a:p>
          <a:p>
            <a:pPr>
              <a:spcAft>
                <a:spcPts val="0"/>
              </a:spcAf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Meus R. Prothrombotic State in Patients With a Left Atrial Appendage Thrombus of Unknown Origin and Cerebrovascular Events. Stroke 2016;47:1872-8.</a:t>
            </a:r>
            <a:endParaRPr lang="fr-FR" sz="1000" dirty="0"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000" dirty="0">
                <a:latin typeface="+mj-lt"/>
                <a:ea typeface="Times New Roman" panose="02020603050405020304" pitchFamily="18" charset="0"/>
              </a:rPr>
              <a:t>Kamath GS. Activation of the endogenous coagulation system in patients with atrial flutter: relationship to echocardiographic markers of thromboembolic risk. </a:t>
            </a:r>
            <a:r>
              <a:rPr lang="en-US" sz="1000" dirty="0" err="1">
                <a:latin typeface="+mj-lt"/>
                <a:ea typeface="Times New Roman" panose="02020603050405020304" pitchFamily="18" charset="0"/>
              </a:rPr>
              <a:t>Cardiol</a:t>
            </a:r>
            <a:r>
              <a:rPr lang="en-US" sz="1000" dirty="0">
                <a:latin typeface="+mj-lt"/>
                <a:ea typeface="Times New Roman" panose="02020603050405020304" pitchFamily="18" charset="0"/>
              </a:rPr>
              <a:t> J. 2010;17:390-6.</a:t>
            </a:r>
            <a:endParaRPr lang="fr-FR" sz="1000" dirty="0">
              <a:latin typeface="+mj-lt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1635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773034-D917-40E5-ACD1-A818B89AD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569" y="-78772"/>
            <a:ext cx="7288990" cy="1143000"/>
          </a:xfrm>
        </p:spPr>
        <p:txBody>
          <a:bodyPr>
            <a:normAutofit/>
          </a:bodyPr>
          <a:lstStyle/>
          <a:p>
            <a:r>
              <a:rPr lang="fr-FR" sz="3600" dirty="0">
                <a:solidFill>
                  <a:schemeClr val="tx2"/>
                </a:solidFill>
              </a:rPr>
              <a:t>Post-LAAC </a:t>
            </a:r>
            <a:r>
              <a:rPr lang="fr-FR" sz="3600" dirty="0" err="1">
                <a:solidFill>
                  <a:schemeClr val="tx2"/>
                </a:solidFill>
              </a:rPr>
              <a:t>antithrombotic</a:t>
            </a:r>
            <a:r>
              <a:rPr lang="fr-FR" sz="3600" dirty="0">
                <a:solidFill>
                  <a:schemeClr val="tx2"/>
                </a:solidFill>
              </a:rPr>
              <a:t> </a:t>
            </a:r>
            <a:r>
              <a:rPr lang="fr-FR" sz="3600" dirty="0" err="1">
                <a:solidFill>
                  <a:schemeClr val="tx2"/>
                </a:solidFill>
              </a:rPr>
              <a:t>treatment</a:t>
            </a:r>
            <a:endParaRPr lang="fr-FR" sz="3600" dirty="0">
              <a:solidFill>
                <a:schemeClr val="tx2"/>
              </a:solidFill>
            </a:endParaRP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741C4D3A-47B2-42D1-98F5-C4355E78A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892051"/>
              </p:ext>
            </p:extLst>
          </p:nvPr>
        </p:nvGraphicFramePr>
        <p:xfrm>
          <a:off x="2267744" y="980728"/>
          <a:ext cx="6648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me 5">
            <a:extLst>
              <a:ext uri="{FF2B5EF4-FFF2-40B4-BE49-F238E27FC236}">
                <a16:creationId xmlns:a16="http://schemas.microsoft.com/office/drawing/2014/main" id="{FD6028CC-727C-431C-A83F-AD02EC32EE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6235887"/>
              </p:ext>
            </p:extLst>
          </p:nvPr>
        </p:nvGraphicFramePr>
        <p:xfrm>
          <a:off x="2247771" y="2204864"/>
          <a:ext cx="66484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0180281A-CAEF-4B1C-ABCE-F3BF2B7D9CC6}"/>
              </a:ext>
            </a:extLst>
          </p:cNvPr>
          <p:cNvSpPr/>
          <p:nvPr/>
        </p:nvSpPr>
        <p:spPr>
          <a:xfrm>
            <a:off x="2319779" y="5124916"/>
            <a:ext cx="2828285" cy="96838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5A9A770-D147-4D91-A090-90B87F6CF1CD}"/>
              </a:ext>
            </a:extLst>
          </p:cNvPr>
          <p:cNvSpPr txBox="1"/>
          <p:nvPr/>
        </p:nvSpPr>
        <p:spPr>
          <a:xfrm>
            <a:off x="2319779" y="5424440"/>
            <a:ext cx="28282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</a:rPr>
              <a:t>NOAC 3 </a:t>
            </a:r>
            <a:r>
              <a:rPr lang="fr-FR" b="1" dirty="0" err="1">
                <a:solidFill>
                  <a:schemeClr val="bg1"/>
                </a:solidFill>
              </a:rPr>
              <a:t>months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4" name="ZoneTexte 5">
            <a:extLst>
              <a:ext uri="{FF2B5EF4-FFF2-40B4-BE49-F238E27FC236}">
                <a16:creationId xmlns:a16="http://schemas.microsoft.com/office/drawing/2014/main" id="{4973543F-263C-4CC3-A18E-72D5BD266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518907"/>
            <a:ext cx="32988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600">
                <a:solidFill>
                  <a:schemeClr val="tx2"/>
                </a:solidFill>
              </a:rPr>
              <a:t>Holmes et al . JACC 2014;64:1-12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CB25C15-9504-4385-8D69-5A0F7D39DF9A}"/>
              </a:ext>
            </a:extLst>
          </p:cNvPr>
          <p:cNvSpPr txBox="1"/>
          <p:nvPr/>
        </p:nvSpPr>
        <p:spPr>
          <a:xfrm>
            <a:off x="0" y="2132856"/>
            <a:ext cx="208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tx2"/>
                </a:solidFill>
              </a:rPr>
              <a:t>No </a:t>
            </a:r>
            <a:r>
              <a:rPr lang="fr-FR" b="1" dirty="0" err="1">
                <a:solidFill>
                  <a:schemeClr val="tx2"/>
                </a:solidFill>
              </a:rPr>
              <a:t>contraindication</a:t>
            </a:r>
            <a:r>
              <a:rPr lang="fr-FR" b="1" dirty="0">
                <a:solidFill>
                  <a:schemeClr val="tx2"/>
                </a:solidFill>
              </a:rPr>
              <a:t> to anticoagulation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A6DD23F6-E23F-4A07-ABDA-85883FC1E0C3}"/>
              </a:ext>
            </a:extLst>
          </p:cNvPr>
          <p:cNvSpPr txBox="1"/>
          <p:nvPr/>
        </p:nvSpPr>
        <p:spPr>
          <a:xfrm>
            <a:off x="0" y="4478585"/>
            <a:ext cx="2088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solidFill>
                  <a:schemeClr val="tx2"/>
                </a:solidFill>
              </a:rPr>
              <a:t>Contraindication</a:t>
            </a:r>
            <a:r>
              <a:rPr lang="fr-FR" b="1" dirty="0">
                <a:solidFill>
                  <a:schemeClr val="tx2"/>
                </a:solidFill>
              </a:rPr>
              <a:t> to anticoagulation</a:t>
            </a:r>
          </a:p>
        </p:txBody>
      </p:sp>
      <p:sp>
        <p:nvSpPr>
          <p:cNvPr id="17" name="Accolade ouvrante 16">
            <a:extLst>
              <a:ext uri="{FF2B5EF4-FFF2-40B4-BE49-F238E27FC236}">
                <a16:creationId xmlns:a16="http://schemas.microsoft.com/office/drawing/2014/main" id="{19BB38A5-098F-4AA5-AEE2-318D12BAD447}"/>
              </a:ext>
            </a:extLst>
          </p:cNvPr>
          <p:cNvSpPr/>
          <p:nvPr/>
        </p:nvSpPr>
        <p:spPr>
          <a:xfrm>
            <a:off x="1965236" y="3825451"/>
            <a:ext cx="180527" cy="2016224"/>
          </a:xfrm>
          <a:prstGeom prst="leftBrac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b="1" dirty="0"/>
          </a:p>
        </p:txBody>
      </p:sp>
      <p:sp>
        <p:nvSpPr>
          <p:cNvPr id="18" name="Bouton d'action : Aide 17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5E21B353-40D0-4374-9091-6AA639F1C38B}"/>
              </a:ext>
            </a:extLst>
          </p:cNvPr>
          <p:cNvSpPr/>
          <p:nvPr/>
        </p:nvSpPr>
        <p:spPr>
          <a:xfrm>
            <a:off x="5174896" y="5213062"/>
            <a:ext cx="834096" cy="792088"/>
          </a:xfrm>
          <a:prstGeom prst="actionButtonHelp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3BA2D5-2DE7-437F-96D4-BA825B7B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234" y="-146744"/>
            <a:ext cx="8229600" cy="1143000"/>
          </a:xfrm>
        </p:spPr>
        <p:txBody>
          <a:bodyPr/>
          <a:lstStyle/>
          <a:p>
            <a:r>
              <a:rPr lang="fr-FR" dirty="0" err="1">
                <a:solidFill>
                  <a:schemeClr val="tx2"/>
                </a:solidFill>
              </a:rPr>
              <a:t>Safety</a:t>
            </a:r>
            <a:endParaRPr lang="fr-FR" dirty="0">
              <a:solidFill>
                <a:schemeClr val="tx2"/>
              </a:solidFill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29577C4-34BD-4910-AE37-646D123F57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90416"/>
            <a:ext cx="4486530" cy="3859235"/>
          </a:xfrm>
          <a:prstGeom prst="rect">
            <a:avLst/>
          </a:prstGeom>
          <a:solidFill>
            <a:schemeClr val="bg1">
              <a:lumMod val="65000"/>
            </a:schemeClr>
          </a:solidFill>
          <a:ln w="28575">
            <a:solidFill>
              <a:srgbClr val="FF0000"/>
            </a:solidFill>
          </a:ln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9586CB6-4C3D-4CB0-8C82-5968BE211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6016" y="1979042"/>
            <a:ext cx="4347294" cy="389823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BB8FFF75-49AF-4DE4-83F9-AE2B451F32DF}"/>
              </a:ext>
            </a:extLst>
          </p:cNvPr>
          <p:cNvSpPr/>
          <p:nvPr/>
        </p:nvSpPr>
        <p:spPr>
          <a:xfrm>
            <a:off x="376478" y="1202795"/>
            <a:ext cx="394858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000" b="1" dirty="0">
                <a:ln/>
                <a:solidFill>
                  <a:srgbClr val="FF0000"/>
                </a:solidFill>
              </a:rPr>
              <a:t>DAPT vs. </a:t>
            </a:r>
            <a:r>
              <a:rPr lang="fr-FR" sz="4000" b="1" dirty="0" err="1">
                <a:ln/>
                <a:solidFill>
                  <a:srgbClr val="FF0000"/>
                </a:solidFill>
              </a:rPr>
              <a:t>warfarin</a:t>
            </a:r>
            <a:endParaRPr lang="fr-FR" sz="4000" b="1" dirty="0">
              <a:ln/>
              <a:solidFill>
                <a:srgbClr val="FF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52622D-D6E4-4A2A-8A59-3AC09DC51199}"/>
              </a:ext>
            </a:extLst>
          </p:cNvPr>
          <p:cNvSpPr/>
          <p:nvPr/>
        </p:nvSpPr>
        <p:spPr>
          <a:xfrm>
            <a:off x="5200942" y="1228345"/>
            <a:ext cx="33219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fr-FR" sz="4000" b="1" dirty="0">
                <a:ln/>
                <a:solidFill>
                  <a:srgbClr val="FF0000"/>
                </a:solidFill>
              </a:rPr>
              <a:t>SAPT vs. NOAC</a:t>
            </a:r>
          </a:p>
        </p:txBody>
      </p:sp>
    </p:spTree>
    <p:extLst>
      <p:ext uri="{BB962C8B-B14F-4D97-AF65-F5344CB8AC3E}">
        <p14:creationId xmlns:p14="http://schemas.microsoft.com/office/powerpoint/2010/main" val="235293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B3D12C-9017-4F19-AD6B-85FC73477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28" y="-99004"/>
            <a:ext cx="8229600" cy="1143000"/>
          </a:xfrm>
        </p:spPr>
        <p:txBody>
          <a:bodyPr/>
          <a:lstStyle/>
          <a:p>
            <a:r>
              <a:rPr lang="fr-FR" dirty="0" err="1">
                <a:solidFill>
                  <a:schemeClr val="tx2"/>
                </a:solidFill>
              </a:rPr>
              <a:t>Study</a:t>
            </a:r>
            <a:r>
              <a:rPr lang="fr-FR" dirty="0">
                <a:solidFill>
                  <a:schemeClr val="tx2"/>
                </a:solidFill>
              </a:rPr>
              <a:t> Design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49562AA-08A6-4876-B557-384128571DF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670924"/>
              </p:ext>
            </p:extLst>
          </p:nvPr>
        </p:nvGraphicFramePr>
        <p:xfrm>
          <a:off x="323528" y="1166018"/>
          <a:ext cx="864096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1D1F981-B9C3-488E-80CF-38E0B89BD909}"/>
              </a:ext>
            </a:extLst>
          </p:cNvPr>
          <p:cNvSpPr/>
          <p:nvPr/>
        </p:nvSpPr>
        <p:spPr>
          <a:xfrm>
            <a:off x="539552" y="4509120"/>
            <a:ext cx="785921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FD08327B-6BBE-40DB-BCDD-89B703AA0529}"/>
              </a:ext>
            </a:extLst>
          </p:cNvPr>
          <p:cNvSpPr txBox="1"/>
          <p:nvPr/>
        </p:nvSpPr>
        <p:spPr>
          <a:xfrm>
            <a:off x="789300" y="4511950"/>
            <a:ext cx="77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1° EP, D10: </a:t>
            </a:r>
            <a:r>
              <a:rPr lang="fr-FR" sz="2800" dirty="0" err="1">
                <a:solidFill>
                  <a:schemeClr val="bg1"/>
                </a:solidFill>
              </a:rPr>
              <a:t>Thrombin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generation</a:t>
            </a:r>
            <a:r>
              <a:rPr lang="fr-FR" sz="2800" dirty="0">
                <a:solidFill>
                  <a:schemeClr val="bg1"/>
                </a:solidFill>
              </a:rPr>
              <a:t> (F1+2)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FE488F44-6A44-42CB-AD7F-E78489A53D71}"/>
              </a:ext>
            </a:extLst>
          </p:cNvPr>
          <p:cNvSpPr/>
          <p:nvPr/>
        </p:nvSpPr>
        <p:spPr>
          <a:xfrm>
            <a:off x="539552" y="5308289"/>
            <a:ext cx="7859216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94CAF8F-B770-43AB-8C44-CD35BD22A54D}"/>
              </a:ext>
            </a:extLst>
          </p:cNvPr>
          <p:cNvSpPr txBox="1"/>
          <p:nvPr/>
        </p:nvSpPr>
        <p:spPr>
          <a:xfrm>
            <a:off x="770920" y="5355728"/>
            <a:ext cx="8291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</a:rPr>
              <a:t>2° EP, D90: F1+2, TAT, D-</a:t>
            </a:r>
            <a:r>
              <a:rPr lang="fr-FR" sz="2800" dirty="0" err="1">
                <a:solidFill>
                  <a:schemeClr val="bg1"/>
                </a:solidFill>
              </a:rPr>
              <a:t>Dimers</a:t>
            </a:r>
            <a:r>
              <a:rPr lang="fr-FR" sz="2800" dirty="0">
                <a:solidFill>
                  <a:schemeClr val="bg1"/>
                </a:solidFill>
              </a:rPr>
              <a:t> and </a:t>
            </a:r>
            <a:r>
              <a:rPr lang="fr-FR" sz="2800" dirty="0" err="1">
                <a:solidFill>
                  <a:schemeClr val="bg1"/>
                </a:solidFill>
              </a:rPr>
              <a:t>clinical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  <a:r>
              <a:rPr lang="fr-FR" sz="2800" dirty="0" err="1">
                <a:solidFill>
                  <a:schemeClr val="bg1"/>
                </a:solidFill>
              </a:rPr>
              <a:t>events</a:t>
            </a:r>
            <a:r>
              <a:rPr lang="fr-FR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B24E8D-59FB-46A8-B35C-A495D91617F9}"/>
              </a:ext>
            </a:extLst>
          </p:cNvPr>
          <p:cNvSpPr/>
          <p:nvPr/>
        </p:nvSpPr>
        <p:spPr>
          <a:xfrm>
            <a:off x="827584" y="6213803"/>
            <a:ext cx="70567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Central randomization: </a:t>
            </a:r>
            <a:r>
              <a:rPr lang="en-U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CleanWeb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®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software (Telemedicine Technologies SAS) in a 1:1:1 allocation to rivaroxaban 10 mg (R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 rivaroxaban 15mg (R</a:t>
            </a:r>
            <a:r>
              <a:rPr lang="en-US" sz="1200" baseline="30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15</a:t>
            </a: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); DAPT with aspirin 75mg and clopidogrel 75mg.</a:t>
            </a:r>
            <a:endParaRPr lang="fr-FR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42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1412</TotalTime>
  <Words>1273</Words>
  <Application>Microsoft Office PowerPoint</Application>
  <PresentationFormat>Affichage à l'écran (4:3)</PresentationFormat>
  <Paragraphs>310</Paragraphs>
  <Slides>22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7" baseType="lpstr">
      <vt:lpstr>Arial</vt:lpstr>
      <vt:lpstr>Calibri</vt:lpstr>
      <vt:lpstr>Symbol</vt:lpstr>
      <vt:lpstr>Times New Roman</vt:lpstr>
      <vt:lpstr>Thème Office</vt:lpstr>
      <vt:lpstr>Présentation PowerPoint</vt:lpstr>
      <vt:lpstr>Présentation PowerPoint</vt:lpstr>
      <vt:lpstr>Healing: 30 days to 3 months</vt:lpstr>
      <vt:lpstr>Présentation PowerPoint</vt:lpstr>
      <vt:lpstr>Risk of device thrombosis</vt:lpstr>
      <vt:lpstr>Présentation PowerPoint</vt:lpstr>
      <vt:lpstr>Post-LAAC antithrombotic treatment</vt:lpstr>
      <vt:lpstr>Safety</vt:lpstr>
      <vt:lpstr>Study Design</vt:lpstr>
      <vt:lpstr>Objectives</vt:lpstr>
      <vt:lpstr>Statistical analyses</vt:lpstr>
      <vt:lpstr>Study organization</vt:lpstr>
      <vt:lpstr>Présentation PowerPoint</vt:lpstr>
      <vt:lpstr>Results</vt:lpstr>
      <vt:lpstr>Baseline characteristics </vt:lpstr>
      <vt:lpstr>Procedural characteristics </vt:lpstr>
      <vt:lpstr>Primary Endpoint  Prothrombin fragments 1+2 @ Day10</vt:lpstr>
      <vt:lpstr>Biological endpoints @ day 10 </vt:lpstr>
      <vt:lpstr>Clinical Endpoints @ 3 months</vt:lpstr>
      <vt:lpstr>Woman, 79y, Amulet 28, DAPT, @3months </vt:lpstr>
      <vt:lpstr>Woman, 69y, Watchman 24, DAPT, @3months </vt:lpstr>
      <vt:lpstr>Conclusions 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Montalescot</dc:creator>
  <cp:lastModifiedBy>MONTALESCOT</cp:lastModifiedBy>
  <cp:revision>91</cp:revision>
  <dcterms:created xsi:type="dcterms:W3CDTF">2019-06-25T14:26:43Z</dcterms:created>
  <dcterms:modified xsi:type="dcterms:W3CDTF">2019-08-28T19:24:03Z</dcterms:modified>
</cp:coreProperties>
</file>