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40" r:id="rId3"/>
    <p:sldMasterId id="2147483796" r:id="rId4"/>
  </p:sldMasterIdLst>
  <p:notesMasterIdLst>
    <p:notesMasterId r:id="rId38"/>
  </p:notesMasterIdLst>
  <p:sldIdLst>
    <p:sldId id="257" r:id="rId5"/>
    <p:sldId id="258" r:id="rId6"/>
    <p:sldId id="1764" r:id="rId7"/>
    <p:sldId id="1263" r:id="rId8"/>
    <p:sldId id="1772" r:id="rId9"/>
    <p:sldId id="1773" r:id="rId10"/>
    <p:sldId id="1755" r:id="rId11"/>
    <p:sldId id="1775" r:id="rId12"/>
    <p:sldId id="1776" r:id="rId13"/>
    <p:sldId id="1793" r:id="rId14"/>
    <p:sldId id="1756" r:id="rId15"/>
    <p:sldId id="1765" r:id="rId16"/>
    <p:sldId id="1785" r:id="rId17"/>
    <p:sldId id="1256" r:id="rId18"/>
    <p:sldId id="1787" r:id="rId19"/>
    <p:sldId id="1789" r:id="rId20"/>
    <p:sldId id="1790" r:id="rId21"/>
    <p:sldId id="1791" r:id="rId22"/>
    <p:sldId id="1768" r:id="rId23"/>
    <p:sldId id="1762" r:id="rId24"/>
    <p:sldId id="1766" r:id="rId25"/>
    <p:sldId id="454" r:id="rId26"/>
    <p:sldId id="381" r:id="rId27"/>
    <p:sldId id="1761" r:id="rId28"/>
    <p:sldId id="1763" r:id="rId29"/>
    <p:sldId id="1760" r:id="rId30"/>
    <p:sldId id="301" r:id="rId31"/>
    <p:sldId id="1797" r:id="rId32"/>
    <p:sldId id="1804" r:id="rId33"/>
    <p:sldId id="1810" r:id="rId34"/>
    <p:sldId id="1811" r:id="rId35"/>
    <p:sldId id="1808" r:id="rId36"/>
    <p:sldId id="1794" r:id="rId37"/>
  </p:sldIdLst>
  <p:sldSz cx="12193588" cy="6858000"/>
  <p:notesSz cx="6858000" cy="9144000"/>
  <p:defaultTextStyle>
    <a:defPPr>
      <a:defRPr lang="en-US"/>
    </a:defPPr>
    <a:lvl1pPr marL="0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69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03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871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40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06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273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742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6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 Müller" initials="m" lastIdx="3" clrIdx="0"/>
  <p:cmAuthor id="7" name="lola bailey" initials="lb" lastIdx="15" clrIdx="7">
    <p:extLst>
      <p:ext uri="{19B8F6BF-5375-455C-9EA6-DF929625EA0E}">
        <p15:presenceInfo xmlns:p15="http://schemas.microsoft.com/office/powerpoint/2012/main" userId="a3bfb4c5ce609f8c" providerId="Windows Live"/>
      </p:ext>
    </p:extLst>
  </p:cmAuthor>
  <p:cmAuthor id="1" name="baulacc" initials="b" lastIdx="15" clrIdx="1"/>
  <p:cmAuthor id="8" name="Harry Sherman" initials="HS" lastIdx="4" clrIdx="8">
    <p:extLst>
      <p:ext uri="{19B8F6BF-5375-455C-9EA6-DF929625EA0E}">
        <p15:presenceInfo xmlns:p15="http://schemas.microsoft.com/office/powerpoint/2012/main" userId="S-1-5-21-549727688-2858036375-3724929525-3187" providerId="AD"/>
      </p:ext>
    </p:extLst>
  </p:cmAuthor>
  <p:cmAuthor id="2" name="Black, Alan" initials="AB" lastIdx="11" clrIdx="2"/>
  <p:cmAuthor id="9" name="Chaves, Jose" initials="CJ" lastIdx="1" clrIdx="9">
    <p:extLst>
      <p:ext uri="{19B8F6BF-5375-455C-9EA6-DF929625EA0E}">
        <p15:presenceInfo xmlns:p15="http://schemas.microsoft.com/office/powerpoint/2012/main" userId="S-1-5-21-682003330-1957994488-839522115-180566" providerId="AD"/>
      </p:ext>
    </p:extLst>
  </p:cmAuthor>
  <p:cmAuthor id="3" name="Deborah Burrage" initials="  DB" lastIdx="0" clrIdx="3"/>
  <p:cmAuthor id="4" name="Angela Pozo Ramajo" initials="Lucid" lastIdx="0" clrIdx="4"/>
  <p:cmAuthor id="5" name="Lucid (Noelle)" initials="Lucid" lastIdx="76" clrIdx="5">
    <p:extLst>
      <p:ext uri="{19B8F6BF-5375-455C-9EA6-DF929625EA0E}">
        <p15:presenceInfo xmlns:p15="http://schemas.microsoft.com/office/powerpoint/2012/main" userId="Lucid (Noelle)" providerId="None"/>
      </p:ext>
    </p:extLst>
  </p:cmAuthor>
  <p:cmAuthor id="6" name="AndreasLeidenroth" initials="A" lastIdx="28" clrIdx="6">
    <p:extLst>
      <p:ext uri="{19B8F6BF-5375-455C-9EA6-DF929625EA0E}">
        <p15:presenceInfo xmlns:p15="http://schemas.microsoft.com/office/powerpoint/2012/main" userId="S-1-5-21-549727688-2858036375-3724929525-18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7E7E7E"/>
    <a:srgbClr val="77933C"/>
    <a:srgbClr val="948A54"/>
    <a:srgbClr val="A2A2A2"/>
    <a:srgbClr val="A29D81"/>
    <a:srgbClr val="8A814E"/>
    <a:srgbClr val="C3930C"/>
    <a:srgbClr val="FF9933"/>
    <a:srgbClr val="0B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328"/>
    <p:restoredTop sz="95578" autoAdjust="0"/>
  </p:normalViewPr>
  <p:slideViewPr>
    <p:cSldViewPr snapToGrid="0" showGuides="1">
      <p:cViewPr>
        <p:scale>
          <a:sx n="50" d="100"/>
          <a:sy n="50" d="100"/>
        </p:scale>
        <p:origin x="1540" y="328"/>
      </p:cViewPr>
      <p:guideLst>
        <p:guide orient="horz" pos="4216"/>
        <p:guide pos="2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60344180058236E-2"/>
          <c:y val="0.28232610458576402"/>
          <c:w val="0.91735439489367709"/>
          <c:h val="0.66805347006042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9050"/>
              </a:sp3d>
            </c:spPr>
            <c:extLst>
              <c:ext xmlns:c16="http://schemas.microsoft.com/office/drawing/2014/chart" uri="{C3380CC4-5D6E-409C-BE32-E72D297353CC}">
                <c16:uniqueId val="{00000003-4B8B-4C71-B262-2F07C7FD2116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9050"/>
              </a:sp3d>
            </c:spPr>
            <c:extLst>
              <c:ext xmlns:c16="http://schemas.microsoft.com/office/drawing/2014/chart" uri="{C3380CC4-5D6E-409C-BE32-E72D297353CC}">
                <c16:uniqueId val="{00000004-4B8B-4C71-B262-2F07C7FD2116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91.9</c:v>
                </c:pt>
                <c:pt idx="1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B-4C71-B262-2F07C7FD2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758720112"/>
        <c:axId val="758720440"/>
      </c:barChart>
      <c:catAx>
        <c:axId val="75872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8720440"/>
        <c:crosses val="autoZero"/>
        <c:auto val="1"/>
        <c:lblAlgn val="ctr"/>
        <c:lblOffset val="100"/>
        <c:noMultiLvlLbl val="0"/>
      </c:catAx>
      <c:valAx>
        <c:axId val="75872044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87201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689FA-B789-43E9-B145-EE3F718B9727}" type="datetimeFigureOut">
              <a:rPr lang="en-GB" smtClean="0"/>
              <a:t>02/08/2019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29FD9-F329-48CF-BF2D-01686532FF0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2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69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03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871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4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806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273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742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9FD9-F329-48CF-BF2D-01686532FF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52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D9-F329-48CF-BF2D-01686532FF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6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1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8AD2E-8EA8-448B-BB68-7EE9B87DBB33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7600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12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967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0A6FE-0C5D-4619-A7B1-DB9C9CAC0D5E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9FD9-F329-48CF-BF2D-01686532FF0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376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D9-F329-48CF-BF2D-01686532FF0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432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D9-F329-48CF-BF2D-01686532FF0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657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9FD9-F329-48CF-BF2D-01686532FF0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32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6E315-943E-4ED5-8C91-B587281E95B9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06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6E315-943E-4ED5-8C91-B587281E95B9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79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9FD9-F329-48CF-BF2D-01686532FF0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5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9FD9-F329-48CF-BF2D-01686532FF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66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9FD9-F329-48CF-BF2D-01686532FF0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7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0A6FE-0C5D-4619-A7B1-DB9C9CAC0D5E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0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8AD2E-8EA8-448B-BB68-7EE9B87DBB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16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8AD2E-8EA8-448B-BB68-7EE9B87DBB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0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8AD2E-8EA8-448B-BB68-7EE9B87DBB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61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54FC9-15B3-4CAC-B44E-D54B23454CF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53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D9-F329-48CF-BF2D-01686532FF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57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0A6FE-0C5D-4619-A7B1-DB9C9CAC0D5E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monicamiele\Desktop\JOBS\SPARK%20JOBS\SIX%20DEGREES\Apixaban%20Expert%20Speaker%20Training\Logo\SENT\stage_logo_final_icon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21" y="1700812"/>
            <a:ext cx="10364550" cy="571286"/>
          </a:xfrm>
        </p:spPr>
        <p:txBody>
          <a:bodyPr/>
          <a:lstStyle>
            <a:lvl1pPr>
              <a:defRPr sz="3126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545" y="3525014"/>
            <a:ext cx="10370502" cy="481084"/>
          </a:xfrm>
        </p:spPr>
        <p:txBody>
          <a:bodyPr/>
          <a:lstStyle>
            <a:lvl1pPr marL="0" indent="0" algn="ctr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1pPr>
            <a:lvl2pPr marL="44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3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3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9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3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02/08/2019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51" y="0"/>
            <a:ext cx="11275265" cy="45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117" y="1284824"/>
            <a:ext cx="9241312" cy="1608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02/08/2019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38375" y="206375"/>
            <a:ext cx="545534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70963" y="206375"/>
            <a:ext cx="1666162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02/08/2019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77" y="3"/>
            <a:ext cx="11042665" cy="1047733"/>
          </a:xfrm>
        </p:spPr>
        <p:txBody>
          <a:bodyPr>
            <a:normAutofit/>
          </a:bodyPr>
          <a:lstStyle>
            <a:lvl1pPr algn="l">
              <a:defRPr sz="271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3000" y="1333493"/>
            <a:ext cx="11041438" cy="15710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2095" y="6286536"/>
            <a:ext cx="5822401" cy="506828"/>
          </a:xfrm>
        </p:spPr>
        <p:txBody>
          <a:bodyPr anchor="ctr">
            <a:noAutofit/>
          </a:bodyPr>
          <a:lstStyle>
            <a:lvl1pPr algn="r">
              <a:buNone/>
              <a:defRPr sz="952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7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346200"/>
            <a:ext cx="121935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0"/>
            <a:ext cx="11275265" cy="4510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/>
            </a:lvl1pPr>
            <a:lvl3pPr>
              <a:defRPr sz="1758"/>
            </a:lvl3pPr>
            <a:lvl4pPr>
              <a:defRPr sz="1758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608" y="6609604"/>
            <a:ext cx="10961190" cy="206841"/>
          </a:xfrm>
        </p:spPr>
        <p:txBody>
          <a:bodyPr anchor="b">
            <a:noAutofit/>
          </a:bodyPr>
          <a:lstStyle>
            <a:lvl1pPr marL="0" indent="0">
              <a:buNone/>
              <a:defRPr sz="1172" baseline="0"/>
            </a:lvl1pPr>
            <a:lvl2pPr marL="446639" indent="0">
              <a:buNone/>
              <a:defRPr/>
            </a:lvl2pPr>
            <a:lvl3pPr marL="893277" indent="0">
              <a:buNone/>
              <a:defRPr/>
            </a:lvl3pPr>
            <a:lvl4pPr marL="1339916" indent="0">
              <a:buNone/>
              <a:defRPr/>
            </a:lvl4pPr>
            <a:lvl5pPr marL="17865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9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1346200"/>
            <a:ext cx="121935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92"/>
          <a:stretch>
            <a:fillRect/>
          </a:stretch>
        </p:blipFill>
        <p:spPr bwMode="auto">
          <a:xfrm>
            <a:off x="11164753" y="6030914"/>
            <a:ext cx="823492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80" y="15029"/>
            <a:ext cx="11275265" cy="4510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80" y="1600201"/>
            <a:ext cx="5385501" cy="4525963"/>
          </a:xfrm>
        </p:spPr>
        <p:txBody>
          <a:bodyPr>
            <a:noAutofit/>
          </a:bodyPr>
          <a:lstStyle>
            <a:lvl1pPr>
              <a:defRPr sz="2345" baseline="0"/>
            </a:lvl1pPr>
            <a:lvl2pPr>
              <a:defRPr sz="1954"/>
            </a:lvl2pPr>
            <a:lvl3pPr>
              <a:defRPr sz="1758"/>
            </a:lvl3pPr>
            <a:lvl4pPr>
              <a:defRPr sz="1758"/>
            </a:lvl4pPr>
            <a:lvl5pPr>
              <a:defRPr sz="1758"/>
            </a:lvl5pPr>
            <a:lvl6pPr>
              <a:defRPr sz="1758"/>
            </a:lvl6pPr>
            <a:lvl7pPr>
              <a:defRPr sz="1758"/>
            </a:lvl7pPr>
            <a:lvl8pPr>
              <a:defRPr sz="1758"/>
            </a:lvl8pPr>
            <a:lvl9pPr>
              <a:defRPr sz="17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408" y="1600201"/>
            <a:ext cx="5385501" cy="4525963"/>
          </a:xfrm>
        </p:spPr>
        <p:txBody>
          <a:bodyPr>
            <a:noAutofit/>
          </a:bodyPr>
          <a:lstStyle>
            <a:lvl1pPr>
              <a:defRPr sz="2345"/>
            </a:lvl1pPr>
            <a:lvl2pPr>
              <a:defRPr sz="1954"/>
            </a:lvl2pPr>
            <a:lvl3pPr>
              <a:defRPr sz="1758"/>
            </a:lvl3pPr>
            <a:lvl4pPr>
              <a:defRPr sz="1758"/>
            </a:lvl4pPr>
            <a:lvl5pPr>
              <a:defRPr sz="1758"/>
            </a:lvl5pPr>
            <a:lvl6pPr>
              <a:defRPr sz="1758"/>
            </a:lvl6pPr>
            <a:lvl7pPr>
              <a:defRPr sz="1758"/>
            </a:lvl7pPr>
            <a:lvl8pPr>
              <a:defRPr sz="1758"/>
            </a:lvl8pPr>
            <a:lvl9pPr>
              <a:defRPr sz="17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608" y="6609604"/>
            <a:ext cx="10961190" cy="206841"/>
          </a:xfrm>
        </p:spPr>
        <p:txBody>
          <a:bodyPr anchor="b">
            <a:noAutofit/>
          </a:bodyPr>
          <a:lstStyle>
            <a:lvl1pPr marL="0" indent="0">
              <a:buNone/>
              <a:defRPr sz="1172" baseline="0"/>
            </a:lvl1pPr>
            <a:lvl2pPr marL="446639" indent="0">
              <a:buNone/>
              <a:defRPr/>
            </a:lvl2pPr>
            <a:lvl3pPr marL="893277" indent="0">
              <a:buNone/>
              <a:defRPr/>
            </a:lvl3pPr>
            <a:lvl4pPr marL="1339916" indent="0">
              <a:buNone/>
              <a:defRPr/>
            </a:lvl4pPr>
            <a:lvl5pPr marL="17865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9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Pfizer\Eliquis\CEET\ELI228 MC solo markets 2015\Meeting content\PPT background_Rome-1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9203"/>
            <a:ext cx="12215857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1544" y="2224617"/>
            <a:ext cx="10704557" cy="881069"/>
          </a:xfrm>
        </p:spPr>
        <p:txBody>
          <a:bodyPr anchor="t">
            <a:normAutofit/>
          </a:bodyPr>
          <a:lstStyle>
            <a:lvl1pPr algn="l">
              <a:defRPr sz="2643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1545" y="3105681"/>
            <a:ext cx="7878620" cy="574924"/>
          </a:xfrm>
        </p:spPr>
        <p:txBody>
          <a:bodyPr>
            <a:noAutofit/>
          </a:bodyPr>
          <a:lstStyle>
            <a:lvl1pPr marL="0" indent="0" algn="l">
              <a:buNone/>
              <a:defRPr sz="2055">
                <a:solidFill>
                  <a:srgbClr val="F26A38"/>
                </a:solidFill>
              </a:defRPr>
            </a:lvl1pPr>
            <a:lvl2pPr marL="44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4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2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1581" y="3677182"/>
            <a:ext cx="5717277" cy="571504"/>
          </a:xfrm>
        </p:spPr>
        <p:txBody>
          <a:bodyPr>
            <a:noAutofit/>
          </a:bodyPr>
          <a:lstStyle>
            <a:lvl1pPr>
              <a:buNone/>
              <a:defRPr sz="1468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4279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fizer\Eliquis\ELI204 Masterclass\First masterclass\Presentations\Template\Eliquis_SPAF Masterclass_PPT_170314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3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7323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72" y="0"/>
            <a:ext cx="11041438" cy="1047733"/>
          </a:xfrm>
        </p:spPr>
        <p:txBody>
          <a:bodyPr>
            <a:normAutofit/>
          </a:bodyPr>
          <a:lstStyle>
            <a:lvl1pPr algn="l" defTabSz="894086" rtl="0" eaLnBrk="1" latinLnBrk="0" hangingPunct="1">
              <a:spcBef>
                <a:spcPct val="0"/>
              </a:spcBef>
              <a:buNone/>
              <a:defRPr lang="en-GB" sz="2716" kern="1200" dirty="0">
                <a:solidFill>
                  <a:srgbClr val="7600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88" y="1360487"/>
            <a:ext cx="5387619" cy="639762"/>
          </a:xfrm>
        </p:spPr>
        <p:txBody>
          <a:bodyPr anchor="b"/>
          <a:lstStyle>
            <a:lvl1pPr marL="0" indent="0">
              <a:buNone/>
              <a:defRPr sz="2348" b="1"/>
            </a:lvl1pPr>
            <a:lvl2pPr marL="447017" indent="0">
              <a:buNone/>
              <a:defRPr sz="1982" b="1"/>
            </a:lvl2pPr>
            <a:lvl3pPr marL="894086" indent="0">
              <a:buNone/>
              <a:defRPr sz="1761" b="1"/>
            </a:lvl3pPr>
            <a:lvl4pPr marL="1341120" indent="0">
              <a:buNone/>
              <a:defRPr sz="1542" b="1"/>
            </a:lvl4pPr>
            <a:lvl5pPr marL="1788171" indent="0">
              <a:buNone/>
              <a:defRPr sz="1542" b="1"/>
            </a:lvl5pPr>
            <a:lvl6pPr marL="2235186" indent="0">
              <a:buNone/>
              <a:defRPr sz="1542" b="1"/>
            </a:lvl6pPr>
            <a:lvl7pPr marL="2682203" indent="0">
              <a:buNone/>
              <a:defRPr sz="1542" b="1"/>
            </a:lvl7pPr>
            <a:lvl8pPr marL="3129253" indent="0">
              <a:buNone/>
              <a:defRPr sz="1542" b="1"/>
            </a:lvl8pPr>
            <a:lvl9pPr marL="3576292" indent="0">
              <a:buNone/>
              <a:defRPr sz="154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88" y="2000239"/>
            <a:ext cx="5387619" cy="4125924"/>
          </a:xfrm>
        </p:spPr>
        <p:txBody>
          <a:bodyPr/>
          <a:lstStyle>
            <a:lvl1pPr>
              <a:defRPr sz="1982"/>
            </a:lvl1pPr>
            <a:lvl2pPr>
              <a:defRPr sz="1761"/>
            </a:lvl2pPr>
            <a:lvl3pPr>
              <a:defRPr sz="1615"/>
            </a:lvl3pPr>
            <a:lvl4pPr>
              <a:defRPr sz="1615"/>
            </a:lvl4pPr>
            <a:lvl5pPr>
              <a:defRPr sz="1615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240" y="1360487"/>
            <a:ext cx="5389735" cy="639762"/>
          </a:xfrm>
        </p:spPr>
        <p:txBody>
          <a:bodyPr anchor="b"/>
          <a:lstStyle>
            <a:lvl1pPr marL="0" indent="0">
              <a:buNone/>
              <a:defRPr sz="2348" b="1"/>
            </a:lvl1pPr>
            <a:lvl2pPr marL="447017" indent="0">
              <a:buNone/>
              <a:defRPr sz="1982" b="1"/>
            </a:lvl2pPr>
            <a:lvl3pPr marL="894086" indent="0">
              <a:buNone/>
              <a:defRPr sz="1761" b="1"/>
            </a:lvl3pPr>
            <a:lvl4pPr marL="1341120" indent="0">
              <a:buNone/>
              <a:defRPr sz="1542" b="1"/>
            </a:lvl4pPr>
            <a:lvl5pPr marL="1788171" indent="0">
              <a:buNone/>
              <a:defRPr sz="1542" b="1"/>
            </a:lvl5pPr>
            <a:lvl6pPr marL="2235186" indent="0">
              <a:buNone/>
              <a:defRPr sz="1542" b="1"/>
            </a:lvl6pPr>
            <a:lvl7pPr marL="2682203" indent="0">
              <a:buNone/>
              <a:defRPr sz="1542" b="1"/>
            </a:lvl7pPr>
            <a:lvl8pPr marL="3129253" indent="0">
              <a:buNone/>
              <a:defRPr sz="1542" b="1"/>
            </a:lvl8pPr>
            <a:lvl9pPr marL="3576292" indent="0">
              <a:buNone/>
              <a:defRPr sz="154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240" y="2000239"/>
            <a:ext cx="5389735" cy="4125924"/>
          </a:xfrm>
        </p:spPr>
        <p:txBody>
          <a:bodyPr/>
          <a:lstStyle>
            <a:lvl1pPr>
              <a:defRPr sz="1982"/>
            </a:lvl1pPr>
            <a:lvl2pPr>
              <a:defRPr sz="1761"/>
            </a:lvl2pPr>
            <a:lvl3pPr>
              <a:defRPr sz="1615"/>
            </a:lvl3pPr>
            <a:lvl4pPr>
              <a:defRPr sz="1615"/>
            </a:lvl4pPr>
            <a:lvl5pPr>
              <a:defRPr sz="1615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63066" y="6286535"/>
            <a:ext cx="5868125" cy="506828"/>
          </a:xfrm>
        </p:spPr>
        <p:txBody>
          <a:bodyPr anchor="ctr">
            <a:noAutofit/>
          </a:bodyPr>
          <a:lstStyle>
            <a:lvl1pPr algn="r">
              <a:buNone/>
              <a:defRPr sz="954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3029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2095" y="6286535"/>
            <a:ext cx="5822401" cy="506828"/>
          </a:xfrm>
        </p:spPr>
        <p:txBody>
          <a:bodyPr anchor="ctr">
            <a:noAutofit/>
          </a:bodyPr>
          <a:lstStyle>
            <a:lvl1pPr algn="r">
              <a:buNone/>
              <a:defRPr sz="954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377" y="0"/>
            <a:ext cx="11042665" cy="1047733"/>
          </a:xfrm>
        </p:spPr>
        <p:txBody>
          <a:bodyPr>
            <a:normAutofit/>
          </a:bodyPr>
          <a:lstStyle>
            <a:lvl1pPr algn="l">
              <a:defRPr sz="2716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9559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77" y="0"/>
            <a:ext cx="11042665" cy="1047733"/>
          </a:xfrm>
        </p:spPr>
        <p:txBody>
          <a:bodyPr>
            <a:normAutofit/>
          </a:bodyPr>
          <a:lstStyle>
            <a:lvl1pPr algn="l">
              <a:defRPr sz="2716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3000" y="1333488"/>
            <a:ext cx="11041438" cy="4762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2095" y="6286535"/>
            <a:ext cx="5822401" cy="506828"/>
          </a:xfrm>
        </p:spPr>
        <p:txBody>
          <a:bodyPr anchor="ctr">
            <a:noAutofit/>
          </a:bodyPr>
          <a:lstStyle>
            <a:lvl1pPr algn="r">
              <a:buNone/>
              <a:defRPr sz="954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7981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65" y="412427"/>
            <a:ext cx="11275265" cy="58477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02/08/2019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 background_050314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0931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195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351" y="1238246"/>
            <a:ext cx="2743558" cy="4887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89" y="1238246"/>
            <a:ext cx="8027446" cy="4887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057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Pfizer\Eliquis\ELI215 Masterclass Athens\Meeting content\Masterclass Athens PPT 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1544" y="2544520"/>
            <a:ext cx="10704557" cy="881069"/>
          </a:xfrm>
        </p:spPr>
        <p:txBody>
          <a:bodyPr anchor="t">
            <a:normAutofit/>
          </a:bodyPr>
          <a:lstStyle>
            <a:lvl1pPr algn="l">
              <a:defRPr sz="2862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1536" y="3425587"/>
            <a:ext cx="7878620" cy="574924"/>
          </a:xfrm>
        </p:spPr>
        <p:txBody>
          <a:bodyPr>
            <a:noAutofit/>
          </a:bodyPr>
          <a:lstStyle>
            <a:lvl1pPr marL="0" indent="0" algn="l">
              <a:buNone/>
              <a:defRPr sz="2423">
                <a:solidFill>
                  <a:srgbClr val="F26A38"/>
                </a:solidFill>
              </a:defRPr>
            </a:lvl1pPr>
            <a:lvl2pPr marL="46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3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3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6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4704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/>
          <p:cNvCxnSpPr>
            <a:cxnSpLocks noChangeShapeType="1"/>
          </p:cNvCxnSpPr>
          <p:nvPr userDrawn="1"/>
        </p:nvCxnSpPr>
        <p:spPr bwMode="auto">
          <a:xfrm>
            <a:off x="4627074" y="1841076"/>
            <a:ext cx="0" cy="3201247"/>
          </a:xfrm>
          <a:prstGeom prst="line">
            <a:avLst/>
          </a:prstGeom>
          <a:noFill/>
          <a:ln w="19050" algn="ctr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stage_logo_final_icon.png" descr="/Users/monicamiele/Desktop/JOBS/SPARK JOBS/SIX DEGREES/Apixaban Expert Speaker Training/Logo/SENT/stage_logo_final_icon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6" y="1899799"/>
            <a:ext cx="3914482" cy="314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6163" y="1943865"/>
            <a:ext cx="6877945" cy="2011362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b="1">
                <a:solidFill>
                  <a:srgbClr val="0071BB"/>
                </a:solidFill>
              </a:defRPr>
            </a:lvl1pPr>
            <a:lvl2pPr marL="399068" indent="0">
              <a:buFontTx/>
              <a:buNone/>
              <a:defRPr b="1">
                <a:solidFill>
                  <a:srgbClr val="0071BB"/>
                </a:solidFill>
              </a:defRPr>
            </a:lvl2pPr>
            <a:lvl3pPr marL="798134" indent="0">
              <a:buFontTx/>
              <a:buNone/>
              <a:defRPr b="1">
                <a:solidFill>
                  <a:srgbClr val="0071BB"/>
                </a:solidFill>
              </a:defRPr>
            </a:lvl3pPr>
            <a:lvl4pPr marL="1197202" indent="0">
              <a:buFontTx/>
              <a:buNone/>
              <a:defRPr b="1">
                <a:solidFill>
                  <a:srgbClr val="0071BB"/>
                </a:solidFill>
              </a:defRPr>
            </a:lvl4pPr>
            <a:lvl5pPr marL="1596268" indent="0">
              <a:buFontTx/>
              <a:buNone/>
              <a:defRPr b="1">
                <a:solidFill>
                  <a:srgbClr val="0071B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6163" y="4153827"/>
            <a:ext cx="6877945" cy="8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5" b="1">
                <a:solidFill>
                  <a:srgbClr val="777877"/>
                </a:solidFill>
              </a:defRPr>
            </a:lvl1pPr>
            <a:lvl2pPr marL="399068" indent="0">
              <a:buNone/>
              <a:defRPr b="1">
                <a:solidFill>
                  <a:srgbClr val="777877"/>
                </a:solidFill>
              </a:defRPr>
            </a:lvl2pPr>
            <a:lvl3pPr marL="798134" indent="0">
              <a:buNone/>
              <a:defRPr b="1">
                <a:solidFill>
                  <a:srgbClr val="777877"/>
                </a:solidFill>
              </a:defRPr>
            </a:lvl3pPr>
            <a:lvl4pPr marL="1197202" indent="0">
              <a:buNone/>
              <a:defRPr b="1">
                <a:solidFill>
                  <a:srgbClr val="777877"/>
                </a:solidFill>
              </a:defRPr>
            </a:lvl4pPr>
            <a:lvl5pPr marL="1596268" indent="0">
              <a:buNone/>
              <a:defRPr b="1">
                <a:solidFill>
                  <a:srgbClr val="77787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910222" y="6667990"/>
            <a:ext cx="2813416" cy="182880"/>
          </a:xfrm>
          <a:prstGeom prst="rect">
            <a:avLst/>
          </a:prstGeom>
        </p:spPr>
        <p:txBody>
          <a:bodyPr lIns="21746" tIns="21746" rIns="21746" bIns="21746">
            <a:normAutofit/>
          </a:bodyPr>
          <a:lstStyle>
            <a:lvl1pPr marL="0" indent="0" algn="r">
              <a:buNone/>
              <a:defRPr sz="73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258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910222" y="6667990"/>
            <a:ext cx="2813416" cy="182880"/>
          </a:xfrm>
        </p:spPr>
        <p:txBody>
          <a:bodyPr lIns="21746" tIns="21746" rIns="21746" bIns="21746">
            <a:normAutofit/>
          </a:bodyPr>
          <a:lstStyle>
            <a:lvl1pPr marL="0" indent="0" algn="r">
              <a:buNone/>
              <a:defRPr sz="734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55766" y="6021333"/>
            <a:ext cx="5985359" cy="590550"/>
          </a:xfrm>
        </p:spPr>
        <p:txBody>
          <a:bodyPr lIns="54366" rIns="54366" anchor="b">
            <a:noAutofit/>
          </a:bodyPr>
          <a:lstStyle>
            <a:lvl1pPr marL="0" indent="0">
              <a:buNone/>
              <a:defRPr sz="88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025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67162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910222" y="6667990"/>
            <a:ext cx="2813416" cy="182880"/>
          </a:xfrm>
          <a:prstGeom prst="rect">
            <a:avLst/>
          </a:prstGeom>
        </p:spPr>
        <p:txBody>
          <a:bodyPr lIns="21746" tIns="21746" rIns="21746" bIns="21746">
            <a:normAutofit/>
          </a:bodyPr>
          <a:lstStyle>
            <a:lvl1pPr marL="0" indent="0" algn="r">
              <a:buNone/>
              <a:defRPr sz="734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4280" y="1655763"/>
            <a:ext cx="6773924" cy="614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61" b="1">
                <a:solidFill>
                  <a:srgbClr val="74B434"/>
                </a:solidFill>
              </a:defRPr>
            </a:lvl1pPr>
            <a:lvl2pPr marL="263551" indent="0">
              <a:buNone/>
              <a:defRPr>
                <a:solidFill>
                  <a:srgbClr val="74B434"/>
                </a:solidFill>
              </a:defRPr>
            </a:lvl2pPr>
            <a:lvl3pPr marL="547333" indent="0">
              <a:buNone/>
              <a:defRPr>
                <a:solidFill>
                  <a:srgbClr val="74B434"/>
                </a:solidFill>
              </a:defRPr>
            </a:lvl3pPr>
            <a:lvl4pPr marL="798134" indent="0">
              <a:buNone/>
              <a:defRPr>
                <a:solidFill>
                  <a:srgbClr val="74B434"/>
                </a:solidFill>
              </a:defRPr>
            </a:lvl4pPr>
            <a:lvl5pPr marL="1077482" indent="0">
              <a:buNone/>
              <a:defRPr>
                <a:solidFill>
                  <a:srgbClr val="74B43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4280" y="2270135"/>
            <a:ext cx="6773924" cy="4573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95191"/>
                </a:solidFill>
              </a:defRPr>
            </a:lvl1pPr>
            <a:lvl2pPr marL="263551" indent="0">
              <a:buNone/>
              <a:defRPr b="1">
                <a:solidFill>
                  <a:srgbClr val="195191"/>
                </a:solidFill>
              </a:defRPr>
            </a:lvl2pPr>
            <a:lvl3pPr marL="547333" indent="0">
              <a:buNone/>
              <a:defRPr b="1">
                <a:solidFill>
                  <a:srgbClr val="195191"/>
                </a:solidFill>
              </a:defRPr>
            </a:lvl3pPr>
            <a:lvl4pPr marL="798134" indent="0">
              <a:buNone/>
              <a:defRPr b="1">
                <a:solidFill>
                  <a:srgbClr val="195191"/>
                </a:solidFill>
              </a:defRPr>
            </a:lvl4pPr>
            <a:lvl5pPr marL="1077482" indent="0">
              <a:buNone/>
              <a:defRPr b="1">
                <a:solidFill>
                  <a:srgbClr val="19519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84280" y="2737934"/>
            <a:ext cx="6773924" cy="1158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1" b="0">
                <a:solidFill>
                  <a:srgbClr val="195191"/>
                </a:solidFill>
              </a:defRPr>
            </a:lvl1pPr>
            <a:lvl2pPr marL="263551" indent="0">
              <a:buNone/>
              <a:defRPr b="1">
                <a:solidFill>
                  <a:srgbClr val="195191"/>
                </a:solidFill>
              </a:defRPr>
            </a:lvl2pPr>
            <a:lvl3pPr marL="547333" indent="0">
              <a:buNone/>
              <a:defRPr b="1">
                <a:solidFill>
                  <a:srgbClr val="195191"/>
                </a:solidFill>
              </a:defRPr>
            </a:lvl3pPr>
            <a:lvl4pPr marL="798134" indent="0">
              <a:buNone/>
              <a:defRPr b="1">
                <a:solidFill>
                  <a:srgbClr val="195191"/>
                </a:solidFill>
              </a:defRPr>
            </a:lvl4pPr>
            <a:lvl5pPr marL="1077482" indent="0">
              <a:buNone/>
              <a:defRPr b="1">
                <a:solidFill>
                  <a:srgbClr val="19519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008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55766" y="6021333"/>
            <a:ext cx="5985359" cy="590550"/>
          </a:xfrm>
        </p:spPr>
        <p:txBody>
          <a:bodyPr lIns="54366" rIns="54366" anchor="b">
            <a:noAutofit/>
          </a:bodyPr>
          <a:lstStyle>
            <a:lvl1pPr marL="0" indent="0">
              <a:buNone/>
              <a:defRPr sz="88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910222" y="6667990"/>
            <a:ext cx="2813416" cy="182880"/>
          </a:xfrm>
        </p:spPr>
        <p:txBody>
          <a:bodyPr lIns="21746" tIns="21746" rIns="21746" bIns="21746">
            <a:normAutofit/>
          </a:bodyPr>
          <a:lstStyle>
            <a:lvl1pPr marL="0" indent="0" algn="r">
              <a:buNone/>
              <a:defRPr sz="734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990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2106" y="6286527"/>
            <a:ext cx="5392254" cy="506828"/>
          </a:xfrm>
        </p:spPr>
        <p:txBody>
          <a:bodyPr anchor="ctr">
            <a:noAutofit/>
          </a:bodyPr>
          <a:lstStyle>
            <a:lvl1pPr algn="r">
              <a:buNone/>
              <a:defRPr sz="954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377" y="0"/>
            <a:ext cx="11042665" cy="1047733"/>
          </a:xfrm>
        </p:spPr>
        <p:txBody>
          <a:bodyPr>
            <a:normAutofit/>
          </a:bodyPr>
          <a:lstStyle>
            <a:lvl1pPr algn="l">
              <a:defRPr sz="2716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8223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10" y="4406903"/>
            <a:ext cx="10364550" cy="691558"/>
          </a:xfrm>
        </p:spPr>
        <p:txBody>
          <a:bodyPr anchor="t"/>
          <a:lstStyle>
            <a:lvl1pPr algn="l">
              <a:defRPr sz="390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10" y="4016019"/>
            <a:ext cx="10364550" cy="390881"/>
          </a:xfrm>
        </p:spPr>
        <p:txBody>
          <a:bodyPr anchor="b"/>
          <a:lstStyle>
            <a:lvl1pPr marL="0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1pPr>
            <a:lvl2pPr marL="446639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2pPr>
            <a:lvl3pPr marL="893277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3pPr>
            <a:lvl4pPr marL="1339916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655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33193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983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6471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731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02/08/2019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9449793" y="6381862"/>
            <a:ext cx="2845595" cy="476140"/>
          </a:xfrm>
          <a:prstGeom prst="rect">
            <a:avLst/>
          </a:prstGeom>
          <a:noFill/>
          <a:ln>
            <a:noFill/>
          </a:ln>
        </p:spPr>
        <p:txBody>
          <a:bodyPr lIns="79813" tIns="39907" rIns="79813" bIns="39907"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defTabSz="926671" eaLnBrk="1" hangingPunct="1">
              <a:defRPr/>
            </a:pPr>
            <a:endParaRPr lang="en-GB" altLang="en-US" sz="734">
              <a:solidFill>
                <a:srgbClr val="00498B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8791" y="6248542"/>
            <a:ext cx="2845595" cy="476140"/>
          </a:xfrm>
          <a:prstGeom prst="rect">
            <a:avLst/>
          </a:prstGeom>
        </p:spPr>
        <p:txBody>
          <a:bodyPr vert="horz" wrap="square" lIns="108731" tIns="54366" rIns="108731" bIns="54366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926408" fontAlgn="base">
              <a:spcBef>
                <a:spcPct val="0"/>
              </a:spcBef>
              <a:spcAft>
                <a:spcPct val="0"/>
              </a:spcAft>
            </a:pPr>
            <a:fld id="{7057C2AF-4B36-4A4B-95DD-E920712D2903}" type="slidenum">
              <a:rPr lang="en-GB" altLang="fr-FR" sz="1836" smtClean="0">
                <a:solidFill>
                  <a:prstClr val="black"/>
                </a:solidFill>
                <a:cs typeface="Arial" panose="020B0604020202020204" pitchFamily="34" charset="0"/>
              </a:rPr>
              <a:pPr defTabSz="926408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GB" altLang="fr-FR" sz="1836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01" y="6248542"/>
            <a:ext cx="3861993" cy="476140"/>
          </a:xfrm>
          <a:prstGeom prst="rect">
            <a:avLst/>
          </a:prstGeom>
        </p:spPr>
        <p:txBody>
          <a:bodyPr lIns="108731" tIns="54366" rIns="108731" bIns="54366"/>
          <a:lstStyle>
            <a:lvl1pPr algn="l" defTabSz="926671" eaLnBrk="0" fontAlgn="auto" hangingPunct="0">
              <a:lnSpc>
                <a:spcPct val="100000"/>
              </a:lnSpc>
              <a:spcBef>
                <a:spcPts val="21"/>
              </a:spcBef>
              <a:spcAft>
                <a:spcPts val="0"/>
              </a:spcAft>
              <a:defRPr sz="1028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06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307" y="332661"/>
            <a:ext cx="11078904" cy="60475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Sub title &amp; bullets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936" y="1362757"/>
            <a:ext cx="11078902" cy="474860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 marL="523392" indent="-195400">
              <a:defRPr lang="en-US" dirty="0" smtClean="0"/>
            </a:lvl3pPr>
            <a:lvl4pPr marL="788577" indent="-195400">
              <a:defRPr lang="en-US" dirty="0" smtClean="0"/>
            </a:lvl4pPr>
            <a:lvl5pPr marL="1116569" indent="-195400">
              <a:defRPr lang="en-GB" dirty="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9DD766F-AB80-4E6A-9664-363F34B11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309" y="6356350"/>
            <a:ext cx="8716251" cy="3710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33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13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en-GB" dirty="0"/>
              <a:t>Solo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4E668-D508-403C-BA23-3D191365A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309" y="6356350"/>
            <a:ext cx="8716251" cy="3710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33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7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1" userDrawn="1">
          <p15:clr>
            <a:srgbClr val="FBAE40"/>
          </p15:clr>
        </p15:guide>
        <p15:guide id="2" orient="horz" pos="1609" userDrawn="1">
          <p15:clr>
            <a:srgbClr val="FBAE40"/>
          </p15:clr>
        </p15:guide>
        <p15:guide id="3" pos="525" userDrawn="1">
          <p15:clr>
            <a:srgbClr val="FBAE40"/>
          </p15:clr>
        </p15:guide>
        <p15:guide id="4" pos="1128" userDrawn="1">
          <p15:clr>
            <a:srgbClr val="FBAE40"/>
          </p15:clr>
        </p15:guide>
        <p15:guide id="5" orient="horz" pos="19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3D02-6B4D-4DA7-8AA4-43AEE9A6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3D99-94B4-41E9-A826-D607C8F4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EDD39-9FA7-4459-9321-5D16FA7C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75F-0BD1-49B3-BF58-572E86B9A9F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37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000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396" y="-1264"/>
            <a:ext cx="12193588" cy="6946901"/>
            <a:chOff x="0" y="-2116"/>
            <a:chExt cx="12192000" cy="6947860"/>
          </a:xfrm>
        </p:grpSpPr>
        <p:pic>
          <p:nvPicPr>
            <p:cNvPr id="3" name="Picture 5" descr="L:\Pfizer\Eliquis\ELI204 Masterclass\First masterclass\Presentations\Template\Eliquis_SPAF Masterclass_PPT_1703149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26146"/>
            <a:stretch>
              <a:fillRect/>
            </a:stretch>
          </p:blipFill>
          <p:spPr bwMode="auto">
            <a:xfrm>
              <a:off x="0" y="-2116"/>
              <a:ext cx="12192000" cy="506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 descr="L:\Pfizer\Eliquis\ELI204 Masterclass\First masterclass\Presentations\Template\Eliquis_SPAF Masterclass_PPT_170314[1]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83229"/>
            <a:stretch>
              <a:fillRect/>
            </a:stretch>
          </p:blipFill>
          <p:spPr bwMode="auto">
            <a:xfrm>
              <a:off x="0" y="5734260"/>
              <a:ext cx="12192000" cy="1150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23810" t="79762" r="2856" b="19196"/>
            <a:stretch>
              <a:fillRect/>
            </a:stretch>
          </p:blipFill>
          <p:spPr bwMode="auto">
            <a:xfrm>
              <a:off x="0" y="6807199"/>
              <a:ext cx="12192000" cy="138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71759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-page-lo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12193588" cy="685678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71540" y="2421130"/>
            <a:ext cx="10704557" cy="8810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38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71935" y="3301812"/>
            <a:ext cx="7878622" cy="574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51">
                <a:solidFill>
                  <a:srgbClr val="F26A38"/>
                </a:solidFill>
              </a:defRPr>
            </a:lvl1pPr>
            <a:lvl2pPr marL="446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3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1583" y="3873303"/>
            <a:ext cx="5717277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465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8031" y="6426003"/>
            <a:ext cx="2604178" cy="404719"/>
          </a:xfrm>
          <a:prstGeom prst="rect">
            <a:avLst/>
          </a:prstGeom>
        </p:spPr>
        <p:txBody>
          <a:bodyPr/>
          <a:lstStyle>
            <a:lvl1pPr algn="l">
              <a:buNone/>
              <a:defRPr sz="1075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78" y="1883731"/>
            <a:ext cx="3710998" cy="36081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 defTabSz="797425" fontAlgn="auto">
              <a:spcBef>
                <a:spcPts val="0"/>
              </a:spcBef>
              <a:spcAft>
                <a:spcPts val="0"/>
              </a:spcAft>
            </a:pPr>
            <a:r>
              <a:rPr lang="en-GB" sz="879" dirty="0">
                <a:solidFill>
                  <a:srgbClr val="953735"/>
                </a:solidFill>
                <a:latin typeface="Calibri"/>
                <a:cs typeface="+mn-cs"/>
              </a:rPr>
              <a:t>Leading Excellence for Stroke Prevention in NVAF,</a:t>
            </a:r>
          </a:p>
          <a:p>
            <a:pPr algn="r" defTabSz="797425" fontAlgn="auto">
              <a:spcBef>
                <a:spcPts val="0"/>
              </a:spcBef>
              <a:spcAft>
                <a:spcPts val="0"/>
              </a:spcAft>
            </a:pPr>
            <a:r>
              <a:rPr lang="en-GB" sz="879" dirty="0">
                <a:solidFill>
                  <a:srgbClr val="953735"/>
                </a:solidFill>
                <a:latin typeface="Calibri"/>
                <a:cs typeface="+mn-cs"/>
              </a:rPr>
              <a:t>and the Treatment and Prevention of VTE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40250" y="1776301"/>
            <a:ext cx="2976718" cy="644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7425" fontAlgn="auto">
              <a:spcBef>
                <a:spcPts val="0"/>
              </a:spcBef>
              <a:spcAft>
                <a:spcPts val="0"/>
              </a:spcAft>
            </a:pPr>
            <a:endParaRPr lang="en-GB" sz="1563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725558" y="1777074"/>
            <a:ext cx="1224024" cy="225508"/>
          </a:xfrm>
          <a:prstGeom prst="rect">
            <a:avLst/>
          </a:prstGeom>
          <a:noFill/>
        </p:spPr>
        <p:txBody>
          <a:bodyPr wrap="none" lIns="35170" rtlCol="0">
            <a:spAutoFit/>
          </a:bodyPr>
          <a:lstStyle/>
          <a:p>
            <a:pPr defTabSz="797425" fontAlgn="auto">
              <a:spcBef>
                <a:spcPts val="0"/>
              </a:spcBef>
              <a:spcAft>
                <a:spcPts val="0"/>
              </a:spcAft>
            </a:pPr>
            <a:r>
              <a:rPr lang="en-GB" sz="879" dirty="0">
                <a:solidFill>
                  <a:srgbClr val="E46C0A"/>
                </a:solidFill>
                <a:latin typeface="Calibri"/>
                <a:cs typeface="+mn-cs"/>
              </a:rPr>
              <a:t>29</a:t>
            </a:r>
            <a:r>
              <a:rPr lang="en-GB" sz="879" dirty="0">
                <a:solidFill>
                  <a:srgbClr val="E46C0A"/>
                </a:solidFill>
                <a:latin typeface="Calibri"/>
                <a:cs typeface="+mn-cs"/>
                <a:sym typeface="Symbol"/>
              </a:rPr>
              <a:t></a:t>
            </a:r>
            <a:r>
              <a:rPr lang="en-GB" sz="879" dirty="0">
                <a:solidFill>
                  <a:srgbClr val="E46C0A"/>
                </a:solidFill>
                <a:latin typeface="Calibri"/>
                <a:cs typeface="+mn-cs"/>
              </a:rPr>
              <a:t>30 September 2017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720041" y="1978969"/>
            <a:ext cx="878090" cy="225508"/>
          </a:xfrm>
          <a:prstGeom prst="rect">
            <a:avLst/>
          </a:prstGeom>
          <a:noFill/>
        </p:spPr>
        <p:txBody>
          <a:bodyPr wrap="none" lIns="35170" rtlCol="0">
            <a:spAutoFit/>
          </a:bodyPr>
          <a:lstStyle/>
          <a:p>
            <a:pPr defTabSz="797425" fontAlgn="auto">
              <a:spcBef>
                <a:spcPts val="0"/>
              </a:spcBef>
              <a:spcAft>
                <a:spcPts val="0"/>
              </a:spcAft>
            </a:pPr>
            <a:r>
              <a:rPr lang="en-GB" sz="879" dirty="0">
                <a:solidFill>
                  <a:srgbClr val="E46C0A"/>
                </a:solidFill>
                <a:latin typeface="Calibri"/>
                <a:cs typeface="+mn-cs"/>
              </a:rPr>
              <a:t>CityCube, Berlin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648203" y="2180861"/>
            <a:ext cx="613861" cy="225508"/>
          </a:xfrm>
          <a:prstGeom prst="rect">
            <a:avLst/>
          </a:prstGeom>
          <a:noFill/>
        </p:spPr>
        <p:txBody>
          <a:bodyPr wrap="none" lIns="87924" rtlCol="0">
            <a:spAutoFit/>
          </a:bodyPr>
          <a:lstStyle/>
          <a:p>
            <a:pPr defTabSz="797425" fontAlgn="auto">
              <a:spcBef>
                <a:spcPts val="0"/>
              </a:spcBef>
              <a:spcAft>
                <a:spcPts val="0"/>
              </a:spcAft>
            </a:pPr>
            <a:r>
              <a:rPr lang="en-GB" sz="879" dirty="0">
                <a:solidFill>
                  <a:srgbClr val="E46C0A"/>
                </a:solidFill>
                <a:latin typeface="Calibri"/>
                <a:cs typeface="+mn-cs"/>
              </a:rPr>
              <a:t>Germany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46" y="6069295"/>
            <a:ext cx="555062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3589529" y="6021288"/>
            <a:ext cx="3603794" cy="217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97425" fontAlgn="auto">
              <a:spcBef>
                <a:spcPts val="0"/>
              </a:spcBef>
              <a:spcAft>
                <a:spcPts val="0"/>
              </a:spcAft>
            </a:pPr>
            <a:r>
              <a:rPr lang="en-GB" sz="830" dirty="0">
                <a:solidFill>
                  <a:prstClr val="white"/>
                </a:solidFill>
                <a:latin typeface="Calibri"/>
                <a:cs typeface="+mn-cs"/>
              </a:rPr>
              <a:t>This promotional meeting is organised and funded by the BMS Pfizer Alliance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DEE94E-C301-460D-8326-662A2704D413}"/>
              </a:ext>
            </a:extLst>
          </p:cNvPr>
          <p:cNvSpPr/>
          <p:nvPr userDrawn="1"/>
        </p:nvSpPr>
        <p:spPr>
          <a:xfrm>
            <a:off x="3762517" y="1680972"/>
            <a:ext cx="2526343" cy="886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170" rtlCol="0" anchor="ctr"/>
          <a:lstStyle/>
          <a:p>
            <a:pPr algn="l">
              <a:lnSpc>
                <a:spcPts val="928"/>
              </a:lnSpc>
            </a:pPr>
            <a:r>
              <a:rPr lang="en-GB" sz="879" kern="1200" dirty="0">
                <a:solidFill>
                  <a:srgbClr val="E67519"/>
                </a:solidFill>
                <a:latin typeface="+mn-lt"/>
                <a:ea typeface="+mn-ea"/>
                <a:cs typeface="+mn-cs"/>
              </a:rPr>
              <a:t>5–6 October 2018</a:t>
            </a:r>
          </a:p>
          <a:p>
            <a:pPr algn="l">
              <a:lnSpc>
                <a:spcPts val="928"/>
              </a:lnSpc>
            </a:pPr>
            <a:r>
              <a:rPr lang="en-GB" sz="879" kern="1200" dirty="0">
                <a:solidFill>
                  <a:srgbClr val="E67519"/>
                </a:solidFill>
                <a:latin typeface="+mn-lt"/>
                <a:ea typeface="+mn-ea"/>
                <a:cs typeface="+mn-cs"/>
              </a:rPr>
              <a:t>Convention Centre Dublin</a:t>
            </a:r>
          </a:p>
          <a:p>
            <a:pPr algn="l">
              <a:lnSpc>
                <a:spcPts val="928"/>
              </a:lnSpc>
            </a:pPr>
            <a:r>
              <a:rPr lang="en-GB" sz="879" kern="1200" dirty="0">
                <a:solidFill>
                  <a:srgbClr val="E67519"/>
                </a:solidFill>
                <a:latin typeface="+mn-lt"/>
                <a:ea typeface="+mn-ea"/>
                <a:cs typeface="+mn-cs"/>
              </a:rPr>
              <a:t>Ireland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B6635F9-86F0-402F-8028-4D44B11AB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031550"/>
            <a:ext cx="12192910" cy="28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00342A-B0C3-4A2E-9703-A54A538D0E8A}"/>
              </a:ext>
            </a:extLst>
          </p:cNvPr>
          <p:cNvSpPr txBox="1"/>
          <p:nvPr userDrawn="1"/>
        </p:nvSpPr>
        <p:spPr>
          <a:xfrm>
            <a:off x="4184554" y="6021289"/>
            <a:ext cx="2862275" cy="210473"/>
          </a:xfrm>
          <a:prstGeom prst="rect">
            <a:avLst/>
          </a:prstGeom>
          <a:noFill/>
        </p:spPr>
        <p:txBody>
          <a:bodyPr wrap="none" lIns="89329" tIns="44664" rIns="89329" bIns="44664" rtlCol="0">
            <a:spAutoFit/>
          </a:bodyPr>
          <a:lstStyle/>
          <a:p>
            <a:pPr defTabSz="797404" fontAlgn="auto">
              <a:spcBef>
                <a:spcPts val="0"/>
              </a:spcBef>
              <a:spcAft>
                <a:spcPts val="0"/>
              </a:spcAft>
            </a:pPr>
            <a:r>
              <a:rPr lang="en-GB" sz="782" dirty="0">
                <a:solidFill>
                  <a:prstClr val="white"/>
                </a:solidFill>
                <a:latin typeface="Calibri"/>
                <a:cs typeface="+mn-cs"/>
              </a:rPr>
              <a:t>This meeting is organised and funded by the BMS-Pfizer Alliance</a:t>
            </a:r>
          </a:p>
        </p:txBody>
      </p:sp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BC9073D-2387-4BF5-B222-D7C82ED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0" b="22686"/>
          <a:stretch/>
        </p:blipFill>
        <p:spPr>
          <a:xfrm>
            <a:off x="97134" y="230220"/>
            <a:ext cx="6510264" cy="16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5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377" y="3"/>
            <a:ext cx="11042665" cy="10477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35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2379" y="5829306"/>
            <a:ext cx="11047243" cy="308413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 algn="l">
              <a:spcAft>
                <a:spcPts val="0"/>
              </a:spcAft>
              <a:buNone/>
              <a:defRPr sz="879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85275" y="6286525"/>
            <a:ext cx="9311901" cy="5068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spcAft>
                <a:spcPts val="0"/>
              </a:spcAft>
              <a:buNone/>
              <a:defRPr sz="879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28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D25B-668E-489B-B3A9-EEC7B2D3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29931-F8DC-4AE8-B54B-F7C2CFAB25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3282" y="1329267"/>
            <a:ext cx="5188501" cy="43512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337" tIns="45669" rIns="91337" bIns="4566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867ECCA-EA5A-458A-983F-52EB9A57E7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81814" y="1329267"/>
            <a:ext cx="5073915" cy="43512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B34E4BC-1B2C-4D22-A4F1-16BC656652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379" y="5829306"/>
            <a:ext cx="11047243" cy="308413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 algn="l">
              <a:spcAft>
                <a:spcPts val="0"/>
              </a:spcAft>
              <a:buNone/>
              <a:defRPr sz="879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0E6F3C9-B982-4DEC-B8BD-DE030A3A04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5275" y="6286525"/>
            <a:ext cx="9311901" cy="5068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spcAft>
                <a:spcPts val="0"/>
              </a:spcAft>
              <a:buNone/>
              <a:defRPr sz="879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925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1536" y="2409827"/>
            <a:ext cx="10704557" cy="6958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38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1536" y="3105681"/>
            <a:ext cx="7878620" cy="574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51">
                <a:solidFill>
                  <a:srgbClr val="F26A38"/>
                </a:solidFill>
              </a:defRPr>
            </a:lvl1pPr>
            <a:lvl2pPr marL="44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3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9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1580" y="3677182"/>
            <a:ext cx="5717277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465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34" y="6018796"/>
            <a:ext cx="7551794" cy="80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69" y="6020413"/>
            <a:ext cx="5659128" cy="8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ront-page-lo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3588" cy="6856782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7D72466-3E0F-4F13-8043-EFF7DA90C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0" b="22686"/>
          <a:stretch/>
        </p:blipFill>
        <p:spPr>
          <a:xfrm>
            <a:off x="97134" y="230220"/>
            <a:ext cx="6510264" cy="16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80" y="1200154"/>
            <a:ext cx="5385501" cy="1556005"/>
          </a:xfrm>
        </p:spPr>
        <p:txBody>
          <a:bodyPr anchor="t" anchorCtr="0"/>
          <a:lstStyle>
            <a:lvl1pPr>
              <a:defRPr sz="2051"/>
            </a:lvl1pPr>
            <a:lvl2pPr>
              <a:defRPr sz="1954"/>
            </a:lvl2pPr>
            <a:lvl3pPr>
              <a:defRPr sz="1758"/>
            </a:lvl3pPr>
            <a:lvl4pPr>
              <a:defRPr sz="1758"/>
            </a:lvl4pPr>
            <a:lvl5pPr>
              <a:defRPr sz="1758"/>
            </a:lvl5pPr>
            <a:lvl6pPr>
              <a:defRPr sz="1758"/>
            </a:lvl6pPr>
            <a:lvl7pPr>
              <a:defRPr sz="1758"/>
            </a:lvl7pPr>
            <a:lvl8pPr>
              <a:defRPr sz="1758"/>
            </a:lvl8pPr>
            <a:lvl9pPr>
              <a:defRPr sz="17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408" y="1200154"/>
            <a:ext cx="5385501" cy="1556005"/>
          </a:xfrm>
        </p:spPr>
        <p:txBody>
          <a:bodyPr anchor="t" anchorCtr="0"/>
          <a:lstStyle>
            <a:lvl1pPr>
              <a:defRPr sz="2051"/>
            </a:lvl1pPr>
            <a:lvl2pPr>
              <a:defRPr sz="1954"/>
            </a:lvl2pPr>
            <a:lvl3pPr>
              <a:defRPr sz="1758"/>
            </a:lvl3pPr>
            <a:lvl4pPr>
              <a:defRPr sz="1758"/>
            </a:lvl4pPr>
            <a:lvl5pPr>
              <a:defRPr sz="1758"/>
            </a:lvl5pPr>
            <a:lvl6pPr>
              <a:defRPr sz="1758"/>
            </a:lvl6pPr>
            <a:lvl7pPr>
              <a:defRPr sz="1758"/>
            </a:lvl7pPr>
            <a:lvl8pPr>
              <a:defRPr sz="1758"/>
            </a:lvl8pPr>
            <a:lvl9pPr>
              <a:defRPr sz="17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02/08/2019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Pfizer\Eliquis\ELI204 Masterclass\First masterclass\Presentations\Template\Eliquis_SPAF Masterclass_PPT_1703149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16"/>
            <a:ext cx="12193588" cy="686011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 userDrawn="1"/>
        </p:nvSpPr>
        <p:spPr>
          <a:xfrm>
            <a:off x="1150775" y="640082"/>
            <a:ext cx="1028834" cy="906780"/>
          </a:xfrm>
          <a:prstGeom prst="rect">
            <a:avLst/>
          </a:prstGeom>
          <a:solidFill>
            <a:srgbClr val="771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98" tIns="33499" rIns="66998" bIns="33499" rtlCol="0" anchor="ctr"/>
          <a:lstStyle/>
          <a:p>
            <a:pPr algn="ctr"/>
            <a:endParaRPr lang="en-GB" sz="1368"/>
          </a:p>
        </p:txBody>
      </p:sp>
    </p:spTree>
    <p:extLst>
      <p:ext uri="{BB962C8B-B14F-4D97-AF65-F5344CB8AC3E}">
        <p14:creationId xmlns:p14="http://schemas.microsoft.com/office/powerpoint/2010/main" val="1972524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71" y="3"/>
            <a:ext cx="11041438" cy="10477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92377" rtl="0" eaLnBrk="1" latinLnBrk="0" hangingPunct="1">
              <a:spcBef>
                <a:spcPct val="0"/>
              </a:spcBef>
              <a:buNone/>
              <a:defRPr lang="en-GB" sz="2735" kern="1200" dirty="0">
                <a:solidFill>
                  <a:srgbClr val="7600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74" y="1360482"/>
            <a:ext cx="53876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5" b="1"/>
            </a:lvl1pPr>
            <a:lvl2pPr marL="446160" indent="0">
              <a:buNone/>
              <a:defRPr sz="1954" b="1"/>
            </a:lvl2pPr>
            <a:lvl3pPr marL="892377" indent="0">
              <a:buNone/>
              <a:defRPr sz="1758" b="1"/>
            </a:lvl3pPr>
            <a:lvl4pPr marL="1338554" indent="0">
              <a:buNone/>
              <a:defRPr sz="1563" b="1"/>
            </a:lvl4pPr>
            <a:lvl5pPr marL="1784751" indent="0">
              <a:buNone/>
              <a:defRPr sz="1563" b="1"/>
            </a:lvl5pPr>
            <a:lvl6pPr marL="2230910" indent="0">
              <a:buNone/>
              <a:defRPr sz="1563" b="1"/>
            </a:lvl6pPr>
            <a:lvl7pPr marL="2677070" indent="0">
              <a:buNone/>
              <a:defRPr sz="1563" b="1"/>
            </a:lvl7pPr>
            <a:lvl8pPr marL="3123267" indent="0">
              <a:buNone/>
              <a:defRPr sz="1563" b="1"/>
            </a:lvl8pPr>
            <a:lvl9pPr marL="3569451" indent="0">
              <a:buNone/>
              <a:defRPr sz="156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74" y="2000239"/>
            <a:ext cx="5387619" cy="3829060"/>
          </a:xfrm>
          <a:prstGeom prst="rect">
            <a:avLst/>
          </a:prstGeom>
        </p:spPr>
        <p:txBody>
          <a:bodyPr/>
          <a:lstStyle>
            <a:lvl1pPr>
              <a:defRPr sz="1954"/>
            </a:lvl1pPr>
            <a:lvl2pPr>
              <a:defRPr sz="1758"/>
            </a:lvl2pPr>
            <a:lvl3pPr>
              <a:defRPr sz="1661"/>
            </a:lvl3pPr>
            <a:lvl4pPr>
              <a:defRPr sz="1661"/>
            </a:lvl4pPr>
            <a:lvl5pPr>
              <a:defRPr sz="1661"/>
            </a:lvl5pPr>
            <a:lvl6pPr>
              <a:defRPr sz="1563"/>
            </a:lvl6pPr>
            <a:lvl7pPr>
              <a:defRPr sz="1563"/>
            </a:lvl7pPr>
            <a:lvl8pPr>
              <a:defRPr sz="1563"/>
            </a:lvl8pPr>
            <a:lvl9pPr>
              <a:defRPr sz="156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801" y="1360482"/>
            <a:ext cx="53897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5" b="1"/>
            </a:lvl1pPr>
            <a:lvl2pPr marL="446160" indent="0">
              <a:buNone/>
              <a:defRPr sz="1954" b="1"/>
            </a:lvl2pPr>
            <a:lvl3pPr marL="892377" indent="0">
              <a:buNone/>
              <a:defRPr sz="1758" b="1"/>
            </a:lvl3pPr>
            <a:lvl4pPr marL="1338554" indent="0">
              <a:buNone/>
              <a:defRPr sz="1563" b="1"/>
            </a:lvl4pPr>
            <a:lvl5pPr marL="1784751" indent="0">
              <a:buNone/>
              <a:defRPr sz="1563" b="1"/>
            </a:lvl5pPr>
            <a:lvl6pPr marL="2230910" indent="0">
              <a:buNone/>
              <a:defRPr sz="1563" b="1"/>
            </a:lvl6pPr>
            <a:lvl7pPr marL="2677070" indent="0">
              <a:buNone/>
              <a:defRPr sz="1563" b="1"/>
            </a:lvl7pPr>
            <a:lvl8pPr marL="3123267" indent="0">
              <a:buNone/>
              <a:defRPr sz="1563" b="1"/>
            </a:lvl8pPr>
            <a:lvl9pPr marL="3569451" indent="0">
              <a:buNone/>
              <a:defRPr sz="156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801" y="2000239"/>
            <a:ext cx="5389735" cy="3829060"/>
          </a:xfrm>
          <a:prstGeom prst="rect">
            <a:avLst/>
          </a:prstGeom>
        </p:spPr>
        <p:txBody>
          <a:bodyPr/>
          <a:lstStyle>
            <a:lvl1pPr>
              <a:defRPr sz="1954"/>
            </a:lvl1pPr>
            <a:lvl2pPr>
              <a:defRPr sz="1758"/>
            </a:lvl2pPr>
            <a:lvl3pPr>
              <a:defRPr sz="1661"/>
            </a:lvl3pPr>
            <a:lvl4pPr>
              <a:defRPr sz="1661"/>
            </a:lvl4pPr>
            <a:lvl5pPr>
              <a:defRPr sz="1661"/>
            </a:lvl5pPr>
            <a:lvl6pPr>
              <a:defRPr sz="1563"/>
            </a:lvl6pPr>
            <a:lvl7pPr>
              <a:defRPr sz="1563"/>
            </a:lvl7pPr>
            <a:lvl8pPr>
              <a:defRPr sz="1563"/>
            </a:lvl8pPr>
            <a:lvl9pPr>
              <a:defRPr sz="156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85275" y="6286525"/>
            <a:ext cx="9311901" cy="5068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spcAft>
                <a:spcPts val="0"/>
              </a:spcAft>
              <a:buNone/>
              <a:defRPr sz="879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2379" y="5829306"/>
            <a:ext cx="11047243" cy="308413"/>
          </a:xfrm>
          <a:prstGeom prst="rect">
            <a:avLst/>
          </a:prstGeom>
        </p:spPr>
        <p:txBody>
          <a:bodyPr bIns="0" anchor="b">
            <a:noAutofit/>
          </a:bodyPr>
          <a:lstStyle>
            <a:lvl1pPr algn="l">
              <a:spcAft>
                <a:spcPts val="0"/>
              </a:spcAft>
              <a:buNone/>
              <a:defRPr sz="879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038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377" y="3"/>
            <a:ext cx="11042665" cy="1047733"/>
          </a:xfrm>
        </p:spPr>
        <p:txBody>
          <a:bodyPr>
            <a:noAutofit/>
          </a:bodyPr>
          <a:lstStyle>
            <a:lvl1pPr algn="l">
              <a:defRPr sz="2735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2391" y="5829306"/>
            <a:ext cx="11047243" cy="308413"/>
          </a:xfrm>
        </p:spPr>
        <p:txBody>
          <a:bodyPr bIns="0" anchor="b">
            <a:noAutofit/>
          </a:bodyPr>
          <a:lstStyle>
            <a:lvl1pPr marL="0" indent="0" algn="l">
              <a:spcAft>
                <a:spcPts val="0"/>
              </a:spcAft>
              <a:buNone/>
              <a:defRPr sz="879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88686" y="6286525"/>
            <a:ext cx="9311901" cy="506828"/>
          </a:xfrm>
        </p:spPr>
        <p:txBody>
          <a:bodyPr anchor="ctr">
            <a:noAutofit/>
          </a:bodyPr>
          <a:lstStyle>
            <a:lvl1pPr algn="r">
              <a:spcAft>
                <a:spcPts val="0"/>
              </a:spcAft>
              <a:buNone/>
              <a:defRPr sz="879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9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77" y="3"/>
            <a:ext cx="11042665" cy="1047733"/>
          </a:xfrm>
        </p:spPr>
        <p:txBody>
          <a:bodyPr>
            <a:noAutofit/>
          </a:bodyPr>
          <a:lstStyle>
            <a:lvl1pPr algn="l">
              <a:defRPr sz="2735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2990" y="1333493"/>
            <a:ext cx="11041438" cy="4495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2391" y="5829306"/>
            <a:ext cx="11047243" cy="308413"/>
          </a:xfrm>
        </p:spPr>
        <p:txBody>
          <a:bodyPr bIns="0" anchor="b">
            <a:noAutofit/>
          </a:bodyPr>
          <a:lstStyle>
            <a:lvl1pPr marL="0" indent="0" algn="l">
              <a:spcAft>
                <a:spcPts val="0"/>
              </a:spcAft>
              <a:buNone/>
              <a:defRPr sz="879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88686" y="6286525"/>
            <a:ext cx="9311901" cy="506828"/>
          </a:xfrm>
        </p:spPr>
        <p:txBody>
          <a:bodyPr anchor="ctr">
            <a:noAutofit/>
          </a:bodyPr>
          <a:lstStyle>
            <a:lvl1pPr algn="r">
              <a:spcAft>
                <a:spcPts val="0"/>
              </a:spcAft>
              <a:buNone/>
              <a:defRPr sz="879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7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77" y="3"/>
            <a:ext cx="11042665" cy="10477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35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2990" y="1333493"/>
            <a:ext cx="11041438" cy="44958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2379" y="5829306"/>
            <a:ext cx="11047243" cy="308413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879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85275" y="6286525"/>
            <a:ext cx="9311901" cy="5068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879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10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77" y="4"/>
            <a:ext cx="11042665" cy="1126800"/>
          </a:xfrm>
        </p:spPr>
        <p:txBody>
          <a:bodyPr>
            <a:normAutofit/>
          </a:bodyPr>
          <a:lstStyle>
            <a:lvl1pPr algn="l">
              <a:defRPr sz="2051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2990" y="1333497"/>
            <a:ext cx="11041438" cy="4497964"/>
          </a:xfrm>
        </p:spPr>
        <p:txBody>
          <a:bodyPr/>
          <a:lstStyle>
            <a:lvl1pPr>
              <a:defRPr sz="1539">
                <a:solidFill>
                  <a:schemeClr val="tx1"/>
                </a:solidFill>
              </a:defRPr>
            </a:lvl1pPr>
            <a:lvl2pPr>
              <a:defRPr sz="1374">
                <a:solidFill>
                  <a:schemeClr val="tx1"/>
                </a:solidFill>
              </a:defRPr>
            </a:lvl2pPr>
            <a:lvl3pPr>
              <a:defRPr sz="1209">
                <a:solidFill>
                  <a:schemeClr val="tx1"/>
                </a:solidFill>
              </a:defRPr>
            </a:lvl3pPr>
            <a:lvl4pPr>
              <a:defRPr sz="1099">
                <a:solidFill>
                  <a:schemeClr val="tx1"/>
                </a:solidFill>
              </a:defRPr>
            </a:lvl4pPr>
            <a:lvl5pPr>
              <a:defRPr sz="10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14804" y="6286525"/>
            <a:ext cx="9299696" cy="506828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buNone/>
              <a:defRPr sz="806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391E476-43CD-4AA5-8B1E-D90C8DE141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379" y="5829314"/>
            <a:ext cx="11047243" cy="308413"/>
          </a:xfrm>
        </p:spPr>
        <p:txBody>
          <a:bodyPr lIns="36000" tIns="36000" rIns="36000" bIns="0" anchor="b">
            <a:noAutofit/>
          </a:bodyPr>
          <a:lstStyle>
            <a:lvl1pPr marL="0" indent="0" algn="l">
              <a:spcAft>
                <a:spcPts val="0"/>
              </a:spcAft>
              <a:buNone/>
              <a:defRPr sz="659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645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284" y="-8089"/>
            <a:ext cx="11042665" cy="1047733"/>
          </a:xfrm>
        </p:spPr>
        <p:txBody>
          <a:bodyPr>
            <a:normAutofit/>
          </a:bodyPr>
          <a:lstStyle>
            <a:lvl1pPr algn="l">
              <a:defRPr sz="2051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44231" y="6263921"/>
            <a:ext cx="8270665" cy="506828"/>
          </a:xfrm>
        </p:spPr>
        <p:txBody>
          <a:bodyPr anchor="ctr">
            <a:noAutofit/>
          </a:bodyPr>
          <a:lstStyle>
            <a:lvl1pPr algn="r">
              <a:buNone/>
              <a:defRPr sz="733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4729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377" y="3"/>
            <a:ext cx="11042665" cy="1047733"/>
          </a:xfrm>
        </p:spPr>
        <p:txBody>
          <a:bodyPr>
            <a:normAutofit/>
          </a:bodyPr>
          <a:lstStyle>
            <a:lvl1pPr algn="l">
              <a:defRPr sz="2735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2382" y="5829306"/>
            <a:ext cx="11047243" cy="308413"/>
          </a:xfrm>
        </p:spPr>
        <p:txBody>
          <a:bodyPr lIns="0" tIns="0" rIns="0" bIns="0" anchor="b">
            <a:noAutofit/>
          </a:bodyPr>
          <a:lstStyle>
            <a:lvl1pPr marL="0" indent="0" algn="l">
              <a:spcAft>
                <a:spcPts val="0"/>
              </a:spcAft>
              <a:buNone/>
              <a:defRPr sz="879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85275" y="6286525"/>
            <a:ext cx="9311901" cy="506828"/>
          </a:xfrm>
        </p:spPr>
        <p:txBody>
          <a:bodyPr anchor="ctr">
            <a:noAutofit/>
          </a:bodyPr>
          <a:lstStyle>
            <a:lvl1pPr algn="r">
              <a:spcAft>
                <a:spcPts val="0"/>
              </a:spcAft>
              <a:buNone/>
              <a:defRPr sz="879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251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84" y="-8089"/>
            <a:ext cx="11042665" cy="1047733"/>
          </a:xfrm>
        </p:spPr>
        <p:txBody>
          <a:bodyPr>
            <a:normAutofit/>
          </a:bodyPr>
          <a:lstStyle>
            <a:lvl1pPr algn="l">
              <a:defRPr sz="2735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5302" y="1481600"/>
            <a:ext cx="11162223" cy="42876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22383" y="5829312"/>
            <a:ext cx="11047243" cy="308412"/>
          </a:xfrm>
        </p:spPr>
        <p:txBody>
          <a:bodyPr l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879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A394FC9-6675-476E-B667-DB9F46440D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8686" y="6286525"/>
            <a:ext cx="9311901" cy="506828"/>
          </a:xfrm>
        </p:spPr>
        <p:txBody>
          <a:bodyPr anchor="ctr">
            <a:noAutofit/>
          </a:bodyPr>
          <a:lstStyle>
            <a:lvl1pPr algn="r">
              <a:spcAft>
                <a:spcPts val="0"/>
              </a:spcAft>
              <a:buNone/>
              <a:defRPr sz="879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11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80" y="274640"/>
            <a:ext cx="10974229" cy="4510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80" y="1723864"/>
            <a:ext cx="5387619" cy="451016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6639" indent="0">
              <a:buNone/>
              <a:defRPr sz="1954" b="1"/>
            </a:lvl2pPr>
            <a:lvl3pPr marL="893277" indent="0">
              <a:buNone/>
              <a:defRPr sz="1758" b="1"/>
            </a:lvl3pPr>
            <a:lvl4pPr marL="1339916" indent="0">
              <a:buNone/>
              <a:defRPr sz="1563" b="1"/>
            </a:lvl4pPr>
            <a:lvl5pPr marL="1786555" indent="0">
              <a:buNone/>
              <a:defRPr sz="1563" b="1"/>
            </a:lvl5pPr>
            <a:lvl6pPr marL="2233193" indent="0">
              <a:buNone/>
              <a:defRPr sz="1563" b="1"/>
            </a:lvl6pPr>
            <a:lvl7pPr marL="2679832" indent="0">
              <a:buNone/>
              <a:defRPr sz="1563" b="1"/>
            </a:lvl7pPr>
            <a:lvl8pPr marL="3126471" indent="0">
              <a:buNone/>
              <a:defRPr sz="1563" b="1"/>
            </a:lvl8pPr>
            <a:lvl9pPr marL="3573109" indent="0">
              <a:buNone/>
              <a:defRPr sz="15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80" y="2174878"/>
            <a:ext cx="5387619" cy="1540971"/>
          </a:xfrm>
        </p:spPr>
        <p:txBody>
          <a:bodyPr/>
          <a:lstStyle>
            <a:lvl1pPr>
              <a:defRPr sz="2345"/>
            </a:lvl1pPr>
            <a:lvl2pPr>
              <a:defRPr sz="1954"/>
            </a:lvl2pPr>
            <a:lvl3pPr>
              <a:defRPr sz="1758"/>
            </a:lvl3pPr>
            <a:lvl4pPr>
              <a:defRPr sz="1563"/>
            </a:lvl4pPr>
            <a:lvl5pPr>
              <a:defRPr sz="1563"/>
            </a:lvl5pPr>
            <a:lvl6pPr>
              <a:defRPr sz="1563"/>
            </a:lvl6pPr>
            <a:lvl7pPr>
              <a:defRPr sz="1563"/>
            </a:lvl7pPr>
            <a:lvl8pPr>
              <a:defRPr sz="1563"/>
            </a:lvl8pPr>
            <a:lvl9pPr>
              <a:defRPr sz="15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80" y="1723864"/>
            <a:ext cx="5389735" cy="451016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6639" indent="0">
              <a:buNone/>
              <a:defRPr sz="1954" b="1"/>
            </a:lvl2pPr>
            <a:lvl3pPr marL="893277" indent="0">
              <a:buNone/>
              <a:defRPr sz="1758" b="1"/>
            </a:lvl3pPr>
            <a:lvl4pPr marL="1339916" indent="0">
              <a:buNone/>
              <a:defRPr sz="1563" b="1"/>
            </a:lvl4pPr>
            <a:lvl5pPr marL="1786555" indent="0">
              <a:buNone/>
              <a:defRPr sz="1563" b="1"/>
            </a:lvl5pPr>
            <a:lvl6pPr marL="2233193" indent="0">
              <a:buNone/>
              <a:defRPr sz="1563" b="1"/>
            </a:lvl6pPr>
            <a:lvl7pPr marL="2679832" indent="0">
              <a:buNone/>
              <a:defRPr sz="1563" b="1"/>
            </a:lvl7pPr>
            <a:lvl8pPr marL="3126471" indent="0">
              <a:buNone/>
              <a:defRPr sz="1563" b="1"/>
            </a:lvl8pPr>
            <a:lvl9pPr marL="3573109" indent="0">
              <a:buNone/>
              <a:defRPr sz="15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80" y="2174878"/>
            <a:ext cx="5389735" cy="1540971"/>
          </a:xfrm>
        </p:spPr>
        <p:txBody>
          <a:bodyPr/>
          <a:lstStyle>
            <a:lvl1pPr>
              <a:defRPr sz="2345"/>
            </a:lvl1pPr>
            <a:lvl2pPr>
              <a:defRPr sz="1954"/>
            </a:lvl2pPr>
            <a:lvl3pPr>
              <a:defRPr sz="1758"/>
            </a:lvl3pPr>
            <a:lvl4pPr>
              <a:defRPr sz="1563"/>
            </a:lvl4pPr>
            <a:lvl5pPr>
              <a:defRPr sz="1563"/>
            </a:lvl5pPr>
            <a:lvl6pPr>
              <a:defRPr sz="1563"/>
            </a:lvl6pPr>
            <a:lvl7pPr>
              <a:defRPr sz="1563"/>
            </a:lvl7pPr>
            <a:lvl8pPr>
              <a:defRPr sz="1563"/>
            </a:lvl8pPr>
            <a:lvl9pPr>
              <a:defRPr sz="15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02/08/2019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02/08/2019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9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02/08/2019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83" y="1044219"/>
            <a:ext cx="4011606" cy="390881"/>
          </a:xfrm>
        </p:spPr>
        <p:txBody>
          <a:bodyPr anchor="b"/>
          <a:lstStyle>
            <a:lvl1pPr algn="l">
              <a:defRPr sz="195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55" y="273052"/>
            <a:ext cx="6816554" cy="1991987"/>
          </a:xfrm>
        </p:spPr>
        <p:txBody>
          <a:bodyPr/>
          <a:lstStyle>
            <a:lvl1pPr>
              <a:defRPr sz="3126"/>
            </a:lvl1pPr>
            <a:lvl2pPr>
              <a:defRPr sz="2735"/>
            </a:lvl2pPr>
            <a:lvl3pPr>
              <a:defRPr sz="2345"/>
            </a:lvl3pPr>
            <a:lvl4pPr>
              <a:defRPr sz="1954"/>
            </a:lvl4pPr>
            <a:lvl5pPr>
              <a:defRPr sz="1954"/>
            </a:lvl5pPr>
            <a:lvl6pPr>
              <a:defRPr sz="1954"/>
            </a:lvl6pPr>
            <a:lvl7pPr>
              <a:defRPr sz="1954"/>
            </a:lvl7pPr>
            <a:lvl8pPr>
              <a:defRPr sz="1954"/>
            </a:lvl8pPr>
            <a:lvl9pPr>
              <a:defRPr sz="19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83" y="1435105"/>
            <a:ext cx="4011606" cy="300678"/>
          </a:xfrm>
        </p:spPr>
        <p:txBody>
          <a:bodyPr/>
          <a:lstStyle>
            <a:lvl1pPr marL="0" indent="0">
              <a:buNone/>
              <a:defRPr sz="1368"/>
            </a:lvl1pPr>
            <a:lvl2pPr marL="446639" indent="0">
              <a:buNone/>
              <a:defRPr sz="1172"/>
            </a:lvl2pPr>
            <a:lvl3pPr marL="893277" indent="0">
              <a:buNone/>
              <a:defRPr sz="977"/>
            </a:lvl3pPr>
            <a:lvl4pPr marL="1339916" indent="0">
              <a:buNone/>
              <a:defRPr sz="879"/>
            </a:lvl4pPr>
            <a:lvl5pPr marL="1786555" indent="0">
              <a:buNone/>
              <a:defRPr sz="879"/>
            </a:lvl5pPr>
            <a:lvl6pPr marL="2233193" indent="0">
              <a:buNone/>
              <a:defRPr sz="879"/>
            </a:lvl6pPr>
            <a:lvl7pPr marL="2679832" indent="0">
              <a:buNone/>
              <a:defRPr sz="879"/>
            </a:lvl7pPr>
            <a:lvl8pPr marL="3126471" indent="0">
              <a:buNone/>
              <a:defRPr sz="879"/>
            </a:lvl8pPr>
            <a:lvl9pPr marL="3573109" indent="0">
              <a:buNone/>
              <a:defRPr sz="8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02/08/2019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29" y="4976459"/>
            <a:ext cx="7316153" cy="390881"/>
          </a:xfrm>
        </p:spPr>
        <p:txBody>
          <a:bodyPr anchor="b"/>
          <a:lstStyle>
            <a:lvl1pPr algn="l">
              <a:defRPr sz="195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29" y="612778"/>
            <a:ext cx="7316153" cy="571286"/>
          </a:xfrm>
        </p:spPr>
        <p:txBody>
          <a:bodyPr/>
          <a:lstStyle>
            <a:lvl1pPr marL="0" indent="0">
              <a:buNone/>
              <a:defRPr sz="3126"/>
            </a:lvl1pPr>
            <a:lvl2pPr marL="446639" indent="0">
              <a:buNone/>
              <a:defRPr sz="2735"/>
            </a:lvl2pPr>
            <a:lvl3pPr marL="893277" indent="0">
              <a:buNone/>
              <a:defRPr sz="2345"/>
            </a:lvl3pPr>
            <a:lvl4pPr marL="1339916" indent="0">
              <a:buNone/>
              <a:defRPr sz="1954"/>
            </a:lvl4pPr>
            <a:lvl5pPr marL="1786555" indent="0">
              <a:buNone/>
              <a:defRPr sz="1954"/>
            </a:lvl5pPr>
            <a:lvl6pPr marL="2233193" indent="0">
              <a:buNone/>
              <a:defRPr sz="1954"/>
            </a:lvl6pPr>
            <a:lvl7pPr marL="2679832" indent="0">
              <a:buNone/>
              <a:defRPr sz="1954"/>
            </a:lvl7pPr>
            <a:lvl8pPr marL="3126471" indent="0">
              <a:buNone/>
              <a:defRPr sz="1954"/>
            </a:lvl8pPr>
            <a:lvl9pPr marL="3573109" indent="0">
              <a:buNone/>
              <a:defRPr sz="1954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29" y="5367340"/>
            <a:ext cx="7316153" cy="300678"/>
          </a:xfrm>
        </p:spPr>
        <p:txBody>
          <a:bodyPr/>
          <a:lstStyle>
            <a:lvl1pPr marL="0" indent="0">
              <a:buNone/>
              <a:defRPr sz="1368"/>
            </a:lvl1pPr>
            <a:lvl2pPr marL="446639" indent="0">
              <a:buNone/>
              <a:defRPr sz="1172"/>
            </a:lvl2pPr>
            <a:lvl3pPr marL="893277" indent="0">
              <a:buNone/>
              <a:defRPr sz="977"/>
            </a:lvl3pPr>
            <a:lvl4pPr marL="1339916" indent="0">
              <a:buNone/>
              <a:defRPr sz="879"/>
            </a:lvl4pPr>
            <a:lvl5pPr marL="1786555" indent="0">
              <a:buNone/>
              <a:defRPr sz="879"/>
            </a:lvl5pPr>
            <a:lvl6pPr marL="2233193" indent="0">
              <a:buNone/>
              <a:defRPr sz="879"/>
            </a:lvl6pPr>
            <a:lvl7pPr marL="2679832" indent="0">
              <a:buNone/>
              <a:defRPr sz="879"/>
            </a:lvl7pPr>
            <a:lvl8pPr marL="3126471" indent="0">
              <a:buNone/>
              <a:defRPr sz="879"/>
            </a:lvl8pPr>
            <a:lvl9pPr marL="3573109" indent="0">
              <a:buNone/>
              <a:defRPr sz="8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02/08/2019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165" y="167328"/>
            <a:ext cx="11275265" cy="4510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165" y="1284826"/>
            <a:ext cx="11275265" cy="1571039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80" y="6356352"/>
            <a:ext cx="2845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02/08/2019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739" y="6356352"/>
            <a:ext cx="2845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10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893277" rtl="0" eaLnBrk="1" latinLnBrk="0" hangingPunct="1">
        <a:spcBef>
          <a:spcPct val="0"/>
        </a:spcBef>
        <a:buNone/>
        <a:defRPr sz="2345" b="1" kern="1200">
          <a:solidFill>
            <a:schemeClr val="accent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2091" indent="-262091" algn="l" defTabSz="893277" rtl="0" eaLnBrk="1" latinLnBrk="0" hangingPunct="1">
        <a:spcBef>
          <a:spcPts val="1758"/>
        </a:spcBef>
        <a:buClr>
          <a:schemeClr val="tx1"/>
        </a:buClr>
        <a:buFont typeface="Arial" panose="020B0604020202020204" pitchFamily="34" charset="0"/>
        <a:buChar char="●"/>
        <a:defRPr sz="2149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5788" indent="-279149" algn="l" defTabSz="893277" rtl="0" eaLnBrk="1" latinLnBrk="0" hangingPunct="1">
        <a:spcBef>
          <a:spcPts val="293"/>
        </a:spcBef>
        <a:buFont typeface="Arial" panose="020B0604020202020204" pitchFamily="34" charset="0"/>
        <a:buChar char="–"/>
        <a:defRPr sz="1954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6597" indent="-223319" algn="l" defTabSz="893277" rtl="0" eaLnBrk="1" latinLnBrk="0" hangingPunct="1">
        <a:spcBef>
          <a:spcPts val="0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3235" indent="-223319" algn="l" defTabSz="893277" rtl="0" eaLnBrk="1" latinLnBrk="0" hangingPunct="1">
        <a:spcBef>
          <a:spcPts val="0"/>
        </a:spcBef>
        <a:buFont typeface="Arial" panose="020B0604020202020204" pitchFamily="34" charset="0"/>
        <a:buChar char="–"/>
        <a:defRPr sz="1758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9874" indent="-223319" algn="l" defTabSz="893277" rtl="0" eaLnBrk="1" latinLnBrk="0" hangingPunct="1">
        <a:spcBef>
          <a:spcPts val="0"/>
        </a:spcBef>
        <a:buFont typeface="Arial" panose="020B0604020202020204" pitchFamily="34" charset="0"/>
        <a:buChar char="»"/>
        <a:defRPr sz="1758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56513" indent="-223319" algn="l" defTabSz="8932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6pPr>
      <a:lvl7pPr marL="2903151" indent="-223319" algn="l" defTabSz="8932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7pPr>
      <a:lvl8pPr marL="3349790" indent="-223319" algn="l" defTabSz="8932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8pPr>
      <a:lvl9pPr marL="3796429" indent="-223319" algn="l" defTabSz="8932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3277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1pPr>
      <a:lvl2pPr marL="446639" algn="l" defTabSz="893277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93277" algn="l" defTabSz="893277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3pPr>
      <a:lvl4pPr marL="1339916" algn="l" defTabSz="893277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1786555" algn="l" defTabSz="893277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233193" algn="l" defTabSz="893277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679832" algn="l" defTabSz="893277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126471" algn="l" defTabSz="893277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573109" algn="l" defTabSz="893277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fizer\Eliquis\ELI204 Masterclass\First masterclass\Presentations\Template\Eliquis_SPAF Masterclass_PPT_1703147[1].jp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3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3770" y="1"/>
            <a:ext cx="11041988" cy="104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6" tIns="60908" rIns="121816" bIns="609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3770" y="1333194"/>
            <a:ext cx="11041988" cy="476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6" tIns="60908" rIns="121816" bIns="609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207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  <p:sldLayoutId id="2147483691" r:id="rId13"/>
    <p:sldLayoutId id="2147483695" r:id="rId14"/>
    <p:sldLayoutId id="2147483703" r:id="rId15"/>
    <p:sldLayoutId id="2147483704" r:id="rId16"/>
  </p:sldLayoutIdLst>
  <p:transition/>
  <p:txStyles>
    <p:titleStyle>
      <a:lvl1pPr algn="l" defTabSz="893779" rtl="0" eaLnBrk="0" fontAlgn="base" hangingPunct="0">
        <a:spcBef>
          <a:spcPct val="0"/>
        </a:spcBef>
        <a:spcAft>
          <a:spcPct val="0"/>
        </a:spcAft>
        <a:defRPr lang="en-GB" sz="2716" kern="1200" dirty="0">
          <a:solidFill>
            <a:srgbClr val="76004B"/>
          </a:solidFill>
          <a:latin typeface="+mj-lt"/>
          <a:ea typeface="+mj-ea"/>
          <a:cs typeface="+mj-cs"/>
        </a:defRPr>
      </a:lvl1pPr>
      <a:lvl2pPr algn="l" defTabSz="893779" rtl="0" eaLnBrk="0" fontAlgn="base" hangingPunct="0">
        <a:spcBef>
          <a:spcPct val="0"/>
        </a:spcBef>
        <a:spcAft>
          <a:spcPct val="0"/>
        </a:spcAft>
        <a:defRPr sz="2716">
          <a:solidFill>
            <a:srgbClr val="76004B"/>
          </a:solidFill>
          <a:latin typeface="Calibri" pitchFamily="34" charset="0"/>
        </a:defRPr>
      </a:lvl2pPr>
      <a:lvl3pPr algn="l" defTabSz="893779" rtl="0" eaLnBrk="0" fontAlgn="base" hangingPunct="0">
        <a:spcBef>
          <a:spcPct val="0"/>
        </a:spcBef>
        <a:spcAft>
          <a:spcPct val="0"/>
        </a:spcAft>
        <a:defRPr sz="2716">
          <a:solidFill>
            <a:srgbClr val="76004B"/>
          </a:solidFill>
          <a:latin typeface="Calibri" pitchFamily="34" charset="0"/>
        </a:defRPr>
      </a:lvl3pPr>
      <a:lvl4pPr algn="l" defTabSz="893779" rtl="0" eaLnBrk="0" fontAlgn="base" hangingPunct="0">
        <a:spcBef>
          <a:spcPct val="0"/>
        </a:spcBef>
        <a:spcAft>
          <a:spcPct val="0"/>
        </a:spcAft>
        <a:defRPr sz="2716">
          <a:solidFill>
            <a:srgbClr val="76004B"/>
          </a:solidFill>
          <a:latin typeface="Calibri" pitchFamily="34" charset="0"/>
        </a:defRPr>
      </a:lvl4pPr>
      <a:lvl5pPr algn="l" defTabSz="893779" rtl="0" eaLnBrk="0" fontAlgn="base" hangingPunct="0">
        <a:spcBef>
          <a:spcPct val="0"/>
        </a:spcBef>
        <a:spcAft>
          <a:spcPct val="0"/>
        </a:spcAft>
        <a:defRPr sz="2716">
          <a:solidFill>
            <a:srgbClr val="76004B"/>
          </a:solidFill>
          <a:latin typeface="Calibri" pitchFamily="34" charset="0"/>
        </a:defRPr>
      </a:lvl5pPr>
      <a:lvl6pPr marL="335604" algn="l" defTabSz="893779" rtl="0" fontAlgn="base">
        <a:spcBef>
          <a:spcPct val="0"/>
        </a:spcBef>
        <a:spcAft>
          <a:spcPct val="0"/>
        </a:spcAft>
        <a:defRPr sz="2716">
          <a:solidFill>
            <a:srgbClr val="76004B"/>
          </a:solidFill>
          <a:latin typeface="Calibri" pitchFamily="34" charset="0"/>
        </a:defRPr>
      </a:lvl6pPr>
      <a:lvl7pPr marL="671208" algn="l" defTabSz="893779" rtl="0" fontAlgn="base">
        <a:spcBef>
          <a:spcPct val="0"/>
        </a:spcBef>
        <a:spcAft>
          <a:spcPct val="0"/>
        </a:spcAft>
        <a:defRPr sz="2716">
          <a:solidFill>
            <a:srgbClr val="76004B"/>
          </a:solidFill>
          <a:latin typeface="Calibri" pitchFamily="34" charset="0"/>
        </a:defRPr>
      </a:lvl7pPr>
      <a:lvl8pPr marL="1006813" algn="l" defTabSz="893779" rtl="0" fontAlgn="base">
        <a:spcBef>
          <a:spcPct val="0"/>
        </a:spcBef>
        <a:spcAft>
          <a:spcPct val="0"/>
        </a:spcAft>
        <a:defRPr sz="2716">
          <a:solidFill>
            <a:srgbClr val="76004B"/>
          </a:solidFill>
          <a:latin typeface="Calibri" pitchFamily="34" charset="0"/>
        </a:defRPr>
      </a:lvl8pPr>
      <a:lvl9pPr marL="1342417" algn="l" defTabSz="893779" rtl="0" fontAlgn="base">
        <a:spcBef>
          <a:spcPct val="0"/>
        </a:spcBef>
        <a:spcAft>
          <a:spcPct val="0"/>
        </a:spcAft>
        <a:defRPr sz="2716">
          <a:solidFill>
            <a:srgbClr val="76004B"/>
          </a:solidFill>
          <a:latin typeface="Calibri" pitchFamily="34" charset="0"/>
        </a:defRPr>
      </a:lvl9pPr>
    </p:titleStyle>
    <p:bodyStyle>
      <a:lvl1pPr marL="334440" indent="-334440" algn="l" defTabSz="893779" rtl="0" eaLnBrk="0" fontAlgn="base" hangingPunct="0">
        <a:spcBef>
          <a:spcPct val="20000"/>
        </a:spcBef>
        <a:spcAft>
          <a:spcPct val="0"/>
        </a:spcAft>
        <a:buClr>
          <a:srgbClr val="F26A38"/>
        </a:buClr>
        <a:buSzPct val="80000"/>
        <a:buFont typeface="Wingdings 3" panose="05040102010807070707" pitchFamily="18" charset="2"/>
        <a:buChar char="u"/>
        <a:defRPr sz="2348" kern="1200">
          <a:solidFill>
            <a:srgbClr val="76004B"/>
          </a:solidFill>
          <a:latin typeface="+mn-lt"/>
          <a:ea typeface="+mn-ea"/>
          <a:cs typeface="+mn-cs"/>
        </a:defRPr>
      </a:lvl1pPr>
      <a:lvl2pPr marL="725977" indent="-278505" algn="l" defTabSz="893779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anose="020B0604020202020204" pitchFamily="34" charset="0"/>
        <a:buChar char="–"/>
        <a:defRPr sz="1982" kern="1200">
          <a:solidFill>
            <a:srgbClr val="76004B"/>
          </a:solidFill>
          <a:latin typeface="+mn-lt"/>
          <a:ea typeface="+mn-ea"/>
          <a:cs typeface="+mn-cs"/>
        </a:defRPr>
      </a:lvl2pPr>
      <a:lvl3pPr marL="1117516" indent="-222571" algn="l" defTabSz="893779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anose="020B0604020202020204" pitchFamily="34" charset="0"/>
        <a:buChar char="•"/>
        <a:defRPr sz="1761" kern="1200">
          <a:solidFill>
            <a:srgbClr val="76004B"/>
          </a:solidFill>
          <a:latin typeface="+mn-lt"/>
          <a:ea typeface="+mn-ea"/>
          <a:cs typeface="+mn-cs"/>
        </a:defRPr>
      </a:lvl3pPr>
      <a:lvl4pPr marL="1563822" indent="-222571" algn="l" defTabSz="893779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anose="020B0604020202020204" pitchFamily="34" charset="0"/>
        <a:buChar char="–"/>
        <a:defRPr sz="1761" kern="1200">
          <a:solidFill>
            <a:srgbClr val="76004B"/>
          </a:solidFill>
          <a:latin typeface="+mn-lt"/>
          <a:ea typeface="+mn-ea"/>
          <a:cs typeface="+mn-cs"/>
        </a:defRPr>
      </a:lvl4pPr>
      <a:lvl5pPr marL="2011295" indent="-222571" algn="l" defTabSz="893779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anose="020B0604020202020204" pitchFamily="34" charset="0"/>
        <a:buChar char="»"/>
        <a:defRPr sz="1761" kern="1200">
          <a:solidFill>
            <a:srgbClr val="76004B"/>
          </a:solidFill>
          <a:latin typeface="+mn-lt"/>
          <a:ea typeface="+mn-ea"/>
          <a:cs typeface="+mn-cs"/>
        </a:defRPr>
      </a:lvl5pPr>
      <a:lvl6pPr marL="2458693" indent="-223507" algn="l" defTabSz="894086" rtl="0" eaLnBrk="1" latinLnBrk="0" hangingPunct="1">
        <a:spcBef>
          <a:spcPct val="20000"/>
        </a:spcBef>
        <a:buFont typeface="Arial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6pPr>
      <a:lvl7pPr marL="2905746" indent="-223507" algn="l" defTabSz="894086" rtl="0" eaLnBrk="1" latinLnBrk="0" hangingPunct="1">
        <a:spcBef>
          <a:spcPct val="20000"/>
        </a:spcBef>
        <a:buFont typeface="Arial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7pPr>
      <a:lvl8pPr marL="3352779" indent="-223507" algn="l" defTabSz="894086" rtl="0" eaLnBrk="1" latinLnBrk="0" hangingPunct="1">
        <a:spcBef>
          <a:spcPct val="20000"/>
        </a:spcBef>
        <a:buFont typeface="Arial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8pPr>
      <a:lvl9pPr marL="3799813" indent="-223507" algn="l" defTabSz="894086" rtl="0" eaLnBrk="1" latinLnBrk="0" hangingPunct="1">
        <a:spcBef>
          <a:spcPct val="20000"/>
        </a:spcBef>
        <a:buFont typeface="Arial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086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1pPr>
      <a:lvl2pPr marL="447017" algn="l" defTabSz="894086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2pPr>
      <a:lvl3pPr marL="894086" algn="l" defTabSz="894086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algn="l" defTabSz="894086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4pPr>
      <a:lvl5pPr marL="1788171" algn="l" defTabSz="894086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5pPr>
      <a:lvl6pPr marL="2235186" algn="l" defTabSz="894086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6pPr>
      <a:lvl7pPr marL="2682203" algn="l" defTabSz="894086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7pPr>
      <a:lvl8pPr marL="3129253" algn="l" defTabSz="894086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8pPr>
      <a:lvl9pPr marL="3576292" algn="l" defTabSz="894086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307" y="332661"/>
            <a:ext cx="11078904" cy="6047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dirty="0"/>
              <a:t>Master title text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59692-5549-40E8-820A-05DC896BF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309" y="6356350"/>
            <a:ext cx="8716251" cy="3710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33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6C3339-9743-4696-B5B3-CFD1EAFF9FDC}"/>
              </a:ext>
            </a:extLst>
          </p:cNvPr>
          <p:cNvSpPr/>
          <p:nvPr userDrawn="1"/>
        </p:nvSpPr>
        <p:spPr>
          <a:xfrm>
            <a:off x="9027610" y="5969728"/>
            <a:ext cx="614034" cy="180824"/>
          </a:xfrm>
          <a:prstGeom prst="rect">
            <a:avLst/>
          </a:prstGeom>
          <a:solidFill>
            <a:schemeClr val="bg2"/>
          </a:solidFill>
          <a:ln w="1270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8000000"/>
            </a:lightRig>
          </a:scene3d>
          <a:sp3d>
            <a:bevelB w="2159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70000"/>
              </a:lnSpc>
            </a:pPr>
            <a:endParaRPr lang="en-US" sz="2051" dirty="0">
              <a:solidFill>
                <a:prstClr val="white"/>
              </a:solidFill>
              <a:latin typeface="Eras Demi ITC" panose="020B0805030504020804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36" y="1362757"/>
            <a:ext cx="11078902" cy="47486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4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6" r:id="rId4"/>
  </p:sldLayoutIdLst>
  <p:hf sldNum="0" hdr="0" dt="0"/>
  <p:txStyles>
    <p:titleStyle>
      <a:lvl1pPr algn="r" defTabSz="669941" rtl="0" eaLnBrk="1" latinLnBrk="0" hangingPunct="1">
        <a:lnSpc>
          <a:spcPct val="90000"/>
        </a:lnSpc>
        <a:spcBef>
          <a:spcPct val="0"/>
        </a:spcBef>
        <a:buNone/>
        <a:defRPr lang="en-GB" sz="2345" b="1" kern="1200" spc="0" baseline="0" dirty="0" smtClean="0">
          <a:solidFill>
            <a:schemeClr val="tx1">
              <a:lumMod val="50000"/>
            </a:schemeClr>
          </a:solidFill>
          <a:latin typeface="Arial" panose="020B0604020202020204" pitchFamily="34" charset="0"/>
          <a:ea typeface="ＭＳ Ｐゴシック" charset="0"/>
          <a:cs typeface="+mj-cs"/>
        </a:defRPr>
      </a:lvl1pPr>
    </p:titleStyle>
    <p:bodyStyle>
      <a:lvl1pPr marL="0" indent="0" algn="l" defTabSz="669941" rtl="0" eaLnBrk="1" latinLnBrk="0" hangingPunct="1">
        <a:lnSpc>
          <a:spcPct val="95000"/>
        </a:lnSpc>
        <a:spcBef>
          <a:spcPts val="147"/>
        </a:spcBef>
        <a:spcAft>
          <a:spcPts val="440"/>
        </a:spcAft>
        <a:buClr>
          <a:schemeClr val="accent1"/>
        </a:buClr>
        <a:buSzPct val="75000"/>
        <a:buFontTx/>
        <a:buNone/>
        <a:defRPr sz="1612" b="0" kern="1200" spc="0" baseline="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195400" indent="-195400" algn="l" defTabSz="669941" rtl="0" eaLnBrk="1" latinLnBrk="0" hangingPunct="1">
        <a:lnSpc>
          <a:spcPct val="95000"/>
        </a:lnSpc>
        <a:spcBef>
          <a:spcPts val="147"/>
        </a:spcBef>
        <a:spcAft>
          <a:spcPts val="147"/>
        </a:spcAft>
        <a:buClr>
          <a:schemeClr val="accent2"/>
        </a:buClr>
        <a:buSzPct val="100000"/>
        <a:buFont typeface="Arial" panose="020B0604020202020204" pitchFamily="34" charset="0"/>
        <a:buChar char="•"/>
        <a:defRPr lang="en-US" sz="1465" b="0" kern="1200" dirty="0" smtClean="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327991" indent="-132593" algn="l" defTabSz="669941" rtl="0" eaLnBrk="1" latinLnBrk="0" hangingPunct="1">
        <a:lnSpc>
          <a:spcPct val="95000"/>
        </a:lnSpc>
        <a:spcBef>
          <a:spcPts val="147"/>
        </a:spcBef>
        <a:spcAft>
          <a:spcPts val="147"/>
        </a:spcAft>
        <a:buClr>
          <a:schemeClr val="accent2"/>
        </a:buClr>
        <a:buSzPct val="100000"/>
        <a:buFont typeface="Calibri" panose="020F0502020204030204" pitchFamily="34" charset="0"/>
        <a:buChar char="‒"/>
        <a:tabLst/>
        <a:defRPr lang="en-US" sz="1319" b="0" kern="1200" dirty="0" smtClean="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460585" indent="-132593" algn="l" defTabSz="669941" rtl="0" eaLnBrk="1" latinLnBrk="0" hangingPunct="1">
        <a:lnSpc>
          <a:spcPct val="95000"/>
        </a:lnSpc>
        <a:spcBef>
          <a:spcPts val="147"/>
        </a:spcBef>
        <a:spcAft>
          <a:spcPts val="147"/>
        </a:spcAft>
        <a:buClr>
          <a:schemeClr val="accent2"/>
        </a:buClr>
        <a:buSzPct val="110000"/>
        <a:buFont typeface="Calibri" panose="020F0502020204030204" pitchFamily="34" charset="0"/>
        <a:buChar char="‒"/>
        <a:tabLst/>
        <a:defRPr sz="1172" b="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593178" marR="0" indent="-132593" algn="l" defTabSz="669941" rtl="0" eaLnBrk="1" fontAlgn="auto" latinLnBrk="0" hangingPunct="1">
        <a:lnSpc>
          <a:spcPct val="95000"/>
        </a:lnSpc>
        <a:spcBef>
          <a:spcPts val="147"/>
        </a:spcBef>
        <a:spcAft>
          <a:spcPts val="147"/>
        </a:spcAft>
        <a:buClr>
          <a:schemeClr val="accent2"/>
        </a:buClr>
        <a:buSzPct val="110000"/>
        <a:buFont typeface="Calibri" panose="020F0502020204030204" pitchFamily="34" charset="0"/>
        <a:buChar char="‒"/>
        <a:tabLst/>
        <a:defRPr sz="1026" b="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842339" indent="-167486" algn="l" defTabSz="669941" rtl="0" eaLnBrk="1" latinLnBrk="0" hangingPunct="1">
        <a:spcBef>
          <a:spcPct val="20000"/>
        </a:spcBef>
        <a:buFont typeface="Arial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177310" indent="-167486" algn="l" defTabSz="669941" rtl="0" eaLnBrk="1" latinLnBrk="0" hangingPunct="1">
        <a:spcBef>
          <a:spcPct val="20000"/>
        </a:spcBef>
        <a:buFont typeface="Arial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512280" indent="-167486" algn="l" defTabSz="669941" rtl="0" eaLnBrk="1" latinLnBrk="0" hangingPunct="1">
        <a:spcBef>
          <a:spcPct val="20000"/>
        </a:spcBef>
        <a:buFont typeface="Arial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847250" indent="-167486" algn="l" defTabSz="669941" rtl="0" eaLnBrk="1" latinLnBrk="0" hangingPunct="1">
        <a:spcBef>
          <a:spcPct val="20000"/>
        </a:spcBef>
        <a:buFont typeface="Arial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9941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1pPr>
      <a:lvl2pPr marL="334971" algn="l" defTabSz="669941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2pPr>
      <a:lvl3pPr marL="669941" algn="l" defTabSz="669941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3pPr>
      <a:lvl4pPr marL="1004913" algn="l" defTabSz="669941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4pPr>
      <a:lvl5pPr marL="1339883" algn="l" defTabSz="669941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5pPr>
      <a:lvl6pPr marL="1674853" algn="l" defTabSz="669941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6pPr>
      <a:lvl7pPr marL="2009823" algn="l" defTabSz="669941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7pPr>
      <a:lvl8pPr marL="2344794" algn="l" defTabSz="669941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8pPr>
      <a:lvl9pPr marL="2679766" algn="l" defTabSz="669941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7" orient="horz" pos="5662" userDrawn="1">
          <p15:clr>
            <a:srgbClr val="F26B43"/>
          </p15:clr>
        </p15:guide>
        <p15:guide id="8" orient="horz" pos="5329" userDrawn="1">
          <p15:clr>
            <a:srgbClr val="F26B43"/>
          </p15:clr>
        </p15:guide>
        <p15:guide id="11" orient="horz" pos="5148" userDrawn="1">
          <p15:clr>
            <a:srgbClr val="F26B43"/>
          </p15:clr>
        </p15:guide>
        <p15:guide id="14" orient="horz" pos="1126" userDrawn="1">
          <p15:clr>
            <a:srgbClr val="F26B43"/>
          </p15:clr>
        </p15:guide>
        <p15:guide id="15" orient="horz" pos="793" userDrawn="1">
          <p15:clr>
            <a:srgbClr val="F26B43"/>
          </p15:clr>
        </p15:guide>
        <p15:guide id="20" pos="463" userDrawn="1">
          <p15:clr>
            <a:srgbClr val="F26B43"/>
          </p15:clr>
        </p15:guide>
        <p15:guide id="21" pos="977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fizer\Eliquis\ELI204 Masterclass\First masterclass\Presentations\Template\Eliquis_SPAF Masterclass_PPT_1703147[1]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6" y="-2733"/>
            <a:ext cx="12193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4813" y="-7694"/>
            <a:ext cx="110409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7" tIns="45669" rIns="91337" bIns="45669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818" y="1335587"/>
            <a:ext cx="1116270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7" tIns="45669" rIns="91337" bIns="4566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6243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p:txStyles>
    <p:titleStyle>
      <a:lvl1pPr algn="l" defTabSz="890847" rtl="0" eaLnBrk="0" fontAlgn="base" hangingPunct="0">
        <a:spcBef>
          <a:spcPct val="0"/>
        </a:spcBef>
        <a:spcAft>
          <a:spcPct val="0"/>
        </a:spcAft>
        <a:defRPr lang="en-GB" sz="2735" kern="1200" dirty="0">
          <a:solidFill>
            <a:srgbClr val="76004B"/>
          </a:solidFill>
          <a:latin typeface="+mj-lt"/>
          <a:ea typeface="+mj-ea"/>
          <a:cs typeface="+mj-cs"/>
        </a:defRPr>
      </a:lvl1pPr>
      <a:lvl2pPr algn="l" defTabSz="890847" rtl="0" eaLnBrk="0" fontAlgn="base" hangingPunct="0">
        <a:spcBef>
          <a:spcPct val="0"/>
        </a:spcBef>
        <a:spcAft>
          <a:spcPct val="0"/>
        </a:spcAft>
        <a:defRPr sz="2735">
          <a:solidFill>
            <a:srgbClr val="76004B"/>
          </a:solidFill>
          <a:latin typeface="Calibri" pitchFamily="34" charset="0"/>
        </a:defRPr>
      </a:lvl2pPr>
      <a:lvl3pPr algn="l" defTabSz="890847" rtl="0" eaLnBrk="0" fontAlgn="base" hangingPunct="0">
        <a:spcBef>
          <a:spcPct val="0"/>
        </a:spcBef>
        <a:spcAft>
          <a:spcPct val="0"/>
        </a:spcAft>
        <a:defRPr sz="2735">
          <a:solidFill>
            <a:srgbClr val="76004B"/>
          </a:solidFill>
          <a:latin typeface="Calibri" pitchFamily="34" charset="0"/>
        </a:defRPr>
      </a:lvl3pPr>
      <a:lvl4pPr algn="l" defTabSz="890847" rtl="0" eaLnBrk="0" fontAlgn="base" hangingPunct="0">
        <a:spcBef>
          <a:spcPct val="0"/>
        </a:spcBef>
        <a:spcAft>
          <a:spcPct val="0"/>
        </a:spcAft>
        <a:defRPr sz="2735">
          <a:solidFill>
            <a:srgbClr val="76004B"/>
          </a:solidFill>
          <a:latin typeface="Calibri" pitchFamily="34" charset="0"/>
        </a:defRPr>
      </a:lvl4pPr>
      <a:lvl5pPr algn="l" defTabSz="890847" rtl="0" eaLnBrk="0" fontAlgn="base" hangingPunct="0">
        <a:spcBef>
          <a:spcPct val="0"/>
        </a:spcBef>
        <a:spcAft>
          <a:spcPct val="0"/>
        </a:spcAft>
        <a:defRPr sz="2735">
          <a:solidFill>
            <a:srgbClr val="76004B"/>
          </a:solidFill>
          <a:latin typeface="Calibri" pitchFamily="34" charset="0"/>
        </a:defRPr>
      </a:lvl5pPr>
      <a:lvl6pPr marL="334924" algn="l" defTabSz="891966" rtl="0" fontAlgn="base">
        <a:spcBef>
          <a:spcPct val="0"/>
        </a:spcBef>
        <a:spcAft>
          <a:spcPct val="0"/>
        </a:spcAft>
        <a:defRPr sz="2735">
          <a:solidFill>
            <a:srgbClr val="76004B"/>
          </a:solidFill>
          <a:latin typeface="Calibri" pitchFamily="34" charset="0"/>
        </a:defRPr>
      </a:lvl6pPr>
      <a:lvl7pPr marL="669847" algn="l" defTabSz="891966" rtl="0" fontAlgn="base">
        <a:spcBef>
          <a:spcPct val="0"/>
        </a:spcBef>
        <a:spcAft>
          <a:spcPct val="0"/>
        </a:spcAft>
        <a:defRPr sz="2735">
          <a:solidFill>
            <a:srgbClr val="76004B"/>
          </a:solidFill>
          <a:latin typeface="Calibri" pitchFamily="34" charset="0"/>
        </a:defRPr>
      </a:lvl7pPr>
      <a:lvl8pPr marL="1004770" algn="l" defTabSz="891966" rtl="0" fontAlgn="base">
        <a:spcBef>
          <a:spcPct val="0"/>
        </a:spcBef>
        <a:spcAft>
          <a:spcPct val="0"/>
        </a:spcAft>
        <a:defRPr sz="2735">
          <a:solidFill>
            <a:srgbClr val="76004B"/>
          </a:solidFill>
          <a:latin typeface="Calibri" pitchFamily="34" charset="0"/>
        </a:defRPr>
      </a:lvl8pPr>
      <a:lvl9pPr marL="1339694" algn="l" defTabSz="891966" rtl="0" fontAlgn="base">
        <a:spcBef>
          <a:spcPct val="0"/>
        </a:spcBef>
        <a:spcAft>
          <a:spcPct val="0"/>
        </a:spcAft>
        <a:defRPr sz="2735">
          <a:solidFill>
            <a:srgbClr val="76004B"/>
          </a:solidFill>
          <a:latin typeface="Calibri" pitchFamily="34" charset="0"/>
        </a:defRPr>
      </a:lvl9pPr>
    </p:titleStyle>
    <p:bodyStyle>
      <a:lvl1pPr marL="332615" indent="-332615" algn="l" defTabSz="890847" rtl="0" eaLnBrk="0" fontAlgn="base" hangingPunct="0">
        <a:spcBef>
          <a:spcPct val="20000"/>
        </a:spcBef>
        <a:spcAft>
          <a:spcPct val="0"/>
        </a:spcAft>
        <a:buClr>
          <a:srgbClr val="F26A38"/>
        </a:buClr>
        <a:buSzPct val="80000"/>
        <a:buFont typeface="Wingdings 3" pitchFamily="18" charset="2"/>
        <a:buChar char="u"/>
        <a:defRPr sz="2345" kern="1200">
          <a:solidFill>
            <a:srgbClr val="76004B"/>
          </a:solidFill>
          <a:latin typeface="+mn-lt"/>
          <a:ea typeface="+mn-ea"/>
          <a:cs typeface="+mn-cs"/>
        </a:defRPr>
      </a:lvl1pPr>
      <a:lvl2pPr marL="723378" indent="-276792" algn="l" defTabSz="890847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itchFamily="34" charset="0"/>
        <a:buChar char="–"/>
        <a:defRPr sz="1954" kern="1200">
          <a:solidFill>
            <a:srgbClr val="76004B"/>
          </a:solidFill>
          <a:latin typeface="+mn-lt"/>
          <a:ea typeface="+mn-ea"/>
          <a:cs typeface="+mn-cs"/>
        </a:defRPr>
      </a:lvl2pPr>
      <a:lvl3pPr marL="1114140" indent="-220968" algn="l" defTabSz="890847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itchFamily="34" charset="0"/>
        <a:buChar char="•"/>
        <a:defRPr sz="1758" kern="1200">
          <a:solidFill>
            <a:srgbClr val="76004B"/>
          </a:solidFill>
          <a:latin typeface="+mn-lt"/>
          <a:ea typeface="+mn-ea"/>
          <a:cs typeface="+mn-cs"/>
        </a:defRPr>
      </a:lvl3pPr>
      <a:lvl4pPr marL="1559564" indent="-220968" algn="l" defTabSz="890847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itchFamily="34" charset="0"/>
        <a:buChar char="–"/>
        <a:defRPr sz="1758" kern="1200">
          <a:solidFill>
            <a:srgbClr val="76004B"/>
          </a:solidFill>
          <a:latin typeface="+mn-lt"/>
          <a:ea typeface="+mn-ea"/>
          <a:cs typeface="+mn-cs"/>
        </a:defRPr>
      </a:lvl4pPr>
      <a:lvl5pPr marL="2006152" indent="-220968" algn="l" defTabSz="890847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itchFamily="34" charset="0"/>
        <a:buChar char="»"/>
        <a:defRPr sz="1758" kern="1200">
          <a:solidFill>
            <a:srgbClr val="76004B"/>
          </a:solidFill>
          <a:latin typeface="+mn-lt"/>
          <a:ea typeface="+mn-ea"/>
          <a:cs typeface="+mn-cs"/>
        </a:defRPr>
      </a:lvl5pPr>
      <a:lvl6pPr marL="2453702" indent="-223053" algn="l" defTabSz="892274" rtl="0" eaLnBrk="1" latinLnBrk="0" hangingPunct="1">
        <a:spcBef>
          <a:spcPct val="20000"/>
        </a:spcBef>
        <a:buFont typeface="Arial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6pPr>
      <a:lvl7pPr marL="2899849" indent="-223053" algn="l" defTabSz="892274" rtl="0" eaLnBrk="1" latinLnBrk="0" hangingPunct="1">
        <a:spcBef>
          <a:spcPct val="20000"/>
        </a:spcBef>
        <a:buFont typeface="Arial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7pPr>
      <a:lvl8pPr marL="3345976" indent="-223053" algn="l" defTabSz="892274" rtl="0" eaLnBrk="1" latinLnBrk="0" hangingPunct="1">
        <a:spcBef>
          <a:spcPct val="20000"/>
        </a:spcBef>
        <a:buFont typeface="Arial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8pPr>
      <a:lvl9pPr marL="3792101" indent="-223053" algn="l" defTabSz="892274" rtl="0" eaLnBrk="1" latinLnBrk="0" hangingPunct="1">
        <a:spcBef>
          <a:spcPct val="20000"/>
        </a:spcBef>
        <a:buFont typeface="Arial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227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1pPr>
      <a:lvl2pPr marL="446107" algn="l" defTabSz="89227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92274" algn="l" defTabSz="89227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3pPr>
      <a:lvl4pPr marL="1338399" algn="l" defTabSz="89227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1784544" algn="l" defTabSz="89227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230651" algn="l" defTabSz="89227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676757" algn="l" defTabSz="89227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122901" algn="l" defTabSz="89227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569035" algn="l" defTabSz="892274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255620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3273322" TargetMode="External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cid:7cda3126-6aa5-4065-ac26-cc47aafa4d5b@ds.aphp.fr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9" y="254636"/>
            <a:ext cx="11745890" cy="288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574" y="2232506"/>
            <a:ext cx="10106440" cy="1197964"/>
          </a:xfrm>
          <a:gradFill flip="none" rotWithShape="1">
            <a:gsLst>
              <a:gs pos="0">
                <a:srgbClr val="000080">
                  <a:shade val="30000"/>
                  <a:satMod val="115000"/>
                </a:srgbClr>
              </a:gs>
              <a:gs pos="50000">
                <a:srgbClr val="000080">
                  <a:shade val="67500"/>
                  <a:satMod val="115000"/>
                </a:srgbClr>
              </a:gs>
              <a:gs pos="100000">
                <a:srgbClr val="000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175848" tIns="105509" rIns="175848" bIns="105509" rtlCol="0" anchor="t" anchorCtr="0">
            <a:spAutoFit/>
          </a:bodyPr>
          <a:lstStyle/>
          <a:p>
            <a:r>
              <a:rPr lang="en-GB" sz="3200" dirty="0"/>
              <a:t>Advancing patient care with NOACs </a:t>
            </a:r>
            <a:br>
              <a:rPr lang="en-GB" sz="3200" dirty="0"/>
            </a:br>
            <a:r>
              <a:rPr lang="en-GB" sz="3200" dirty="0"/>
              <a:t>in other cardiac interventions</a:t>
            </a:r>
            <a:endParaRPr lang="en-NZ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8055" y="3636313"/>
            <a:ext cx="7597479" cy="584775"/>
          </a:xfrm>
        </p:spPr>
        <p:txBody>
          <a:bodyPr/>
          <a:lstStyle/>
          <a:p>
            <a:r>
              <a:rPr lang="en-NZ" sz="3200" dirty="0"/>
              <a:t>Gilles Montalescot</a:t>
            </a:r>
          </a:p>
        </p:txBody>
      </p:sp>
      <p:pic>
        <p:nvPicPr>
          <p:cNvPr id="5" name="Image 7" descr="Capture d’écran 2012-10-08 à 18.22.27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4000"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0" t="8919" b="4324"/>
          <a:stretch/>
        </p:blipFill>
        <p:spPr>
          <a:xfrm flipH="1">
            <a:off x="912218" y="4271655"/>
            <a:ext cx="11573788" cy="24697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93138" y="6165304"/>
            <a:ext cx="295414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46639"/>
            <a:r>
              <a:rPr lang="en-GB" sz="2400" u="sng" dirty="0">
                <a:solidFill>
                  <a:srgbClr val="0033AB">
                    <a:lumMod val="20000"/>
                    <a:lumOff val="80000"/>
                  </a:srgbClr>
                </a:solidFill>
                <a:latin typeface="Calibri"/>
              </a:rPr>
              <a:t>www.action-cœur.org </a:t>
            </a:r>
          </a:p>
        </p:txBody>
      </p:sp>
    </p:spTree>
    <p:extLst>
      <p:ext uri="{BB962C8B-B14F-4D97-AF65-F5344CB8AC3E}">
        <p14:creationId xmlns:p14="http://schemas.microsoft.com/office/powerpoint/2010/main" val="3844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: Rounded Corners 79">
            <a:extLst>
              <a:ext uri="{FF2B5EF4-FFF2-40B4-BE49-F238E27FC236}">
                <a16:creationId xmlns:a16="http://schemas.microsoft.com/office/drawing/2014/main" id="{F3D28B15-7588-314A-864A-F180EE08E555}"/>
              </a:ext>
            </a:extLst>
          </p:cNvPr>
          <p:cNvSpPr/>
          <p:nvPr/>
        </p:nvSpPr>
        <p:spPr>
          <a:xfrm>
            <a:off x="847715" y="3627062"/>
            <a:ext cx="10083629" cy="2121096"/>
          </a:xfrm>
          <a:prstGeom prst="roundRect">
            <a:avLst>
              <a:gd name="adj" fmla="val 4009"/>
            </a:avLst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69958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51" dirty="0">
              <a:solidFill>
                <a:schemeClr val="tx1"/>
              </a:solidFill>
              <a:latin typeface="Eras Demi ITC" panose="020B0805030504020804" pitchFamily="34" charset="0"/>
              <a:cs typeface="Arial" pitchFamily="34" charset="0"/>
            </a:endParaRPr>
          </a:p>
        </p:txBody>
      </p:sp>
      <p:sp>
        <p:nvSpPr>
          <p:cNvPr id="110" name="Rectangle: Rounded Corners 81">
            <a:extLst>
              <a:ext uri="{FF2B5EF4-FFF2-40B4-BE49-F238E27FC236}">
                <a16:creationId xmlns:a16="http://schemas.microsoft.com/office/drawing/2014/main" id="{449926EB-144B-0141-BDF8-01F01DDFB407}"/>
              </a:ext>
            </a:extLst>
          </p:cNvPr>
          <p:cNvSpPr/>
          <p:nvPr/>
        </p:nvSpPr>
        <p:spPr>
          <a:xfrm>
            <a:off x="836974" y="1467288"/>
            <a:ext cx="10133030" cy="2017006"/>
          </a:xfrm>
          <a:prstGeom prst="roundRect">
            <a:avLst>
              <a:gd name="adj" fmla="val 4009"/>
            </a:avLst>
          </a:prstGeom>
          <a:solidFill>
            <a:schemeClr val="accent5">
              <a:lumMod val="60000"/>
              <a:lumOff val="40000"/>
            </a:schemeClr>
          </a:solidFill>
          <a:ln w="1270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69958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51" dirty="0">
              <a:solidFill>
                <a:schemeClr val="tx1"/>
              </a:solidFill>
              <a:latin typeface="Eras Demi ITC" panose="020B0805030504020804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E96AC9-DB86-442B-8F49-19DFB81FBA44}"/>
              </a:ext>
            </a:extLst>
          </p:cNvPr>
          <p:cNvSpPr/>
          <p:nvPr/>
        </p:nvSpPr>
        <p:spPr>
          <a:xfrm>
            <a:off x="344178" y="5990444"/>
            <a:ext cx="5618211" cy="362951"/>
          </a:xfrm>
          <a:prstGeom prst="rect">
            <a:avLst/>
          </a:prstGeom>
        </p:spPr>
        <p:txBody>
          <a:bodyPr vert="horz" wrap="square" lIns="178046" tIns="28264" rIns="56520" bIns="26377" rtlCol="0" anchor="b" anchorCtr="0">
            <a:spAutoFit/>
          </a:bodyPr>
          <a:lstStyle/>
          <a:p>
            <a:pPr defTabSz="565311">
              <a:buClr>
                <a:srgbClr val="1F497D"/>
              </a:buClr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565311">
              <a:buClr>
                <a:srgbClr val="1F497D"/>
              </a:buClr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Mean CHA</a:t>
            </a:r>
            <a:r>
              <a:rPr lang="en-GB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GB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-VASc score: AXAFA 2.4;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Kuwahara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2.2; RE-CIRCUIT 2.1; VENTURE-AF 1.6.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FB5ABF-6F89-4EEE-AFD3-DA3F8C3E8201}"/>
              </a:ext>
            </a:extLst>
          </p:cNvPr>
          <p:cNvSpPr txBox="1"/>
          <p:nvPr/>
        </p:nvSpPr>
        <p:spPr>
          <a:xfrm>
            <a:off x="452701" y="6303283"/>
            <a:ext cx="4661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100" b="0">
                <a:solidFill>
                  <a:srgbClr val="FFFFFF"/>
                </a:solidFill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sz="2000" baseline="0"/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>
              <a:defRPr/>
            </a:pP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</a:rPr>
              <a:t>M-H, Mantel-</a:t>
            </a:r>
            <a:r>
              <a:rPr lang="en-GB" sz="1000" dirty="0" err="1">
                <a:solidFill>
                  <a:schemeClr val="tx1"/>
                </a:solidFill>
                <a:latin typeface="Arial" panose="020B0604020202020204" pitchFamily="34" charset="0"/>
              </a:rPr>
              <a:t>Haenszel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br>
              <a:rPr lang="en-GB" sz="1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</a:rPr>
              <a:t>Please refer to the SmPC for further information.</a:t>
            </a:r>
            <a:r>
              <a:rPr lang="en-GB" sz="1000" baseline="30000" dirty="0">
                <a:solidFill>
                  <a:schemeClr val="tx1"/>
                </a:solidFill>
                <a:latin typeface="Arial" pitchFamily="34" charset="0"/>
              </a:rPr>
              <a:t>2–4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4726A4-D8B1-4F8E-9895-A1BAB333F978}"/>
              </a:ext>
            </a:extLst>
          </p:cNvPr>
          <p:cNvSpPr txBox="1"/>
          <p:nvPr/>
        </p:nvSpPr>
        <p:spPr>
          <a:xfrm>
            <a:off x="4857418" y="6331028"/>
            <a:ext cx="7156641" cy="5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874" tIns="33439" rIns="66874" bIns="33439">
            <a:spAutoFit/>
          </a:bodyPr>
          <a:lstStyle>
            <a:defPPr>
              <a:defRPr lang="en-US"/>
            </a:defPPr>
            <a:lvl1pPr algn="r">
              <a:defRPr sz="1200" b="0">
                <a:solidFill>
                  <a:srgbClr val="FFFFFF"/>
                </a:solidFill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sz="2000" baseline="0"/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>
              <a:defRPr/>
            </a:pPr>
            <a:r>
              <a:rPr lang="it-IT" sz="1000" dirty="0">
                <a:solidFill>
                  <a:schemeClr val="tx1"/>
                </a:solidFill>
                <a:latin typeface="Arial" panose="020B0604020202020204" pitchFamily="34" charset="0"/>
              </a:rPr>
              <a:t>1. Romero J,  et al. Europace 2018;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</a:rPr>
              <a:t>20:1612–20; 2. Dabigatran SmPC; </a:t>
            </a:r>
            <a:br>
              <a:rPr lang="en-GB" sz="1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</a:rPr>
              <a:t>3. Rivaroxaban SmPC; 4. Apixaban SmPC. </a:t>
            </a:r>
            <a:br>
              <a:rPr lang="en-GB" sz="1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</a:rPr>
              <a:t>All </a:t>
            </a:r>
            <a:r>
              <a:rPr lang="en-GB" sz="1000" dirty="0" err="1">
                <a:solidFill>
                  <a:schemeClr val="tx1"/>
                </a:solidFill>
                <a:latin typeface="Arial" panose="020B0604020202020204" pitchFamily="34" charset="0"/>
              </a:rPr>
              <a:t>SmPCs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</a:rPr>
              <a:t> available at: http://www.ema.europa.eu.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E410EA-78A6-6C44-A73F-CA20BD951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10489"/>
              </p:ext>
            </p:extLst>
          </p:nvPr>
        </p:nvGraphicFramePr>
        <p:xfrm>
          <a:off x="1293644" y="1085565"/>
          <a:ext cx="945887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385">
                  <a:extLst>
                    <a:ext uri="{9D8B030D-6E8A-4147-A177-3AD203B41FA5}">
                      <a16:colId xmlns:a16="http://schemas.microsoft.com/office/drawing/2014/main" val="42559312"/>
                    </a:ext>
                  </a:extLst>
                </a:gridCol>
                <a:gridCol w="733880">
                  <a:extLst>
                    <a:ext uri="{9D8B030D-6E8A-4147-A177-3AD203B41FA5}">
                      <a16:colId xmlns:a16="http://schemas.microsoft.com/office/drawing/2014/main" val="635036761"/>
                    </a:ext>
                  </a:extLst>
                </a:gridCol>
                <a:gridCol w="733880">
                  <a:extLst>
                    <a:ext uri="{9D8B030D-6E8A-4147-A177-3AD203B41FA5}">
                      <a16:colId xmlns:a16="http://schemas.microsoft.com/office/drawing/2014/main" val="3010693580"/>
                    </a:ext>
                  </a:extLst>
                </a:gridCol>
                <a:gridCol w="733880">
                  <a:extLst>
                    <a:ext uri="{9D8B030D-6E8A-4147-A177-3AD203B41FA5}">
                      <a16:colId xmlns:a16="http://schemas.microsoft.com/office/drawing/2014/main" val="2432786005"/>
                    </a:ext>
                  </a:extLst>
                </a:gridCol>
                <a:gridCol w="733880">
                  <a:extLst>
                    <a:ext uri="{9D8B030D-6E8A-4147-A177-3AD203B41FA5}">
                      <a16:colId xmlns:a16="http://schemas.microsoft.com/office/drawing/2014/main" val="3192414905"/>
                    </a:ext>
                  </a:extLst>
                </a:gridCol>
                <a:gridCol w="733880">
                  <a:extLst>
                    <a:ext uri="{9D8B030D-6E8A-4147-A177-3AD203B41FA5}">
                      <a16:colId xmlns:a16="http://schemas.microsoft.com/office/drawing/2014/main" val="3846292112"/>
                    </a:ext>
                  </a:extLst>
                </a:gridCol>
                <a:gridCol w="1305271">
                  <a:extLst>
                    <a:ext uri="{9D8B030D-6E8A-4147-A177-3AD203B41FA5}">
                      <a16:colId xmlns:a16="http://schemas.microsoft.com/office/drawing/2014/main" val="135925540"/>
                    </a:ext>
                  </a:extLst>
                </a:gridCol>
                <a:gridCol w="3225822">
                  <a:extLst>
                    <a:ext uri="{9D8B030D-6E8A-4147-A177-3AD203B41FA5}">
                      <a16:colId xmlns:a16="http://schemas.microsoft.com/office/drawing/2014/main" val="2881704438"/>
                    </a:ext>
                  </a:extLst>
                </a:gridCol>
              </a:tblGrid>
              <a:tr h="374304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Study or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</a:rPr>
                        <a:t>subgroupz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Events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Events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Weight M–H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Risk ratio</a:t>
                      </a:r>
                      <a:br>
                        <a:rPr lang="en-GB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Random, 95% Cl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Risk ratio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M–H, Random, 95% Cl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361374"/>
                  </a:ext>
                </a:extLst>
              </a:tr>
              <a:tr h="1855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AXAFA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318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315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41.4%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0.73 [0.47, 1.13]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48943"/>
                  </a:ext>
                </a:extLst>
              </a:tr>
              <a:tr h="185553">
                <a:tc>
                  <a:txBody>
                    <a:bodyPr/>
                    <a:lstStyle/>
                    <a:p>
                      <a:r>
                        <a:rPr lang="en-GB" sz="1100" i="0" dirty="0" err="1">
                          <a:solidFill>
                            <a:schemeClr val="tx1"/>
                          </a:solidFill>
                        </a:rPr>
                        <a:t>Kuwahara</a:t>
                      </a:r>
                      <a:r>
                        <a:rPr lang="en-GB" sz="1100" i="0" dirty="0">
                          <a:solidFill>
                            <a:schemeClr val="tx1"/>
                          </a:solidFill>
                        </a:rPr>
                        <a:t> et al.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6.5%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0.33 [0.04, 3.15]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992689"/>
                  </a:ext>
                </a:extLst>
              </a:tr>
              <a:tr h="1855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RE-CIRCUIT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317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318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20.5%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0.19 [0.07, 0.55]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502373"/>
                  </a:ext>
                </a:extLst>
              </a:tr>
              <a:tr h="1855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VENTURE-AF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121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31.6%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0.80 [0.40, 1.59]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320634"/>
                  </a:ext>
                </a:extLst>
              </a:tr>
              <a:tr h="1855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Total (95% Cl)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858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854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100.0%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0.54 [0.29, 1.00]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649925"/>
                  </a:ext>
                </a:extLst>
              </a:tr>
              <a:tr h="1855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Total events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70746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CF8845-603B-5F45-9DBE-647DA72CF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506766"/>
              </p:ext>
            </p:extLst>
          </p:nvPr>
        </p:nvGraphicFramePr>
        <p:xfrm>
          <a:off x="1300993" y="3777241"/>
          <a:ext cx="94588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56">
                  <a:extLst>
                    <a:ext uri="{9D8B030D-6E8A-4147-A177-3AD203B41FA5}">
                      <a16:colId xmlns:a16="http://schemas.microsoft.com/office/drawing/2014/main" val="42559312"/>
                    </a:ext>
                  </a:extLst>
                </a:gridCol>
                <a:gridCol w="738329">
                  <a:extLst>
                    <a:ext uri="{9D8B030D-6E8A-4147-A177-3AD203B41FA5}">
                      <a16:colId xmlns:a16="http://schemas.microsoft.com/office/drawing/2014/main" val="635036761"/>
                    </a:ext>
                  </a:extLst>
                </a:gridCol>
                <a:gridCol w="738329">
                  <a:extLst>
                    <a:ext uri="{9D8B030D-6E8A-4147-A177-3AD203B41FA5}">
                      <a16:colId xmlns:a16="http://schemas.microsoft.com/office/drawing/2014/main" val="3010693580"/>
                    </a:ext>
                  </a:extLst>
                </a:gridCol>
                <a:gridCol w="738329">
                  <a:extLst>
                    <a:ext uri="{9D8B030D-6E8A-4147-A177-3AD203B41FA5}">
                      <a16:colId xmlns:a16="http://schemas.microsoft.com/office/drawing/2014/main" val="2432786005"/>
                    </a:ext>
                  </a:extLst>
                </a:gridCol>
                <a:gridCol w="738329">
                  <a:extLst>
                    <a:ext uri="{9D8B030D-6E8A-4147-A177-3AD203B41FA5}">
                      <a16:colId xmlns:a16="http://schemas.microsoft.com/office/drawing/2014/main" val="3192414905"/>
                    </a:ext>
                  </a:extLst>
                </a:gridCol>
                <a:gridCol w="738329">
                  <a:extLst>
                    <a:ext uri="{9D8B030D-6E8A-4147-A177-3AD203B41FA5}">
                      <a16:colId xmlns:a16="http://schemas.microsoft.com/office/drawing/2014/main" val="3846292112"/>
                    </a:ext>
                  </a:extLst>
                </a:gridCol>
                <a:gridCol w="1346305">
                  <a:extLst>
                    <a:ext uri="{9D8B030D-6E8A-4147-A177-3AD203B41FA5}">
                      <a16:colId xmlns:a16="http://schemas.microsoft.com/office/drawing/2014/main" val="135925540"/>
                    </a:ext>
                  </a:extLst>
                </a:gridCol>
                <a:gridCol w="3199974">
                  <a:extLst>
                    <a:ext uri="{9D8B030D-6E8A-4147-A177-3AD203B41FA5}">
                      <a16:colId xmlns:a16="http://schemas.microsoft.com/office/drawing/2014/main" val="2664885429"/>
                    </a:ext>
                  </a:extLst>
                </a:gridCol>
              </a:tblGrid>
              <a:tr h="221276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AXAFA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318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6.2%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4.95 [0.24, 102.76]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48943"/>
                  </a:ext>
                </a:extLst>
              </a:tr>
              <a:tr h="134346">
                <a:tc>
                  <a:txBody>
                    <a:bodyPr/>
                    <a:lstStyle/>
                    <a:p>
                      <a:r>
                        <a:rPr lang="en-GB" sz="1100" i="0" dirty="0" err="1">
                          <a:solidFill>
                            <a:schemeClr val="tx1"/>
                          </a:solidFill>
                        </a:rPr>
                        <a:t>Kuwahara</a:t>
                      </a:r>
                      <a:r>
                        <a:rPr lang="en-GB" sz="1100" i="0" dirty="0">
                          <a:solidFill>
                            <a:schemeClr val="tx1"/>
                          </a:solidFill>
                        </a:rPr>
                        <a:t> et al.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37.1%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0.67 [0.11, 3.90]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992689"/>
                  </a:ext>
                </a:extLst>
              </a:tr>
              <a:tr h="13434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RE-CIRCUIT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24.7%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0.50 [0.05, 5.50]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502373"/>
                  </a:ext>
                </a:extLst>
              </a:tr>
              <a:tr h="13434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VENTURE-AF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31.9%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0.19 [0.01, 3.87]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320634"/>
                  </a:ext>
                </a:extLst>
              </a:tr>
              <a:tr h="13434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Total (95% Cl)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849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840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100.0%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0.74 [0.26, 2.11]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649925"/>
                  </a:ext>
                </a:extLst>
              </a:tr>
              <a:tr h="13434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Total events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707461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7F736F-1B9D-7640-8431-990EC9AF53AA}"/>
              </a:ext>
            </a:extLst>
          </p:cNvPr>
          <p:cNvCxnSpPr>
            <a:cxnSpLocks/>
            <a:stCxn id="69" idx="0"/>
          </p:cNvCxnSpPr>
          <p:nvPr/>
        </p:nvCxnSpPr>
        <p:spPr>
          <a:xfrm flipH="1" flipV="1">
            <a:off x="9128575" y="1467288"/>
            <a:ext cx="0" cy="44784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D6378F-C889-794E-83F8-94E7B3C3F625}"/>
              </a:ext>
            </a:extLst>
          </p:cNvPr>
          <p:cNvCxnSpPr>
            <a:cxnSpLocks/>
          </p:cNvCxnSpPr>
          <p:nvPr/>
        </p:nvCxnSpPr>
        <p:spPr>
          <a:xfrm>
            <a:off x="7947477" y="1911216"/>
            <a:ext cx="157032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3D1451-BDC4-BC49-BBEF-F2E021FB61FE}"/>
              </a:ext>
            </a:extLst>
          </p:cNvPr>
          <p:cNvCxnSpPr>
            <a:cxnSpLocks/>
          </p:cNvCxnSpPr>
          <p:nvPr/>
        </p:nvCxnSpPr>
        <p:spPr>
          <a:xfrm>
            <a:off x="8160804" y="2166285"/>
            <a:ext cx="76442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7E7AAA1-0EAE-BB41-BB14-FF1739D19A44}"/>
              </a:ext>
            </a:extLst>
          </p:cNvPr>
          <p:cNvCxnSpPr>
            <a:cxnSpLocks/>
          </p:cNvCxnSpPr>
          <p:nvPr/>
        </p:nvCxnSpPr>
        <p:spPr>
          <a:xfrm>
            <a:off x="8796558" y="2387291"/>
            <a:ext cx="497924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710FF07-CA60-FE4E-A584-763AFDE5F6D0}"/>
              </a:ext>
            </a:extLst>
          </p:cNvPr>
          <p:cNvCxnSpPr>
            <a:cxnSpLocks/>
          </p:cNvCxnSpPr>
          <p:nvPr/>
        </p:nvCxnSpPr>
        <p:spPr>
          <a:xfrm>
            <a:off x="8853175" y="1628285"/>
            <a:ext cx="31206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925506B-549D-1B4A-8DFE-D10B0FDC4B7C}"/>
              </a:ext>
            </a:extLst>
          </p:cNvPr>
          <p:cNvSpPr/>
          <p:nvPr/>
        </p:nvSpPr>
        <p:spPr>
          <a:xfrm>
            <a:off x="9000812" y="2341196"/>
            <a:ext cx="89414" cy="951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C02626-9DCC-324B-85FD-02FC9E1EBAC3}"/>
              </a:ext>
            </a:extLst>
          </p:cNvPr>
          <p:cNvSpPr/>
          <p:nvPr/>
        </p:nvSpPr>
        <p:spPr>
          <a:xfrm>
            <a:off x="8509817" y="2122130"/>
            <a:ext cx="76305" cy="812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178E285-7210-D44E-B75A-06C18D8592E8}"/>
              </a:ext>
            </a:extLst>
          </p:cNvPr>
          <p:cNvSpPr/>
          <p:nvPr/>
        </p:nvSpPr>
        <p:spPr>
          <a:xfrm flipV="1">
            <a:off x="8706868" y="1884795"/>
            <a:ext cx="52469" cy="558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186D562-9978-E749-9A0D-4787057268D5}"/>
              </a:ext>
            </a:extLst>
          </p:cNvPr>
          <p:cNvSpPr/>
          <p:nvPr/>
        </p:nvSpPr>
        <p:spPr>
          <a:xfrm>
            <a:off x="8956378" y="1568882"/>
            <a:ext cx="111637" cy="118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A663E46E-118C-1D48-9C4F-B4E8603C41D0}"/>
              </a:ext>
            </a:extLst>
          </p:cNvPr>
          <p:cNvSpPr/>
          <p:nvPr/>
        </p:nvSpPr>
        <p:spPr>
          <a:xfrm>
            <a:off x="8680465" y="2584839"/>
            <a:ext cx="442785" cy="167878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2250E81-D76A-B04D-947E-9E09676182CD}"/>
              </a:ext>
            </a:extLst>
          </p:cNvPr>
          <p:cNvSpPr/>
          <p:nvPr/>
        </p:nvSpPr>
        <p:spPr>
          <a:xfrm>
            <a:off x="1293644" y="3016089"/>
            <a:ext cx="41520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Heterogeneity. Tau</a:t>
            </a:r>
            <a:r>
              <a:rPr lang="en-GB" sz="1100" baseline="30000" dirty="0"/>
              <a:t>2</a:t>
            </a:r>
            <a:r>
              <a:rPr lang="en-GB" sz="1100" dirty="0"/>
              <a:t> =0.19; Chi</a:t>
            </a:r>
            <a:r>
              <a:rPr lang="en-GB" sz="1100" baseline="30000" dirty="0"/>
              <a:t>2</a:t>
            </a:r>
            <a:r>
              <a:rPr lang="en-GB" sz="1100" dirty="0"/>
              <a:t> = 6.27, </a:t>
            </a:r>
            <a:r>
              <a:rPr lang="en-GB" sz="1100" dirty="0" err="1"/>
              <a:t>df</a:t>
            </a:r>
            <a:r>
              <a:rPr lang="en-GB" sz="1100" dirty="0"/>
              <a:t>=3 (</a:t>
            </a:r>
            <a:r>
              <a:rPr lang="en-GB" sz="1100" i="1" dirty="0"/>
              <a:t>P</a:t>
            </a:r>
            <a:r>
              <a:rPr lang="en-GB" sz="1100" dirty="0"/>
              <a:t>=0.10); </a:t>
            </a:r>
            <a:r>
              <a:rPr lang="en-GB" sz="1100" i="1" dirty="0"/>
              <a:t>I</a:t>
            </a:r>
            <a:r>
              <a:rPr lang="en-GB" sz="1100" i="1" baseline="30000" dirty="0"/>
              <a:t>2</a:t>
            </a:r>
            <a:r>
              <a:rPr lang="en-GB" sz="1100" dirty="0"/>
              <a:t> = 52%</a:t>
            </a:r>
          </a:p>
          <a:p>
            <a:r>
              <a:rPr lang="en-GB" sz="1100" dirty="0"/>
              <a:t>Test for overall effect: Z=1.95 (</a:t>
            </a:r>
            <a:r>
              <a:rPr lang="en-GB" sz="1100" i="1" dirty="0"/>
              <a:t>P</a:t>
            </a:r>
            <a:r>
              <a:rPr lang="en-GB" sz="1100" dirty="0"/>
              <a:t>=0.05)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A33F04-F85E-A947-B15D-DB3C8D76C1FE}"/>
              </a:ext>
            </a:extLst>
          </p:cNvPr>
          <p:cNvCxnSpPr>
            <a:cxnSpLocks/>
          </p:cNvCxnSpPr>
          <p:nvPr/>
        </p:nvCxnSpPr>
        <p:spPr>
          <a:xfrm>
            <a:off x="8384458" y="4195327"/>
            <a:ext cx="125115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6324FB-BFBB-EB46-AC36-645F94C79503}"/>
              </a:ext>
            </a:extLst>
          </p:cNvPr>
          <p:cNvCxnSpPr>
            <a:cxnSpLocks/>
          </p:cNvCxnSpPr>
          <p:nvPr/>
        </p:nvCxnSpPr>
        <p:spPr>
          <a:xfrm>
            <a:off x="8067367" y="4446709"/>
            <a:ext cx="168869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181BD05-3F68-7343-A465-48DA395DC08B}"/>
              </a:ext>
            </a:extLst>
          </p:cNvPr>
          <p:cNvCxnSpPr>
            <a:cxnSpLocks/>
          </p:cNvCxnSpPr>
          <p:nvPr/>
        </p:nvCxnSpPr>
        <p:spPr>
          <a:xfrm>
            <a:off x="7552410" y="4671402"/>
            <a:ext cx="2083203" cy="0"/>
          </a:xfrm>
          <a:prstGeom prst="line">
            <a:avLst/>
          </a:prstGeom>
          <a:ln w="1905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A4A2CB-22AD-9F4F-9751-E95FC1F0A41A}"/>
              </a:ext>
            </a:extLst>
          </p:cNvPr>
          <p:cNvCxnSpPr>
            <a:cxnSpLocks/>
          </p:cNvCxnSpPr>
          <p:nvPr/>
        </p:nvCxnSpPr>
        <p:spPr>
          <a:xfrm>
            <a:off x="8646242" y="3912396"/>
            <a:ext cx="2121910" cy="0"/>
          </a:xfrm>
          <a:prstGeom prst="line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6DEF46D4-CAF3-3948-8930-69BD11D6D263}"/>
              </a:ext>
            </a:extLst>
          </p:cNvPr>
          <p:cNvSpPr/>
          <p:nvPr/>
        </p:nvSpPr>
        <p:spPr>
          <a:xfrm>
            <a:off x="8521871" y="4625307"/>
            <a:ext cx="89414" cy="95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FA23A61-0F2C-BE45-887D-6DCAE2EEF8D2}"/>
              </a:ext>
            </a:extLst>
          </p:cNvPr>
          <p:cNvSpPr/>
          <p:nvPr/>
        </p:nvSpPr>
        <p:spPr>
          <a:xfrm>
            <a:off x="8869278" y="4406241"/>
            <a:ext cx="76305" cy="812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F3428E0-143A-A245-B2F3-F285014C869D}"/>
              </a:ext>
            </a:extLst>
          </p:cNvPr>
          <p:cNvSpPr/>
          <p:nvPr/>
        </p:nvSpPr>
        <p:spPr>
          <a:xfrm flipV="1">
            <a:off x="8964416" y="4141700"/>
            <a:ext cx="103600" cy="110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Diamond 58">
            <a:extLst>
              <a:ext uri="{FF2B5EF4-FFF2-40B4-BE49-F238E27FC236}">
                <a16:creationId xmlns:a16="http://schemas.microsoft.com/office/drawing/2014/main" id="{CE848024-E58E-D148-9912-7FEDE9A878F5}"/>
              </a:ext>
            </a:extLst>
          </p:cNvPr>
          <p:cNvSpPr/>
          <p:nvPr/>
        </p:nvSpPr>
        <p:spPr>
          <a:xfrm>
            <a:off x="8674778" y="4868950"/>
            <a:ext cx="719946" cy="16787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F01A6B4-D5C7-CB49-BFBE-3B8022B56A2E}"/>
              </a:ext>
            </a:extLst>
          </p:cNvPr>
          <p:cNvSpPr/>
          <p:nvPr/>
        </p:nvSpPr>
        <p:spPr>
          <a:xfrm flipV="1">
            <a:off x="9675477" y="3880318"/>
            <a:ext cx="60285" cy="64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6DA3250-83E2-B645-BF1B-E2A7AA8E7B15}"/>
              </a:ext>
            </a:extLst>
          </p:cNvPr>
          <p:cNvSpPr/>
          <p:nvPr/>
        </p:nvSpPr>
        <p:spPr>
          <a:xfrm>
            <a:off x="1300993" y="5272811"/>
            <a:ext cx="33057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Heterogeneity. Chi</a:t>
            </a:r>
            <a:r>
              <a:rPr lang="en-GB" sz="1100" baseline="30000" dirty="0"/>
              <a:t>2</a:t>
            </a:r>
            <a:r>
              <a:rPr lang="en-GB" sz="1100" dirty="0"/>
              <a:t> =2.41; </a:t>
            </a:r>
            <a:r>
              <a:rPr lang="en-GB" sz="1100" dirty="0" err="1"/>
              <a:t>df</a:t>
            </a:r>
            <a:r>
              <a:rPr lang="en-GB" sz="1100" dirty="0"/>
              <a:t>=3 (</a:t>
            </a:r>
            <a:r>
              <a:rPr lang="en-GB" sz="1100" i="1" dirty="0"/>
              <a:t>P</a:t>
            </a:r>
            <a:r>
              <a:rPr lang="en-GB" sz="1100" dirty="0"/>
              <a:t>=0.49); </a:t>
            </a:r>
            <a:r>
              <a:rPr lang="en-GB" sz="1100" i="1" dirty="0"/>
              <a:t>I</a:t>
            </a:r>
            <a:r>
              <a:rPr lang="en-GB" sz="1100" i="1" baseline="30000" dirty="0"/>
              <a:t>2</a:t>
            </a:r>
            <a:r>
              <a:rPr lang="en-GB" sz="1100" dirty="0"/>
              <a:t> =0%</a:t>
            </a:r>
          </a:p>
          <a:p>
            <a:r>
              <a:rPr lang="en-GB" sz="1100" dirty="0"/>
              <a:t>Test for overall effect: Z=0.56 (</a:t>
            </a:r>
            <a:r>
              <a:rPr lang="en-GB" sz="1100" i="1" dirty="0"/>
              <a:t>P</a:t>
            </a:r>
            <a:r>
              <a:rPr lang="en-GB" sz="1100" dirty="0"/>
              <a:t>=0.57)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7AA3DE9-88CF-F04D-828F-5BC65C6FE949}"/>
              </a:ext>
            </a:extLst>
          </p:cNvPr>
          <p:cNvSpPr txBox="1"/>
          <p:nvPr/>
        </p:nvSpPr>
        <p:spPr>
          <a:xfrm rot="16200000">
            <a:off x="477369" y="2379155"/>
            <a:ext cx="1159776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67632" fontAlgn="base">
              <a:spcBef>
                <a:spcPts val="22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Arial" pitchFamily="34" charset="0"/>
              </a:rPr>
              <a:t>Major bleeding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20141A6-7CFD-AA41-BCB0-F1574A2CBF90}"/>
              </a:ext>
            </a:extLst>
          </p:cNvPr>
          <p:cNvSpPr txBox="1"/>
          <p:nvPr/>
        </p:nvSpPr>
        <p:spPr>
          <a:xfrm rot="16200000">
            <a:off x="111937" y="4540559"/>
            <a:ext cx="1924836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67632" fontAlgn="base">
              <a:spcBef>
                <a:spcPts val="22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chemeClr val="accent2"/>
                </a:solidFill>
                <a:latin typeface="Calibri"/>
                <a:cs typeface="Arial" pitchFamily="34" charset="0"/>
              </a:rPr>
              <a:t>Thromboembolic events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4B5BB3A9-9A07-1A4B-8DA5-6C54A682B780}"/>
              </a:ext>
            </a:extLst>
          </p:cNvPr>
          <p:cNvSpPr txBox="1">
            <a:spLocks/>
          </p:cNvSpPr>
          <p:nvPr/>
        </p:nvSpPr>
        <p:spPr>
          <a:xfrm>
            <a:off x="678746" y="160845"/>
            <a:ext cx="10994475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2800" dirty="0"/>
              <a:t>Meta-analysis: Uninterrupted NOAC vs uninterrupted VKA</a:t>
            </a:r>
            <a:r>
              <a:rPr lang="en-NZ" sz="2800" baseline="30000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5B2AD-1FE7-4DC4-942A-24574457E744}"/>
              </a:ext>
            </a:extLst>
          </p:cNvPr>
          <p:cNvSpPr txBox="1"/>
          <p:nvPr/>
        </p:nvSpPr>
        <p:spPr>
          <a:xfrm>
            <a:off x="2920754" y="876012"/>
            <a:ext cx="750084" cy="298397"/>
          </a:xfrm>
          <a:prstGeom prst="rect">
            <a:avLst/>
          </a:prstGeom>
        </p:spPr>
        <p:txBody>
          <a:bodyPr vert="horz" wrap="none" lIns="52754" tIns="33499" rIns="158263" bIns="79132" rtlCol="0" anchor="b" anchorCtr="0">
            <a:spAutoFit/>
          </a:bodyPr>
          <a:lstStyle/>
          <a:p>
            <a:pPr algn="ctr" defTabSz="669958"/>
            <a:r>
              <a:rPr lang="en-GB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NOACs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844B14-75A3-4531-839B-E1F23E35F15B}"/>
              </a:ext>
            </a:extLst>
          </p:cNvPr>
          <p:cNvSpPr txBox="1"/>
          <p:nvPr/>
        </p:nvSpPr>
        <p:spPr>
          <a:xfrm>
            <a:off x="4470359" y="876012"/>
            <a:ext cx="536884" cy="298397"/>
          </a:xfrm>
          <a:prstGeom prst="rect">
            <a:avLst/>
          </a:prstGeom>
        </p:spPr>
        <p:txBody>
          <a:bodyPr vert="horz" wrap="none" lIns="52754" tIns="33499" rIns="158263" bIns="79132" rtlCol="0" anchor="b" anchorCtr="0">
            <a:spAutoFit/>
          </a:bodyPr>
          <a:lstStyle/>
          <a:p>
            <a:pPr algn="ctr" defTabSz="669958"/>
            <a:r>
              <a:rPr lang="en-GB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VKA</a:t>
            </a:r>
          </a:p>
        </p:txBody>
      </p:sp>
      <p:sp>
        <p:nvSpPr>
          <p:cNvPr id="60" name="Rectangle 44">
            <a:extLst>
              <a:ext uri="{FF2B5EF4-FFF2-40B4-BE49-F238E27FC236}">
                <a16:creationId xmlns:a16="http://schemas.microsoft.com/office/drawing/2014/main" id="{30FF31D8-6A45-4906-8EF2-97E937B6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83" y="5784073"/>
            <a:ext cx="5112000" cy="36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lIns="83311" tIns="36000" rIns="83311" bIns="36000" anchor="ctr">
            <a:spAutoFit/>
          </a:bodyPr>
          <a:lstStyle/>
          <a:p>
            <a:pPr algn="ctr" defTabSz="495521" fontAlgn="base"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sz="1100" dirty="0">
                <a:solidFill>
                  <a:schemeClr val="tx2"/>
                </a:solidFill>
                <a:cs typeface="Arial" pitchFamily="34" charset="0"/>
              </a:rPr>
              <a:t>There are no head-to-head studies comparing the NOACs; direct comparisons </a:t>
            </a:r>
            <a:br>
              <a:rPr lang="en-GB" sz="1100" dirty="0">
                <a:solidFill>
                  <a:schemeClr val="tx2"/>
                </a:solidFill>
                <a:cs typeface="Arial" pitchFamily="34" charset="0"/>
              </a:rPr>
            </a:br>
            <a:r>
              <a:rPr lang="en-GB" sz="1100" dirty="0">
                <a:solidFill>
                  <a:schemeClr val="tx2"/>
                </a:solidFill>
                <a:cs typeface="Arial" pitchFamily="34" charset="0"/>
              </a:rPr>
              <a:t>cannot be made between individual NOACs based on these data </a:t>
            </a:r>
            <a:endParaRPr lang="fr-FR" altLang="en-US" sz="1100" dirty="0">
              <a:solidFill>
                <a:schemeClr val="tx2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3EFF18-15E4-4486-A056-9603DBFB549A}"/>
              </a:ext>
            </a:extLst>
          </p:cNvPr>
          <p:cNvGrpSpPr/>
          <p:nvPr/>
        </p:nvGrpSpPr>
        <p:grpSpPr>
          <a:xfrm>
            <a:off x="7323020" y="5803105"/>
            <a:ext cx="3759990" cy="577917"/>
            <a:chOff x="7323020" y="5803105"/>
            <a:chExt cx="3759990" cy="577917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DAB080B-35D9-AA41-A267-BA0F1AEE382C}"/>
                </a:ext>
              </a:extLst>
            </p:cNvPr>
            <p:cNvGrpSpPr/>
            <p:nvPr/>
          </p:nvGrpSpPr>
          <p:grpSpPr>
            <a:xfrm>
              <a:off x="7323020" y="5803105"/>
              <a:ext cx="3759990" cy="577917"/>
              <a:chOff x="7323020" y="5663133"/>
              <a:chExt cx="3759990" cy="57791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BED6E87-2A15-6D48-A6EE-B56D6129DF81}"/>
                  </a:ext>
                </a:extLst>
              </p:cNvPr>
              <p:cNvGrpSpPr/>
              <p:nvPr/>
            </p:nvGrpSpPr>
            <p:grpSpPr>
              <a:xfrm>
                <a:off x="7552410" y="5663133"/>
                <a:ext cx="3215742" cy="138886"/>
                <a:chOff x="7523430" y="395414"/>
                <a:chExt cx="3422210" cy="138886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C6F4CA42-0733-F44F-B921-7D7EBCCF96B8}"/>
                    </a:ext>
                  </a:extLst>
                </p:cNvPr>
                <p:cNvCxnSpPr/>
                <p:nvPr/>
              </p:nvCxnSpPr>
              <p:spPr>
                <a:xfrm>
                  <a:off x="7523430" y="409062"/>
                  <a:ext cx="342221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88FB949-7B4A-8447-9CFF-9A6405F901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23430" y="395414"/>
                  <a:ext cx="0" cy="1333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E84331B-B0F2-3243-9EF4-D3B1354407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78983" y="395414"/>
                  <a:ext cx="0" cy="1333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8FC4C1C-78B3-8F44-8DF8-0494CF69E2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90089" y="395414"/>
                  <a:ext cx="0" cy="1333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D0F6416B-5D53-4A43-BC15-8E906B74E7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45640" y="400998"/>
                  <a:ext cx="0" cy="1333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9D9543F-BE35-144E-924E-6AB4581A7ECC}"/>
                  </a:ext>
                </a:extLst>
              </p:cNvPr>
              <p:cNvSpPr/>
              <p:nvPr/>
            </p:nvSpPr>
            <p:spPr>
              <a:xfrm>
                <a:off x="7323020" y="5800559"/>
                <a:ext cx="45878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/>
                  <a:t>0.01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877935E-48D7-0440-93AF-1B50BF7A65D3}"/>
                  </a:ext>
                </a:extLst>
              </p:cNvPr>
              <p:cNvSpPr/>
              <p:nvPr/>
            </p:nvSpPr>
            <p:spPr>
              <a:xfrm>
                <a:off x="8186347" y="5800559"/>
                <a:ext cx="38023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/>
                  <a:t>0.1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AFC8A10-0612-5141-B7B9-CAD89DDB4D06}"/>
                  </a:ext>
                </a:extLst>
              </p:cNvPr>
              <p:cNvSpPr/>
              <p:nvPr/>
            </p:nvSpPr>
            <p:spPr>
              <a:xfrm>
                <a:off x="8966046" y="5805789"/>
                <a:ext cx="38023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100" b="1" dirty="0"/>
                  <a:t>1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9C88302-7788-8046-8BC6-4695815CC501}"/>
                  </a:ext>
                </a:extLst>
              </p:cNvPr>
              <p:cNvSpPr/>
              <p:nvPr/>
            </p:nvSpPr>
            <p:spPr>
              <a:xfrm>
                <a:off x="9801805" y="5804204"/>
                <a:ext cx="34176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/>
                  <a:t>10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06F9AF4-5455-0E4C-ACE1-86B40C662227}"/>
                  </a:ext>
                </a:extLst>
              </p:cNvPr>
              <p:cNvSpPr/>
              <p:nvPr/>
            </p:nvSpPr>
            <p:spPr>
              <a:xfrm>
                <a:off x="10465786" y="5804204"/>
                <a:ext cx="61722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100" b="1" dirty="0"/>
                  <a:t>100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26AA7F7-DCBF-2D4A-89D9-12BCC9E09053}"/>
                  </a:ext>
                </a:extLst>
              </p:cNvPr>
              <p:cNvSpPr/>
              <p:nvPr/>
            </p:nvSpPr>
            <p:spPr>
              <a:xfrm>
                <a:off x="7573203" y="5979440"/>
                <a:ext cx="121219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dirty="0"/>
                  <a:t>Favours NOACs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002F7BD-8DA1-A049-A881-395B2BBA10AE}"/>
                  </a:ext>
                </a:extLst>
              </p:cNvPr>
              <p:cNvSpPr/>
              <p:nvPr/>
            </p:nvSpPr>
            <p:spPr>
              <a:xfrm>
                <a:off x="9492291" y="5979440"/>
                <a:ext cx="101662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dirty="0"/>
                  <a:t>Favours VKA</a:t>
                </a:r>
              </a:p>
            </p:txBody>
          </p: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FFD31C8-6CAE-4A64-ADD1-15C6FBA2F17B}"/>
                </a:ext>
              </a:extLst>
            </p:cNvPr>
            <p:cNvCxnSpPr/>
            <p:nvPr/>
          </p:nvCxnSpPr>
          <p:spPr>
            <a:xfrm flipH="1">
              <a:off x="8762199" y="6260153"/>
              <a:ext cx="2836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C10EF4D-C08E-4823-8634-34D993A8B25D}"/>
                </a:ext>
              </a:extLst>
            </p:cNvPr>
            <p:cNvCxnSpPr>
              <a:cxnSpLocks/>
            </p:cNvCxnSpPr>
            <p:nvPr/>
          </p:nvCxnSpPr>
          <p:spPr>
            <a:xfrm>
              <a:off x="9221697" y="6260153"/>
              <a:ext cx="2836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93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77C533A-6513-48B3-AD12-4A769E539B59}"/>
              </a:ext>
            </a:extLst>
          </p:cNvPr>
          <p:cNvSpPr txBox="1">
            <a:spLocks/>
          </p:cNvSpPr>
          <p:nvPr/>
        </p:nvSpPr>
        <p:spPr>
          <a:xfrm>
            <a:off x="4255419" y="6428284"/>
            <a:ext cx="7818039" cy="267527"/>
          </a:xfrm>
          <a:prstGeom prst="rect">
            <a:avLst/>
          </a:prstGeom>
        </p:spPr>
        <p:txBody>
          <a:bodyPr vert="horz" lIns="52754" tIns="33499" rIns="158263" bIns="79132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69958">
              <a:defRPr/>
            </a:pP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Calkins H, et al. Heart Rhythm 2017;14:e275–e444.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69CF285-300E-4D43-ADDD-CEEB9F2919F0}"/>
              </a:ext>
            </a:extLst>
          </p:cNvPr>
          <p:cNvSpPr txBox="1">
            <a:spLocks/>
          </p:cNvSpPr>
          <p:nvPr/>
        </p:nvSpPr>
        <p:spPr>
          <a:xfrm>
            <a:off x="0" y="5775503"/>
            <a:ext cx="6364821" cy="1035397"/>
          </a:xfrm>
          <a:prstGeom prst="rect">
            <a:avLst/>
          </a:prstGeom>
        </p:spPr>
        <p:txBody>
          <a:bodyPr vert="horz" lIns="158263" tIns="33499" rIns="263772" bIns="79132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69958">
              <a:defRPr/>
            </a:pP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*Time in therapeutic range (TTR) should be &gt;65–70% on warfarin.</a:t>
            </a:r>
          </a:p>
          <a:p>
            <a:pPr algn="l" defTabSz="669958">
              <a:defRPr/>
            </a:pPr>
            <a:r>
              <a:rPr lang="en-GB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APHRS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Asia Pacific Heart Rhythm Society; </a:t>
            </a:r>
            <a:r>
              <a:rPr lang="en-GB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ECAS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European Cardiac Arrhythmia Society; </a:t>
            </a:r>
            <a:b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ECG, echocardiogram; </a:t>
            </a:r>
            <a:r>
              <a:rPr lang="en-GB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EHRA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European Heart Rhythm Association; HRS, Heart Rhythm Society; </a:t>
            </a:r>
            <a:r>
              <a:rPr lang="en-GB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SOLAECE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Latin American Society of Cardiac Stimulation and Electrophysiology.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E18BCD-1D5E-4F59-A922-42C0EF92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0" t="2022" r="15315" b="2753"/>
          <a:stretch/>
        </p:blipFill>
        <p:spPr>
          <a:xfrm>
            <a:off x="2116826" y="1121323"/>
            <a:ext cx="8332292" cy="49606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F8867DA-895A-6741-BFFB-8FBFAF1E7A71}"/>
              </a:ext>
            </a:extLst>
          </p:cNvPr>
          <p:cNvSpPr txBox="1">
            <a:spLocks/>
          </p:cNvSpPr>
          <p:nvPr/>
        </p:nvSpPr>
        <p:spPr>
          <a:xfrm>
            <a:off x="599556" y="97900"/>
            <a:ext cx="10994475" cy="917509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2800" dirty="0"/>
              <a:t>Recommendations for anticoagulation post ablation:</a:t>
            </a:r>
            <a:br>
              <a:rPr lang="en-NZ" sz="2800" dirty="0"/>
            </a:br>
            <a:r>
              <a:rPr lang="en-NZ" sz="2800" dirty="0"/>
              <a:t>2017 HRS/EHRA/ECAS/APHRS/SOLAECE expert consensus</a:t>
            </a:r>
            <a:r>
              <a:rPr lang="en-NZ" sz="28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56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0235" y="2936574"/>
            <a:ext cx="7593118" cy="769441"/>
          </a:xfrm>
          <a:gradFill flip="none" rotWithShape="1">
            <a:gsLst>
              <a:gs pos="0">
                <a:srgbClr val="000080">
                  <a:shade val="30000"/>
                  <a:satMod val="115000"/>
                </a:srgbClr>
              </a:gs>
              <a:gs pos="50000">
                <a:srgbClr val="000080">
                  <a:shade val="67500"/>
                  <a:satMod val="115000"/>
                </a:srgbClr>
              </a:gs>
              <a:gs pos="100000">
                <a:srgbClr val="000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sz="4400" dirty="0"/>
              <a:t>NOACs and cardioversion</a:t>
            </a:r>
          </a:p>
        </p:txBody>
      </p:sp>
    </p:spTree>
    <p:extLst>
      <p:ext uri="{BB962C8B-B14F-4D97-AF65-F5344CB8AC3E}">
        <p14:creationId xmlns:p14="http://schemas.microsoft.com/office/powerpoint/2010/main" val="24843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A15D9B-39EF-284A-9D39-1BAA3DBC2BD6}"/>
              </a:ext>
            </a:extLst>
          </p:cNvPr>
          <p:cNvGrpSpPr/>
          <p:nvPr/>
        </p:nvGrpSpPr>
        <p:grpSpPr>
          <a:xfrm>
            <a:off x="658426" y="1235408"/>
            <a:ext cx="10077118" cy="4733956"/>
            <a:chOff x="1805628" y="1768320"/>
            <a:chExt cx="7754242" cy="36427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9C1B874-492B-4B77-97DD-142628FE8443}"/>
                </a:ext>
              </a:extLst>
            </p:cNvPr>
            <p:cNvSpPr/>
            <p:nvPr/>
          </p:nvSpPr>
          <p:spPr>
            <a:xfrm>
              <a:off x="1805628" y="1768320"/>
              <a:ext cx="4319085" cy="3642731"/>
            </a:xfrm>
            <a:prstGeom prst="roundRect">
              <a:avLst>
                <a:gd name="adj" fmla="val 1907"/>
              </a:avLst>
            </a:prstGeom>
            <a:solidFill>
              <a:schemeClr val="tx2">
                <a:lumMod val="95000"/>
              </a:schemeClr>
            </a:solidFill>
            <a:ln w="1270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8000000"/>
              </a:lightRig>
            </a:scene3d>
            <a:sp3d>
              <a:bevelB w="215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893277">
                <a:lnSpc>
                  <a:spcPct val="70000"/>
                </a:lnSpc>
                <a:defRPr/>
              </a:pPr>
              <a:endParaRPr lang="en-GB" sz="3200" dirty="0">
                <a:solidFill>
                  <a:prstClr val="white"/>
                </a:solidFill>
                <a:latin typeface="Eras Demi ITC" panose="020B0805030504020804" pitchFamily="34" charset="0"/>
                <a:cs typeface="Arial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8EC7692-9EB4-4B98-AC46-6F1523802DD8}"/>
                </a:ext>
              </a:extLst>
            </p:cNvPr>
            <p:cNvSpPr/>
            <p:nvPr/>
          </p:nvSpPr>
          <p:spPr>
            <a:xfrm>
              <a:off x="4444862" y="2054694"/>
              <a:ext cx="3199139" cy="3021603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46000">
                  <a:schemeClr val="accent3">
                    <a:lumMod val="20000"/>
                    <a:lumOff val="80000"/>
                  </a:schemeClr>
                </a:gs>
                <a:gs pos="52210">
                  <a:schemeClr val="accent5">
                    <a:lumMod val="40000"/>
                    <a:lumOff val="60000"/>
                  </a:schemeClr>
                </a:gs>
                <a:gs pos="62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6763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1DB6737B-C2B6-4EF2-A943-66392B9AC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1829" y="5245565"/>
              <a:ext cx="1798041" cy="142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99" tIns="22899" rIns="45799" bIns="22899" anchor="b" anchorCtr="0">
              <a:spAutoFit/>
            </a:bodyPr>
            <a:lstStyle/>
            <a:p>
              <a:pPr algn="r" defTabSz="45733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dirty="0">
                  <a:latin typeface="Calibri"/>
                  <a:cs typeface="Arial" pitchFamily="34" charset="0"/>
                </a:rPr>
                <a:t>Extracted from Mahaffey K, et al. 2018.</a:t>
              </a:r>
              <a:r>
                <a:rPr lang="en-GB" altLang="en-US" sz="900" baseline="30000" dirty="0">
                  <a:latin typeface="Calibri"/>
                  <a:cs typeface="Arial" pitchFamily="34" charset="0"/>
                </a:rPr>
                <a:t>1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BA6FCB0-EDEC-42D6-8EF0-75669F8883BB}"/>
                </a:ext>
              </a:extLst>
            </p:cNvPr>
            <p:cNvSpPr/>
            <p:nvPr/>
          </p:nvSpPr>
          <p:spPr>
            <a:xfrm>
              <a:off x="6256999" y="1780038"/>
              <a:ext cx="1230936" cy="1230936"/>
            </a:xfrm>
            <a:prstGeom prst="ellipse">
              <a:avLst/>
            </a:prstGeom>
            <a:solidFill>
              <a:srgbClr val="99B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170" rIns="35170"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EMANATE</a:t>
              </a: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N=1,500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F131426-51D9-4B26-A3E7-2E4D6D786B5D}"/>
                </a:ext>
              </a:extLst>
            </p:cNvPr>
            <p:cNvSpPr/>
            <p:nvPr/>
          </p:nvSpPr>
          <p:spPr>
            <a:xfrm>
              <a:off x="7012891" y="2846685"/>
              <a:ext cx="1394125" cy="1394125"/>
            </a:xfrm>
            <a:prstGeom prst="ellipse">
              <a:avLst/>
            </a:prstGeom>
            <a:solidFill>
              <a:srgbClr val="99B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ENSURE AF</a:t>
              </a: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N=2,199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97C29E2-A24A-4F57-92F0-F5947016E08E}"/>
                </a:ext>
              </a:extLst>
            </p:cNvPr>
            <p:cNvSpPr/>
            <p:nvPr/>
          </p:nvSpPr>
          <p:spPr>
            <a:xfrm>
              <a:off x="6366845" y="4146025"/>
              <a:ext cx="1230936" cy="1230936"/>
            </a:xfrm>
            <a:prstGeom prst="ellipse">
              <a:avLst/>
            </a:prstGeom>
            <a:solidFill>
              <a:srgbClr val="99B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170" rIns="35170"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X-</a:t>
              </a:r>
              <a:r>
                <a:rPr lang="en-GB" sz="1600" b="1" dirty="0" err="1">
                  <a:solidFill>
                    <a:prstClr val="black"/>
                  </a:solidFill>
                  <a:latin typeface="Calibri"/>
                </a:rPr>
                <a:t>VeRT</a:t>
              </a:r>
              <a:endParaRPr lang="en-GB" sz="1600" b="1" dirty="0">
                <a:solidFill>
                  <a:prstClr val="black"/>
                </a:solidFill>
                <a:latin typeface="Calibri"/>
              </a:endParaRP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N=1,504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487BE5B-6F5A-46FF-B3DC-C712CA2E7D26}"/>
                </a:ext>
              </a:extLst>
            </p:cNvPr>
            <p:cNvSpPr/>
            <p:nvPr/>
          </p:nvSpPr>
          <p:spPr>
            <a:xfrm>
              <a:off x="4555373" y="1768320"/>
              <a:ext cx="1055088" cy="1055088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170" rIns="35170"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/>
                </a:rPr>
                <a:t>ARISTOTLE</a:t>
              </a: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/>
                </a:rPr>
                <a:t>N=540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779CEA-7BAC-4D07-9FFB-5606560B3256}"/>
                </a:ext>
              </a:extLst>
            </p:cNvPr>
            <p:cNvSpPr/>
            <p:nvPr/>
          </p:nvSpPr>
          <p:spPr>
            <a:xfrm>
              <a:off x="3786572" y="2562429"/>
              <a:ext cx="1019919" cy="1019919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170" rIns="35170"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Calibri"/>
                </a:rPr>
                <a:t>ENGAGE-AF</a:t>
              </a:r>
              <a:r>
                <a:rPr lang="en-GB" sz="1400" b="1" baseline="30000" dirty="0">
                  <a:solidFill>
                    <a:prstClr val="black"/>
                  </a:solidFill>
                  <a:latin typeface="Calibri"/>
                </a:rPr>
                <a:t>*</a:t>
              </a: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Calibri"/>
                </a:rPr>
                <a:t>N=365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DE47983-1A9D-4088-B3CA-4AC94C196790}"/>
                </a:ext>
              </a:extLst>
            </p:cNvPr>
            <p:cNvSpPr/>
            <p:nvPr/>
          </p:nvSpPr>
          <p:spPr>
            <a:xfrm>
              <a:off x="3878199" y="3620806"/>
              <a:ext cx="1266106" cy="1266106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170" rIns="35170"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RE-LY</a:t>
              </a: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N=1,270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8C66359-065D-4DA1-AFAE-3994A09234EE}"/>
                </a:ext>
              </a:extLst>
            </p:cNvPr>
            <p:cNvSpPr/>
            <p:nvPr/>
          </p:nvSpPr>
          <p:spPr>
            <a:xfrm>
              <a:off x="5002671" y="4454194"/>
              <a:ext cx="824078" cy="824078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prstClr val="black"/>
                  </a:solidFill>
                  <a:latin typeface="Calibri"/>
                </a:rPr>
                <a:t>ROCKET-AF</a:t>
              </a: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prstClr val="black"/>
                  </a:solidFill>
                  <a:latin typeface="Calibri"/>
                </a:rPr>
                <a:t>N=285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8086EF7-EB00-4AB9-A13F-D531E05E4358}"/>
                </a:ext>
              </a:extLst>
            </p:cNvPr>
            <p:cNvSpPr txBox="1"/>
            <p:nvPr/>
          </p:nvSpPr>
          <p:spPr>
            <a:xfrm>
              <a:off x="7761829" y="2071461"/>
              <a:ext cx="1520065" cy="62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67615" fontAlgn="base">
                <a:spcBef>
                  <a:spcPct val="0"/>
                </a:spcBef>
                <a:spcAft>
                  <a:spcPts val="586"/>
                </a:spcAft>
                <a:defRPr/>
              </a:pPr>
              <a:r>
                <a:rPr lang="en-GB" sz="1400" b="1" dirty="0">
                  <a:solidFill>
                    <a:srgbClr val="99BD5D"/>
                  </a:solidFill>
                  <a:latin typeface="Arial" pitchFamily="34" charset="0"/>
                  <a:cs typeface="Arial" pitchFamily="34" charset="0"/>
                </a:rPr>
                <a:t>Randomised controlled trials</a:t>
              </a:r>
            </a:p>
            <a:p>
              <a:pPr algn="r" defTabSz="667615" fontAlgn="base">
                <a:spcBef>
                  <a:spcPct val="0"/>
                </a:spcBef>
                <a:spcAft>
                  <a:spcPts val="586"/>
                </a:spcAft>
                <a:defRPr/>
              </a:pPr>
              <a:r>
                <a:rPr lang="en-GB" sz="1400" b="1" dirty="0">
                  <a:latin typeface="Arial" pitchFamily="34" charset="0"/>
                  <a:cs typeface="Arial" pitchFamily="34" charset="0"/>
                </a:rPr>
                <a:t>N=5,203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F7E8267-B871-44ED-A546-E102E5F340A6}"/>
                </a:ext>
              </a:extLst>
            </p:cNvPr>
            <p:cNvSpPr txBox="1"/>
            <p:nvPr/>
          </p:nvSpPr>
          <p:spPr>
            <a:xfrm>
              <a:off x="2759129" y="2071462"/>
              <a:ext cx="1640178" cy="461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7615" fontAlgn="base">
                <a:spcBef>
                  <a:spcPct val="0"/>
                </a:spcBef>
                <a:spcAft>
                  <a:spcPts val="586"/>
                </a:spcAft>
                <a:defRPr/>
              </a:pPr>
              <a:r>
                <a:rPr lang="en-GB" sz="1400" b="1" dirty="0">
                  <a:solidFill>
                    <a:srgbClr val="4BACC6"/>
                  </a:solidFill>
                  <a:latin typeface="Arial" pitchFamily="34" charset="0"/>
                  <a:cs typeface="Arial" pitchFamily="34" charset="0"/>
                </a:rPr>
                <a:t>Subgroup analyses</a:t>
              </a:r>
            </a:p>
            <a:p>
              <a:pPr defTabSz="667615" fontAlgn="base">
                <a:spcBef>
                  <a:spcPct val="0"/>
                </a:spcBef>
                <a:spcAft>
                  <a:spcPts val="586"/>
                </a:spcAft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N=2,460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AD355708-F090-8546-9730-199E9871B2A2}"/>
              </a:ext>
            </a:extLst>
          </p:cNvPr>
          <p:cNvSpPr txBox="1">
            <a:spLocks/>
          </p:cNvSpPr>
          <p:nvPr/>
        </p:nvSpPr>
        <p:spPr>
          <a:xfrm>
            <a:off x="658426" y="404664"/>
            <a:ext cx="10994475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Evidence of use of different NOACs in cardioversion</a:t>
            </a:r>
            <a:endParaRPr lang="en-NZ" sz="3200" baseline="3000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C07A821-0AA1-4DDC-BFB1-42932D274909}"/>
              </a:ext>
            </a:extLst>
          </p:cNvPr>
          <p:cNvSpPr txBox="1">
            <a:spLocks/>
          </p:cNvSpPr>
          <p:nvPr/>
        </p:nvSpPr>
        <p:spPr>
          <a:xfrm>
            <a:off x="8151345" y="6433321"/>
            <a:ext cx="3977396" cy="246221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spAutoFit/>
          </a:bodyPr>
          <a:lstStyle>
            <a:lvl1pPr marL="262091" indent="-262091" algn="l" defTabSz="893277" rtl="0" eaLnBrk="1" latinLnBrk="0" hangingPunct="1">
              <a:spcBef>
                <a:spcPts val="1758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2149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5788" indent="-279149" algn="l" defTabSz="893277" rtl="0" eaLnBrk="1" latinLnBrk="0" hangingPunct="1">
              <a:spcBef>
                <a:spcPts val="293"/>
              </a:spcBef>
              <a:buFont typeface="Arial" panose="020B0604020202020204" pitchFamily="34" charset="0"/>
              <a:buChar char="–"/>
              <a:defRPr sz="1954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16597" indent="-223319" algn="l" defTabSz="893277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58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63235" indent="-223319" algn="l" defTabSz="893277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758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9874" indent="-223319" algn="l" defTabSz="893277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758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56513" indent="-223319" algn="l" defTabSz="8932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3151" indent="-223319" algn="l" defTabSz="8932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9790" indent="-223319" algn="l" defTabSz="8932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429" indent="-223319" algn="l" defTabSz="8932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1000" b="0" dirty="0"/>
              <a:t>1. Mahaffey K, et al. </a:t>
            </a:r>
            <a:r>
              <a:rPr lang="en-GB" sz="1000" b="0" dirty="0" err="1"/>
              <a:t>Eur</a:t>
            </a:r>
            <a:r>
              <a:rPr lang="en-GB" sz="1000" b="0" dirty="0"/>
              <a:t> Heart J 2018;39:2972–4.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776A1FB-7F42-4D72-B393-1D2199E0496E}"/>
              </a:ext>
            </a:extLst>
          </p:cNvPr>
          <p:cNvSpPr txBox="1">
            <a:spLocks/>
          </p:cNvSpPr>
          <p:nvPr/>
        </p:nvSpPr>
        <p:spPr>
          <a:xfrm>
            <a:off x="433214" y="6444827"/>
            <a:ext cx="2400300" cy="246063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spAutoFit/>
          </a:bodyPr>
          <a:lstStyle>
            <a:lvl1pPr marL="262091" indent="-262091" algn="l" defTabSz="893277" rtl="0" eaLnBrk="1" latinLnBrk="0" hangingPunct="1">
              <a:spcBef>
                <a:spcPts val="1758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2149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5788" indent="-279149" algn="l" defTabSz="893277" rtl="0" eaLnBrk="1" latinLnBrk="0" hangingPunct="1">
              <a:spcBef>
                <a:spcPts val="293"/>
              </a:spcBef>
              <a:buFont typeface="Arial" panose="020B0604020202020204" pitchFamily="34" charset="0"/>
              <a:buChar char="–"/>
              <a:defRPr sz="1954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16597" indent="-223319" algn="l" defTabSz="893277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58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63235" indent="-223319" algn="l" defTabSz="893277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758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9874" indent="-223319" algn="l" defTabSz="893277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758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56513" indent="-223319" algn="l" defTabSz="8932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3151" indent="-223319" algn="l" defTabSz="8932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9790" indent="-223319" algn="l" defTabSz="8932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429" indent="-223319" algn="l" defTabSz="8932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*Electrical cardioversion only.</a:t>
            </a:r>
          </a:p>
        </p:txBody>
      </p:sp>
    </p:spTree>
    <p:extLst>
      <p:ext uri="{BB962C8B-B14F-4D97-AF65-F5344CB8AC3E}">
        <p14:creationId xmlns:p14="http://schemas.microsoft.com/office/powerpoint/2010/main" val="23076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48F8B7B-C2D4-4747-BDC6-52D1F523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62" y="6370133"/>
            <a:ext cx="4408050" cy="22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0678" tIns="0" rIns="0" bIns="70339" anchor="b">
            <a:spAutoFit/>
          </a:bodyPr>
          <a:lstStyle>
            <a:defPPr>
              <a:defRPr lang="en-US"/>
            </a:defPPr>
            <a:lvl1pPr eaLnBrk="0" hangingPunct="0">
              <a:spcBef>
                <a:spcPts val="0"/>
              </a:spcBef>
              <a:buClr>
                <a:srgbClr val="FF9900"/>
              </a:buClr>
              <a:tabLst>
                <a:tab pos="171450" algn="l"/>
              </a:tabLst>
              <a:defRPr sz="900">
                <a:latin typeface="+mj-lt"/>
                <a:cs typeface="Arial"/>
              </a:defRPr>
            </a:lvl1pPr>
          </a:lstStyle>
          <a:p>
            <a:pPr defTabSz="667568" fontAlgn="base">
              <a:spcAft>
                <a:spcPct val="0"/>
              </a:spcAft>
              <a:defRPr/>
            </a:pPr>
            <a:r>
              <a:rPr lang="en-GB" sz="1000" dirty="0"/>
              <a:t>Please refer to the SmPC for further information.</a:t>
            </a:r>
            <a:r>
              <a:rPr lang="en-GB" sz="1000" baseline="30000" dirty="0"/>
              <a:t>2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000" baseline="30000" dirty="0"/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F105D35-310C-496A-B302-BDD7907E7EF0}"/>
              </a:ext>
            </a:extLst>
          </p:cNvPr>
          <p:cNvSpPr/>
          <p:nvPr/>
        </p:nvSpPr>
        <p:spPr>
          <a:xfrm>
            <a:off x="6478924" y="6265665"/>
            <a:ext cx="5592092" cy="578857"/>
          </a:xfrm>
          <a:prstGeom prst="rect">
            <a:avLst/>
          </a:prstGeom>
        </p:spPr>
        <p:txBody>
          <a:bodyPr wrap="square" rIns="175848" bIns="70339">
            <a:spAutoFit/>
          </a:bodyPr>
          <a:lstStyle/>
          <a:p>
            <a:pPr algn="r" defTabSz="66756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latin typeface="+mj-lt"/>
                <a:cs typeface="Arial" pitchFamily="34" charset="0"/>
              </a:rPr>
              <a:t>1. Renda G, et al. Am J Med 2016;129:1117–23.e2; 2. Dabigatran SmPC; 3. Rivaroxaban SmPC; 4. Apixaban SmPC; 5. </a:t>
            </a:r>
            <a:r>
              <a:rPr lang="en-GB" sz="1000" dirty="0" err="1">
                <a:latin typeface="+mj-lt"/>
                <a:cs typeface="Arial" pitchFamily="34" charset="0"/>
              </a:rPr>
              <a:t>Edoxaban</a:t>
            </a:r>
            <a:r>
              <a:rPr lang="en-GB" sz="1000" dirty="0">
                <a:latin typeface="+mj-lt"/>
                <a:cs typeface="Arial" pitchFamily="34" charset="0"/>
              </a:rPr>
              <a:t> SmPC. All </a:t>
            </a:r>
            <a:r>
              <a:rPr lang="en-GB" sz="1000" dirty="0" err="1">
                <a:latin typeface="+mj-lt"/>
                <a:cs typeface="Arial" pitchFamily="34" charset="0"/>
              </a:rPr>
              <a:t>SmPCs</a:t>
            </a:r>
            <a:r>
              <a:rPr lang="en-GB" sz="1000" dirty="0">
                <a:latin typeface="+mj-lt"/>
                <a:cs typeface="Arial" pitchFamily="34" charset="0"/>
              </a:rPr>
              <a:t> available at: http://www.ema.europa.eu.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59A0F83E-4CD9-924C-9A15-6B78F3697D14}"/>
              </a:ext>
            </a:extLst>
          </p:cNvPr>
          <p:cNvSpPr txBox="1">
            <a:spLocks/>
          </p:cNvSpPr>
          <p:nvPr/>
        </p:nvSpPr>
        <p:spPr>
          <a:xfrm>
            <a:off x="159336" y="18081"/>
            <a:ext cx="11956695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Cardioversion in prior</a:t>
            </a:r>
            <a:r>
              <a:rPr lang="en-NZ" sz="4800" dirty="0"/>
              <a:t> </a:t>
            </a:r>
            <a:r>
              <a:rPr lang="en-NZ" sz="4800" dirty="0">
                <a:latin typeface="Symbol" panose="05050102010706020507" pitchFamily="18" charset="2"/>
              </a:rPr>
              <a:t>j</a:t>
            </a:r>
            <a:r>
              <a:rPr lang="en-NZ" sz="4800" dirty="0"/>
              <a:t> </a:t>
            </a:r>
            <a:r>
              <a:rPr lang="en-NZ" sz="3200" dirty="0"/>
              <a:t>III NOAC trials: Meta analysis</a:t>
            </a:r>
            <a:r>
              <a:rPr lang="en-NZ" sz="3200" baseline="300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015" y="6492504"/>
            <a:ext cx="3011206" cy="267619"/>
          </a:xfrm>
          <a:prstGeom prst="rect">
            <a:avLst/>
          </a:prstGeom>
        </p:spPr>
        <p:txBody>
          <a:bodyPr vert="horz" wrap="square" lIns="52754" tIns="33499" rIns="158263" bIns="79132" rtlCol="0" anchor="b" anchorCtr="0">
            <a:spAutoFit/>
          </a:bodyPr>
          <a:lstStyle/>
          <a:p>
            <a:pPr algn="l" defTabSz="669958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SE, systemic embolism.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90F5B1-1D96-4C22-925F-51B30176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71" y="799883"/>
            <a:ext cx="11421046" cy="52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F8DBE-4721-4502-8CFA-09587F922B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51345" y="6433321"/>
            <a:ext cx="3977396" cy="246221"/>
          </a:xfrm>
        </p:spPr>
        <p:txBody>
          <a:bodyPr/>
          <a:lstStyle/>
          <a:p>
            <a:pPr marL="0" indent="0" algn="r">
              <a:buNone/>
            </a:pPr>
            <a:r>
              <a:rPr lang="en-GB" sz="1000" b="0" dirty="0"/>
              <a:t>1. Mahaffey K, et al. Eur Heart J 2018;39:2972–4.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ACBCA4D6-5FD8-4884-BF6F-ACBECB5B12D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3214" y="6444827"/>
            <a:ext cx="2400300" cy="246063"/>
          </a:xfrm>
        </p:spPr>
        <p:txBody>
          <a:bodyPr/>
          <a:lstStyle/>
          <a:p>
            <a:pPr marL="0" indent="0">
              <a:buNone/>
            </a:pPr>
            <a:r>
              <a:rPr lang="en-GB" sz="1000" dirty="0"/>
              <a:t>*Electrical cardioversion only.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375102-A8C0-384E-848D-8218E1A8D8DF}"/>
              </a:ext>
            </a:extLst>
          </p:cNvPr>
          <p:cNvGrpSpPr/>
          <p:nvPr/>
        </p:nvGrpSpPr>
        <p:grpSpPr>
          <a:xfrm>
            <a:off x="1673290" y="1222708"/>
            <a:ext cx="9800512" cy="4710206"/>
            <a:chOff x="2759129" y="1744571"/>
            <a:chExt cx="7628834" cy="366648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9C1B874-492B-4B77-97DD-142628FE8443}"/>
                </a:ext>
              </a:extLst>
            </p:cNvPr>
            <p:cNvSpPr/>
            <p:nvPr/>
          </p:nvSpPr>
          <p:spPr>
            <a:xfrm>
              <a:off x="5914725" y="1744571"/>
              <a:ext cx="4473238" cy="3666480"/>
            </a:xfrm>
            <a:prstGeom prst="roundRect">
              <a:avLst>
                <a:gd name="adj" fmla="val 1832"/>
              </a:avLst>
            </a:prstGeom>
            <a:solidFill>
              <a:schemeClr val="tx2">
                <a:lumMod val="95000"/>
              </a:schemeClr>
            </a:solidFill>
            <a:ln w="1270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8000000"/>
              </a:lightRig>
            </a:scene3d>
            <a:sp3d>
              <a:bevelB w="215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893277">
                <a:lnSpc>
                  <a:spcPct val="70000"/>
                </a:lnSpc>
                <a:defRPr/>
              </a:pPr>
              <a:endParaRPr lang="en-GB" sz="3200" dirty="0">
                <a:solidFill>
                  <a:schemeClr val="tx1"/>
                </a:solidFill>
                <a:latin typeface="Eras Demi ITC" panose="020B0805030504020804" pitchFamily="34" charset="0"/>
                <a:cs typeface="Arial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8EC7692-9EB4-4B98-AC46-6F1523802DD8}"/>
                </a:ext>
              </a:extLst>
            </p:cNvPr>
            <p:cNvSpPr/>
            <p:nvPr/>
          </p:nvSpPr>
          <p:spPr>
            <a:xfrm>
              <a:off x="4444862" y="2054694"/>
              <a:ext cx="3199139" cy="3021603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46000">
                  <a:schemeClr val="accent3">
                    <a:lumMod val="20000"/>
                    <a:lumOff val="80000"/>
                  </a:schemeClr>
                </a:gs>
                <a:gs pos="52210">
                  <a:schemeClr val="accent5">
                    <a:lumMod val="40000"/>
                    <a:lumOff val="60000"/>
                  </a:schemeClr>
                </a:gs>
                <a:gs pos="62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6763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1DB6737B-C2B6-4EF2-A943-66392B9AC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1829" y="5243917"/>
              <a:ext cx="1798041" cy="14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99" tIns="22899" rIns="45799" bIns="22899" anchor="b" anchorCtr="0">
              <a:spAutoFit/>
            </a:bodyPr>
            <a:lstStyle/>
            <a:p>
              <a:pPr algn="r" defTabSz="45733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dirty="0">
                  <a:solidFill>
                    <a:srgbClr val="54565A">
                      <a:lumMod val="50000"/>
                    </a:srgbClr>
                  </a:solidFill>
                  <a:latin typeface="Calibri"/>
                  <a:cs typeface="Arial" pitchFamily="34" charset="0"/>
                </a:rPr>
                <a:t>Extracted from Mahaffey K, et al. 2018.</a:t>
              </a:r>
              <a:r>
                <a:rPr lang="en-GB" altLang="en-US" sz="900" baseline="30000" dirty="0">
                  <a:solidFill>
                    <a:srgbClr val="54565A">
                      <a:lumMod val="50000"/>
                    </a:srgbClr>
                  </a:solidFill>
                  <a:latin typeface="Calibri"/>
                  <a:cs typeface="Arial" pitchFamily="34" charset="0"/>
                </a:rPr>
                <a:t>1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BA6FCB0-EDEC-42D6-8EF0-75669F8883BB}"/>
                </a:ext>
              </a:extLst>
            </p:cNvPr>
            <p:cNvSpPr/>
            <p:nvPr/>
          </p:nvSpPr>
          <p:spPr>
            <a:xfrm>
              <a:off x="6256999" y="1780038"/>
              <a:ext cx="1230936" cy="1230936"/>
            </a:xfrm>
            <a:prstGeom prst="ellipse">
              <a:avLst/>
            </a:prstGeom>
            <a:solidFill>
              <a:srgbClr val="99B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170" rIns="35170"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EMANATE</a:t>
              </a: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N=1,500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F131426-51D9-4B26-A3E7-2E4D6D786B5D}"/>
                </a:ext>
              </a:extLst>
            </p:cNvPr>
            <p:cNvSpPr/>
            <p:nvPr/>
          </p:nvSpPr>
          <p:spPr>
            <a:xfrm>
              <a:off x="7012891" y="2846685"/>
              <a:ext cx="1394125" cy="1394125"/>
            </a:xfrm>
            <a:prstGeom prst="ellipse">
              <a:avLst/>
            </a:prstGeom>
            <a:solidFill>
              <a:srgbClr val="99B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ENSURE AF</a:t>
              </a: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N=2,199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97C29E2-A24A-4F57-92F0-F5947016E08E}"/>
                </a:ext>
              </a:extLst>
            </p:cNvPr>
            <p:cNvSpPr/>
            <p:nvPr/>
          </p:nvSpPr>
          <p:spPr>
            <a:xfrm>
              <a:off x="6366845" y="4146025"/>
              <a:ext cx="1230936" cy="1230936"/>
            </a:xfrm>
            <a:prstGeom prst="ellipse">
              <a:avLst/>
            </a:prstGeom>
            <a:solidFill>
              <a:srgbClr val="99B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170" rIns="35170"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X-</a:t>
              </a:r>
              <a:r>
                <a:rPr lang="en-GB" sz="1600" b="1" dirty="0" err="1">
                  <a:solidFill>
                    <a:prstClr val="black"/>
                  </a:solidFill>
                  <a:latin typeface="Calibri"/>
                </a:rPr>
                <a:t>VeRT</a:t>
              </a:r>
              <a:endParaRPr lang="en-GB" sz="1600" b="1" dirty="0">
                <a:solidFill>
                  <a:prstClr val="black"/>
                </a:solidFill>
                <a:latin typeface="Calibri"/>
              </a:endParaRP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N=1,504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487BE5B-6F5A-46FF-B3DC-C712CA2E7D26}"/>
                </a:ext>
              </a:extLst>
            </p:cNvPr>
            <p:cNvSpPr/>
            <p:nvPr/>
          </p:nvSpPr>
          <p:spPr>
            <a:xfrm>
              <a:off x="4555373" y="1768320"/>
              <a:ext cx="1055088" cy="1055088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170" rIns="35170"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/>
                </a:rPr>
                <a:t>ARISTOTLE</a:t>
              </a: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/>
                </a:rPr>
                <a:t>N=540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779CEA-7BAC-4D07-9FFB-5606560B3256}"/>
                </a:ext>
              </a:extLst>
            </p:cNvPr>
            <p:cNvSpPr/>
            <p:nvPr/>
          </p:nvSpPr>
          <p:spPr>
            <a:xfrm>
              <a:off x="3786572" y="2562429"/>
              <a:ext cx="1019919" cy="1019919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170" rIns="35170"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Calibri"/>
                </a:rPr>
                <a:t>ENGAGE-AF</a:t>
              </a:r>
              <a:r>
                <a:rPr lang="en-GB" sz="1400" b="1" baseline="30000" dirty="0">
                  <a:solidFill>
                    <a:prstClr val="black"/>
                  </a:solidFill>
                  <a:latin typeface="Calibri"/>
                </a:rPr>
                <a:t>*</a:t>
              </a: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Calibri"/>
                </a:rPr>
                <a:t>N=365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DE47983-1A9D-4088-B3CA-4AC94C196790}"/>
                </a:ext>
              </a:extLst>
            </p:cNvPr>
            <p:cNvSpPr/>
            <p:nvPr/>
          </p:nvSpPr>
          <p:spPr>
            <a:xfrm>
              <a:off x="3878199" y="3620806"/>
              <a:ext cx="1266106" cy="1266106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170" rIns="35170"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RE-LY</a:t>
              </a: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/>
                </a:rPr>
                <a:t>N=1,270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8C66359-065D-4DA1-AFAE-3994A09234EE}"/>
                </a:ext>
              </a:extLst>
            </p:cNvPr>
            <p:cNvSpPr/>
            <p:nvPr/>
          </p:nvSpPr>
          <p:spPr>
            <a:xfrm>
              <a:off x="5002671" y="4454194"/>
              <a:ext cx="824078" cy="824078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prstClr val="black"/>
                  </a:solidFill>
                  <a:latin typeface="Calibri"/>
                </a:rPr>
                <a:t>ROCKET-AF</a:t>
              </a:r>
            </a:p>
            <a:p>
              <a:pPr algn="ctr" defTabSz="6676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prstClr val="black"/>
                  </a:solidFill>
                  <a:latin typeface="Calibri"/>
                </a:rPr>
                <a:t>N=285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8086EF7-EB00-4AB9-A13F-D531E05E4358}"/>
                </a:ext>
              </a:extLst>
            </p:cNvPr>
            <p:cNvSpPr txBox="1"/>
            <p:nvPr/>
          </p:nvSpPr>
          <p:spPr>
            <a:xfrm>
              <a:off x="7761829" y="2071461"/>
              <a:ext cx="1520065" cy="634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67615" fontAlgn="base">
                <a:spcBef>
                  <a:spcPct val="0"/>
                </a:spcBef>
                <a:spcAft>
                  <a:spcPts val="586"/>
                </a:spcAft>
                <a:defRPr/>
              </a:pPr>
              <a:r>
                <a:rPr lang="en-GB" sz="1400" b="1" dirty="0">
                  <a:solidFill>
                    <a:srgbClr val="99BD5D"/>
                  </a:solidFill>
                  <a:latin typeface="Arial" pitchFamily="34" charset="0"/>
                  <a:cs typeface="Arial" pitchFamily="34" charset="0"/>
                </a:rPr>
                <a:t>Randomised controlled trials</a:t>
              </a:r>
            </a:p>
            <a:p>
              <a:pPr algn="r" defTabSz="667615" fontAlgn="base">
                <a:spcBef>
                  <a:spcPct val="0"/>
                </a:spcBef>
                <a:spcAft>
                  <a:spcPts val="586"/>
                </a:spcAft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N=5,203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F7E8267-B871-44ED-A546-E102E5F340A6}"/>
                </a:ext>
              </a:extLst>
            </p:cNvPr>
            <p:cNvSpPr txBox="1"/>
            <p:nvPr/>
          </p:nvSpPr>
          <p:spPr>
            <a:xfrm>
              <a:off x="2759129" y="2071462"/>
              <a:ext cx="1640178" cy="46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7615" fontAlgn="base">
                <a:spcBef>
                  <a:spcPct val="0"/>
                </a:spcBef>
                <a:spcAft>
                  <a:spcPts val="586"/>
                </a:spcAft>
                <a:defRPr/>
              </a:pPr>
              <a:r>
                <a:rPr lang="en-GB" sz="1400" b="1" dirty="0">
                  <a:solidFill>
                    <a:srgbClr val="4BACC6"/>
                  </a:solidFill>
                  <a:latin typeface="Arial" pitchFamily="34" charset="0"/>
                  <a:cs typeface="Arial" pitchFamily="34" charset="0"/>
                </a:rPr>
                <a:t>Subgroup analyses</a:t>
              </a:r>
            </a:p>
            <a:p>
              <a:pPr defTabSz="667615" fontAlgn="base">
                <a:spcBef>
                  <a:spcPct val="0"/>
                </a:spcBef>
                <a:spcAft>
                  <a:spcPts val="586"/>
                </a:spcAft>
                <a:defRPr/>
              </a:pPr>
              <a:r>
                <a:rPr lang="en-GB" sz="1400" b="1" dirty="0">
                  <a:latin typeface="Arial" pitchFamily="34" charset="0"/>
                  <a:cs typeface="Arial" pitchFamily="34" charset="0"/>
                </a:rPr>
                <a:t>N=2,460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5CAB846C-575C-9340-A6AC-9E770389888D}"/>
              </a:ext>
            </a:extLst>
          </p:cNvPr>
          <p:cNvSpPr txBox="1">
            <a:spLocks/>
          </p:cNvSpPr>
          <p:nvPr/>
        </p:nvSpPr>
        <p:spPr>
          <a:xfrm>
            <a:off x="658426" y="404664"/>
            <a:ext cx="10994475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Evidence of use of different NOACs in cardioversion</a:t>
            </a:r>
          </a:p>
        </p:txBody>
      </p:sp>
    </p:spTree>
    <p:extLst>
      <p:ext uri="{BB962C8B-B14F-4D97-AF65-F5344CB8AC3E}">
        <p14:creationId xmlns:p14="http://schemas.microsoft.com/office/powerpoint/2010/main" val="228880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4">
            <a:extLst>
              <a:ext uri="{FF2B5EF4-FFF2-40B4-BE49-F238E27FC236}">
                <a16:creationId xmlns:a16="http://schemas.microsoft.com/office/drawing/2014/main" id="{26EB8F4E-F849-4402-B788-CA4BBFB3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512" y="6102595"/>
            <a:ext cx="5606845" cy="60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998" tIns="33499" rIns="237395" bIns="105509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ea typeface="SimSun" pitchFamily="2" charset="-122"/>
                <a:cs typeface="Arial" pitchFamily="34" charset="0"/>
              </a:defRPr>
            </a:lvl1pPr>
          </a:lstStyle>
          <a:p>
            <a:pPr defTabSz="669958">
              <a:defRPr/>
            </a:pPr>
            <a:r>
              <a:rPr lang="en-GB" dirty="0">
                <a:solidFill>
                  <a:schemeClr val="tx1"/>
                </a:solidFill>
                <a:latin typeface="Arial"/>
              </a:rPr>
              <a:t>1. </a:t>
            </a:r>
            <a:r>
              <a:rPr lang="en-GB" dirty="0" err="1">
                <a:solidFill>
                  <a:schemeClr val="tx1"/>
                </a:solidFill>
                <a:latin typeface="Arial"/>
              </a:rPr>
              <a:t>Cappato</a:t>
            </a:r>
            <a:r>
              <a:rPr lang="en-GB" dirty="0">
                <a:solidFill>
                  <a:schemeClr val="tx1"/>
                </a:solidFill>
                <a:latin typeface="Arial"/>
              </a:rPr>
              <a:t> R, et al. Eur Heart J 2014;35:3346–55;</a:t>
            </a:r>
            <a:r>
              <a:rPr lang="fr-FR" dirty="0">
                <a:solidFill>
                  <a:schemeClr val="tx1"/>
                </a:solidFill>
                <a:latin typeface="Arial"/>
              </a:rPr>
              <a:t> 2. </a:t>
            </a:r>
            <a:r>
              <a:rPr lang="fr-FR" dirty="0" err="1">
                <a:solidFill>
                  <a:schemeClr val="tx1"/>
                </a:solidFill>
                <a:latin typeface="Arial"/>
              </a:rPr>
              <a:t>Goette</a:t>
            </a:r>
            <a:r>
              <a:rPr lang="fr-FR" dirty="0">
                <a:solidFill>
                  <a:schemeClr val="tx1"/>
                </a:solidFill>
                <a:latin typeface="Arial"/>
              </a:rPr>
              <a:t> A, et al. Lancet 2016;388:1995–2003; 3</a:t>
            </a:r>
            <a:r>
              <a:rPr lang="en-GB" dirty="0">
                <a:solidFill>
                  <a:schemeClr val="tx1"/>
                </a:solidFill>
                <a:latin typeface="Arial"/>
              </a:rPr>
              <a:t>. Lip GHY, et al. Am Heart J 2015;169:597–604; 4</a:t>
            </a:r>
            <a:r>
              <a:rPr lang="fr-FR" dirty="0">
                <a:solidFill>
                  <a:schemeClr val="tx1"/>
                </a:solidFill>
                <a:latin typeface="Arial"/>
              </a:rPr>
              <a:t>. </a:t>
            </a:r>
            <a:r>
              <a:rPr lang="fr-FR" dirty="0" err="1">
                <a:solidFill>
                  <a:schemeClr val="tx1"/>
                </a:solidFill>
                <a:latin typeface="Arial"/>
              </a:rPr>
              <a:t>Rivaroxaban</a:t>
            </a:r>
            <a:r>
              <a:rPr lang="fr-FR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/>
              </a:rPr>
              <a:t>SmPC</a:t>
            </a:r>
            <a:r>
              <a:rPr lang="fr-FR" dirty="0">
                <a:solidFill>
                  <a:schemeClr val="tx1"/>
                </a:solidFill>
                <a:latin typeface="Arial"/>
              </a:rPr>
              <a:t>; </a:t>
            </a:r>
            <a:br>
              <a:rPr lang="fr-FR" dirty="0">
                <a:solidFill>
                  <a:schemeClr val="tx1"/>
                </a:solidFill>
                <a:latin typeface="Arial"/>
              </a:rPr>
            </a:br>
            <a:r>
              <a:rPr lang="fr-FR" dirty="0">
                <a:solidFill>
                  <a:schemeClr val="tx1"/>
                </a:solidFill>
                <a:latin typeface="Arial"/>
              </a:rPr>
              <a:t>5. </a:t>
            </a:r>
            <a:r>
              <a:rPr lang="fr-FR" dirty="0" err="1">
                <a:solidFill>
                  <a:schemeClr val="tx1"/>
                </a:solidFill>
                <a:latin typeface="Arial"/>
              </a:rPr>
              <a:t>Edoxaban</a:t>
            </a:r>
            <a:r>
              <a:rPr lang="fr-FR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/>
              </a:rPr>
              <a:t>SmPC</a:t>
            </a:r>
            <a:r>
              <a:rPr lang="fr-FR" dirty="0">
                <a:solidFill>
                  <a:schemeClr val="tx1"/>
                </a:solidFill>
                <a:latin typeface="Arial"/>
              </a:rPr>
              <a:t>. All </a:t>
            </a:r>
            <a:r>
              <a:rPr lang="fr-FR" dirty="0" err="1">
                <a:solidFill>
                  <a:schemeClr val="tx1"/>
                </a:solidFill>
                <a:latin typeface="Arial"/>
              </a:rPr>
              <a:t>SmPCs</a:t>
            </a:r>
            <a:r>
              <a:rPr lang="fr-FR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/>
              </a:rPr>
              <a:t>available</a:t>
            </a:r>
            <a:r>
              <a:rPr lang="fr-FR" dirty="0">
                <a:solidFill>
                  <a:schemeClr val="tx1"/>
                </a:solidFill>
                <a:latin typeface="Arial"/>
              </a:rPr>
              <a:t> at: http://www.ema.europa.eu</a:t>
            </a:r>
            <a:r>
              <a:rPr lang="en-GB" dirty="0">
                <a:solidFill>
                  <a:schemeClr val="tx1"/>
                </a:solidFill>
                <a:latin typeface="Arial"/>
              </a:rPr>
              <a:t>.</a:t>
            </a:r>
            <a:endParaRPr lang="sv-SE" dirty="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F3D548-3934-D544-9A35-DB21F59B1583}"/>
              </a:ext>
            </a:extLst>
          </p:cNvPr>
          <p:cNvGrpSpPr/>
          <p:nvPr/>
        </p:nvGrpSpPr>
        <p:grpSpPr>
          <a:xfrm>
            <a:off x="408163" y="1378249"/>
            <a:ext cx="11188662" cy="3941063"/>
            <a:chOff x="1803232" y="1804379"/>
            <a:chExt cx="8206857" cy="280315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FD52E5E-34EC-473C-8D1C-61F05D9AC691}"/>
                </a:ext>
              </a:extLst>
            </p:cNvPr>
            <p:cNvSpPr/>
            <p:nvPr/>
          </p:nvSpPr>
          <p:spPr bwMode="auto">
            <a:xfrm>
              <a:off x="2354020" y="1804379"/>
              <a:ext cx="3304024" cy="422635"/>
            </a:xfrm>
            <a:prstGeom prst="roundRect">
              <a:avLst/>
            </a:prstGeom>
            <a:solidFill>
              <a:schemeClr val="accent2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66998" tIns="33499" rIns="66998" bIns="33499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69958" eaLnBrk="0" fontAlgn="base" hangingPunct="0">
                <a:spcBef>
                  <a:spcPts val="44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"/>
                </a:rPr>
                <a:t>X-VERT</a:t>
              </a:r>
              <a:r>
                <a:rPr lang="en-US" sz="2800" b="1" baseline="30000" dirty="0">
                  <a:solidFill>
                    <a:schemeClr val="bg1"/>
                  </a:solidFill>
                  <a:latin typeface="Arial"/>
                </a:rPr>
                <a:t>1</a:t>
              </a:r>
              <a:r>
                <a:rPr lang="en-US" sz="2800" b="1" dirty="0">
                  <a:solidFill>
                    <a:schemeClr val="bg1"/>
                  </a:solidFill>
                  <a:latin typeface="Arial"/>
                </a:rPr>
                <a:t>*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BC8AF17-68AB-4C18-8502-351C5FD508C4}"/>
                </a:ext>
              </a:extLst>
            </p:cNvPr>
            <p:cNvSpPr/>
            <p:nvPr/>
          </p:nvSpPr>
          <p:spPr bwMode="auto">
            <a:xfrm>
              <a:off x="6597234" y="1804379"/>
              <a:ext cx="3304024" cy="392318"/>
            </a:xfrm>
            <a:prstGeom prst="roundRect">
              <a:avLst/>
            </a:prstGeom>
            <a:solidFill>
              <a:srgbClr val="7030A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66998" tIns="33499" rIns="66998" bIns="33499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69958" eaLnBrk="0" fontAlgn="base" hangingPunct="0">
                <a:spcBef>
                  <a:spcPts val="44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chemeClr val="tx2"/>
                  </a:solidFill>
                  <a:latin typeface="Arial"/>
                </a:rPr>
                <a:t>ENSURE-AF</a:t>
              </a:r>
              <a:r>
                <a:rPr lang="en-US" sz="2800" b="1" baseline="30000" dirty="0">
                  <a:solidFill>
                    <a:schemeClr val="tx2"/>
                  </a:solidFill>
                </a:rPr>
                <a:t>2,3†</a:t>
              </a:r>
              <a:endParaRPr lang="en-US" sz="2800" b="1" baseline="30000" dirty="0">
                <a:solidFill>
                  <a:schemeClr val="tx2"/>
                </a:solidFill>
                <a:latin typeface="Arial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26FC28C-25E6-1F43-A042-89324B7CEBA1}"/>
                </a:ext>
              </a:extLst>
            </p:cNvPr>
            <p:cNvGrpSpPr/>
            <p:nvPr/>
          </p:nvGrpSpPr>
          <p:grpSpPr>
            <a:xfrm>
              <a:off x="1803232" y="2416711"/>
              <a:ext cx="3866253" cy="2190819"/>
              <a:chOff x="178565" y="1535555"/>
              <a:chExt cx="4304304" cy="24390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6457D0-B137-4DB1-B6AF-3EE05C5B7568}"/>
                  </a:ext>
                </a:extLst>
              </p:cNvPr>
              <p:cNvSpPr txBox="1"/>
              <p:nvPr/>
            </p:nvSpPr>
            <p:spPr>
              <a:xfrm>
                <a:off x="456706" y="1535555"/>
                <a:ext cx="2327417" cy="347862"/>
              </a:xfrm>
              <a:prstGeom prst="rect">
                <a:avLst/>
              </a:prstGeom>
              <a:noFill/>
            </p:spPr>
            <p:txBody>
              <a:bodyPr wrap="square" lIns="65926" tIns="34282" rIns="65926" bIns="34282" rtlCol="0">
                <a:spAutoFit/>
              </a:bodyPr>
              <a:lstStyle>
                <a:defPPr>
                  <a:defRPr lang="en-US"/>
                </a:defPPr>
                <a:lvl1pPr algn="ctr" defTabSz="914126">
                  <a:spcBef>
                    <a:spcPts val="30"/>
                  </a:spcBef>
                  <a:defRPr b="1" spc="-30">
                    <a:solidFill>
                      <a:schemeClr val="accent4"/>
                    </a:solidFill>
                    <a:latin typeface="Arial" charset="0"/>
                    <a:cs typeface="Calibri" panose="020F0502020204030204" pitchFamily="34" charset="0"/>
                  </a:defRPr>
                </a:lvl1pPr>
              </a:lstStyle>
              <a:p>
                <a:pPr defTabSz="669758">
                  <a:spcBef>
                    <a:spcPts val="22"/>
                  </a:spcBef>
                  <a:defRPr/>
                </a:pPr>
                <a:r>
                  <a:rPr lang="en-GB" sz="1100" spc="-22" dirty="0">
                    <a:solidFill>
                      <a:schemeClr val="tx1"/>
                    </a:solidFill>
                  </a:rPr>
                  <a:t>Stroke, TIA, peripheral embolism, </a:t>
                </a:r>
                <a:br>
                  <a:rPr lang="en-GB" sz="1100" spc="-22" dirty="0">
                    <a:solidFill>
                      <a:schemeClr val="tx1"/>
                    </a:solidFill>
                  </a:rPr>
                </a:br>
                <a:r>
                  <a:rPr lang="en-GB" sz="1100" spc="-22" dirty="0">
                    <a:solidFill>
                      <a:schemeClr val="tx1"/>
                    </a:solidFill>
                  </a:rPr>
                  <a:t>MI and CV death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623C4C-24A2-453A-B2FE-F4488EA9560F}"/>
                  </a:ext>
                </a:extLst>
              </p:cNvPr>
              <p:cNvSpPr/>
              <p:nvPr/>
            </p:nvSpPr>
            <p:spPr bwMode="auto">
              <a:xfrm>
                <a:off x="919414" y="3318610"/>
                <a:ext cx="675000" cy="413100"/>
              </a:xfrm>
              <a:prstGeom prst="rect">
                <a:avLst/>
              </a:prstGeom>
              <a:solidFill>
                <a:schemeClr val="accent2"/>
              </a:solidFill>
              <a:ln w="26988">
                <a:noFill/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66995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32E711-3902-49CB-8E8B-B94F36F8CCEC}"/>
                  </a:ext>
                </a:extLst>
              </p:cNvPr>
              <p:cNvSpPr/>
              <p:nvPr/>
            </p:nvSpPr>
            <p:spPr bwMode="auto">
              <a:xfrm>
                <a:off x="1715006" y="2905510"/>
                <a:ext cx="675000" cy="826200"/>
              </a:xfrm>
              <a:prstGeom prst="rect">
                <a:avLst/>
              </a:prstGeom>
              <a:solidFill>
                <a:srgbClr val="7E7E7E"/>
              </a:solidFill>
              <a:ln w="26988">
                <a:noFill/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66995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030CD-98B8-47F7-BEDE-5D42E65F216A}"/>
                  </a:ext>
                </a:extLst>
              </p:cNvPr>
              <p:cNvSpPr txBox="1"/>
              <p:nvPr/>
            </p:nvSpPr>
            <p:spPr>
              <a:xfrm>
                <a:off x="997107" y="3409743"/>
                <a:ext cx="484346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0.51%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830790-4846-48A0-A234-59D7FD8EB2DB}"/>
                  </a:ext>
                </a:extLst>
              </p:cNvPr>
              <p:cNvSpPr txBox="1"/>
              <p:nvPr/>
            </p:nvSpPr>
            <p:spPr>
              <a:xfrm>
                <a:off x="1792699" y="3203193"/>
                <a:ext cx="484346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1.02%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B69F49-8397-4EA9-8383-12FF87B7C64E}"/>
                  </a:ext>
                </a:extLst>
              </p:cNvPr>
              <p:cNvSpPr txBox="1"/>
              <p:nvPr/>
            </p:nvSpPr>
            <p:spPr>
              <a:xfrm>
                <a:off x="1019950" y="3093466"/>
                <a:ext cx="446058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5/978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BAE706-C851-4BF7-BE20-DCF9E45889E2}"/>
                  </a:ext>
                </a:extLst>
              </p:cNvPr>
              <p:cNvSpPr txBox="1"/>
              <p:nvPr/>
            </p:nvSpPr>
            <p:spPr>
              <a:xfrm>
                <a:off x="1815542" y="2676890"/>
                <a:ext cx="446058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5/492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56581E0-B8C2-4338-9850-1D9AB965E670}"/>
                  </a:ext>
                </a:extLst>
              </p:cNvPr>
              <p:cNvSpPr/>
              <p:nvPr/>
            </p:nvSpPr>
            <p:spPr>
              <a:xfrm>
                <a:off x="781768" y="2049382"/>
                <a:ext cx="1576216" cy="216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69758">
                  <a:spcBef>
                    <a:spcPts val="22"/>
                  </a:spcBef>
                  <a:buClr>
                    <a:srgbClr val="99BD5D"/>
                  </a:buClr>
                  <a:defRPr/>
                </a:pPr>
                <a:r>
                  <a:rPr lang="en-GB" sz="1050" spc="-22" dirty="0">
                    <a:latin typeface="Arial" panose="020B0604020202020204" pitchFamily="34" charset="0"/>
                    <a:cs typeface="Arial" panose="020B0604020202020204" pitchFamily="34" charset="0"/>
                  </a:rPr>
                  <a:t>RR: 0.50 (95% CI 0.15–1.73)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BE0CF0-4BE0-450E-AE6A-9BB5BCC2A2AA}"/>
                  </a:ext>
                </a:extLst>
              </p:cNvPr>
              <p:cNvSpPr txBox="1"/>
              <p:nvPr/>
            </p:nvSpPr>
            <p:spPr>
              <a:xfrm rot="16200000">
                <a:off x="-367589" y="2928793"/>
                <a:ext cx="1308909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Percentage of patients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008CEF44-33C3-4D00-978F-161C409205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81676" y="2337120"/>
                <a:ext cx="0" cy="139994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5DCAAE-4FD6-48BC-B683-B7F4E1B85C92}"/>
                  </a:ext>
                </a:extLst>
              </p:cNvPr>
              <p:cNvSpPr txBox="1"/>
              <p:nvPr/>
            </p:nvSpPr>
            <p:spPr>
              <a:xfrm>
                <a:off x="810758" y="3745321"/>
                <a:ext cx="805693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Rivaroxaban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5CF05A-35C9-4A23-9628-A1E55CD270A7}"/>
                  </a:ext>
                </a:extLst>
              </p:cNvPr>
              <p:cNvSpPr txBox="1"/>
              <p:nvPr/>
            </p:nvSpPr>
            <p:spPr>
              <a:xfrm>
                <a:off x="1848003" y="3757994"/>
                <a:ext cx="387257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VKA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2486FC8-8977-4573-AEA7-78C834502661}"/>
                  </a:ext>
                </a:extLst>
              </p:cNvPr>
              <p:cNvCxnSpPr/>
              <p:nvPr/>
            </p:nvCxnSpPr>
            <p:spPr>
              <a:xfrm>
                <a:off x="626556" y="3729046"/>
                <a:ext cx="10884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7939DDF-A7FE-4E67-95B2-E4A2D58D8EF6}"/>
                  </a:ext>
                </a:extLst>
              </p:cNvPr>
              <p:cNvCxnSpPr/>
              <p:nvPr/>
            </p:nvCxnSpPr>
            <p:spPr>
              <a:xfrm>
                <a:off x="629061" y="3345262"/>
                <a:ext cx="54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183100F-6BC6-4978-992A-7A5326CA35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556" y="2910867"/>
                <a:ext cx="54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ECF63AE-6A9D-4A1B-AC81-D46FC6EA9B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745" y="2482510"/>
                <a:ext cx="54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6B07F38-B127-4937-BA02-74F44CEEDA66}"/>
                  </a:ext>
                </a:extLst>
              </p:cNvPr>
              <p:cNvSpPr txBox="1"/>
              <p:nvPr/>
            </p:nvSpPr>
            <p:spPr>
              <a:xfrm>
                <a:off x="305843" y="3209442"/>
                <a:ext cx="317519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0.5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0528591-F546-483C-8FEC-53725032F56E}"/>
                  </a:ext>
                </a:extLst>
              </p:cNvPr>
              <p:cNvSpPr txBox="1"/>
              <p:nvPr/>
            </p:nvSpPr>
            <p:spPr>
              <a:xfrm>
                <a:off x="306461" y="2781086"/>
                <a:ext cx="317519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1.0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9131A0-027B-4F8A-8418-A700B05E588A}"/>
                  </a:ext>
                </a:extLst>
              </p:cNvPr>
              <p:cNvSpPr txBox="1"/>
              <p:nvPr/>
            </p:nvSpPr>
            <p:spPr>
              <a:xfrm>
                <a:off x="307658" y="2360529"/>
                <a:ext cx="317519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1.5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E2615A-0000-4350-BAC2-9062848577B4}"/>
                  </a:ext>
                </a:extLst>
              </p:cNvPr>
              <p:cNvSpPr txBox="1"/>
              <p:nvPr/>
            </p:nvSpPr>
            <p:spPr>
              <a:xfrm>
                <a:off x="369677" y="3603169"/>
                <a:ext cx="221799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9FF9CD-3FFF-41CD-8913-C3D49BF99720}"/>
                  </a:ext>
                </a:extLst>
              </p:cNvPr>
              <p:cNvSpPr txBox="1"/>
              <p:nvPr/>
            </p:nvSpPr>
            <p:spPr>
              <a:xfrm>
                <a:off x="2784123" y="1639432"/>
                <a:ext cx="1698746" cy="203461"/>
              </a:xfrm>
              <a:prstGeom prst="rect">
                <a:avLst/>
              </a:prstGeom>
              <a:noFill/>
            </p:spPr>
            <p:txBody>
              <a:bodyPr wrap="square" lIns="65926" tIns="34282" rIns="65926" bIns="34282" rtlCol="0">
                <a:spAutoFit/>
              </a:bodyPr>
              <a:lstStyle/>
              <a:p>
                <a:pPr algn="ctr" defTabSz="669758">
                  <a:spcBef>
                    <a:spcPts val="22"/>
                  </a:spcBef>
                  <a:defRPr/>
                </a:pPr>
                <a:r>
                  <a:rPr lang="en-GB" sz="1100" b="1" spc="-22" dirty="0">
                    <a:latin typeface="Arial" charset="0"/>
                    <a:cs typeface="Calibri" panose="020F0502020204030204" pitchFamily="34" charset="0"/>
                  </a:rPr>
                  <a:t>Major bleeding</a:t>
                </a:r>
                <a:endParaRPr lang="en-GB" sz="1100" spc="-22" dirty="0">
                  <a:latin typeface="Arial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24E3C50-6723-41AD-8FE2-600FB8BE56CC}"/>
                  </a:ext>
                </a:extLst>
              </p:cNvPr>
              <p:cNvSpPr/>
              <p:nvPr/>
            </p:nvSpPr>
            <p:spPr bwMode="auto">
              <a:xfrm>
                <a:off x="2902151" y="3222177"/>
                <a:ext cx="675000" cy="494100"/>
              </a:xfrm>
              <a:prstGeom prst="rect">
                <a:avLst/>
              </a:prstGeom>
              <a:solidFill>
                <a:schemeClr val="accent2"/>
              </a:solidFill>
              <a:ln w="26988">
                <a:noFill/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66995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0B5AB45-2977-48D2-9808-70AC1479DFBF}"/>
                  </a:ext>
                </a:extLst>
              </p:cNvPr>
              <p:cNvSpPr/>
              <p:nvPr/>
            </p:nvSpPr>
            <p:spPr bwMode="auto">
              <a:xfrm>
                <a:off x="3698655" y="3070471"/>
                <a:ext cx="675000" cy="648000"/>
              </a:xfrm>
              <a:prstGeom prst="rect">
                <a:avLst/>
              </a:prstGeom>
              <a:solidFill>
                <a:srgbClr val="7E7E7E"/>
              </a:solidFill>
              <a:ln w="26988">
                <a:noFill/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66995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87F742-3C39-45AE-8079-4E10A803547F}"/>
                  </a:ext>
                </a:extLst>
              </p:cNvPr>
              <p:cNvSpPr txBox="1"/>
              <p:nvPr/>
            </p:nvSpPr>
            <p:spPr>
              <a:xfrm>
                <a:off x="2991779" y="3337593"/>
                <a:ext cx="484346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0.61%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7AD78A-9C31-4E8D-93EB-B5510DB6128C}"/>
                  </a:ext>
                </a:extLst>
              </p:cNvPr>
              <p:cNvSpPr txBox="1"/>
              <p:nvPr/>
            </p:nvSpPr>
            <p:spPr>
              <a:xfrm>
                <a:off x="3780025" y="3238363"/>
                <a:ext cx="484346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0.80%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84EF61-CAFE-4289-BB48-0EBFE0149AFF}"/>
                  </a:ext>
                </a:extLst>
              </p:cNvPr>
              <p:cNvSpPr txBox="1"/>
              <p:nvPr/>
            </p:nvSpPr>
            <p:spPr>
              <a:xfrm>
                <a:off x="3002687" y="2997033"/>
                <a:ext cx="446058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6/988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678B08-15B0-457E-AD4D-CF5C51266EF7}"/>
                  </a:ext>
                </a:extLst>
              </p:cNvPr>
              <p:cNvSpPr txBox="1"/>
              <p:nvPr/>
            </p:nvSpPr>
            <p:spPr>
              <a:xfrm>
                <a:off x="3799190" y="2831394"/>
                <a:ext cx="446058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4/499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E54754B-134E-4199-986A-B22893710A90}"/>
                  </a:ext>
                </a:extLst>
              </p:cNvPr>
              <p:cNvSpPr/>
              <p:nvPr/>
            </p:nvSpPr>
            <p:spPr>
              <a:xfrm>
                <a:off x="2703912" y="2049382"/>
                <a:ext cx="1605260" cy="216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69758">
                  <a:spcBef>
                    <a:spcPts val="22"/>
                  </a:spcBef>
                  <a:buClr>
                    <a:srgbClr val="99BD5D"/>
                  </a:buClr>
                  <a:defRPr/>
                </a:pPr>
                <a:r>
                  <a:rPr lang="en-GB" sz="1050" spc="-22" dirty="0">
                    <a:latin typeface="Arial" panose="020B0604020202020204" pitchFamily="34" charset="0"/>
                    <a:cs typeface="Arial" panose="020B0604020202020204" pitchFamily="34" charset="0"/>
                  </a:rPr>
                  <a:t>RR: 0.76 (95% CI: 0.21–2.67)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F62A98-F487-4D9D-A7A7-787693DD9EBD}"/>
                  </a:ext>
                </a:extLst>
              </p:cNvPr>
              <p:cNvSpPr txBox="1"/>
              <p:nvPr/>
            </p:nvSpPr>
            <p:spPr>
              <a:xfrm>
                <a:off x="2794407" y="3719818"/>
                <a:ext cx="805693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Rivaroxaban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A15CBF-D09C-4E20-9C49-6942E9164C42}"/>
                  </a:ext>
                </a:extLst>
              </p:cNvPr>
              <p:cNvSpPr txBox="1"/>
              <p:nvPr/>
            </p:nvSpPr>
            <p:spPr>
              <a:xfrm>
                <a:off x="3831651" y="3732491"/>
                <a:ext cx="387257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VKA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F976177-FCD3-46DF-AE9C-5C1FCA2DDA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12069" y="3717250"/>
                <a:ext cx="3754567" cy="1363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E9C09"/>
                    </a:solidFill>
                  </a14:hiddenFill>
                </a:ext>
              </a:extLst>
            </p:spPr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72D93AE-442B-CD43-AEEC-E8C5F0069DD9}"/>
                </a:ext>
              </a:extLst>
            </p:cNvPr>
            <p:cNvGrpSpPr/>
            <p:nvPr/>
          </p:nvGrpSpPr>
          <p:grpSpPr>
            <a:xfrm>
              <a:off x="6158113" y="2416706"/>
              <a:ext cx="3851976" cy="2179257"/>
              <a:chOff x="4636266" y="1535555"/>
              <a:chExt cx="4288410" cy="2426169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1120935-2814-406A-9A0B-4FF2D87B158A}"/>
                  </a:ext>
                </a:extLst>
              </p:cNvPr>
              <p:cNvSpPr txBox="1"/>
              <p:nvPr/>
            </p:nvSpPr>
            <p:spPr>
              <a:xfrm>
                <a:off x="5075428" y="1535555"/>
                <a:ext cx="1764048" cy="347862"/>
              </a:xfrm>
              <a:prstGeom prst="rect">
                <a:avLst/>
              </a:prstGeom>
              <a:noFill/>
            </p:spPr>
            <p:txBody>
              <a:bodyPr wrap="square" lIns="65926" tIns="34282" rIns="65926" bIns="34282" rtlCol="0">
                <a:spAutoFit/>
              </a:bodyPr>
              <a:lstStyle/>
              <a:p>
                <a:pPr algn="ctr" defTabSz="669758">
                  <a:spcBef>
                    <a:spcPts val="22"/>
                  </a:spcBef>
                  <a:defRPr/>
                </a:pPr>
                <a:r>
                  <a:rPr lang="en-GB" sz="1100" b="1" spc="-22" dirty="0">
                    <a:latin typeface="Arial" charset="0"/>
                    <a:cs typeface="Calibri" panose="020F0502020204030204" pitchFamily="34" charset="0"/>
                  </a:rPr>
                  <a:t>Stroke, TIA, SE, MI </a:t>
                </a:r>
                <a:br>
                  <a:rPr lang="en-GB" sz="1100" b="1" spc="-22" dirty="0">
                    <a:latin typeface="Arial" charset="0"/>
                    <a:cs typeface="Calibri" panose="020F0502020204030204" pitchFamily="34" charset="0"/>
                  </a:rPr>
                </a:br>
                <a:r>
                  <a:rPr lang="en-GB" sz="1100" b="1" spc="-22" dirty="0">
                    <a:latin typeface="Arial" charset="0"/>
                    <a:cs typeface="Calibri" panose="020F0502020204030204" pitchFamily="34" charset="0"/>
                  </a:rPr>
                  <a:t>and CV mortality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13B7667-967D-4B7B-A91B-3C85056FC8D1}"/>
                  </a:ext>
                </a:extLst>
              </p:cNvPr>
              <p:cNvSpPr txBox="1"/>
              <p:nvPr/>
            </p:nvSpPr>
            <p:spPr>
              <a:xfrm>
                <a:off x="7301290" y="1535555"/>
                <a:ext cx="1623386" cy="203461"/>
              </a:xfrm>
              <a:prstGeom prst="rect">
                <a:avLst/>
              </a:prstGeom>
              <a:noFill/>
            </p:spPr>
            <p:txBody>
              <a:bodyPr wrap="square" lIns="65926" tIns="34282" rIns="65926" bIns="34282" rtlCol="0">
                <a:spAutoFit/>
              </a:bodyPr>
              <a:lstStyle>
                <a:defPPr>
                  <a:defRPr lang="en-US"/>
                </a:defPPr>
                <a:lvl1pPr algn="ctr" defTabSz="914126">
                  <a:spcBef>
                    <a:spcPts val="30"/>
                  </a:spcBef>
                  <a:defRPr b="1" spc="-30">
                    <a:solidFill>
                      <a:schemeClr val="accent4"/>
                    </a:solidFill>
                    <a:latin typeface="Arial" charset="0"/>
                    <a:cs typeface="Calibri" panose="020F0502020204030204" pitchFamily="34" charset="0"/>
                  </a:defRPr>
                </a:lvl1pPr>
              </a:lstStyle>
              <a:p>
                <a:pPr defTabSz="669758">
                  <a:spcBef>
                    <a:spcPts val="22"/>
                  </a:spcBef>
                  <a:defRPr/>
                </a:pPr>
                <a:r>
                  <a:rPr lang="en-GB" sz="1100" spc="-22" dirty="0">
                    <a:solidFill>
                      <a:schemeClr val="tx1"/>
                    </a:solidFill>
                  </a:rPr>
                  <a:t>Major and CRNM bleeding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B965DC5-AC5B-44A0-85D5-AE4BDBCF98F3}"/>
                  </a:ext>
                </a:extLst>
              </p:cNvPr>
              <p:cNvSpPr/>
              <p:nvPr/>
            </p:nvSpPr>
            <p:spPr bwMode="auto">
              <a:xfrm>
                <a:off x="5377114" y="3346185"/>
                <a:ext cx="675000" cy="372653"/>
              </a:xfrm>
              <a:prstGeom prst="rect">
                <a:avLst/>
              </a:prstGeom>
              <a:solidFill>
                <a:srgbClr val="7030A0"/>
              </a:solidFill>
              <a:ln w="26988">
                <a:noFill/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66995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5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2EED249-7CEB-4635-B564-B66C0D4D6ABA}"/>
                  </a:ext>
                </a:extLst>
              </p:cNvPr>
              <p:cNvSpPr/>
              <p:nvPr/>
            </p:nvSpPr>
            <p:spPr bwMode="auto">
              <a:xfrm>
                <a:off x="6172706" y="2912311"/>
                <a:ext cx="675000" cy="806526"/>
              </a:xfrm>
              <a:prstGeom prst="rect">
                <a:avLst/>
              </a:prstGeom>
              <a:solidFill>
                <a:srgbClr val="7E7E7E"/>
              </a:solidFill>
              <a:ln w="26988">
                <a:noFill/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66995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D2491EB-1335-4B8C-9AA3-1F4CB9528C0C}"/>
                  </a:ext>
                </a:extLst>
              </p:cNvPr>
              <p:cNvSpPr txBox="1"/>
              <p:nvPr/>
            </p:nvSpPr>
            <p:spPr>
              <a:xfrm>
                <a:off x="5482788" y="3396871"/>
                <a:ext cx="463654" cy="201065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05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0.46%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992AC63-54D1-4BD5-9DE6-28A992916080}"/>
                  </a:ext>
                </a:extLst>
              </p:cNvPr>
              <p:cNvSpPr txBox="1"/>
              <p:nvPr/>
            </p:nvSpPr>
            <p:spPr>
              <a:xfrm>
                <a:off x="6268033" y="3190321"/>
                <a:ext cx="484346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1.00%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D1AA63A-13FF-4606-8252-AEB109AB3052}"/>
                  </a:ext>
                </a:extLst>
              </p:cNvPr>
              <p:cNvSpPr txBox="1"/>
              <p:nvPr/>
            </p:nvSpPr>
            <p:spPr>
              <a:xfrm>
                <a:off x="5433467" y="3107752"/>
                <a:ext cx="541778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5/1,095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F2DA9E6-E185-48AF-8D8E-9E67735BB118}"/>
                  </a:ext>
                </a:extLst>
              </p:cNvPr>
              <p:cNvSpPr txBox="1"/>
              <p:nvPr/>
            </p:nvSpPr>
            <p:spPr>
              <a:xfrm>
                <a:off x="6200392" y="2664018"/>
                <a:ext cx="606048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11/1,104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4E10370-9E3D-4F55-8493-1DFA3D2B001E}"/>
                  </a:ext>
                </a:extLst>
              </p:cNvPr>
              <p:cNvSpPr/>
              <p:nvPr/>
            </p:nvSpPr>
            <p:spPr>
              <a:xfrm>
                <a:off x="5310900" y="2049382"/>
                <a:ext cx="1581686" cy="216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69758">
                  <a:spcBef>
                    <a:spcPts val="22"/>
                  </a:spcBef>
                  <a:buClr>
                    <a:srgbClr val="99BD5D"/>
                  </a:buClr>
                  <a:defRPr/>
                </a:pPr>
                <a:r>
                  <a:rPr lang="en-GB" sz="1050" spc="-22" dirty="0">
                    <a:latin typeface="Arial" panose="020B0604020202020204" pitchFamily="34" charset="0"/>
                    <a:cs typeface="Arial" panose="020B0604020202020204" pitchFamily="34" charset="0"/>
                  </a:rPr>
                  <a:t>OR: 0.46 (95% CI 0.12–1.43)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28B2AF4-C850-48B4-9FE8-25A24579D2EA}"/>
                  </a:ext>
                </a:extLst>
              </p:cNvPr>
              <p:cNvSpPr txBox="1"/>
              <p:nvPr/>
            </p:nvSpPr>
            <p:spPr>
              <a:xfrm>
                <a:off x="5382974" y="3732448"/>
                <a:ext cx="677155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Edoxaban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67C4127-F553-4823-B446-D514E7C0B2B1}"/>
                  </a:ext>
                </a:extLst>
              </p:cNvPr>
              <p:cNvSpPr txBox="1"/>
              <p:nvPr/>
            </p:nvSpPr>
            <p:spPr>
              <a:xfrm>
                <a:off x="6316578" y="3745122"/>
                <a:ext cx="387258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VKA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53283E-6E0F-449F-971F-59161FB7E0FD}"/>
                  </a:ext>
                </a:extLst>
              </p:cNvPr>
              <p:cNvSpPr/>
              <p:nvPr/>
            </p:nvSpPr>
            <p:spPr bwMode="auto">
              <a:xfrm>
                <a:off x="7370248" y="2508669"/>
                <a:ext cx="675000" cy="1220240"/>
              </a:xfrm>
              <a:prstGeom prst="rect">
                <a:avLst/>
              </a:prstGeom>
              <a:solidFill>
                <a:srgbClr val="7030A0"/>
              </a:solidFill>
              <a:ln w="26988">
                <a:noFill/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66995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48074B1-1F03-4DF0-B04D-F433EC5DA7CD}"/>
                  </a:ext>
                </a:extLst>
              </p:cNvPr>
              <p:cNvSpPr/>
              <p:nvPr/>
            </p:nvSpPr>
            <p:spPr bwMode="auto">
              <a:xfrm>
                <a:off x="8166752" y="2868453"/>
                <a:ext cx="675000" cy="852098"/>
              </a:xfrm>
              <a:prstGeom prst="rect">
                <a:avLst/>
              </a:prstGeom>
              <a:solidFill>
                <a:srgbClr val="7E7E7E"/>
              </a:solidFill>
              <a:ln w="26988">
                <a:noFill/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66995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59DD595-88AF-4D10-9C0C-47B2C74D50A2}"/>
                  </a:ext>
                </a:extLst>
              </p:cNvPr>
              <p:cNvSpPr txBox="1"/>
              <p:nvPr/>
            </p:nvSpPr>
            <p:spPr>
              <a:xfrm>
                <a:off x="7487858" y="3350224"/>
                <a:ext cx="439807" cy="329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05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1.50%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395EBC8-26CF-4FCD-B1C6-247BAC01D11C}"/>
                  </a:ext>
                </a:extLst>
              </p:cNvPr>
              <p:cNvSpPr txBox="1"/>
              <p:nvPr/>
            </p:nvSpPr>
            <p:spPr>
              <a:xfrm>
                <a:off x="8265759" y="3189884"/>
                <a:ext cx="484346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1.02%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257D8FA-8D44-472C-9CF3-1C29EBAFDB24}"/>
                  </a:ext>
                </a:extLst>
              </p:cNvPr>
              <p:cNvSpPr txBox="1"/>
              <p:nvPr/>
            </p:nvSpPr>
            <p:spPr>
              <a:xfrm>
                <a:off x="7404725" y="2267857"/>
                <a:ext cx="606048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16/1,067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9B2B819-BFC3-4A69-B2B0-0938182B0856}"/>
                  </a:ext>
                </a:extLst>
              </p:cNvPr>
              <p:cNvSpPr txBox="1"/>
              <p:nvPr/>
            </p:nvSpPr>
            <p:spPr>
              <a:xfrm>
                <a:off x="8187650" y="2643351"/>
                <a:ext cx="606048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050">
                    <a:latin typeface="Arial" panose="020B0604020202020204" pitchFamily="34" charset="0"/>
                    <a:cs typeface="Arial" panose="020B0604020202020204" pitchFamily="34" charset="0"/>
                  </a:rPr>
                  <a:t>11/1,082</a:t>
                </a:r>
                <a:endParaRPr lang="en-GB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1C41F6D-4AAF-44DD-A090-C8668183FA6C}"/>
                  </a:ext>
                </a:extLst>
              </p:cNvPr>
              <p:cNvSpPr/>
              <p:nvPr/>
            </p:nvSpPr>
            <p:spPr>
              <a:xfrm>
                <a:off x="7307617" y="2049382"/>
                <a:ext cx="1610730" cy="216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69758">
                  <a:spcBef>
                    <a:spcPts val="22"/>
                  </a:spcBef>
                  <a:buClr>
                    <a:srgbClr val="99BD5D"/>
                  </a:buClr>
                  <a:defRPr/>
                </a:pPr>
                <a:r>
                  <a:rPr lang="en-GB" sz="1050" spc="-22" dirty="0">
                    <a:latin typeface="Arial" panose="020B0604020202020204" pitchFamily="34" charset="0"/>
                    <a:cs typeface="Arial" panose="020B0604020202020204" pitchFamily="34" charset="0"/>
                  </a:rPr>
                  <a:t>OR: 1.48 (95% CI: 0.64–3.55)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A2B459-0033-47DB-9A15-F836881B90F1}"/>
                  </a:ext>
                </a:extLst>
              </p:cNvPr>
              <p:cNvSpPr txBox="1"/>
              <p:nvPr/>
            </p:nvSpPr>
            <p:spPr>
              <a:xfrm>
                <a:off x="7370084" y="3732448"/>
                <a:ext cx="677155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Edoxaban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559ED37-6210-4886-8537-F03706F7734D}"/>
                  </a:ext>
                </a:extLst>
              </p:cNvPr>
              <p:cNvSpPr txBox="1"/>
              <p:nvPr/>
            </p:nvSpPr>
            <p:spPr>
              <a:xfrm>
                <a:off x="8310624" y="3745122"/>
                <a:ext cx="387258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VKA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902CEDF-5F53-47D6-9A3C-09D5CCC666E7}"/>
                  </a:ext>
                </a:extLst>
              </p:cNvPr>
              <p:cNvSpPr txBox="1"/>
              <p:nvPr/>
            </p:nvSpPr>
            <p:spPr>
              <a:xfrm rot="16200000">
                <a:off x="4090112" y="2917706"/>
                <a:ext cx="1308909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Percentage of patients</a:t>
                </a: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28B841B3-F13A-41DC-B209-6394311D114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139376" y="2326033"/>
                <a:ext cx="0" cy="139994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800C5E3-A26B-4050-B5E4-9E197EDF18B0}"/>
                  </a:ext>
                </a:extLst>
              </p:cNvPr>
              <p:cNvCxnSpPr/>
              <p:nvPr/>
            </p:nvCxnSpPr>
            <p:spPr>
              <a:xfrm>
                <a:off x="5084256" y="3717960"/>
                <a:ext cx="10884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DEE2E77-4875-442E-A6EA-D9A7B415B8C6}"/>
                  </a:ext>
                </a:extLst>
              </p:cNvPr>
              <p:cNvCxnSpPr/>
              <p:nvPr/>
            </p:nvCxnSpPr>
            <p:spPr>
              <a:xfrm>
                <a:off x="5086761" y="3334176"/>
                <a:ext cx="54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1C263135-0FDB-40CD-8670-E220131395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256" y="2899780"/>
                <a:ext cx="54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0CBE5E2-4BAA-457B-899F-750E0E084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6445" y="2471424"/>
                <a:ext cx="54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6D22E8C-C442-40A9-BC1C-2B9AB1D9A22B}"/>
                  </a:ext>
                </a:extLst>
              </p:cNvPr>
              <p:cNvSpPr txBox="1"/>
              <p:nvPr/>
            </p:nvSpPr>
            <p:spPr>
              <a:xfrm>
                <a:off x="4755908" y="3188653"/>
                <a:ext cx="317519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0.5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0C367A5-6B3E-4167-89BE-E687EB0BAFDB}"/>
                  </a:ext>
                </a:extLst>
              </p:cNvPr>
              <p:cNvSpPr txBox="1"/>
              <p:nvPr/>
            </p:nvSpPr>
            <p:spPr>
              <a:xfrm>
                <a:off x="4756526" y="2760296"/>
                <a:ext cx="317519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1.0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3EAF8B-E63A-4902-A255-768A9D3BE736}"/>
                  </a:ext>
                </a:extLst>
              </p:cNvPr>
              <p:cNvSpPr txBox="1"/>
              <p:nvPr/>
            </p:nvSpPr>
            <p:spPr>
              <a:xfrm>
                <a:off x="4757723" y="2339740"/>
                <a:ext cx="317519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1.5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E198112-ADB2-43B6-B8BF-63BCC7C510B4}"/>
                  </a:ext>
                </a:extLst>
              </p:cNvPr>
              <p:cNvSpPr txBox="1"/>
              <p:nvPr/>
            </p:nvSpPr>
            <p:spPr>
              <a:xfrm>
                <a:off x="4819742" y="3582380"/>
                <a:ext cx="221799" cy="216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69958">
                  <a:defRPr/>
                </a:pPr>
                <a:r>
                  <a:rPr lang="en-GB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4195F65-D198-44D7-8514-B7E3DB666E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160964" y="3710817"/>
                <a:ext cx="3763712" cy="682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E9C09"/>
                    </a:solidFill>
                  </a14:hiddenFill>
                </a:ext>
              </a:extLst>
            </p:spPr>
          </p:cxnSp>
        </p:grpSp>
      </p:grpSp>
      <p:sp>
        <p:nvSpPr>
          <p:cNvPr id="88" name="Title 4">
            <a:extLst>
              <a:ext uri="{FF2B5EF4-FFF2-40B4-BE49-F238E27FC236}">
                <a16:creationId xmlns:a16="http://schemas.microsoft.com/office/drawing/2014/main" id="{42F226A8-B6FB-465E-8528-F30B84C3BA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463" y="9511"/>
            <a:ext cx="11188662" cy="1077218"/>
          </a:xfrm>
        </p:spPr>
        <p:txBody>
          <a:bodyPr anchor="ctr"/>
          <a:lstStyle/>
          <a:p>
            <a:r>
              <a:rPr lang="en-GB" altLang="en-US" sz="3200" dirty="0"/>
              <a:t>NOAC trials in patients undergoing cardioversion</a:t>
            </a:r>
            <a:endParaRPr lang="en-GB" sz="32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5E3D583-A0CF-4BDA-93C7-5CE645695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63" y="5610833"/>
            <a:ext cx="5196204" cy="10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0678" tIns="0" rIns="0" bIns="70339" anchor="b">
            <a:noAutofit/>
          </a:bodyPr>
          <a:lstStyle>
            <a:defPPr>
              <a:defRPr lang="en-US"/>
            </a:defPPr>
            <a:lvl1pPr eaLnBrk="0" hangingPunct="0">
              <a:spcBef>
                <a:spcPts val="0"/>
              </a:spcBef>
              <a:buClr>
                <a:srgbClr val="FF9900"/>
              </a:buClr>
              <a:tabLst>
                <a:tab pos="171450" algn="l"/>
              </a:tabLst>
              <a:defRPr sz="900">
                <a:latin typeface="+mj-lt"/>
                <a:cs typeface="Arial"/>
              </a:defRPr>
            </a:lvl1pPr>
          </a:lstStyle>
          <a:p>
            <a:pPr defTabSz="667568" fontAlgn="base">
              <a:spcAft>
                <a:spcPct val="0"/>
              </a:spcAft>
              <a:defRPr/>
            </a:pPr>
            <a:r>
              <a:rPr lang="en-GB" sz="1000" dirty="0" err="1">
                <a:ea typeface="SimSun" pitchFamily="2" charset="-122"/>
                <a:cs typeface="Arial" pitchFamily="34" charset="0"/>
              </a:rPr>
              <a:t>CRNM</a:t>
            </a:r>
            <a:r>
              <a:rPr lang="en-GB" sz="1000" dirty="0">
                <a:ea typeface="SimSun" pitchFamily="2" charset="-122"/>
                <a:cs typeface="Arial" pitchFamily="34" charset="0"/>
              </a:rPr>
              <a:t>, clinically relevant non-major; CV, cardiovascular; MI, myocardial infarction; RR, risk ratio.</a:t>
            </a:r>
          </a:p>
          <a:p>
            <a:pPr defTabSz="667568" fontAlgn="base">
              <a:spcAft>
                <a:spcPct val="0"/>
              </a:spcAft>
              <a:defRPr/>
            </a:pPr>
            <a:r>
              <a:rPr lang="en-GB" sz="1000" dirty="0"/>
              <a:t>*Rivaroxaban (n=978) vs VKA (n=492); cardioversion within 5 days or after 3–8 weeks of anticoagulation; 43% anticoagulant-experienced at baseline;</a:t>
            </a:r>
          </a:p>
          <a:p>
            <a:pPr defTabSz="667568" fontAlgn="base">
              <a:spcAft>
                <a:spcPct val="0"/>
              </a:spcAft>
              <a:defRPr/>
            </a:pPr>
            <a:r>
              <a:rPr lang="en-GB" sz="1000" baseline="30000" dirty="0"/>
              <a:t>†</a:t>
            </a:r>
            <a:r>
              <a:rPr lang="en-GB" sz="1000" dirty="0" err="1"/>
              <a:t>Edoxaban</a:t>
            </a:r>
            <a:r>
              <a:rPr lang="en-GB" sz="1000" dirty="0"/>
              <a:t> (n=1,095) vs enoxaparin/VKA (n=1,104); cardioversion within 3 days or after 21–24 days of anticoagulation; 73% anticoagulant-experienced at baseline.</a:t>
            </a:r>
          </a:p>
          <a:p>
            <a:pPr defTabSz="667568" fontAlgn="base">
              <a:spcAft>
                <a:spcPct val="0"/>
              </a:spcAft>
              <a:defRPr/>
            </a:pPr>
            <a:r>
              <a:rPr lang="en-GB" sz="1000" dirty="0"/>
              <a:t>Please refer to the SmPC for further information.</a:t>
            </a:r>
            <a:r>
              <a:rPr lang="en-GB" sz="1000" baseline="30000" dirty="0"/>
              <a:t>4,5</a:t>
            </a:r>
          </a:p>
        </p:txBody>
      </p:sp>
    </p:spTree>
    <p:extLst>
      <p:ext uri="{BB962C8B-B14F-4D97-AF65-F5344CB8AC3E}">
        <p14:creationId xmlns:p14="http://schemas.microsoft.com/office/powerpoint/2010/main" val="21092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4">
            <a:extLst>
              <a:ext uri="{FF2B5EF4-FFF2-40B4-BE49-F238E27FC236}">
                <a16:creationId xmlns:a16="http://schemas.microsoft.com/office/drawing/2014/main" id="{26EB8F4E-F849-4402-B788-CA4BBFB3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923" y="6259086"/>
            <a:ext cx="5178600" cy="44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998" tIns="33499" rIns="237395" bIns="105509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ea typeface="SimSun" pitchFamily="2" charset="-122"/>
                <a:cs typeface="Arial" pitchFamily="34" charset="0"/>
              </a:defRPr>
            </a:lvl1pPr>
          </a:lstStyle>
          <a:p>
            <a:pPr defTabSz="669958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1.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</a:rPr>
              <a:t>Ezekowitz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 MD, et al. Eur Heart J 2018;39(32):2959–71;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2.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</a:rPr>
              <a:t>Apixaban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</a:rPr>
              <a:t>SmPC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. Available at: http://www.ema.europa.eu.</a:t>
            </a:r>
            <a:endParaRPr lang="sv-SE" dirty="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4CCBA6-E013-984E-9FE9-3E420A850722}"/>
              </a:ext>
            </a:extLst>
          </p:cNvPr>
          <p:cNvGrpSpPr/>
          <p:nvPr/>
        </p:nvGrpSpPr>
        <p:grpSpPr>
          <a:xfrm>
            <a:off x="344662" y="1573916"/>
            <a:ext cx="12037836" cy="3644633"/>
            <a:chOff x="2022052" y="2022059"/>
            <a:chExt cx="10386495" cy="29676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6460D9-B484-4572-856F-64E3182DDED1}"/>
                </a:ext>
              </a:extLst>
            </p:cNvPr>
            <p:cNvSpPr/>
            <p:nvPr/>
          </p:nvSpPr>
          <p:spPr>
            <a:xfrm>
              <a:off x="6706555" y="2433516"/>
              <a:ext cx="5701992" cy="2556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8346" indent="-178346" defTabSz="669958" eaLnBrk="0" fontAlgn="base" hangingPunct="0">
                <a:spcBef>
                  <a:spcPts val="879"/>
                </a:spcBef>
                <a:buClr>
                  <a:srgbClr val="8CC63F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latin typeface="Arial"/>
                  <a:ea typeface="MS PGothic" pitchFamily="34" charset="-128"/>
                </a:rPr>
                <a:t>78% of subjects with new-onset AF</a:t>
              </a:r>
              <a:r>
                <a:rPr lang="en-GB" baseline="30000" dirty="0">
                  <a:latin typeface="Arial"/>
                </a:rPr>
                <a:t>¶</a:t>
              </a:r>
              <a:r>
                <a:rPr lang="en-US" dirty="0">
                  <a:latin typeface="Arial"/>
                  <a:ea typeface="MS PGothic" pitchFamily="34" charset="-128"/>
                </a:rPr>
                <a:t> </a:t>
              </a:r>
            </a:p>
            <a:p>
              <a:pPr marL="524180" lvl="2" indent="-189201" defTabSz="669958" eaLnBrk="0" fontAlgn="base" hangingPunct="0">
                <a:spcBef>
                  <a:spcPts val="879"/>
                </a:spcBef>
                <a:buClr>
                  <a:srgbClr val="6B6BCE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latin typeface="Arial"/>
                  <a:ea typeface="MS PGothic" pitchFamily="34" charset="-128"/>
                </a:rPr>
                <a:t>Duration of AF was &lt;48 hours in 34%</a:t>
              </a:r>
              <a:r>
                <a:rPr lang="en-GB" baseline="30000" dirty="0">
                  <a:latin typeface="Arial"/>
                </a:rPr>
                <a:t>#</a:t>
              </a:r>
              <a:endParaRPr lang="en-US" baseline="30000" dirty="0">
                <a:latin typeface="Arial"/>
                <a:ea typeface="MS PGothic" pitchFamily="34" charset="-128"/>
              </a:endParaRPr>
            </a:p>
            <a:p>
              <a:pPr marL="178346" indent="-178346" defTabSz="669958" eaLnBrk="0" fontAlgn="base" hangingPunct="0">
                <a:spcBef>
                  <a:spcPts val="879"/>
                </a:spcBef>
                <a:buClr>
                  <a:srgbClr val="8CC63F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latin typeface="Arial"/>
                  <a:ea typeface="MS PGothic" pitchFamily="34" charset="-128"/>
                </a:rPr>
                <a:t>Patients had minimal exposure to anticoagulation prior to cardioversion</a:t>
              </a:r>
            </a:p>
            <a:p>
              <a:pPr marL="524180" lvl="1" indent="-189201" defTabSz="669958" eaLnBrk="0" fontAlgn="base" hangingPunct="0">
                <a:spcBef>
                  <a:spcPts val="879"/>
                </a:spcBef>
                <a:buClr>
                  <a:srgbClr val="6B6BCE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latin typeface="Arial"/>
                  <a:ea typeface="MS PGothic" pitchFamily="34" charset="-128"/>
                </a:rPr>
                <a:t>62% not anticoagulated prior to </a:t>
              </a:r>
              <a:r>
                <a:rPr lang="en-US" dirty="0" err="1">
                  <a:latin typeface="Arial"/>
                  <a:ea typeface="MS PGothic" pitchFamily="34" charset="-128"/>
                </a:rPr>
                <a:t>randomisation</a:t>
              </a:r>
              <a:endParaRPr lang="en-US" dirty="0">
                <a:latin typeface="Arial"/>
                <a:ea typeface="MS PGothic" pitchFamily="34" charset="-128"/>
              </a:endParaRPr>
            </a:p>
            <a:p>
              <a:pPr marL="524180" lvl="1" indent="-189201" defTabSz="669958" eaLnBrk="0" fontAlgn="base" hangingPunct="0">
                <a:spcBef>
                  <a:spcPts val="879"/>
                </a:spcBef>
                <a:buClr>
                  <a:srgbClr val="6B6BCE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latin typeface="Arial"/>
                  <a:ea typeface="MS PGothic" pitchFamily="34" charset="-128"/>
                </a:rPr>
                <a:t>38% received </a:t>
              </a:r>
              <a:r>
                <a:rPr lang="en-US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≤</a:t>
              </a:r>
              <a:r>
                <a:rPr lang="en-US" dirty="0">
                  <a:latin typeface="Arial"/>
                  <a:ea typeface="MS PGothic" pitchFamily="34" charset="-128"/>
                </a:rPr>
                <a:t>48 hours’ anticoagulation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7A7D62C-B86A-4AE5-846A-B686922A485D}"/>
                </a:ext>
              </a:extLst>
            </p:cNvPr>
            <p:cNvGrpSpPr/>
            <p:nvPr/>
          </p:nvGrpSpPr>
          <p:grpSpPr>
            <a:xfrm>
              <a:off x="2022052" y="2022059"/>
              <a:ext cx="4426481" cy="2947946"/>
              <a:chOff x="2253380" y="1303905"/>
              <a:chExt cx="6323706" cy="3755527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900BD79-85E5-4612-A839-191556FBBBB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577080" y="1517284"/>
                <a:ext cx="0" cy="326657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ABCD59B-9873-419B-828F-8CBCA40222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4128" y="2326512"/>
                <a:ext cx="0" cy="233808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3D572D13-61BE-45F5-A24D-2BC74EE62B4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98266" y="4510792"/>
                <a:ext cx="5278814" cy="548640"/>
              </a:xfrm>
              <a:prstGeom prst="roundRect">
                <a:avLst/>
              </a:prstGeom>
              <a:solidFill>
                <a:srgbClr val="7E7E7E"/>
              </a:solidFill>
              <a:ln w="28575">
                <a:solidFill>
                  <a:srgbClr val="7E7E7E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529878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69958">
                  <a:defRPr/>
                </a:pPr>
                <a:r>
                  <a:rPr lang="en-GB" altLang="en-US" sz="1400" b="1" dirty="0">
                    <a:solidFill>
                      <a:schemeClr val="tx1"/>
                    </a:solidFill>
                    <a:latin typeface="Arial"/>
                    <a:ea typeface="MS PGothic" pitchFamily="34" charset="-128"/>
                  </a:rPr>
                  <a:t>Heparin/VKA</a:t>
                </a:r>
              </a:p>
            </p:txBody>
          </p: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4949E71E-786A-442E-BEE0-C515E8906B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98265" y="3103283"/>
                <a:ext cx="5278821" cy="986523"/>
              </a:xfrm>
              <a:prstGeom prst="roundRect">
                <a:avLst>
                  <a:gd name="adj" fmla="val 8399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1477123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69958">
                  <a:defRPr/>
                </a:pPr>
                <a:r>
                  <a:rPr lang="en-GB" altLang="en-US" sz="1400" b="1" dirty="0">
                    <a:solidFill>
                      <a:schemeClr val="bg1"/>
                    </a:solidFill>
                    <a:latin typeface="Arial"/>
                    <a:ea typeface="MS PGothic" pitchFamily="34" charset="-128"/>
                  </a:rPr>
                  <a:t>Apixaban 5.0 mg BID</a:t>
                </a:r>
                <a:r>
                  <a:rPr lang="en-US" altLang="en-US" sz="1400" b="1" baseline="30000" dirty="0">
                    <a:solidFill>
                      <a:schemeClr val="bg1"/>
                    </a:solidFill>
                    <a:latin typeface="Arial"/>
                    <a:ea typeface="MS PGothic" pitchFamily="34" charset="-128"/>
                  </a:rPr>
                  <a:t>†</a:t>
                </a:r>
                <a:br>
                  <a:rPr lang="en-GB" altLang="en-US" sz="1400" b="1" dirty="0">
                    <a:solidFill>
                      <a:schemeClr val="bg1"/>
                    </a:solidFill>
                    <a:latin typeface="Arial"/>
                    <a:ea typeface="MS PGothic" pitchFamily="34" charset="-128"/>
                  </a:rPr>
                </a:br>
                <a:r>
                  <a:rPr lang="en-US" altLang="en-US" sz="1400" b="1" dirty="0">
                    <a:solidFill>
                      <a:schemeClr val="bg1"/>
                    </a:solidFill>
                    <a:latin typeface="Arial"/>
                    <a:ea typeface="MS PGothic" pitchFamily="34" charset="-128"/>
                  </a:rPr>
                  <a:t>with or without a single loading dose of 10 mg</a:t>
                </a:r>
                <a:r>
                  <a:rPr lang="en-GB" sz="1400" baseline="30000" dirty="0">
                    <a:solidFill>
                      <a:schemeClr val="bg1"/>
                    </a:solidFill>
                    <a:latin typeface="Arial"/>
                  </a:rPr>
                  <a:t>§</a:t>
                </a:r>
                <a:endParaRPr lang="en-GB" altLang="en-US" sz="1400" b="1" baseline="30000" dirty="0">
                  <a:solidFill>
                    <a:schemeClr val="bg1"/>
                  </a:solidFill>
                  <a:latin typeface="Arial"/>
                  <a:ea typeface="MS PGothic" pitchFamily="34" charset="-128"/>
                </a:endParaRPr>
              </a:p>
            </p:txBody>
          </p:sp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1814C0B5-E25D-4517-87DD-974E1E8E6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003625" y="3817828"/>
                <a:ext cx="1695557" cy="437821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28575" algn="ctr">
                <a:solidFill>
                  <a:schemeClr val="bg1"/>
                </a:solidFill>
                <a:round/>
                <a:headEnd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200" b="1" dirty="0">
                    <a:solidFill>
                      <a:schemeClr val="bg1"/>
                    </a:solidFill>
                    <a:latin typeface="Arial"/>
                  </a:rPr>
                  <a:t>Cardioversion</a:t>
                </a:r>
                <a:r>
                  <a:rPr lang="en-GB" sz="1200" b="1" baseline="30000" dirty="0">
                    <a:solidFill>
                      <a:schemeClr val="bg1"/>
                    </a:solidFill>
                    <a:latin typeface="Arial"/>
                    <a:cs typeface="Calibri" panose="020F0502020204030204" pitchFamily="34" charset="0"/>
                  </a:rPr>
                  <a:t>‡</a:t>
                </a:r>
                <a:endParaRPr lang="en-GB" sz="1200" b="1" baseline="30000" dirty="0">
                  <a:solidFill>
                    <a:schemeClr val="bg1"/>
                  </a:solidFill>
                  <a:latin typeface="Arial"/>
                </a:endParaRP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01CF6A6-1496-43AF-B897-9D19217BE5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851405" y="2091506"/>
                <a:ext cx="3725675" cy="0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2E5BB-54D9-432D-AB1E-7F309541AF1A}"/>
                  </a:ext>
                </a:extLst>
              </p:cNvPr>
              <p:cNvSpPr txBox="1"/>
              <p:nvPr/>
            </p:nvSpPr>
            <p:spPr>
              <a:xfrm>
                <a:off x="5082387" y="1761182"/>
                <a:ext cx="3094335" cy="352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200" b="1" dirty="0">
                    <a:latin typeface="Arial"/>
                  </a:rPr>
                  <a:t>30 </a:t>
                </a:r>
                <a:r>
                  <a:rPr lang="en-GB" sz="1200" dirty="0">
                    <a:latin typeface="Arial"/>
                  </a:rPr>
                  <a:t>(±7)</a:t>
                </a:r>
                <a:r>
                  <a:rPr lang="en-GB" sz="1200" b="1" dirty="0">
                    <a:latin typeface="Arial"/>
                  </a:rPr>
                  <a:t> days if cardioverted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AD85EE-5E4A-45BA-9F4C-2FE3F8411199}"/>
                  </a:ext>
                </a:extLst>
              </p:cNvPr>
              <p:cNvSpPr txBox="1"/>
              <p:nvPr/>
            </p:nvSpPr>
            <p:spPr>
              <a:xfrm>
                <a:off x="3973593" y="2203500"/>
                <a:ext cx="1276255" cy="383597"/>
              </a:xfrm>
              <a:prstGeom prst="roundRect">
                <a:avLst>
                  <a:gd name="adj" fmla="val 13834"/>
                </a:avLst>
              </a:prstGeom>
              <a:solidFill>
                <a:schemeClr val="tx1"/>
              </a:solidFill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rial"/>
                  </a:rPr>
                  <a:t>Imaging</a:t>
                </a:r>
                <a:r>
                  <a:rPr lang="en-US" sz="1200" b="1" baseline="30000" dirty="0">
                    <a:solidFill>
                      <a:schemeClr val="bg1"/>
                    </a:solidFill>
                    <a:latin typeface="Arial"/>
                  </a:rPr>
                  <a:t>*</a:t>
                </a:r>
                <a:endParaRPr lang="en-GB" sz="1200" b="1" baseline="30000" dirty="0">
                  <a:solidFill>
                    <a:schemeClr val="bg1"/>
                  </a:solidFill>
                  <a:latin typeface="Arial"/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4EFAD1B-D06D-4C81-A1CF-79C5238C20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55716" y="1687406"/>
                <a:ext cx="5521364" cy="0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CC6D5F15-5241-4021-82F6-463F4B739A61}"/>
                  </a:ext>
                </a:extLst>
              </p:cNvPr>
              <p:cNvCxnSpPr>
                <a:cxnSpLocks/>
                <a:stCxn id="24" idx="6"/>
                <a:endCxn id="13" idx="1"/>
              </p:cNvCxnSpPr>
              <p:nvPr/>
            </p:nvCxnSpPr>
            <p:spPr>
              <a:xfrm flipV="1">
                <a:off x="2885200" y="3596545"/>
                <a:ext cx="413065" cy="566838"/>
              </a:xfrm>
              <a:prstGeom prst="bentConnector3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241DBDB2-2425-4E64-87B0-CEC8970F354B}"/>
                  </a:ext>
                </a:extLst>
              </p:cNvPr>
              <p:cNvCxnSpPr>
                <a:cxnSpLocks/>
                <a:stCxn id="12" idx="1"/>
                <a:endCxn id="24" idx="6"/>
              </p:cNvCxnSpPr>
              <p:nvPr/>
            </p:nvCxnSpPr>
            <p:spPr>
              <a:xfrm rot="10800000">
                <a:off x="2885203" y="4163384"/>
                <a:ext cx="413064" cy="621729"/>
              </a:xfrm>
              <a:prstGeom prst="bentConnector3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5BCF4E7-D397-4296-84FB-BA2F09CD9F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0442" y="1673276"/>
                <a:ext cx="0" cy="192645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70E156-CE66-4B01-BF36-339FEFE15C10}"/>
                  </a:ext>
                </a:extLst>
              </p:cNvPr>
              <p:cNvSpPr txBox="1"/>
              <p:nvPr/>
            </p:nvSpPr>
            <p:spPr>
              <a:xfrm>
                <a:off x="2253380" y="2203500"/>
                <a:ext cx="1530213" cy="705233"/>
              </a:xfrm>
              <a:prstGeom prst="roundRect">
                <a:avLst>
                  <a:gd name="adj" fmla="val 10192"/>
                </a:avLst>
              </a:prstGeom>
              <a:solidFill>
                <a:schemeClr val="tx1"/>
              </a:solidFill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400" b="1" dirty="0">
                    <a:solidFill>
                      <a:schemeClr val="bg1"/>
                    </a:solidFill>
                    <a:latin typeface="Arial"/>
                  </a:rPr>
                  <a:t>Treatment begins</a:t>
                </a:r>
              </a:p>
            </p:txBody>
          </p:sp>
          <p:grpSp>
            <p:nvGrpSpPr>
              <p:cNvPr id="23" name="Group 29">
                <a:extLst>
                  <a:ext uri="{FF2B5EF4-FFF2-40B4-BE49-F238E27FC236}">
                    <a16:creationId xmlns:a16="http://schemas.microsoft.com/office/drawing/2014/main" id="{8C492107-603F-4BBD-BE8D-6F6B55106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7832" y="3877122"/>
                <a:ext cx="668645" cy="592011"/>
                <a:chOff x="2223808" y="3564501"/>
                <a:chExt cx="589739" cy="551552"/>
              </a:xfrm>
              <a:solidFill>
                <a:srgbClr val="00619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Oval 6">
                  <a:extLst>
                    <a:ext uri="{FF2B5EF4-FFF2-40B4-BE49-F238E27FC236}">
                      <a16:creationId xmlns:a16="http://schemas.microsoft.com/office/drawing/2014/main" id="{CE1DC754-F2E1-4C3A-8119-5574989AE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3808" y="3564501"/>
                  <a:ext cx="544513" cy="53340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69958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800">
                    <a:latin typeface="Arial"/>
                  </a:endParaRPr>
                </a:p>
              </p:txBody>
            </p:sp>
            <p:sp>
              <p:nvSpPr>
                <p:cNvPr id="25" name="Text Box 8">
                  <a:extLst>
                    <a:ext uri="{FF2B5EF4-FFF2-40B4-BE49-F238E27FC236}">
                      <a16:creationId xmlns:a16="http://schemas.microsoft.com/office/drawing/2014/main" id="{1EB0540E-3C5E-4101-84DC-FA1992ED91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26068" y="3621534"/>
                  <a:ext cx="587479" cy="494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rIns="35170">
                  <a:spAutoFit/>
                </a:bodyPr>
                <a:lstStyle/>
                <a:p>
                  <a:pPr algn="ctr" defTabSz="669958"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b="1" dirty="0">
                      <a:latin typeface="Arial"/>
                    </a:rPr>
                    <a:t>R </a:t>
                  </a:r>
                </a:p>
                <a:p>
                  <a:pPr algn="ctr" defTabSz="669958"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900" b="1" dirty="0">
                      <a:latin typeface="Arial"/>
                    </a:rPr>
                    <a:t>1:1</a:t>
                  </a: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086142-047D-4BC5-8EC1-94F72C8D0623}"/>
                  </a:ext>
                </a:extLst>
              </p:cNvPr>
              <p:cNvSpPr txBox="1"/>
              <p:nvPr/>
            </p:nvSpPr>
            <p:spPr>
              <a:xfrm>
                <a:off x="4187835" y="1303905"/>
                <a:ext cx="3499675" cy="352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200" b="1" dirty="0">
                    <a:latin typeface="Arial"/>
                  </a:rPr>
                  <a:t>90 </a:t>
                </a:r>
                <a:r>
                  <a:rPr lang="en-GB" sz="1200" dirty="0">
                    <a:latin typeface="Arial"/>
                  </a:rPr>
                  <a:t>(±7)</a:t>
                </a:r>
                <a:r>
                  <a:rPr lang="en-GB" sz="1200" b="1" dirty="0">
                    <a:latin typeface="Arial"/>
                  </a:rPr>
                  <a:t> days if not cardioverted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BFC8FD3-7F79-4865-B5B9-966A769F7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62" y="5865684"/>
            <a:ext cx="7163013" cy="84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0678" tIns="0" rIns="0" bIns="70339" anchor="b">
            <a:spAutoFit/>
          </a:bodyPr>
          <a:lstStyle>
            <a:defPPr>
              <a:defRPr lang="en-US"/>
            </a:defPPr>
            <a:lvl1pPr eaLnBrk="0" hangingPunct="0">
              <a:spcBef>
                <a:spcPts val="0"/>
              </a:spcBef>
              <a:buClr>
                <a:srgbClr val="FF9900"/>
              </a:buClr>
              <a:tabLst>
                <a:tab pos="171450" algn="l"/>
              </a:tabLst>
              <a:defRPr sz="900">
                <a:latin typeface="+mj-lt"/>
                <a:cs typeface="Arial"/>
              </a:defRPr>
            </a:lvl1pPr>
          </a:lstStyle>
          <a:p>
            <a:pPr defTabSz="667568" fontAlgn="base">
              <a:spcAft>
                <a:spcPct val="0"/>
              </a:spcAft>
              <a:defRPr/>
            </a:pPr>
            <a:r>
              <a:rPr lang="en-GB" sz="1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CT, computerised tomography; </a:t>
            </a:r>
            <a:r>
              <a:rPr lang="en-GB" sz="1000" dirty="0"/>
              <a:t>TOE, transoesophageal echocardiogram.</a:t>
            </a:r>
            <a:endParaRPr lang="en-US" sz="100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defTabSz="667568" fontAlgn="base">
              <a:spcAft>
                <a:spcPct val="0"/>
              </a:spcAft>
              <a:defRPr/>
            </a:pPr>
            <a:r>
              <a:rPr lang="en-GB" sz="1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*TOE or CT imaging, at the discretion of the investigator; </a:t>
            </a:r>
            <a:r>
              <a:rPr lang="en-GB" sz="1000" baseline="30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†</a:t>
            </a:r>
            <a:r>
              <a:rPr lang="en-GB" sz="1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Dose reduction to 2.5 mg BID in appropriate patients;</a:t>
            </a:r>
            <a:br>
              <a:rPr lang="en-GB" sz="1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</a:br>
            <a:r>
              <a:rPr lang="en-GB" sz="1000" baseline="30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‡</a:t>
            </a:r>
            <a:r>
              <a:rPr lang="en-GB" sz="1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Local investigators determined the timing and type of cardioversion, within 90 days of randomization;</a:t>
            </a:r>
            <a:br>
              <a:rPr lang="en-GB" sz="1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</a:br>
            <a:r>
              <a:rPr lang="en-GB" sz="1000" baseline="30000" dirty="0"/>
              <a:t>§</a:t>
            </a:r>
            <a:r>
              <a:rPr lang="en-GB" sz="1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5 mg if down-titrated in appropriate patients; </a:t>
            </a:r>
            <a:r>
              <a:rPr lang="en-GB" sz="1000" baseline="30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¶</a:t>
            </a:r>
            <a:r>
              <a:rPr lang="en-GB" sz="1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Diagnosed within 3 months prior to randomisation; </a:t>
            </a:r>
            <a:r>
              <a:rPr lang="en-GB" sz="1000" baseline="30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#</a:t>
            </a:r>
            <a:r>
              <a:rPr lang="en-GB" sz="1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Data on file.</a:t>
            </a:r>
          </a:p>
          <a:p>
            <a:pPr defTabSz="667568" fontAlgn="base">
              <a:spcAft>
                <a:spcPct val="0"/>
              </a:spcAft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Please refer to the SmPC for further information.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CCEA4B6-A664-F940-A20E-071DD2A9C43D}"/>
              </a:ext>
            </a:extLst>
          </p:cNvPr>
          <p:cNvSpPr txBox="1">
            <a:spLocks/>
          </p:cNvSpPr>
          <p:nvPr/>
        </p:nvSpPr>
        <p:spPr>
          <a:xfrm>
            <a:off x="673795" y="126150"/>
            <a:ext cx="10994475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EMANATE: Apixaban in patients with AF </a:t>
            </a:r>
            <a:br>
              <a:rPr lang="en-NZ" sz="3200" dirty="0"/>
            </a:br>
            <a:r>
              <a:rPr lang="en-NZ" sz="3200" dirty="0"/>
              <a:t>undergoing cardioversion</a:t>
            </a:r>
            <a:r>
              <a:rPr lang="en-NZ" sz="32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481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4">
            <a:extLst>
              <a:ext uri="{FF2B5EF4-FFF2-40B4-BE49-F238E27FC236}">
                <a16:creationId xmlns:a16="http://schemas.microsoft.com/office/drawing/2014/main" id="{26EB8F4E-F849-4402-B788-CA4BBFB3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788" y="6269088"/>
            <a:ext cx="5750670" cy="44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998" tIns="33499" rIns="237395" bIns="105509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ea typeface="SimSun" pitchFamily="2" charset="-122"/>
                <a:cs typeface="Arial" pitchFamily="34" charset="0"/>
              </a:defRPr>
            </a:lvl1pPr>
          </a:lstStyle>
          <a:p>
            <a:pPr defTabSz="669958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1.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</a:rPr>
              <a:t>Ezekowitz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 MD, et al. Eur Heart J 2018;39(32):2959–71;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 2.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</a:rPr>
              <a:t>Apixaban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</a:rPr>
              <a:t>SmPC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. Available at: http://www.ema.europa.eu.</a:t>
            </a:r>
            <a:endParaRPr lang="sv-SE" dirty="0">
              <a:solidFill>
                <a:schemeClr val="tx1"/>
              </a:solidFill>
              <a:latin typeface="Arial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69FE717-7151-457B-ABBD-A6357D720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66718"/>
              </p:ext>
            </p:extLst>
          </p:nvPr>
        </p:nvGraphicFramePr>
        <p:xfrm>
          <a:off x="5547839" y="1152467"/>
          <a:ext cx="6525610" cy="4377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9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658">
                  <a:extLst>
                    <a:ext uri="{9D8B030D-6E8A-4147-A177-3AD203B41FA5}">
                      <a16:colId xmlns:a16="http://schemas.microsoft.com/office/drawing/2014/main" val="1747166526"/>
                    </a:ext>
                  </a:extLst>
                </a:gridCol>
                <a:gridCol w="2305322">
                  <a:extLst>
                    <a:ext uri="{9D8B030D-6E8A-4147-A177-3AD203B41FA5}">
                      <a16:colId xmlns:a16="http://schemas.microsoft.com/office/drawing/2014/main" val="644364734"/>
                    </a:ext>
                  </a:extLst>
                </a:gridCol>
                <a:gridCol w="1564324">
                  <a:extLst>
                    <a:ext uri="{9D8B030D-6E8A-4147-A177-3AD203B41FA5}">
                      <a16:colId xmlns:a16="http://schemas.microsoft.com/office/drawing/2014/main" val="3468376005"/>
                    </a:ext>
                  </a:extLst>
                </a:gridCol>
              </a:tblGrid>
              <a:tr h="34256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Efficacy outcomes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998" marR="66998" marT="39566" marB="3956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6998" marR="66998" marT="39566" marB="39566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773440"/>
                  </a:ext>
                </a:extLst>
              </a:tr>
              <a:tr h="725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54" marR="52754" marT="39566" marB="3956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Apixaban total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(n=753)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54" marR="52754" marT="39566" marB="3956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Apixaban loading dose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(n=342)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54" marR="52754" marT="39566" marB="39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Heparin/VKA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(n=747)</a:t>
                      </a:r>
                    </a:p>
                  </a:txBody>
                  <a:tcPr marL="66998" marR="66998" marT="39566" marB="39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Stroke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54" marR="52754" marT="52754" marB="5275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54" marR="52754" marT="52754" marB="5275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54" marR="52754" marT="52754" marB="5275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998" marR="66998" marT="52754" marB="5275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6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Death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54" marR="52754" marT="52754" marB="5275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54" marR="52754" marT="52754" marB="5275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54" marR="52754" marT="52754" marB="5275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998" marR="66998" marT="52754" marB="5275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6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2754" marR="52754" marT="39566" marB="3956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6998" marR="66998" marT="39566" marB="39566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139188"/>
                  </a:ext>
                </a:extLst>
              </a:tr>
              <a:tr h="34256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Safety outcomes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2754" marR="52754" marT="39566" marB="3956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6998" marR="66998" marT="39566" marB="39566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910123"/>
                  </a:ext>
                </a:extLst>
              </a:tr>
              <a:tr h="6396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54" marR="52754" marT="52754" marB="5275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Apixaban total 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(n=735)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54" marR="52754" marT="39566" marB="3956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Apixaban loading dose 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(n=342)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54" marR="52754" marT="39566" marB="39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Heparin/VKA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(n=721)</a:t>
                      </a:r>
                    </a:p>
                  </a:txBody>
                  <a:tcPr marL="66998" marR="66998" marT="39566" marB="395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410121"/>
                  </a:ext>
                </a:extLst>
              </a:tr>
              <a:tr h="615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 bleeds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8" marR="66998" marT="52754" marB="5275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8" marR="66998" marT="52754" marB="5275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8" marR="66998" marT="52754" marB="5275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998" marR="66998" marT="52754" marB="5275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553870"/>
                  </a:ext>
                </a:extLst>
              </a:tr>
              <a:tr h="615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CRNM bleeds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8" marR="66998" marT="52754" marB="5275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8" marR="66998" marT="52754" marB="5275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8" marR="66998" marT="52754" marB="5275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6998" marR="66998" marT="52754" marB="5275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76240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6265FC4-F130-334F-B81D-04DEF6A74871}"/>
              </a:ext>
            </a:extLst>
          </p:cNvPr>
          <p:cNvGrpSpPr/>
          <p:nvPr/>
        </p:nvGrpSpPr>
        <p:grpSpPr>
          <a:xfrm>
            <a:off x="381718" y="901698"/>
            <a:ext cx="4919628" cy="5248691"/>
            <a:chOff x="2076343" y="2075108"/>
            <a:chExt cx="3262179" cy="30644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CC4046-BA92-4A8F-8691-5480FAC80075}"/>
                </a:ext>
              </a:extLst>
            </p:cNvPr>
            <p:cNvGrpSpPr/>
            <p:nvPr/>
          </p:nvGrpSpPr>
          <p:grpSpPr>
            <a:xfrm>
              <a:off x="2076343" y="2075108"/>
              <a:ext cx="3241472" cy="1490442"/>
              <a:chOff x="5929420" y="2637337"/>
              <a:chExt cx="4424008" cy="203417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503B297-7591-4061-B047-734A0F2CAFA4}"/>
                  </a:ext>
                </a:extLst>
              </p:cNvPr>
              <p:cNvGrpSpPr/>
              <p:nvPr/>
            </p:nvGrpSpPr>
            <p:grpSpPr>
              <a:xfrm>
                <a:off x="6910779" y="4256172"/>
                <a:ext cx="244012" cy="265727"/>
                <a:chOff x="7798675" y="2774852"/>
                <a:chExt cx="244012" cy="265727"/>
              </a:xfrm>
            </p:grpSpPr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EFFB8570-B06B-4308-B89F-38528322D58F}"/>
                    </a:ext>
                  </a:extLst>
                </p:cNvPr>
                <p:cNvSpPr txBox="1"/>
                <p:nvPr/>
              </p:nvSpPr>
              <p:spPr>
                <a:xfrm>
                  <a:off x="7798675" y="2819853"/>
                  <a:ext cx="244012" cy="2207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 defTabSz="669958">
                    <a:defRPr/>
                  </a:pPr>
                  <a:r>
                    <a:rPr lang="en-GB" sz="1200" dirty="0">
                      <a:latin typeface="Arial"/>
                    </a:rPr>
                    <a:t>0</a:t>
                  </a:r>
                </a:p>
              </p:txBody>
            </p: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0477FE64-D3B2-4216-A5DA-07382FC66E16}"/>
                    </a:ext>
                  </a:extLst>
                </p:cNvPr>
                <p:cNvCxnSpPr/>
                <p:nvPr/>
              </p:nvCxnSpPr>
              <p:spPr>
                <a:xfrm>
                  <a:off x="7920680" y="2774852"/>
                  <a:ext cx="0" cy="9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B99CA58-BA86-4A76-99DD-54705A1C63C0}"/>
                  </a:ext>
                </a:extLst>
              </p:cNvPr>
              <p:cNvGrpSpPr/>
              <p:nvPr/>
            </p:nvGrpSpPr>
            <p:grpSpPr>
              <a:xfrm>
                <a:off x="7907175" y="4256172"/>
                <a:ext cx="320900" cy="265727"/>
                <a:chOff x="7760232" y="2774852"/>
                <a:chExt cx="320900" cy="265727"/>
              </a:xfrm>
            </p:grpSpPr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216FFA3-A785-4593-B2DD-1620551C0255}"/>
                    </a:ext>
                  </a:extLst>
                </p:cNvPr>
                <p:cNvSpPr txBox="1"/>
                <p:nvPr/>
              </p:nvSpPr>
              <p:spPr>
                <a:xfrm>
                  <a:off x="7760232" y="2819853"/>
                  <a:ext cx="320900" cy="2207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69958">
                    <a:defRPr/>
                  </a:pPr>
                  <a:r>
                    <a:rPr lang="en-GB" sz="1200" dirty="0">
                      <a:latin typeface="Arial"/>
                    </a:rPr>
                    <a:t>30</a:t>
                  </a:r>
                </a:p>
              </p:txBody>
            </p: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8435F48-0EC9-411D-AB64-22BBA71C28F5}"/>
                    </a:ext>
                  </a:extLst>
                </p:cNvPr>
                <p:cNvCxnSpPr/>
                <p:nvPr/>
              </p:nvCxnSpPr>
              <p:spPr>
                <a:xfrm>
                  <a:off x="7920680" y="2774852"/>
                  <a:ext cx="0" cy="9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BE3632B-9712-498D-8D11-EBD5B6AB02EB}"/>
                  </a:ext>
                </a:extLst>
              </p:cNvPr>
              <p:cNvGrpSpPr/>
              <p:nvPr/>
            </p:nvGrpSpPr>
            <p:grpSpPr>
              <a:xfrm>
                <a:off x="8974876" y="4256172"/>
                <a:ext cx="320900" cy="265727"/>
                <a:chOff x="7760232" y="2774852"/>
                <a:chExt cx="320900" cy="265727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1AF0605F-C234-4B3D-A9EA-FAEA37CBA1D6}"/>
                    </a:ext>
                  </a:extLst>
                </p:cNvPr>
                <p:cNvSpPr txBox="1"/>
                <p:nvPr/>
              </p:nvSpPr>
              <p:spPr>
                <a:xfrm>
                  <a:off x="7760232" y="2819853"/>
                  <a:ext cx="320900" cy="2207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69958">
                    <a:defRPr/>
                  </a:pPr>
                  <a:r>
                    <a:rPr lang="en-GB" sz="1200" dirty="0">
                      <a:latin typeface="Arial"/>
                    </a:rPr>
                    <a:t>60</a:t>
                  </a:r>
                </a:p>
              </p:txBody>
            </p: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2438000A-6A82-4424-BD63-1DC596504DE6}"/>
                    </a:ext>
                  </a:extLst>
                </p:cNvPr>
                <p:cNvCxnSpPr/>
                <p:nvPr/>
              </p:nvCxnSpPr>
              <p:spPr>
                <a:xfrm>
                  <a:off x="7920680" y="2774852"/>
                  <a:ext cx="0" cy="9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C2DDCA0-3BA3-4659-9F4E-90A5F29FAADF}"/>
                  </a:ext>
                </a:extLst>
              </p:cNvPr>
              <p:cNvGrpSpPr/>
              <p:nvPr/>
            </p:nvGrpSpPr>
            <p:grpSpPr>
              <a:xfrm>
                <a:off x="10032528" y="4256172"/>
                <a:ext cx="320900" cy="265727"/>
                <a:chOff x="7750184" y="2774852"/>
                <a:chExt cx="320900" cy="265727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91693D48-E3C2-4C8F-9EFF-E6D0AD0B7669}"/>
                    </a:ext>
                  </a:extLst>
                </p:cNvPr>
                <p:cNvSpPr txBox="1"/>
                <p:nvPr/>
              </p:nvSpPr>
              <p:spPr>
                <a:xfrm>
                  <a:off x="7750184" y="2819853"/>
                  <a:ext cx="320900" cy="2207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69958">
                    <a:defRPr/>
                  </a:pPr>
                  <a:r>
                    <a:rPr lang="en-GB" sz="1200" dirty="0">
                      <a:latin typeface="Arial"/>
                    </a:rPr>
                    <a:t>90</a:t>
                  </a: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FFA5C9EB-4941-414E-93D7-119F2ACD5525}"/>
                    </a:ext>
                  </a:extLst>
                </p:cNvPr>
                <p:cNvCxnSpPr/>
                <p:nvPr/>
              </p:nvCxnSpPr>
              <p:spPr>
                <a:xfrm>
                  <a:off x="7910632" y="2774852"/>
                  <a:ext cx="0" cy="9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73A9B40-9B45-4B5B-BA42-9C9C510E4F6B}"/>
                  </a:ext>
                </a:extLst>
              </p:cNvPr>
              <p:cNvGrpSpPr/>
              <p:nvPr/>
            </p:nvGrpSpPr>
            <p:grpSpPr>
              <a:xfrm>
                <a:off x="6290024" y="2640251"/>
                <a:ext cx="3910760" cy="1619546"/>
                <a:chOff x="860313" y="1113466"/>
                <a:chExt cx="3910760" cy="1931508"/>
              </a:xfrm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3F32F7B4-9B16-4D10-9F53-DD899B7B7DF3}"/>
                    </a:ext>
                  </a:extLst>
                </p:cNvPr>
                <p:cNvSpPr/>
                <p:nvPr/>
              </p:nvSpPr>
              <p:spPr>
                <a:xfrm>
                  <a:off x="1432193" y="1233889"/>
                  <a:ext cx="3338880" cy="1806766"/>
                </a:xfrm>
                <a:custGeom>
                  <a:avLst/>
                  <a:gdLst>
                    <a:gd name="connsiteX0" fmla="*/ 0 w 2666082"/>
                    <a:gd name="connsiteY0" fmla="*/ 0 h 1806766"/>
                    <a:gd name="connsiteX1" fmla="*/ 0 w 2666082"/>
                    <a:gd name="connsiteY1" fmla="*/ 1806766 h 1806766"/>
                    <a:gd name="connsiteX2" fmla="*/ 2666082 w 2666082"/>
                    <a:gd name="connsiteY2" fmla="*/ 1806766 h 1806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66082" h="1806766">
                      <a:moveTo>
                        <a:pt x="0" y="0"/>
                      </a:moveTo>
                      <a:lnTo>
                        <a:pt x="0" y="1806766"/>
                      </a:lnTo>
                      <a:lnTo>
                        <a:pt x="2666082" y="180676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69958">
                    <a:defRPr/>
                  </a:pPr>
                  <a:endParaRPr lang="en-GB" sz="28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E38C1C38-6B99-4D5D-81B9-21EC0094832F}"/>
                    </a:ext>
                  </a:extLst>
                </p:cNvPr>
                <p:cNvGrpSpPr/>
                <p:nvPr/>
              </p:nvGrpSpPr>
              <p:grpSpPr>
                <a:xfrm>
                  <a:off x="860313" y="1113466"/>
                  <a:ext cx="571880" cy="263243"/>
                  <a:chOff x="5355195" y="3096322"/>
                  <a:chExt cx="571880" cy="263243"/>
                </a:xfrm>
              </p:grpSpPr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99064BBD-0E8F-4556-9782-39991EE1FA88}"/>
                      </a:ext>
                    </a:extLst>
                  </p:cNvPr>
                  <p:cNvSpPr txBox="1"/>
                  <p:nvPr/>
                </p:nvSpPr>
                <p:spPr>
                  <a:xfrm>
                    <a:off x="5355195" y="3096322"/>
                    <a:ext cx="513845" cy="26324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 defTabSz="669958">
                      <a:defRPr/>
                    </a:pPr>
                    <a:r>
                      <a:rPr lang="en-GB" sz="1200" dirty="0">
                        <a:latin typeface="Arial"/>
                      </a:rPr>
                      <a:t>0.020</a:t>
                    </a:r>
                  </a:p>
                </p:txBody>
              </p: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70CA2713-8DC5-49D4-9783-5B146D563B7B}"/>
                      </a:ext>
                    </a:extLst>
                  </p:cNvPr>
                  <p:cNvCxnSpPr/>
                  <p:nvPr/>
                </p:nvCxnSpPr>
                <p:spPr>
                  <a:xfrm>
                    <a:off x="5838940" y="3227941"/>
                    <a:ext cx="8813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DF68E70D-B687-4C5A-A25D-AF88818174DD}"/>
                    </a:ext>
                  </a:extLst>
                </p:cNvPr>
                <p:cNvGrpSpPr/>
                <p:nvPr/>
              </p:nvGrpSpPr>
              <p:grpSpPr>
                <a:xfrm>
                  <a:off x="860313" y="1530531"/>
                  <a:ext cx="571880" cy="263243"/>
                  <a:chOff x="5355195" y="3096321"/>
                  <a:chExt cx="571880" cy="263243"/>
                </a:xfrm>
              </p:grpSpPr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4306F07A-37D7-41FC-A8F7-37B9CB4D495F}"/>
                      </a:ext>
                    </a:extLst>
                  </p:cNvPr>
                  <p:cNvSpPr txBox="1"/>
                  <p:nvPr/>
                </p:nvSpPr>
                <p:spPr>
                  <a:xfrm>
                    <a:off x="5355195" y="3096321"/>
                    <a:ext cx="513845" cy="26324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 defTabSz="669958">
                      <a:defRPr/>
                    </a:pPr>
                    <a:r>
                      <a:rPr lang="en-GB" sz="1200" dirty="0">
                        <a:latin typeface="Arial"/>
                      </a:rPr>
                      <a:t>0.015</a:t>
                    </a:r>
                  </a:p>
                </p:txBody>
              </p: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099C7FDE-96A9-41AE-B367-B1ED8E92D969}"/>
                      </a:ext>
                    </a:extLst>
                  </p:cNvPr>
                  <p:cNvCxnSpPr/>
                  <p:nvPr/>
                </p:nvCxnSpPr>
                <p:spPr>
                  <a:xfrm>
                    <a:off x="5838940" y="3227941"/>
                    <a:ext cx="8813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990FA655-E721-4D11-9DDF-CF00B2FE7219}"/>
                    </a:ext>
                  </a:extLst>
                </p:cNvPr>
                <p:cNvGrpSpPr/>
                <p:nvPr/>
              </p:nvGrpSpPr>
              <p:grpSpPr>
                <a:xfrm>
                  <a:off x="860313" y="1947597"/>
                  <a:ext cx="571880" cy="263243"/>
                  <a:chOff x="5355195" y="3096321"/>
                  <a:chExt cx="571880" cy="263243"/>
                </a:xfrm>
              </p:grpSpPr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376E81A5-DC52-413A-9C70-8E31B7A937E5}"/>
                      </a:ext>
                    </a:extLst>
                  </p:cNvPr>
                  <p:cNvSpPr txBox="1"/>
                  <p:nvPr/>
                </p:nvSpPr>
                <p:spPr>
                  <a:xfrm>
                    <a:off x="5355195" y="3096321"/>
                    <a:ext cx="513845" cy="26324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 defTabSz="669958">
                      <a:defRPr/>
                    </a:pPr>
                    <a:r>
                      <a:rPr lang="en-GB" sz="1200" dirty="0">
                        <a:latin typeface="Arial"/>
                      </a:rPr>
                      <a:t>0.010</a:t>
                    </a:r>
                  </a:p>
                </p:txBody>
              </p: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519F8D47-3426-4AF1-8500-5DE842FDE765}"/>
                      </a:ext>
                    </a:extLst>
                  </p:cNvPr>
                  <p:cNvCxnSpPr/>
                  <p:nvPr/>
                </p:nvCxnSpPr>
                <p:spPr>
                  <a:xfrm>
                    <a:off x="5838940" y="3227941"/>
                    <a:ext cx="8813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A083DB78-32B1-42ED-8BB4-AA63C25A5504}"/>
                    </a:ext>
                  </a:extLst>
                </p:cNvPr>
                <p:cNvGrpSpPr/>
                <p:nvPr/>
              </p:nvGrpSpPr>
              <p:grpSpPr>
                <a:xfrm>
                  <a:off x="860313" y="2364664"/>
                  <a:ext cx="571880" cy="263243"/>
                  <a:chOff x="5355195" y="3096321"/>
                  <a:chExt cx="571880" cy="263243"/>
                </a:xfrm>
              </p:grpSpPr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36F22AEC-0890-4967-BF0E-F00DB1CC93BD}"/>
                      </a:ext>
                    </a:extLst>
                  </p:cNvPr>
                  <p:cNvSpPr txBox="1"/>
                  <p:nvPr/>
                </p:nvSpPr>
                <p:spPr>
                  <a:xfrm>
                    <a:off x="5355195" y="3096321"/>
                    <a:ext cx="513845" cy="26324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 defTabSz="669958">
                      <a:defRPr/>
                    </a:pPr>
                    <a:r>
                      <a:rPr lang="en-GB" sz="1200" dirty="0">
                        <a:latin typeface="Arial"/>
                      </a:rPr>
                      <a:t>0.005</a:t>
                    </a:r>
                  </a:p>
                </p:txBody>
              </p: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86C19C6F-7A55-4C9B-8E4A-F29DBCD61A3C}"/>
                      </a:ext>
                    </a:extLst>
                  </p:cNvPr>
                  <p:cNvCxnSpPr/>
                  <p:nvPr/>
                </p:nvCxnSpPr>
                <p:spPr>
                  <a:xfrm>
                    <a:off x="5838940" y="3227941"/>
                    <a:ext cx="8813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589CBBB-EA13-41B1-9545-F72348AE9466}"/>
                    </a:ext>
                  </a:extLst>
                </p:cNvPr>
                <p:cNvGrpSpPr/>
                <p:nvPr/>
              </p:nvGrpSpPr>
              <p:grpSpPr>
                <a:xfrm>
                  <a:off x="860313" y="2781731"/>
                  <a:ext cx="571880" cy="263243"/>
                  <a:chOff x="5355195" y="3096321"/>
                  <a:chExt cx="571880" cy="263243"/>
                </a:xfrm>
              </p:grpSpPr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7C81074-C5F0-450F-8674-2D11613981C8}"/>
                      </a:ext>
                    </a:extLst>
                  </p:cNvPr>
                  <p:cNvSpPr txBox="1"/>
                  <p:nvPr/>
                </p:nvSpPr>
                <p:spPr>
                  <a:xfrm>
                    <a:off x="5355195" y="3096321"/>
                    <a:ext cx="513845" cy="26324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 defTabSz="669958">
                      <a:defRPr/>
                    </a:pPr>
                    <a:r>
                      <a:rPr lang="en-GB" sz="1200" dirty="0">
                        <a:latin typeface="Arial"/>
                      </a:rPr>
                      <a:t>0.000</a:t>
                    </a:r>
                  </a:p>
                </p:txBody>
              </p: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0F27B722-37A8-460B-A091-84548F551384}"/>
                      </a:ext>
                    </a:extLst>
                  </p:cNvPr>
                  <p:cNvCxnSpPr/>
                  <p:nvPr/>
                </p:nvCxnSpPr>
                <p:spPr>
                  <a:xfrm>
                    <a:off x="5838940" y="3227941"/>
                    <a:ext cx="8813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556285C2-5D2C-4E7B-88F5-6D68DB1AC7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3073" y="2888637"/>
                  <a:ext cx="3168000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D215CAC-6A68-448B-BB4C-3E84E24523E0}"/>
                  </a:ext>
                </a:extLst>
              </p:cNvPr>
              <p:cNvSpPr txBox="1"/>
              <p:nvPr/>
            </p:nvSpPr>
            <p:spPr>
              <a:xfrm>
                <a:off x="7600209" y="4426262"/>
                <a:ext cx="2028338" cy="245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400" b="1" dirty="0">
                    <a:latin typeface="Arial"/>
                  </a:rPr>
                  <a:t>Time to </a:t>
                </a:r>
                <a:r>
                  <a:rPr lang="en-GB" sz="1400" b="1" dirty="0">
                    <a:solidFill>
                      <a:schemeClr val="accent4"/>
                    </a:solidFill>
                    <a:latin typeface="Arial"/>
                  </a:rPr>
                  <a:t>stroke/SE </a:t>
                </a:r>
                <a:r>
                  <a:rPr lang="en-GB" sz="1400" dirty="0">
                    <a:latin typeface="Arial"/>
                  </a:rPr>
                  <a:t>(days)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BD0246-3F3C-4374-8518-E90BFFD21C7C}"/>
                  </a:ext>
                </a:extLst>
              </p:cNvPr>
              <p:cNvSpPr txBox="1"/>
              <p:nvPr/>
            </p:nvSpPr>
            <p:spPr>
              <a:xfrm rot="16200000">
                <a:off x="5251058" y="3332700"/>
                <a:ext cx="1635264" cy="278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400" b="1" dirty="0">
                    <a:latin typeface="Arial"/>
                  </a:rPr>
                  <a:t>Proportion of patients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B97A75-743B-4218-876C-E9941FACEBCF}"/>
                  </a:ext>
                </a:extLst>
              </p:cNvPr>
              <p:cNvGrpSpPr/>
              <p:nvPr/>
            </p:nvGrpSpPr>
            <p:grpSpPr>
              <a:xfrm>
                <a:off x="7004100" y="2637337"/>
                <a:ext cx="2468245" cy="445077"/>
                <a:chOff x="6462584" y="2202327"/>
                <a:chExt cx="2468245" cy="445077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E462862-2856-4749-A50E-78666405DD5F}"/>
                    </a:ext>
                  </a:extLst>
                </p:cNvPr>
                <p:cNvSpPr txBox="1"/>
                <p:nvPr/>
              </p:nvSpPr>
              <p:spPr>
                <a:xfrm>
                  <a:off x="6709719" y="2202327"/>
                  <a:ext cx="1967466" cy="245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69958">
                    <a:defRPr/>
                  </a:pPr>
                  <a:r>
                    <a:rPr lang="en-GB" sz="1400" dirty="0">
                      <a:latin typeface="Arial"/>
                    </a:rPr>
                    <a:t>Apixaban (events: 0/753)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F3142A1-B1C5-4A47-80D2-22031CEF0842}"/>
                    </a:ext>
                  </a:extLst>
                </p:cNvPr>
                <p:cNvSpPr txBox="1"/>
                <p:nvPr/>
              </p:nvSpPr>
              <p:spPr>
                <a:xfrm>
                  <a:off x="6709719" y="2402152"/>
                  <a:ext cx="2221110" cy="245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69958">
                    <a:defRPr/>
                  </a:pPr>
                  <a:r>
                    <a:rPr lang="en-GB" sz="1400" dirty="0">
                      <a:latin typeface="Arial"/>
                    </a:rPr>
                    <a:t>Heparin/VKA (events: 6/747)</a:t>
                  </a:r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56288A1D-3B5A-4AE0-8BF4-F3B308FFFE95}"/>
                    </a:ext>
                  </a:extLst>
                </p:cNvPr>
                <p:cNvCxnSpPr>
                  <a:cxnSpLocks/>
                  <a:endCxn id="45" idx="1"/>
                </p:cNvCxnSpPr>
                <p:nvPr/>
              </p:nvCxnSpPr>
              <p:spPr>
                <a:xfrm>
                  <a:off x="6462584" y="2313122"/>
                  <a:ext cx="247135" cy="11832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375423CA-57F0-4826-83A3-4F3072E12B11}"/>
                    </a:ext>
                  </a:extLst>
                </p:cNvPr>
                <p:cNvCxnSpPr/>
                <p:nvPr/>
              </p:nvCxnSpPr>
              <p:spPr>
                <a:xfrm>
                  <a:off x="6462584" y="2532957"/>
                  <a:ext cx="247135" cy="0"/>
                </a:xfrm>
                <a:prstGeom prst="line">
                  <a:avLst/>
                </a:prstGeom>
                <a:ln w="38100">
                  <a:solidFill>
                    <a:srgbClr val="7E7E7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5608E51-92EF-4204-B968-7AD77B8B34F4}"/>
                  </a:ext>
                </a:extLst>
              </p:cNvPr>
              <p:cNvSpPr/>
              <p:nvPr/>
            </p:nvSpPr>
            <p:spPr>
              <a:xfrm>
                <a:off x="7058486" y="3169563"/>
                <a:ext cx="3038475" cy="952500"/>
              </a:xfrm>
              <a:custGeom>
                <a:avLst/>
                <a:gdLst>
                  <a:gd name="connsiteX0" fmla="*/ 0 w 3038475"/>
                  <a:gd name="connsiteY0" fmla="*/ 952500 h 952500"/>
                  <a:gd name="connsiteX1" fmla="*/ 119063 w 3038475"/>
                  <a:gd name="connsiteY1" fmla="*/ 952500 h 952500"/>
                  <a:gd name="connsiteX2" fmla="*/ 119063 w 3038475"/>
                  <a:gd name="connsiteY2" fmla="*/ 881062 h 952500"/>
                  <a:gd name="connsiteX3" fmla="*/ 161925 w 3038475"/>
                  <a:gd name="connsiteY3" fmla="*/ 881062 h 952500"/>
                  <a:gd name="connsiteX4" fmla="*/ 161925 w 3038475"/>
                  <a:gd name="connsiteY4" fmla="*/ 766762 h 952500"/>
                  <a:gd name="connsiteX5" fmla="*/ 185738 w 3038475"/>
                  <a:gd name="connsiteY5" fmla="*/ 766762 h 952500"/>
                  <a:gd name="connsiteX6" fmla="*/ 185738 w 3038475"/>
                  <a:gd name="connsiteY6" fmla="*/ 666750 h 952500"/>
                  <a:gd name="connsiteX7" fmla="*/ 342900 w 3038475"/>
                  <a:gd name="connsiteY7" fmla="*/ 666750 h 952500"/>
                  <a:gd name="connsiteX8" fmla="*/ 342900 w 3038475"/>
                  <a:gd name="connsiteY8" fmla="*/ 561975 h 952500"/>
                  <a:gd name="connsiteX9" fmla="*/ 719138 w 3038475"/>
                  <a:gd name="connsiteY9" fmla="*/ 561975 h 952500"/>
                  <a:gd name="connsiteX10" fmla="*/ 719138 w 3038475"/>
                  <a:gd name="connsiteY10" fmla="*/ 466725 h 952500"/>
                  <a:gd name="connsiteX11" fmla="*/ 2566988 w 3038475"/>
                  <a:gd name="connsiteY11" fmla="*/ 466725 h 952500"/>
                  <a:gd name="connsiteX12" fmla="*/ 2566988 w 3038475"/>
                  <a:gd name="connsiteY12" fmla="*/ 0 h 952500"/>
                  <a:gd name="connsiteX13" fmla="*/ 3038475 w 3038475"/>
                  <a:gd name="connsiteY13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38475" h="952500">
                    <a:moveTo>
                      <a:pt x="0" y="952500"/>
                    </a:moveTo>
                    <a:lnTo>
                      <a:pt x="119063" y="952500"/>
                    </a:lnTo>
                    <a:lnTo>
                      <a:pt x="119063" y="881062"/>
                    </a:lnTo>
                    <a:lnTo>
                      <a:pt x="161925" y="881062"/>
                    </a:lnTo>
                    <a:lnTo>
                      <a:pt x="161925" y="766762"/>
                    </a:lnTo>
                    <a:lnTo>
                      <a:pt x="185738" y="766762"/>
                    </a:lnTo>
                    <a:lnTo>
                      <a:pt x="185738" y="666750"/>
                    </a:lnTo>
                    <a:lnTo>
                      <a:pt x="342900" y="666750"/>
                    </a:lnTo>
                    <a:lnTo>
                      <a:pt x="342900" y="561975"/>
                    </a:lnTo>
                    <a:lnTo>
                      <a:pt x="719138" y="561975"/>
                    </a:lnTo>
                    <a:lnTo>
                      <a:pt x="719138" y="466725"/>
                    </a:lnTo>
                    <a:lnTo>
                      <a:pt x="2566988" y="466725"/>
                    </a:lnTo>
                    <a:lnTo>
                      <a:pt x="2566988" y="0"/>
                    </a:lnTo>
                    <a:lnTo>
                      <a:pt x="3038475" y="0"/>
                    </a:lnTo>
                  </a:path>
                </a:pathLst>
              </a:custGeom>
              <a:noFill/>
              <a:ln w="38100">
                <a:solidFill>
                  <a:srgbClr val="7E7E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69958">
                  <a:defRPr/>
                </a:pPr>
                <a:endParaRPr lang="en-GB" sz="2800" dirty="0">
                  <a:solidFill>
                    <a:schemeClr val="tx1"/>
                  </a:solidFill>
                  <a:latin typeface="Arial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141E657-9266-4809-9B27-44F3C7CCFD97}"/>
                </a:ext>
              </a:extLst>
            </p:cNvPr>
            <p:cNvGrpSpPr/>
            <p:nvPr/>
          </p:nvGrpSpPr>
          <p:grpSpPr>
            <a:xfrm>
              <a:off x="2097761" y="3649119"/>
              <a:ext cx="3240761" cy="1490442"/>
              <a:chOff x="499709" y="3720660"/>
              <a:chExt cx="4423038" cy="2034177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FF0988C-8D48-490D-B1D4-D4CF77B23C16}"/>
                  </a:ext>
                </a:extLst>
              </p:cNvPr>
              <p:cNvSpPr/>
              <p:nvPr/>
            </p:nvSpPr>
            <p:spPr>
              <a:xfrm>
                <a:off x="1585452" y="4866968"/>
                <a:ext cx="3163529" cy="353961"/>
              </a:xfrm>
              <a:custGeom>
                <a:avLst/>
                <a:gdLst>
                  <a:gd name="connsiteX0" fmla="*/ 0 w 3163529"/>
                  <a:gd name="connsiteY0" fmla="*/ 353961 h 353961"/>
                  <a:gd name="connsiteX1" fmla="*/ 612058 w 3163529"/>
                  <a:gd name="connsiteY1" fmla="*/ 353961 h 353961"/>
                  <a:gd name="connsiteX2" fmla="*/ 612058 w 3163529"/>
                  <a:gd name="connsiteY2" fmla="*/ 265471 h 353961"/>
                  <a:gd name="connsiteX3" fmla="*/ 715296 w 3163529"/>
                  <a:gd name="connsiteY3" fmla="*/ 265471 h 353961"/>
                  <a:gd name="connsiteX4" fmla="*/ 715296 w 3163529"/>
                  <a:gd name="connsiteY4" fmla="*/ 162232 h 353961"/>
                  <a:gd name="connsiteX5" fmla="*/ 1194619 w 3163529"/>
                  <a:gd name="connsiteY5" fmla="*/ 162232 h 353961"/>
                  <a:gd name="connsiteX6" fmla="*/ 1194619 w 3163529"/>
                  <a:gd name="connsiteY6" fmla="*/ 0 h 353961"/>
                  <a:gd name="connsiteX7" fmla="*/ 3163529 w 3163529"/>
                  <a:gd name="connsiteY7" fmla="*/ 0 h 353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3529" h="353961">
                    <a:moveTo>
                      <a:pt x="0" y="353961"/>
                    </a:moveTo>
                    <a:lnTo>
                      <a:pt x="612058" y="353961"/>
                    </a:lnTo>
                    <a:lnTo>
                      <a:pt x="612058" y="265471"/>
                    </a:lnTo>
                    <a:lnTo>
                      <a:pt x="715296" y="265471"/>
                    </a:lnTo>
                    <a:lnTo>
                      <a:pt x="715296" y="162232"/>
                    </a:lnTo>
                    <a:lnTo>
                      <a:pt x="1194619" y="162232"/>
                    </a:lnTo>
                    <a:lnTo>
                      <a:pt x="1194619" y="0"/>
                    </a:lnTo>
                    <a:lnTo>
                      <a:pt x="3163529" y="0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69958">
                  <a:defRPr/>
                </a:pPr>
                <a:endParaRPr lang="en-GB" sz="2800" dirty="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AE9A823-2E8C-4B13-8E90-F06E1943690E}"/>
                  </a:ext>
                </a:extLst>
              </p:cNvPr>
              <p:cNvGrpSpPr/>
              <p:nvPr/>
            </p:nvGrpSpPr>
            <p:grpSpPr>
              <a:xfrm>
                <a:off x="1481068" y="5339495"/>
                <a:ext cx="244012" cy="265727"/>
                <a:chOff x="7798675" y="2774852"/>
                <a:chExt cx="244012" cy="265727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5B651C29-FB71-4D73-A030-CD94FF596D96}"/>
                    </a:ext>
                  </a:extLst>
                </p:cNvPr>
                <p:cNvSpPr txBox="1"/>
                <p:nvPr/>
              </p:nvSpPr>
              <p:spPr>
                <a:xfrm>
                  <a:off x="7798675" y="2819853"/>
                  <a:ext cx="244012" cy="2207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69958">
                    <a:defRPr/>
                  </a:pPr>
                  <a:r>
                    <a:rPr lang="en-GB" sz="1200" dirty="0">
                      <a:latin typeface="Arial"/>
                    </a:rPr>
                    <a:t>0</a:t>
                  </a:r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2FB85C17-9157-4832-9AE1-93FF78986BC6}"/>
                    </a:ext>
                  </a:extLst>
                </p:cNvPr>
                <p:cNvCxnSpPr/>
                <p:nvPr/>
              </p:nvCxnSpPr>
              <p:spPr>
                <a:xfrm>
                  <a:off x="7920680" y="2774852"/>
                  <a:ext cx="0" cy="9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0BC39E34-2541-4CE8-9705-97A1114E60C1}"/>
                  </a:ext>
                </a:extLst>
              </p:cNvPr>
              <p:cNvGrpSpPr/>
              <p:nvPr/>
            </p:nvGrpSpPr>
            <p:grpSpPr>
              <a:xfrm>
                <a:off x="2477463" y="5339495"/>
                <a:ext cx="320900" cy="265727"/>
                <a:chOff x="7760231" y="2774852"/>
                <a:chExt cx="320900" cy="265727"/>
              </a:xfrm>
            </p:grpSpPr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762D271-1066-4753-8901-9436C30BEC3C}"/>
                    </a:ext>
                  </a:extLst>
                </p:cNvPr>
                <p:cNvSpPr txBox="1"/>
                <p:nvPr/>
              </p:nvSpPr>
              <p:spPr>
                <a:xfrm>
                  <a:off x="7760231" y="2819853"/>
                  <a:ext cx="320900" cy="2207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69958">
                    <a:defRPr/>
                  </a:pPr>
                  <a:r>
                    <a:rPr lang="en-GB" sz="1200" dirty="0">
                      <a:latin typeface="Arial"/>
                    </a:rPr>
                    <a:t>30</a:t>
                  </a:r>
                </a:p>
              </p:txBody>
            </p: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F360B567-02CB-45EC-966A-6132E81A1113}"/>
                    </a:ext>
                  </a:extLst>
                </p:cNvPr>
                <p:cNvCxnSpPr/>
                <p:nvPr/>
              </p:nvCxnSpPr>
              <p:spPr>
                <a:xfrm>
                  <a:off x="7920680" y="2774852"/>
                  <a:ext cx="0" cy="9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D524CF9-BA3B-4F2F-A132-F9B2727425E3}"/>
                  </a:ext>
                </a:extLst>
              </p:cNvPr>
              <p:cNvGrpSpPr/>
              <p:nvPr/>
            </p:nvGrpSpPr>
            <p:grpSpPr>
              <a:xfrm>
                <a:off x="3545164" y="5339495"/>
                <a:ext cx="320900" cy="265727"/>
                <a:chOff x="7760231" y="2774852"/>
                <a:chExt cx="320900" cy="265727"/>
              </a:xfrm>
            </p:grpSpPr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7E0C7BC-999F-4719-AB0B-59D93D15983D}"/>
                    </a:ext>
                  </a:extLst>
                </p:cNvPr>
                <p:cNvSpPr txBox="1"/>
                <p:nvPr/>
              </p:nvSpPr>
              <p:spPr>
                <a:xfrm>
                  <a:off x="7760231" y="2819853"/>
                  <a:ext cx="320900" cy="2207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69958">
                    <a:defRPr/>
                  </a:pPr>
                  <a:r>
                    <a:rPr lang="en-GB" sz="1200" dirty="0">
                      <a:latin typeface="Arial"/>
                    </a:rPr>
                    <a:t>60</a:t>
                  </a:r>
                </a:p>
              </p:txBody>
            </p: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875F8524-56C4-404D-AA89-31EF837AE2EA}"/>
                    </a:ext>
                  </a:extLst>
                </p:cNvPr>
                <p:cNvCxnSpPr/>
                <p:nvPr/>
              </p:nvCxnSpPr>
              <p:spPr>
                <a:xfrm>
                  <a:off x="7920680" y="2774852"/>
                  <a:ext cx="0" cy="9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CA7C72E-BB37-4C72-8AC1-032861EFA3BA}"/>
                  </a:ext>
                </a:extLst>
              </p:cNvPr>
              <p:cNvGrpSpPr/>
              <p:nvPr/>
            </p:nvGrpSpPr>
            <p:grpSpPr>
              <a:xfrm>
                <a:off x="4601847" y="5339495"/>
                <a:ext cx="320900" cy="265727"/>
                <a:chOff x="7760231" y="2774852"/>
                <a:chExt cx="320900" cy="265727"/>
              </a:xfrm>
            </p:grpSpPr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92C6AF2-41FD-4ED6-B595-E0FDF3010108}"/>
                    </a:ext>
                  </a:extLst>
                </p:cNvPr>
                <p:cNvSpPr txBox="1"/>
                <p:nvPr/>
              </p:nvSpPr>
              <p:spPr>
                <a:xfrm>
                  <a:off x="7760231" y="2819853"/>
                  <a:ext cx="320900" cy="2207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69958">
                    <a:defRPr/>
                  </a:pPr>
                  <a:r>
                    <a:rPr lang="en-GB" sz="1200" dirty="0">
                      <a:latin typeface="Arial"/>
                    </a:rPr>
                    <a:t>90</a:t>
                  </a:r>
                </a:p>
              </p:txBody>
            </p: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D2B9BB15-DF56-4142-A355-D746973BD779}"/>
                    </a:ext>
                  </a:extLst>
                </p:cNvPr>
                <p:cNvCxnSpPr/>
                <p:nvPr/>
              </p:nvCxnSpPr>
              <p:spPr>
                <a:xfrm>
                  <a:off x="7920680" y="2774852"/>
                  <a:ext cx="0" cy="9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7952EB84-A777-413E-A362-D3D9B84787ED}"/>
                  </a:ext>
                </a:extLst>
              </p:cNvPr>
              <p:cNvGrpSpPr/>
              <p:nvPr/>
            </p:nvGrpSpPr>
            <p:grpSpPr>
              <a:xfrm>
                <a:off x="860312" y="3723574"/>
                <a:ext cx="3910761" cy="1619546"/>
                <a:chOff x="860312" y="1113466"/>
                <a:chExt cx="3910761" cy="1931508"/>
              </a:xfrm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F4126ADF-297E-4D4A-A7D7-D39BF610A5C2}"/>
                    </a:ext>
                  </a:extLst>
                </p:cNvPr>
                <p:cNvSpPr/>
                <p:nvPr/>
              </p:nvSpPr>
              <p:spPr>
                <a:xfrm>
                  <a:off x="1432193" y="1233889"/>
                  <a:ext cx="3338880" cy="1806766"/>
                </a:xfrm>
                <a:custGeom>
                  <a:avLst/>
                  <a:gdLst>
                    <a:gd name="connsiteX0" fmla="*/ 0 w 2666082"/>
                    <a:gd name="connsiteY0" fmla="*/ 0 h 1806766"/>
                    <a:gd name="connsiteX1" fmla="*/ 0 w 2666082"/>
                    <a:gd name="connsiteY1" fmla="*/ 1806766 h 1806766"/>
                    <a:gd name="connsiteX2" fmla="*/ 2666082 w 2666082"/>
                    <a:gd name="connsiteY2" fmla="*/ 1806766 h 1806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66082" h="1806766">
                      <a:moveTo>
                        <a:pt x="0" y="0"/>
                      </a:moveTo>
                      <a:lnTo>
                        <a:pt x="0" y="1806766"/>
                      </a:lnTo>
                      <a:lnTo>
                        <a:pt x="2666082" y="180676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69958">
                    <a:defRPr/>
                  </a:pPr>
                  <a:endParaRPr lang="en-GB" sz="28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D773C40A-BCF0-400C-99D4-E6DECFE80896}"/>
                    </a:ext>
                  </a:extLst>
                </p:cNvPr>
                <p:cNvGrpSpPr/>
                <p:nvPr/>
              </p:nvGrpSpPr>
              <p:grpSpPr>
                <a:xfrm>
                  <a:off x="860312" y="1113466"/>
                  <a:ext cx="571881" cy="263243"/>
                  <a:chOff x="5355194" y="3096322"/>
                  <a:chExt cx="571881" cy="263243"/>
                </a:xfrm>
              </p:grpSpPr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74914FFD-5DB6-42D5-8135-EA1D9D153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355194" y="3096322"/>
                    <a:ext cx="513846" cy="26324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 defTabSz="669958">
                      <a:defRPr/>
                    </a:pPr>
                    <a:r>
                      <a:rPr lang="en-GB" sz="1200" dirty="0">
                        <a:latin typeface="Arial"/>
                      </a:rPr>
                      <a:t>0.020</a:t>
                    </a:r>
                  </a:p>
                </p:txBody>
              </p: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99FA1A49-FC41-4815-9302-A95DD1517431}"/>
                      </a:ext>
                    </a:extLst>
                  </p:cNvPr>
                  <p:cNvCxnSpPr/>
                  <p:nvPr/>
                </p:nvCxnSpPr>
                <p:spPr>
                  <a:xfrm>
                    <a:off x="5838940" y="3227941"/>
                    <a:ext cx="8813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CDBA0277-ED19-463F-A3BB-C3E8782C342E}"/>
                    </a:ext>
                  </a:extLst>
                </p:cNvPr>
                <p:cNvGrpSpPr/>
                <p:nvPr/>
              </p:nvGrpSpPr>
              <p:grpSpPr>
                <a:xfrm>
                  <a:off x="860312" y="1530531"/>
                  <a:ext cx="571881" cy="263243"/>
                  <a:chOff x="5355194" y="3096321"/>
                  <a:chExt cx="571881" cy="263243"/>
                </a:xfrm>
              </p:grpSpPr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CEBF261C-A8C1-46D1-A794-074928634D62}"/>
                      </a:ext>
                    </a:extLst>
                  </p:cNvPr>
                  <p:cNvSpPr txBox="1"/>
                  <p:nvPr/>
                </p:nvSpPr>
                <p:spPr>
                  <a:xfrm>
                    <a:off x="5355194" y="3096321"/>
                    <a:ext cx="513846" cy="26324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 defTabSz="669958">
                      <a:defRPr/>
                    </a:pPr>
                    <a:r>
                      <a:rPr lang="en-GB" sz="1200" dirty="0">
                        <a:latin typeface="Arial"/>
                      </a:rPr>
                      <a:t>0.015</a:t>
                    </a:r>
                  </a:p>
                </p:txBody>
              </p: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A8819708-8B90-41B2-BE3F-4E26F6455A37}"/>
                      </a:ext>
                    </a:extLst>
                  </p:cNvPr>
                  <p:cNvCxnSpPr/>
                  <p:nvPr/>
                </p:nvCxnSpPr>
                <p:spPr>
                  <a:xfrm>
                    <a:off x="5838940" y="3227941"/>
                    <a:ext cx="8813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839391EA-10B9-4158-BE75-5EF50E4235B7}"/>
                    </a:ext>
                  </a:extLst>
                </p:cNvPr>
                <p:cNvGrpSpPr/>
                <p:nvPr/>
              </p:nvGrpSpPr>
              <p:grpSpPr>
                <a:xfrm>
                  <a:off x="860312" y="1947597"/>
                  <a:ext cx="571881" cy="263243"/>
                  <a:chOff x="5355194" y="3096321"/>
                  <a:chExt cx="571881" cy="263243"/>
                </a:xfrm>
              </p:grpSpPr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97E4C844-3AAE-40A4-94FD-C2C5BFEF182B}"/>
                      </a:ext>
                    </a:extLst>
                  </p:cNvPr>
                  <p:cNvSpPr txBox="1"/>
                  <p:nvPr/>
                </p:nvSpPr>
                <p:spPr>
                  <a:xfrm>
                    <a:off x="5355194" y="3096321"/>
                    <a:ext cx="513846" cy="26324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 defTabSz="669958">
                      <a:defRPr/>
                    </a:pPr>
                    <a:r>
                      <a:rPr lang="en-GB" sz="1200" dirty="0">
                        <a:latin typeface="Arial"/>
                      </a:rPr>
                      <a:t>0.010</a:t>
                    </a:r>
                  </a:p>
                </p:txBody>
              </p: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16727700-138D-4D5D-B78F-9C8F07BAE23A}"/>
                      </a:ext>
                    </a:extLst>
                  </p:cNvPr>
                  <p:cNvCxnSpPr/>
                  <p:nvPr/>
                </p:nvCxnSpPr>
                <p:spPr>
                  <a:xfrm>
                    <a:off x="5838940" y="3227941"/>
                    <a:ext cx="8813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E68496D5-DCB8-43F0-8207-220BBCE0AA8C}"/>
                    </a:ext>
                  </a:extLst>
                </p:cNvPr>
                <p:cNvGrpSpPr/>
                <p:nvPr/>
              </p:nvGrpSpPr>
              <p:grpSpPr>
                <a:xfrm>
                  <a:off x="860312" y="2364664"/>
                  <a:ext cx="571881" cy="263243"/>
                  <a:chOff x="5355194" y="3096321"/>
                  <a:chExt cx="571881" cy="263243"/>
                </a:xfrm>
              </p:grpSpPr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C2C24D87-5776-4B99-9B77-27E1EF826ED6}"/>
                      </a:ext>
                    </a:extLst>
                  </p:cNvPr>
                  <p:cNvSpPr txBox="1"/>
                  <p:nvPr/>
                </p:nvSpPr>
                <p:spPr>
                  <a:xfrm>
                    <a:off x="5355194" y="3096321"/>
                    <a:ext cx="513846" cy="26324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 defTabSz="669958">
                      <a:defRPr/>
                    </a:pPr>
                    <a:r>
                      <a:rPr lang="en-GB" sz="1200" dirty="0">
                        <a:latin typeface="Arial"/>
                      </a:rPr>
                      <a:t>0.005</a:t>
                    </a:r>
                  </a:p>
                </p:txBody>
              </p: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B093C79C-41BB-44CB-8800-BCC9F214E389}"/>
                      </a:ext>
                    </a:extLst>
                  </p:cNvPr>
                  <p:cNvCxnSpPr/>
                  <p:nvPr/>
                </p:nvCxnSpPr>
                <p:spPr>
                  <a:xfrm>
                    <a:off x="5838940" y="3227941"/>
                    <a:ext cx="8813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39DE04C-65BD-48E0-BDE6-D4859254DB57}"/>
                    </a:ext>
                  </a:extLst>
                </p:cNvPr>
                <p:cNvGrpSpPr/>
                <p:nvPr/>
              </p:nvGrpSpPr>
              <p:grpSpPr>
                <a:xfrm>
                  <a:off x="860312" y="2781731"/>
                  <a:ext cx="571881" cy="263243"/>
                  <a:chOff x="5355194" y="3096321"/>
                  <a:chExt cx="571881" cy="263243"/>
                </a:xfrm>
              </p:grpSpPr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3A6587AC-6465-496D-AF1E-98BCBE728844}"/>
                      </a:ext>
                    </a:extLst>
                  </p:cNvPr>
                  <p:cNvSpPr txBox="1"/>
                  <p:nvPr/>
                </p:nvSpPr>
                <p:spPr>
                  <a:xfrm>
                    <a:off x="5355194" y="3096321"/>
                    <a:ext cx="513846" cy="26324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 defTabSz="669958">
                      <a:defRPr/>
                    </a:pPr>
                    <a:r>
                      <a:rPr lang="en-GB" sz="1200" dirty="0">
                        <a:latin typeface="Arial"/>
                      </a:rPr>
                      <a:t>0.000</a:t>
                    </a:r>
                  </a:p>
                </p:txBody>
              </p: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B41FA36F-9D19-4381-85D6-BD27D376CB38}"/>
                      </a:ext>
                    </a:extLst>
                  </p:cNvPr>
                  <p:cNvCxnSpPr/>
                  <p:nvPr/>
                </p:nvCxnSpPr>
                <p:spPr>
                  <a:xfrm>
                    <a:off x="5838940" y="3227941"/>
                    <a:ext cx="8813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9F6F138-C76E-476C-81A0-B263B997FAD1}"/>
                  </a:ext>
                </a:extLst>
              </p:cNvPr>
              <p:cNvSpPr txBox="1"/>
              <p:nvPr/>
            </p:nvSpPr>
            <p:spPr>
              <a:xfrm>
                <a:off x="1968848" y="5509585"/>
                <a:ext cx="2431639" cy="245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400" b="1" dirty="0">
                    <a:latin typeface="Arial"/>
                  </a:rPr>
                  <a:t>Time to </a:t>
                </a:r>
                <a:r>
                  <a:rPr lang="en-GB" sz="1400" b="1" dirty="0">
                    <a:solidFill>
                      <a:schemeClr val="accent4"/>
                    </a:solidFill>
                    <a:latin typeface="Arial"/>
                  </a:rPr>
                  <a:t>major bleeding </a:t>
                </a:r>
                <a:r>
                  <a:rPr lang="en-GB" sz="1400" dirty="0">
                    <a:latin typeface="Arial"/>
                  </a:rPr>
                  <a:t>(days)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CB4FA94-9EBD-4E21-AADA-C84C72FDBE28}"/>
                  </a:ext>
                </a:extLst>
              </p:cNvPr>
              <p:cNvSpPr txBox="1"/>
              <p:nvPr/>
            </p:nvSpPr>
            <p:spPr>
              <a:xfrm rot="16200000">
                <a:off x="-178653" y="4407786"/>
                <a:ext cx="1635264" cy="278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69958">
                  <a:defRPr/>
                </a:pPr>
                <a:r>
                  <a:rPr lang="en-GB" sz="1400" b="1" dirty="0">
                    <a:latin typeface="Arial"/>
                  </a:rPr>
                  <a:t>Proportion of patients</a:t>
                </a: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4F2D7607-C806-442B-B772-F3C2DFCCFA68}"/>
                  </a:ext>
                </a:extLst>
              </p:cNvPr>
              <p:cNvGrpSpPr/>
              <p:nvPr/>
            </p:nvGrpSpPr>
            <p:grpSpPr>
              <a:xfrm>
                <a:off x="1573848" y="3720660"/>
                <a:ext cx="2468786" cy="445077"/>
                <a:chOff x="6462043" y="2202327"/>
                <a:chExt cx="2468786" cy="445077"/>
              </a:xfrm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20BAE600-7DBE-4C62-B148-20F23B02EA9C}"/>
                    </a:ext>
                  </a:extLst>
                </p:cNvPr>
                <p:cNvSpPr txBox="1"/>
                <p:nvPr/>
              </p:nvSpPr>
              <p:spPr>
                <a:xfrm>
                  <a:off x="6709719" y="2202327"/>
                  <a:ext cx="1967466" cy="245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69958">
                    <a:defRPr/>
                  </a:pPr>
                  <a:r>
                    <a:rPr lang="en-GB" sz="1400" dirty="0">
                      <a:latin typeface="Arial"/>
                    </a:rPr>
                    <a:t>Apixaban (events: 3/735)</a:t>
                  </a: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E061908A-2296-46B4-ACDA-0FDDEC70BBC4}"/>
                    </a:ext>
                  </a:extLst>
                </p:cNvPr>
                <p:cNvSpPr txBox="1"/>
                <p:nvPr/>
              </p:nvSpPr>
              <p:spPr>
                <a:xfrm>
                  <a:off x="6709719" y="2402152"/>
                  <a:ext cx="2221110" cy="245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69958">
                    <a:defRPr/>
                  </a:pPr>
                  <a:r>
                    <a:rPr lang="en-GB" sz="1400" dirty="0">
                      <a:latin typeface="Arial"/>
                    </a:rPr>
                    <a:t>Heparin/VKA (events: 6/721)</a:t>
                  </a:r>
                </a:p>
              </p:txBody>
            </p: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F98984B0-5852-4B8B-B475-4A722C0F18EF}"/>
                    </a:ext>
                  </a:extLst>
                </p:cNvPr>
                <p:cNvCxnSpPr>
                  <a:cxnSpLocks/>
                  <a:endCxn id="111" idx="1"/>
                </p:cNvCxnSpPr>
                <p:nvPr/>
              </p:nvCxnSpPr>
              <p:spPr>
                <a:xfrm>
                  <a:off x="6462043" y="2313122"/>
                  <a:ext cx="247676" cy="11832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1C1B636F-586E-4C46-8B00-F82EA9F05F4D}"/>
                    </a:ext>
                  </a:extLst>
                </p:cNvPr>
                <p:cNvCxnSpPr/>
                <p:nvPr/>
              </p:nvCxnSpPr>
              <p:spPr>
                <a:xfrm>
                  <a:off x="6462584" y="2532957"/>
                  <a:ext cx="247135" cy="0"/>
                </a:xfrm>
                <a:prstGeom prst="line">
                  <a:avLst/>
                </a:prstGeom>
                <a:ln w="38100">
                  <a:solidFill>
                    <a:srgbClr val="7E7E7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7693CE4-C3E2-43C8-A7A8-09A88E552243}"/>
                  </a:ext>
                </a:extLst>
              </p:cNvPr>
              <p:cNvSpPr/>
              <p:nvPr/>
            </p:nvSpPr>
            <p:spPr>
              <a:xfrm>
                <a:off x="1563329" y="4195916"/>
                <a:ext cx="3185652" cy="1025013"/>
              </a:xfrm>
              <a:custGeom>
                <a:avLst/>
                <a:gdLst>
                  <a:gd name="connsiteX0" fmla="*/ 0 w 3185652"/>
                  <a:gd name="connsiteY0" fmla="*/ 1025013 h 1025013"/>
                  <a:gd name="connsiteX1" fmla="*/ 331839 w 3185652"/>
                  <a:gd name="connsiteY1" fmla="*/ 1025013 h 1025013"/>
                  <a:gd name="connsiteX2" fmla="*/ 331839 w 3185652"/>
                  <a:gd name="connsiteY2" fmla="*/ 936523 h 1025013"/>
                  <a:gd name="connsiteX3" fmla="*/ 442452 w 3185652"/>
                  <a:gd name="connsiteY3" fmla="*/ 936523 h 1025013"/>
                  <a:gd name="connsiteX4" fmla="*/ 442452 w 3185652"/>
                  <a:gd name="connsiteY4" fmla="*/ 818536 h 1025013"/>
                  <a:gd name="connsiteX5" fmla="*/ 685800 w 3185652"/>
                  <a:gd name="connsiteY5" fmla="*/ 818536 h 1025013"/>
                  <a:gd name="connsiteX6" fmla="*/ 685800 w 3185652"/>
                  <a:gd name="connsiteY6" fmla="*/ 722671 h 1025013"/>
                  <a:gd name="connsiteX7" fmla="*/ 766916 w 3185652"/>
                  <a:gd name="connsiteY7" fmla="*/ 722671 h 1025013"/>
                  <a:gd name="connsiteX8" fmla="*/ 766916 w 3185652"/>
                  <a:gd name="connsiteY8" fmla="*/ 597310 h 1025013"/>
                  <a:gd name="connsiteX9" fmla="*/ 988142 w 3185652"/>
                  <a:gd name="connsiteY9" fmla="*/ 597310 h 1025013"/>
                  <a:gd name="connsiteX10" fmla="*/ 988142 w 3185652"/>
                  <a:gd name="connsiteY10" fmla="*/ 508819 h 1025013"/>
                  <a:gd name="connsiteX11" fmla="*/ 2580968 w 3185652"/>
                  <a:gd name="connsiteY11" fmla="*/ 508819 h 1025013"/>
                  <a:gd name="connsiteX12" fmla="*/ 2580968 w 3185652"/>
                  <a:gd name="connsiteY12" fmla="*/ 0 h 1025013"/>
                  <a:gd name="connsiteX13" fmla="*/ 3185652 w 3185652"/>
                  <a:gd name="connsiteY13" fmla="*/ 0 h 102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85652" h="1025013">
                    <a:moveTo>
                      <a:pt x="0" y="1025013"/>
                    </a:moveTo>
                    <a:lnTo>
                      <a:pt x="331839" y="1025013"/>
                    </a:lnTo>
                    <a:lnTo>
                      <a:pt x="331839" y="936523"/>
                    </a:lnTo>
                    <a:lnTo>
                      <a:pt x="442452" y="936523"/>
                    </a:lnTo>
                    <a:lnTo>
                      <a:pt x="442452" y="818536"/>
                    </a:lnTo>
                    <a:lnTo>
                      <a:pt x="685800" y="818536"/>
                    </a:lnTo>
                    <a:lnTo>
                      <a:pt x="685800" y="722671"/>
                    </a:lnTo>
                    <a:lnTo>
                      <a:pt x="766916" y="722671"/>
                    </a:lnTo>
                    <a:lnTo>
                      <a:pt x="766916" y="597310"/>
                    </a:lnTo>
                    <a:lnTo>
                      <a:pt x="988142" y="597310"/>
                    </a:lnTo>
                    <a:lnTo>
                      <a:pt x="988142" y="508819"/>
                    </a:lnTo>
                    <a:lnTo>
                      <a:pt x="2580968" y="508819"/>
                    </a:lnTo>
                    <a:lnTo>
                      <a:pt x="2580968" y="0"/>
                    </a:lnTo>
                    <a:lnTo>
                      <a:pt x="3185652" y="0"/>
                    </a:lnTo>
                  </a:path>
                </a:pathLst>
              </a:custGeom>
              <a:noFill/>
              <a:ln w="38100">
                <a:solidFill>
                  <a:srgbClr val="7E7E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69958">
                  <a:defRPr/>
                </a:pPr>
                <a:endParaRPr lang="en-GB" sz="2800" dirty="0">
                  <a:solidFill>
                    <a:schemeClr val="tx1"/>
                  </a:solidFill>
                  <a:latin typeface="Arial"/>
                </a:endParaRPr>
              </a:p>
            </p:txBody>
          </p:sp>
        </p:grp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6293705B-C6FC-414C-8182-B9D13B316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84" y="6485807"/>
            <a:ext cx="3974111" cy="22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0678" tIns="0" rIns="0" bIns="70339" anchor="b">
            <a:spAutoFit/>
          </a:bodyPr>
          <a:lstStyle>
            <a:defPPr>
              <a:defRPr lang="en-US"/>
            </a:defPPr>
            <a:lvl1pPr eaLnBrk="0" hangingPunct="0">
              <a:spcBef>
                <a:spcPts val="0"/>
              </a:spcBef>
              <a:buClr>
                <a:srgbClr val="FF9900"/>
              </a:buClr>
              <a:tabLst>
                <a:tab pos="171450" algn="l"/>
              </a:tabLst>
              <a:defRPr sz="900">
                <a:latin typeface="+mj-lt"/>
                <a:cs typeface="Arial"/>
              </a:defRPr>
            </a:lvl1pPr>
          </a:lstStyle>
          <a:p>
            <a:pPr defTabSz="667568" fontAlgn="base">
              <a:spcAft>
                <a:spcPct val="0"/>
              </a:spcAft>
              <a:defRPr/>
            </a:pPr>
            <a:r>
              <a:rPr lang="en-GB" sz="1000" dirty="0"/>
              <a:t>Please refer to the SmPC for further information.</a:t>
            </a:r>
            <a:r>
              <a:rPr lang="en-GB" sz="1000" baseline="30000" dirty="0"/>
              <a:t>2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F109962D-F366-E14B-9329-A5E6D6540446}"/>
              </a:ext>
            </a:extLst>
          </p:cNvPr>
          <p:cNvSpPr txBox="1">
            <a:spLocks/>
          </p:cNvSpPr>
          <p:nvPr/>
        </p:nvSpPr>
        <p:spPr>
          <a:xfrm>
            <a:off x="890053" y="200621"/>
            <a:ext cx="10994475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EMANATE: Key efficacy and safety outcomes</a:t>
            </a:r>
            <a:r>
              <a:rPr lang="en-NZ" sz="3200" baseline="30000" dirty="0"/>
              <a:t>1</a:t>
            </a:r>
            <a:r>
              <a:rPr lang="en-NZ" sz="3200" dirty="0"/>
              <a:t> </a:t>
            </a:r>
            <a:endParaRPr lang="en-NZ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3092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19853" y="5897112"/>
            <a:ext cx="7269807" cy="33499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000" b="0" dirty="0"/>
              <a:t>Forest plot describing the risk ratio and 95% CI of stroke/SE with use of NOACs vs VKA.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045044-9462-A94E-AF11-E976F05EB258}"/>
              </a:ext>
            </a:extLst>
          </p:cNvPr>
          <p:cNvGrpSpPr/>
          <p:nvPr/>
        </p:nvGrpSpPr>
        <p:grpSpPr>
          <a:xfrm>
            <a:off x="1388738" y="704240"/>
            <a:ext cx="9283700" cy="5413440"/>
            <a:chOff x="3033915" y="1927575"/>
            <a:chExt cx="6272308" cy="3379587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74D7629D-7626-496F-8D6B-7214436F2571}"/>
                </a:ext>
              </a:extLst>
            </p:cNvPr>
            <p:cNvSpPr/>
            <p:nvPr/>
          </p:nvSpPr>
          <p:spPr>
            <a:xfrm>
              <a:off x="3051623" y="3386212"/>
              <a:ext cx="6104880" cy="1029274"/>
            </a:xfrm>
            <a:prstGeom prst="roundRect">
              <a:avLst>
                <a:gd name="adj" fmla="val 400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0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9958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051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3DF1D2-4E46-4E05-907E-16C31BBECEC5}"/>
                </a:ext>
              </a:extLst>
            </p:cNvPr>
            <p:cNvSpPr txBox="1"/>
            <p:nvPr/>
          </p:nvSpPr>
          <p:spPr>
            <a:xfrm>
              <a:off x="6130720" y="5118082"/>
              <a:ext cx="3175503" cy="189080"/>
            </a:xfrm>
            <a:prstGeom prst="rect">
              <a:avLst/>
            </a:prstGeom>
          </p:spPr>
          <p:txBody>
            <a:bodyPr vert="horz" lIns="356092" tIns="25125" rIns="50249" bIns="89023" rtlCol="0" anchor="b" anchorCtr="0"/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ea typeface="ＭＳ Ｐゴシック" pitchFamily="34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ea typeface="ＭＳ Ｐゴシック" pitchFamily="34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ea typeface="ＭＳ Ｐゴシック" pitchFamily="34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ea typeface="ＭＳ Ｐゴシック" pitchFamily="34" charset="-128"/>
                </a:defRPr>
              </a:lvl5pPr>
              <a:lvl6pPr>
                <a:defRPr>
                  <a:latin typeface="Arial" pitchFamily="34" charset="0"/>
                  <a:ea typeface="ＭＳ Ｐゴシック" pitchFamily="34" charset="-128"/>
                </a:defRPr>
              </a:lvl6pPr>
              <a:lvl7pPr>
                <a:defRPr>
                  <a:latin typeface="Arial" pitchFamily="34" charset="0"/>
                  <a:ea typeface="ＭＳ Ｐゴシック" pitchFamily="34" charset="-128"/>
                </a:defRPr>
              </a:lvl7pPr>
              <a:lvl8pPr>
                <a:defRPr>
                  <a:latin typeface="Arial" pitchFamily="34" charset="0"/>
                  <a:ea typeface="ＭＳ Ｐゴシック" pitchFamily="34" charset="-128"/>
                </a:defRPr>
              </a:lvl8pPr>
              <a:lvl9pPr>
                <a:defRPr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667632">
                <a:defRPr/>
              </a:pPr>
              <a:endParaRPr lang="en-GB" sz="586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6CE5B2-F1FE-4477-9FEF-046DE1CB21DA}"/>
                </a:ext>
              </a:extLst>
            </p:cNvPr>
            <p:cNvSpPr txBox="1"/>
            <p:nvPr/>
          </p:nvSpPr>
          <p:spPr>
            <a:xfrm>
              <a:off x="3441045" y="3526785"/>
              <a:ext cx="2260034" cy="86800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X-VERT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ENSURE-AF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EMANATE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b="1" dirty="0">
                  <a:latin typeface="+mj-lt"/>
                  <a:cs typeface="Arial" pitchFamily="34" charset="0"/>
                </a:rPr>
                <a:t>Subtotal (95% CI)</a:t>
              </a:r>
            </a:p>
            <a:p>
              <a:pPr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Total events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endParaRPr lang="en-GB" sz="900" dirty="0">
                <a:latin typeface="+mj-lt"/>
                <a:cs typeface="Arial" pitchFamily="34" charset="0"/>
              </a:endParaRPr>
            </a:p>
            <a:p>
              <a:pPr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Heterogeneity: Tau</a:t>
              </a:r>
              <a:r>
                <a:rPr lang="en-GB" sz="900" baseline="30000" dirty="0">
                  <a:latin typeface="+mj-lt"/>
                  <a:cs typeface="Arial" pitchFamily="34" charset="0"/>
                </a:rPr>
                <a:t>2</a:t>
              </a:r>
              <a:r>
                <a:rPr lang="en-GB" sz="900" dirty="0">
                  <a:latin typeface="+mj-lt"/>
                  <a:cs typeface="Arial" pitchFamily="34" charset="0"/>
                </a:rPr>
                <a:t>=0.08; Chi</a:t>
              </a:r>
              <a:r>
                <a:rPr lang="en-GB" sz="900" baseline="30000" dirty="0">
                  <a:latin typeface="+mj-lt"/>
                  <a:cs typeface="Arial" pitchFamily="34" charset="0"/>
                </a:rPr>
                <a:t>2</a:t>
              </a:r>
              <a:r>
                <a:rPr lang="en-GB" sz="900" dirty="0">
                  <a:latin typeface="+mj-lt"/>
                  <a:cs typeface="Arial" pitchFamily="34" charset="0"/>
                </a:rPr>
                <a:t>=2.16, df=2 (</a:t>
              </a:r>
              <a:r>
                <a:rPr lang="en-GB" sz="900" i="1" dirty="0">
                  <a:latin typeface="+mj-lt"/>
                  <a:cs typeface="Arial" pitchFamily="34" charset="0"/>
                </a:rPr>
                <a:t>p</a:t>
              </a:r>
              <a:r>
                <a:rPr lang="en-GB" sz="900" dirty="0">
                  <a:latin typeface="+mj-lt"/>
                  <a:cs typeface="Arial" pitchFamily="34" charset="0"/>
                </a:rPr>
                <a:t>=0.34); </a:t>
              </a:r>
              <a:r>
                <a:rPr lang="en-GB" sz="900" i="1" dirty="0">
                  <a:latin typeface="+mj-lt"/>
                  <a:cs typeface="Arial" pitchFamily="34" charset="0"/>
                </a:rPr>
                <a:t>I</a:t>
              </a:r>
              <a:r>
                <a:rPr lang="en-GB" sz="900" baseline="30000" dirty="0">
                  <a:latin typeface="+mj-lt"/>
                  <a:cs typeface="Arial" pitchFamily="34" charset="0"/>
                </a:rPr>
                <a:t>2</a:t>
              </a:r>
              <a:r>
                <a:rPr lang="en-GB" sz="900" dirty="0">
                  <a:latin typeface="+mj-lt"/>
                  <a:cs typeface="Arial" pitchFamily="34" charset="0"/>
                </a:rPr>
                <a:t>=7%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Test for overall effect: </a:t>
              </a:r>
              <a:r>
                <a:rPr lang="en-GB" sz="900" i="1" dirty="0">
                  <a:latin typeface="+mj-lt"/>
                  <a:cs typeface="Arial" pitchFamily="34" charset="0"/>
                </a:rPr>
                <a:t>Z</a:t>
              </a:r>
              <a:r>
                <a:rPr lang="en-GB" sz="900" dirty="0">
                  <a:latin typeface="+mj-lt"/>
                  <a:cs typeface="Arial" pitchFamily="34" charset="0"/>
                </a:rPr>
                <a:t>=1.59 (</a:t>
              </a:r>
              <a:r>
                <a:rPr lang="en-GB" sz="900" i="1" dirty="0">
                  <a:latin typeface="+mj-lt"/>
                  <a:cs typeface="Arial" pitchFamily="34" charset="0"/>
                </a:rPr>
                <a:t>p</a:t>
              </a:r>
              <a:r>
                <a:rPr lang="en-GB" sz="900" dirty="0">
                  <a:latin typeface="+mj-lt"/>
                  <a:cs typeface="Arial" pitchFamily="34" charset="0"/>
                </a:rPr>
                <a:t>=0.11)</a:t>
              </a:r>
              <a:endParaRPr lang="en-GB" sz="1000" dirty="0">
                <a:latin typeface="+mj-lt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B08F8D-DFC0-4BE2-8DD1-1F6AA40309EC}"/>
                </a:ext>
              </a:extLst>
            </p:cNvPr>
            <p:cNvSpPr txBox="1"/>
            <p:nvPr/>
          </p:nvSpPr>
          <p:spPr>
            <a:xfrm>
              <a:off x="3441044" y="4489638"/>
              <a:ext cx="2518084" cy="66060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b="1" dirty="0">
                  <a:latin typeface="+mj-lt"/>
                  <a:cs typeface="Arial" pitchFamily="34" charset="0"/>
                </a:rPr>
                <a:t>Total (95% CI)</a:t>
              </a:r>
            </a:p>
            <a:p>
              <a:pPr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Total events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endParaRPr lang="en-GB" sz="900" dirty="0">
                <a:latin typeface="+mj-lt"/>
                <a:cs typeface="Arial" pitchFamily="34" charset="0"/>
              </a:endParaRPr>
            </a:p>
            <a:p>
              <a:pPr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Heterogeneity: Tau</a:t>
              </a:r>
              <a:r>
                <a:rPr lang="en-GB" sz="900" baseline="30000" dirty="0">
                  <a:latin typeface="+mj-lt"/>
                  <a:cs typeface="Arial" pitchFamily="34" charset="0"/>
                </a:rPr>
                <a:t>2</a:t>
              </a:r>
              <a:r>
                <a:rPr lang="en-GB" sz="900" dirty="0">
                  <a:latin typeface="+mj-lt"/>
                  <a:cs typeface="Arial" pitchFamily="34" charset="0"/>
                </a:rPr>
                <a:t>=0.00; Chi</a:t>
              </a:r>
              <a:r>
                <a:rPr lang="en-GB" sz="900" baseline="30000" dirty="0">
                  <a:latin typeface="+mj-lt"/>
                  <a:cs typeface="Arial" pitchFamily="34" charset="0"/>
                </a:rPr>
                <a:t>2</a:t>
              </a:r>
              <a:r>
                <a:rPr lang="en-GB" sz="900" dirty="0">
                  <a:latin typeface="+mj-lt"/>
                  <a:cs typeface="Arial" pitchFamily="34" charset="0"/>
                </a:rPr>
                <a:t>=4.49, df=5 (</a:t>
              </a:r>
              <a:r>
                <a:rPr lang="en-GB" sz="900" i="1" dirty="0">
                  <a:latin typeface="+mj-lt"/>
                  <a:cs typeface="Arial" pitchFamily="34" charset="0"/>
                </a:rPr>
                <a:t>p</a:t>
              </a:r>
              <a:r>
                <a:rPr lang="en-GB" sz="900" dirty="0">
                  <a:latin typeface="+mj-lt"/>
                  <a:cs typeface="Arial" pitchFamily="34" charset="0"/>
                </a:rPr>
                <a:t>=0.48); </a:t>
              </a:r>
              <a:r>
                <a:rPr lang="en-GB" sz="900" i="1" dirty="0">
                  <a:latin typeface="+mj-lt"/>
                  <a:cs typeface="Arial" pitchFamily="34" charset="0"/>
                </a:rPr>
                <a:t>I</a:t>
              </a:r>
              <a:r>
                <a:rPr lang="en-GB" sz="900" baseline="30000" dirty="0">
                  <a:latin typeface="+mj-lt"/>
                  <a:cs typeface="Arial" pitchFamily="34" charset="0"/>
                </a:rPr>
                <a:t>2</a:t>
              </a:r>
              <a:r>
                <a:rPr lang="en-GB" sz="900" dirty="0">
                  <a:latin typeface="+mj-lt"/>
                  <a:cs typeface="Arial" pitchFamily="34" charset="0"/>
                </a:rPr>
                <a:t>=0%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Test for overall effect: </a:t>
              </a:r>
              <a:r>
                <a:rPr lang="en-GB" sz="900" i="1" dirty="0">
                  <a:latin typeface="+mj-lt"/>
                  <a:cs typeface="Arial" pitchFamily="34" charset="0"/>
                </a:rPr>
                <a:t>Z</a:t>
              </a:r>
              <a:r>
                <a:rPr lang="en-GB" sz="900" dirty="0">
                  <a:latin typeface="+mj-lt"/>
                  <a:cs typeface="Arial" pitchFamily="34" charset="0"/>
                </a:rPr>
                <a:t>=0.96 (</a:t>
              </a:r>
              <a:r>
                <a:rPr lang="en-GB" sz="900" i="1" dirty="0">
                  <a:latin typeface="+mj-lt"/>
                  <a:cs typeface="Arial" pitchFamily="34" charset="0"/>
                </a:rPr>
                <a:t>p</a:t>
              </a:r>
              <a:r>
                <a:rPr lang="en-GB" sz="900" dirty="0">
                  <a:latin typeface="+mj-lt"/>
                  <a:cs typeface="Arial" pitchFamily="34" charset="0"/>
                </a:rPr>
                <a:t>=0.34)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Test for subgroup differences: Chi</a:t>
              </a:r>
              <a:r>
                <a:rPr lang="en-GB" sz="900" baseline="30000" dirty="0">
                  <a:latin typeface="+mj-lt"/>
                  <a:cs typeface="Arial" pitchFamily="34" charset="0"/>
                </a:rPr>
                <a:t>2</a:t>
              </a:r>
              <a:r>
                <a:rPr lang="en-GB" sz="900" dirty="0">
                  <a:latin typeface="+mj-lt"/>
                  <a:cs typeface="Arial" pitchFamily="34" charset="0"/>
                </a:rPr>
                <a:t>=1.78; df=1 (</a:t>
              </a:r>
              <a:r>
                <a:rPr lang="en-GB" sz="900" i="1" dirty="0">
                  <a:latin typeface="+mj-lt"/>
                  <a:cs typeface="Arial" pitchFamily="34" charset="0"/>
                </a:rPr>
                <a:t>p</a:t>
              </a:r>
              <a:r>
                <a:rPr lang="en-GB" sz="900" dirty="0">
                  <a:latin typeface="+mj-lt"/>
                  <a:cs typeface="Arial" pitchFamily="34" charset="0"/>
                </a:rPr>
                <a:t>=0.18); </a:t>
              </a:r>
              <a:r>
                <a:rPr lang="en-GB" sz="900" i="1" dirty="0">
                  <a:latin typeface="+mj-lt"/>
                  <a:cs typeface="Arial" pitchFamily="34" charset="0"/>
                </a:rPr>
                <a:t>I</a:t>
              </a:r>
              <a:r>
                <a:rPr lang="en-GB" sz="900" baseline="30000" dirty="0">
                  <a:latin typeface="+mj-lt"/>
                  <a:cs typeface="Arial" pitchFamily="34" charset="0"/>
                </a:rPr>
                <a:t>2</a:t>
              </a:r>
              <a:r>
                <a:rPr lang="en-GB" sz="900" dirty="0">
                  <a:latin typeface="+mj-lt"/>
                  <a:cs typeface="Arial" pitchFamily="34" charset="0"/>
                </a:rPr>
                <a:t>=43.9%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3CD59D-CA84-486A-AB2E-952321A98642}"/>
                </a:ext>
              </a:extLst>
            </p:cNvPr>
            <p:cNvSpPr txBox="1"/>
            <p:nvPr/>
          </p:nvSpPr>
          <p:spPr>
            <a:xfrm rot="16200000">
              <a:off x="2925364" y="3712301"/>
              <a:ext cx="651725" cy="27653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solidFill>
                    <a:schemeClr val="accent2"/>
                  </a:solidFill>
                  <a:latin typeface="+mj-lt"/>
                  <a:cs typeface="Arial" pitchFamily="34" charset="0"/>
                </a:rPr>
                <a:t>Prospective</a:t>
              </a:r>
              <a:br>
                <a:rPr lang="en-GB" sz="1200" b="1" dirty="0">
                  <a:solidFill>
                    <a:schemeClr val="accent2"/>
                  </a:solidFill>
                  <a:latin typeface="+mj-lt"/>
                  <a:cs typeface="Arial" pitchFamily="34" charset="0"/>
                </a:rPr>
              </a:br>
              <a:r>
                <a:rPr lang="en-GB" sz="1200" b="1" dirty="0">
                  <a:solidFill>
                    <a:schemeClr val="accent2"/>
                  </a:solidFill>
                  <a:latin typeface="+mj-lt"/>
                  <a:cs typeface="Arial" pitchFamily="34" charset="0"/>
                </a:rPr>
                <a:t>studies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0A1224-5CB5-4EC0-AACD-353BFCD49089}"/>
                </a:ext>
              </a:extLst>
            </p:cNvPr>
            <p:cNvSpPr txBox="1"/>
            <p:nvPr/>
          </p:nvSpPr>
          <p:spPr>
            <a:xfrm>
              <a:off x="4359687" y="3526790"/>
              <a:ext cx="48009" cy="53770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2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3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0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 </a:t>
              </a:r>
            </a:p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71039E-78AE-470F-9490-62EAD3F6957E}"/>
                </a:ext>
              </a:extLst>
            </p:cNvPr>
            <p:cNvSpPr txBox="1"/>
            <p:nvPr/>
          </p:nvSpPr>
          <p:spPr>
            <a:xfrm>
              <a:off x="4335683" y="4489638"/>
              <a:ext cx="96018" cy="22660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 </a:t>
              </a:r>
            </a:p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16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91F949-43DA-437C-A641-E43C3FB4546C}"/>
                </a:ext>
              </a:extLst>
            </p:cNvPr>
            <p:cNvSpPr txBox="1"/>
            <p:nvPr/>
          </p:nvSpPr>
          <p:spPr>
            <a:xfrm>
              <a:off x="4590959" y="3526790"/>
              <a:ext cx="216042" cy="41480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1,002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1,095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753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b="1" dirty="0">
                  <a:latin typeface="+mj-lt"/>
                  <a:cs typeface="Arial" pitchFamily="34" charset="0"/>
                </a:rPr>
                <a:t>2,850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2899C32-17FA-4923-A006-49059ED7BA48}"/>
                </a:ext>
              </a:extLst>
            </p:cNvPr>
            <p:cNvSpPr txBox="1"/>
            <p:nvPr/>
          </p:nvSpPr>
          <p:spPr>
            <a:xfrm>
              <a:off x="4600943" y="4489638"/>
              <a:ext cx="216042" cy="10370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b="1" dirty="0">
                  <a:latin typeface="+mj-lt"/>
                  <a:cs typeface="Arial" pitchFamily="34" charset="0"/>
                </a:rPr>
                <a:t>4,889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9B0D074-7EC2-4399-B363-7D5541519E5B}"/>
                </a:ext>
              </a:extLst>
            </p:cNvPr>
            <p:cNvSpPr txBox="1"/>
            <p:nvPr/>
          </p:nvSpPr>
          <p:spPr>
            <a:xfrm>
              <a:off x="5040198" y="3526790"/>
              <a:ext cx="96018" cy="53770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3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4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6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 </a:t>
              </a:r>
            </a:p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13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C5658D-3E90-4E4D-8F3F-952AE4C8533B}"/>
                </a:ext>
              </a:extLst>
            </p:cNvPr>
            <p:cNvSpPr txBox="1"/>
            <p:nvPr/>
          </p:nvSpPr>
          <p:spPr>
            <a:xfrm>
              <a:off x="5040198" y="4489638"/>
              <a:ext cx="96018" cy="22660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 </a:t>
              </a:r>
            </a:p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18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F27B985-DA1D-443E-B95B-7B4667C601A2}"/>
                </a:ext>
              </a:extLst>
            </p:cNvPr>
            <p:cNvSpPr txBox="1"/>
            <p:nvPr/>
          </p:nvSpPr>
          <p:spPr>
            <a:xfrm>
              <a:off x="5295475" y="3526790"/>
              <a:ext cx="216042" cy="41480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502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1,104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747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b="1" dirty="0">
                  <a:latin typeface="+mj-lt"/>
                  <a:cs typeface="Arial" pitchFamily="34" charset="0"/>
                </a:rPr>
                <a:t>2,353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BB947E-208F-4F98-A971-81743649B5A1}"/>
                </a:ext>
              </a:extLst>
            </p:cNvPr>
            <p:cNvSpPr txBox="1"/>
            <p:nvPr/>
          </p:nvSpPr>
          <p:spPr>
            <a:xfrm>
              <a:off x="5305458" y="4489638"/>
              <a:ext cx="216042" cy="10370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b="1" dirty="0">
                  <a:latin typeface="+mj-lt"/>
                  <a:cs typeface="Arial" pitchFamily="34" charset="0"/>
                </a:rPr>
                <a:t>3,675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FCDEAF3-0152-4F76-B142-8CBAC8C990EC}"/>
                </a:ext>
              </a:extLst>
            </p:cNvPr>
            <p:cNvSpPr txBox="1"/>
            <p:nvPr/>
          </p:nvSpPr>
          <p:spPr>
            <a:xfrm>
              <a:off x="5698597" y="3526790"/>
              <a:ext cx="244847" cy="41480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17.1%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24.4%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6.6%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b="1" dirty="0">
                  <a:latin typeface="+mj-lt"/>
                  <a:cs typeface="Arial" pitchFamily="34" charset="0"/>
                </a:rPr>
                <a:t>48.1%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9703EB0-0BAE-4912-B33F-E27E4729CFAB}"/>
                </a:ext>
              </a:extLst>
            </p:cNvPr>
            <p:cNvSpPr txBox="1"/>
            <p:nvPr/>
          </p:nvSpPr>
          <p:spPr>
            <a:xfrm>
              <a:off x="5665935" y="4489638"/>
              <a:ext cx="292857" cy="10370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b="1" dirty="0">
                  <a:latin typeface="+mj-lt"/>
                  <a:cs typeface="Arial" pitchFamily="34" charset="0"/>
                </a:rPr>
                <a:t>100.0%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7AB6615-2DE3-4E54-A168-F06F63E37E84}"/>
                </a:ext>
              </a:extLst>
            </p:cNvPr>
            <p:cNvSpPr txBox="1"/>
            <p:nvPr/>
          </p:nvSpPr>
          <p:spPr>
            <a:xfrm>
              <a:off x="6258088" y="3526790"/>
              <a:ext cx="633722" cy="41480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0.33 (0.06, 1.99)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0.76 (0.17, 3.37)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0.08 (0.00, 1.35)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b="1" dirty="0">
                  <a:latin typeface="+mj-lt"/>
                  <a:cs typeface="Arial" pitchFamily="34" charset="0"/>
                </a:rPr>
                <a:t>0.40 (0.13, 1.24)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2AC43F-A816-4939-A901-5163110B6A80}"/>
                </a:ext>
              </a:extLst>
            </p:cNvPr>
            <p:cNvSpPr txBox="1"/>
            <p:nvPr/>
          </p:nvSpPr>
          <p:spPr>
            <a:xfrm>
              <a:off x="6246637" y="4489638"/>
              <a:ext cx="633723" cy="10370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b="1" dirty="0">
                  <a:latin typeface="+mj-lt"/>
                  <a:cs typeface="Arial" pitchFamily="34" charset="0"/>
                </a:rPr>
                <a:t>0.70 (0.33, 1.46)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681E556-6C0D-4F58-BA5C-25F4936B21DE}"/>
                </a:ext>
              </a:extLst>
            </p:cNvPr>
            <p:cNvSpPr txBox="1"/>
            <p:nvPr/>
          </p:nvSpPr>
          <p:spPr>
            <a:xfrm>
              <a:off x="7151275" y="3526789"/>
              <a:ext cx="192037" cy="3110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900" dirty="0">
                  <a:latin typeface="+mj-lt"/>
                  <a:cs typeface="Arial" pitchFamily="34" charset="0"/>
                </a:rPr>
                <a:t>2014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2016</a:t>
              </a:r>
              <a:br>
                <a:rPr lang="en-GB" sz="900" dirty="0">
                  <a:latin typeface="+mj-lt"/>
                  <a:cs typeface="Arial" pitchFamily="34" charset="0"/>
                </a:rPr>
              </a:br>
              <a:r>
                <a:rPr lang="en-GB" sz="900" dirty="0">
                  <a:latin typeface="+mj-lt"/>
                  <a:cs typeface="Arial" pitchFamily="34" charset="0"/>
                </a:rPr>
                <a:t>2017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0BCD838-0BE6-4883-B507-51ACA7A34735}"/>
                </a:ext>
              </a:extLst>
            </p:cNvPr>
            <p:cNvCxnSpPr/>
            <p:nvPr/>
          </p:nvCxnSpPr>
          <p:spPr>
            <a:xfrm>
              <a:off x="7398771" y="4693604"/>
              <a:ext cx="16887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28A4F0D-8236-4EB0-9AF2-A81C74F6083B}"/>
                </a:ext>
              </a:extLst>
            </p:cNvPr>
            <p:cNvGrpSpPr/>
            <p:nvPr/>
          </p:nvGrpSpPr>
          <p:grpSpPr>
            <a:xfrm>
              <a:off x="7335143" y="4694009"/>
              <a:ext cx="138026" cy="143961"/>
              <a:chOff x="8502509" y="5825765"/>
              <a:chExt cx="251173" cy="261972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E78922F-5EC7-4BAC-87EE-7B48170F4FE3}"/>
                  </a:ext>
                </a:extLst>
              </p:cNvPr>
              <p:cNvCxnSpPr/>
              <p:nvPr/>
            </p:nvCxnSpPr>
            <p:spPr>
              <a:xfrm>
                <a:off x="8625526" y="5825765"/>
                <a:ext cx="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D5341DF-8938-4359-B2BF-C3C11D1A239F}"/>
                  </a:ext>
                </a:extLst>
              </p:cNvPr>
              <p:cNvSpPr txBox="1"/>
              <p:nvPr/>
            </p:nvSpPr>
            <p:spPr>
              <a:xfrm>
                <a:off x="8502509" y="5934062"/>
                <a:ext cx="251173" cy="1536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733" dirty="0">
                    <a:latin typeface="+mj-lt"/>
                    <a:cs typeface="Arial" pitchFamily="34" charset="0"/>
                  </a:rPr>
                  <a:t>0.01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869931-2E4A-49F6-B3C9-E1A2572F7BE5}"/>
                </a:ext>
              </a:extLst>
            </p:cNvPr>
            <p:cNvSpPr txBox="1"/>
            <p:nvPr/>
          </p:nvSpPr>
          <p:spPr>
            <a:xfrm>
              <a:off x="7359942" y="4894507"/>
              <a:ext cx="550906" cy="9285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806" b="1" dirty="0">
                  <a:latin typeface="+mj-lt"/>
                  <a:cs typeface="Arial" pitchFamily="34" charset="0"/>
                </a:rPr>
                <a:t>Favours NOAC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D9F9C2B-55F7-450D-9843-6717A5878067}"/>
                </a:ext>
              </a:extLst>
            </p:cNvPr>
            <p:cNvGrpSpPr/>
            <p:nvPr/>
          </p:nvGrpSpPr>
          <p:grpSpPr>
            <a:xfrm>
              <a:off x="7776645" y="4694009"/>
              <a:ext cx="98418" cy="143961"/>
              <a:chOff x="8538667" y="5825765"/>
              <a:chExt cx="179099" cy="261972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7431470-6D55-44D1-A947-674B36FCD741}"/>
                  </a:ext>
                </a:extLst>
              </p:cNvPr>
              <p:cNvCxnSpPr/>
              <p:nvPr/>
            </p:nvCxnSpPr>
            <p:spPr>
              <a:xfrm>
                <a:off x="8625526" y="5825765"/>
                <a:ext cx="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CA8949B-5DC6-4A02-B6F6-6B857C8980ED}"/>
                  </a:ext>
                </a:extLst>
              </p:cNvPr>
              <p:cNvSpPr txBox="1"/>
              <p:nvPr/>
            </p:nvSpPr>
            <p:spPr>
              <a:xfrm>
                <a:off x="8538667" y="5934062"/>
                <a:ext cx="179099" cy="1536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733" dirty="0">
                    <a:latin typeface="+mj-lt"/>
                    <a:cs typeface="Arial" pitchFamily="34" charset="0"/>
                  </a:rPr>
                  <a:t>0.1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10C26EB-EA3A-44E2-9587-C539FD201A6D}"/>
                </a:ext>
              </a:extLst>
            </p:cNvPr>
            <p:cNvGrpSpPr/>
            <p:nvPr/>
          </p:nvGrpSpPr>
          <p:grpSpPr>
            <a:xfrm>
              <a:off x="8227828" y="4694009"/>
              <a:ext cx="39607" cy="143961"/>
              <a:chOff x="8592178" y="5825765"/>
              <a:chExt cx="72074" cy="261972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224846C-0C3D-46C9-BBBF-7382578EA6F6}"/>
                  </a:ext>
                </a:extLst>
              </p:cNvPr>
              <p:cNvCxnSpPr/>
              <p:nvPr/>
            </p:nvCxnSpPr>
            <p:spPr>
              <a:xfrm>
                <a:off x="8625526" y="5825765"/>
                <a:ext cx="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C52F9C5-1686-4B23-A7F7-D5EB6C8814DC}"/>
                  </a:ext>
                </a:extLst>
              </p:cNvPr>
              <p:cNvSpPr txBox="1"/>
              <p:nvPr/>
            </p:nvSpPr>
            <p:spPr>
              <a:xfrm>
                <a:off x="8592178" y="5934062"/>
                <a:ext cx="72074" cy="1536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733" dirty="0">
                    <a:latin typeface="+mj-lt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7C3BACF-E759-4D9D-8FF7-B52F6C234D5C}"/>
                </a:ext>
              </a:extLst>
            </p:cNvPr>
            <p:cNvGrpSpPr/>
            <p:nvPr/>
          </p:nvGrpSpPr>
          <p:grpSpPr>
            <a:xfrm>
              <a:off x="8627487" y="4694009"/>
              <a:ext cx="79215" cy="143961"/>
              <a:chOff x="8555938" y="5825765"/>
              <a:chExt cx="144150" cy="261972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D8AA14B-67AB-4629-A603-4B194B24348E}"/>
                  </a:ext>
                </a:extLst>
              </p:cNvPr>
              <p:cNvCxnSpPr/>
              <p:nvPr/>
            </p:nvCxnSpPr>
            <p:spPr>
              <a:xfrm>
                <a:off x="8625526" y="5825765"/>
                <a:ext cx="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F1795EC-F14C-4B7C-B1EF-940B90C5D1B0}"/>
                  </a:ext>
                </a:extLst>
              </p:cNvPr>
              <p:cNvSpPr txBox="1"/>
              <p:nvPr/>
            </p:nvSpPr>
            <p:spPr>
              <a:xfrm>
                <a:off x="8555938" y="5934062"/>
                <a:ext cx="144150" cy="1536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733" dirty="0">
                    <a:latin typeface="+mj-lt"/>
                    <a:cs typeface="Arial" pitchFamily="34" charset="0"/>
                  </a:rPr>
                  <a:t>10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5AD2D0D-CD92-4308-BD67-3E3C90229A99}"/>
                </a:ext>
              </a:extLst>
            </p:cNvPr>
            <p:cNvGrpSpPr/>
            <p:nvPr/>
          </p:nvGrpSpPr>
          <p:grpSpPr>
            <a:xfrm>
              <a:off x="9024838" y="4694009"/>
              <a:ext cx="118823" cy="143961"/>
              <a:chOff x="8520020" y="5825765"/>
              <a:chExt cx="216229" cy="261972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2F6C875-FFC3-4142-945B-D14E8603C900}"/>
                  </a:ext>
                </a:extLst>
              </p:cNvPr>
              <p:cNvCxnSpPr/>
              <p:nvPr/>
            </p:nvCxnSpPr>
            <p:spPr>
              <a:xfrm>
                <a:off x="8625526" y="5825765"/>
                <a:ext cx="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57FBD62-73EA-41D0-A45F-5778C3B2D25E}"/>
                  </a:ext>
                </a:extLst>
              </p:cNvPr>
              <p:cNvSpPr txBox="1"/>
              <p:nvPr/>
            </p:nvSpPr>
            <p:spPr>
              <a:xfrm>
                <a:off x="8520020" y="5934062"/>
                <a:ext cx="216229" cy="1536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733" dirty="0">
                    <a:latin typeface="+mj-lt"/>
                    <a:cs typeface="Arial" pitchFamily="34" charset="0"/>
                  </a:rPr>
                  <a:t>100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0E50095-8582-4190-885E-329A3772BE68}"/>
                </a:ext>
              </a:extLst>
            </p:cNvPr>
            <p:cNvGrpSpPr/>
            <p:nvPr/>
          </p:nvGrpSpPr>
          <p:grpSpPr>
            <a:xfrm>
              <a:off x="7971517" y="4957796"/>
              <a:ext cx="556435" cy="0"/>
              <a:chOff x="9511645" y="6052008"/>
              <a:chExt cx="1012575" cy="0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C3D0CFD-0F60-49D7-B905-AD607FF7DFC6}"/>
                  </a:ext>
                </a:extLst>
              </p:cNvPr>
              <p:cNvCxnSpPr/>
              <p:nvPr/>
            </p:nvCxnSpPr>
            <p:spPr>
              <a:xfrm flipH="1">
                <a:off x="9511645" y="6052008"/>
                <a:ext cx="38649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FA74961F-AA20-4707-9F02-100B7228A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37721" y="6052008"/>
                <a:ext cx="38649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A5C8D8D-003E-4252-929E-CC97EF9EA798}"/>
                </a:ext>
              </a:extLst>
            </p:cNvPr>
            <p:cNvSpPr txBox="1"/>
            <p:nvPr/>
          </p:nvSpPr>
          <p:spPr>
            <a:xfrm>
              <a:off x="8591243" y="4894507"/>
              <a:ext cx="486094" cy="9285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667632" fontAlgn="base">
                <a:spcBef>
                  <a:spcPts val="220"/>
                </a:spcBef>
                <a:spcAft>
                  <a:spcPct val="0"/>
                </a:spcAft>
                <a:defRPr/>
              </a:pPr>
              <a:r>
                <a:rPr lang="en-GB" sz="806" b="1" dirty="0">
                  <a:latin typeface="+mj-lt"/>
                  <a:cs typeface="Arial" pitchFamily="34" charset="0"/>
                </a:rPr>
                <a:t>Favours VKA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E9952D-0E69-4159-A0A2-7D74E54C5C9B}"/>
                </a:ext>
              </a:extLst>
            </p:cNvPr>
            <p:cNvCxnSpPr>
              <a:cxnSpLocks/>
              <a:stCxn id="88" idx="2"/>
              <a:endCxn id="68" idx="0"/>
            </p:cNvCxnSpPr>
            <p:nvPr/>
          </p:nvCxnSpPr>
          <p:spPr>
            <a:xfrm>
              <a:off x="8247088" y="2164359"/>
              <a:ext cx="530" cy="2589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406BC78-A438-4B91-97BF-5A6204CBD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3789" y="3691592"/>
              <a:ext cx="544955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08A5117-4D0B-4C92-BD79-DC3DEB441FAF}"/>
                </a:ext>
              </a:extLst>
            </p:cNvPr>
            <p:cNvSpPr/>
            <p:nvPr/>
          </p:nvSpPr>
          <p:spPr>
            <a:xfrm>
              <a:off x="8174601" y="3667331"/>
              <a:ext cx="48536" cy="4853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8000000"/>
              </a:lightRig>
            </a:scene3d>
            <a:sp3d>
              <a:bevelB w="215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667632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345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6244E3D-49B1-4FA7-8486-E4103A2547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5902" y="3802189"/>
              <a:ext cx="88399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DC6814E-AF80-4232-B5A7-57BB054A96D4}"/>
                </a:ext>
              </a:extLst>
            </p:cNvPr>
            <p:cNvSpPr/>
            <p:nvPr/>
          </p:nvSpPr>
          <p:spPr>
            <a:xfrm>
              <a:off x="7764201" y="3784914"/>
              <a:ext cx="34562" cy="345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8000000"/>
              </a:lightRig>
            </a:scene3d>
            <a:sp3d>
              <a:bevelB w="215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667632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345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5" name="Diamond 114">
              <a:extLst>
                <a:ext uri="{FF2B5EF4-FFF2-40B4-BE49-F238E27FC236}">
                  <a16:creationId xmlns:a16="http://schemas.microsoft.com/office/drawing/2014/main" id="{9CE7B9D6-FA11-4691-8F39-91508239CDB5}"/>
                </a:ext>
              </a:extLst>
            </p:cNvPr>
            <p:cNvSpPr/>
            <p:nvPr/>
          </p:nvSpPr>
          <p:spPr>
            <a:xfrm>
              <a:off x="7877066" y="3877852"/>
              <a:ext cx="409326" cy="94216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  <a:ln w="1270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8000000"/>
              </a:lightRig>
            </a:scene3d>
            <a:sp3d>
              <a:bevelB w="215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667632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345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6" name="Diamond 115">
              <a:extLst>
                <a:ext uri="{FF2B5EF4-FFF2-40B4-BE49-F238E27FC236}">
                  <a16:creationId xmlns:a16="http://schemas.microsoft.com/office/drawing/2014/main" id="{CF3486AD-10F2-4AFC-B9EB-41C0E1786CBA}"/>
                </a:ext>
              </a:extLst>
            </p:cNvPr>
            <p:cNvSpPr/>
            <p:nvPr/>
          </p:nvSpPr>
          <p:spPr>
            <a:xfrm>
              <a:off x="8047260" y="4504232"/>
              <a:ext cx="264794" cy="94216"/>
            </a:xfrm>
            <a:prstGeom prst="diamond">
              <a:avLst/>
            </a:prstGeom>
            <a:solidFill>
              <a:schemeClr val="tx1"/>
            </a:solidFill>
            <a:ln w="1270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8000000"/>
              </a:lightRig>
            </a:scene3d>
            <a:sp3d>
              <a:bevelB w="215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667632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345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77BAC88-14C8-6342-8EFD-E0D6B08C8FA6}"/>
                </a:ext>
              </a:extLst>
            </p:cNvPr>
            <p:cNvGrpSpPr/>
            <p:nvPr/>
          </p:nvGrpSpPr>
          <p:grpSpPr>
            <a:xfrm>
              <a:off x="3033915" y="1927575"/>
              <a:ext cx="6122588" cy="1679202"/>
              <a:chOff x="3033915" y="1927575"/>
              <a:chExt cx="6122588" cy="1679202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ABF87445-0190-448B-8E73-9B6A4CC1A776}"/>
                  </a:ext>
                </a:extLst>
              </p:cNvPr>
              <p:cNvSpPr/>
              <p:nvPr/>
            </p:nvSpPr>
            <p:spPr>
              <a:xfrm>
                <a:off x="3033915" y="2227738"/>
                <a:ext cx="6122588" cy="1078831"/>
              </a:xfrm>
              <a:prstGeom prst="roundRect">
                <a:avLst>
                  <a:gd name="adj" fmla="val 4009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127000"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9958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51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CD038B-C8DC-4AB9-96A9-344359E45A30}"/>
                  </a:ext>
                </a:extLst>
              </p:cNvPr>
              <p:cNvSpPr txBox="1"/>
              <p:nvPr/>
            </p:nvSpPr>
            <p:spPr>
              <a:xfrm>
                <a:off x="3441045" y="2304867"/>
                <a:ext cx="2260034" cy="96085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latin typeface="+mj-lt"/>
                    <a:cs typeface="Arial" pitchFamily="34" charset="0"/>
                  </a:rPr>
                  <a:t>RE-LY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ROCKET-AF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ARISTOTLE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ENGAGE-AF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b="1" dirty="0">
                    <a:latin typeface="+mj-lt"/>
                    <a:cs typeface="Arial" pitchFamily="34" charset="0"/>
                  </a:rPr>
                  <a:t>Subtotal (95% CI)</a:t>
                </a:r>
              </a:p>
              <a:p>
                <a:pPr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latin typeface="+mj-lt"/>
                    <a:cs typeface="Arial" pitchFamily="34" charset="0"/>
                  </a:rPr>
                  <a:t>Total events</a:t>
                </a:r>
                <a:br>
                  <a:rPr lang="en-GB" sz="806" dirty="0">
                    <a:latin typeface="+mj-lt"/>
                    <a:cs typeface="Arial" pitchFamily="34" charset="0"/>
                  </a:rPr>
                </a:br>
                <a:endParaRPr lang="en-GB" sz="806" dirty="0">
                  <a:latin typeface="+mj-lt"/>
                  <a:cs typeface="Arial" pitchFamily="34" charset="0"/>
                </a:endParaRPr>
              </a:p>
              <a:p>
                <a:pPr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latin typeface="+mj-lt"/>
                    <a:cs typeface="Arial" pitchFamily="34" charset="0"/>
                  </a:rPr>
                  <a:t>Heterogeneity: Tau</a:t>
                </a:r>
                <a:r>
                  <a:rPr lang="en-GB" sz="900" baseline="30000" dirty="0">
                    <a:latin typeface="+mj-lt"/>
                    <a:cs typeface="Arial" pitchFamily="34" charset="0"/>
                  </a:rPr>
                  <a:t>2</a:t>
                </a:r>
                <a:r>
                  <a:rPr lang="en-GB" sz="900" dirty="0">
                    <a:latin typeface="+mj-lt"/>
                    <a:cs typeface="Arial" pitchFamily="34" charset="0"/>
                  </a:rPr>
                  <a:t>=0.00; Chi</a:t>
                </a:r>
                <a:r>
                  <a:rPr lang="en-GB" sz="900" baseline="30000" dirty="0">
                    <a:latin typeface="+mj-lt"/>
                    <a:cs typeface="Arial" pitchFamily="34" charset="0"/>
                  </a:rPr>
                  <a:t>2</a:t>
                </a:r>
                <a:r>
                  <a:rPr lang="en-GB" sz="900" dirty="0">
                    <a:latin typeface="+mj-lt"/>
                    <a:cs typeface="Arial" pitchFamily="34" charset="0"/>
                  </a:rPr>
                  <a:t>=0.56, df=2 (</a:t>
                </a:r>
                <a:r>
                  <a:rPr lang="en-GB" sz="900" i="1" dirty="0">
                    <a:latin typeface="+mj-lt"/>
                    <a:cs typeface="Arial" pitchFamily="34" charset="0"/>
                  </a:rPr>
                  <a:t>p</a:t>
                </a:r>
                <a:r>
                  <a:rPr lang="en-GB" sz="900" dirty="0">
                    <a:latin typeface="+mj-lt"/>
                    <a:cs typeface="Arial" pitchFamily="34" charset="0"/>
                  </a:rPr>
                  <a:t>=0.76); </a:t>
                </a:r>
                <a:r>
                  <a:rPr lang="en-GB" sz="900" i="1" dirty="0">
                    <a:latin typeface="+mj-lt"/>
                    <a:cs typeface="Arial" pitchFamily="34" charset="0"/>
                  </a:rPr>
                  <a:t>I</a:t>
                </a:r>
                <a:r>
                  <a:rPr lang="en-GB" sz="900" baseline="30000" dirty="0">
                    <a:latin typeface="+mj-lt"/>
                    <a:cs typeface="Arial" pitchFamily="34" charset="0"/>
                  </a:rPr>
                  <a:t>2</a:t>
                </a:r>
                <a:r>
                  <a:rPr lang="en-GB" sz="900" dirty="0">
                    <a:latin typeface="+mj-lt"/>
                    <a:cs typeface="Arial" pitchFamily="34" charset="0"/>
                  </a:rPr>
                  <a:t>=0%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Test for overall effect: </a:t>
                </a:r>
                <a:r>
                  <a:rPr lang="en-GB" sz="900" i="1" dirty="0">
                    <a:latin typeface="+mj-lt"/>
                    <a:cs typeface="Arial" pitchFamily="34" charset="0"/>
                  </a:rPr>
                  <a:t>Z</a:t>
                </a:r>
                <a:r>
                  <a:rPr lang="en-GB" sz="900" dirty="0">
                    <a:latin typeface="+mj-lt"/>
                    <a:cs typeface="Arial" pitchFamily="34" charset="0"/>
                  </a:rPr>
                  <a:t>=0.24 (</a:t>
                </a:r>
                <a:r>
                  <a:rPr lang="en-GB" sz="900" i="1" dirty="0">
                    <a:latin typeface="+mj-lt"/>
                    <a:cs typeface="Arial" pitchFamily="34" charset="0"/>
                  </a:rPr>
                  <a:t>p</a:t>
                </a:r>
                <a:r>
                  <a:rPr lang="en-GB" sz="900" dirty="0">
                    <a:latin typeface="+mj-lt"/>
                    <a:cs typeface="Arial" pitchFamily="34" charset="0"/>
                  </a:rPr>
                  <a:t>=0.81)</a:t>
                </a:r>
                <a:endParaRPr lang="en-GB" sz="806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12F53D-0AC6-4318-93D9-BE42EA17BDC3}"/>
                  </a:ext>
                </a:extLst>
              </p:cNvPr>
              <p:cNvSpPr txBox="1"/>
              <p:nvPr/>
            </p:nvSpPr>
            <p:spPr>
              <a:xfrm>
                <a:off x="3473786" y="1978659"/>
                <a:ext cx="452488" cy="185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806" b="1" dirty="0">
                    <a:latin typeface="+mj-lt"/>
                    <a:cs typeface="Arial" pitchFamily="34" charset="0"/>
                  </a:rPr>
                  <a:t>Study</a:t>
                </a:r>
                <a:br>
                  <a:rPr lang="en-GB" sz="806" b="1" dirty="0">
                    <a:latin typeface="+mj-lt"/>
                    <a:cs typeface="Arial" pitchFamily="34" charset="0"/>
                  </a:rPr>
                </a:br>
                <a:r>
                  <a:rPr lang="en-GB" sz="806" b="1" dirty="0">
                    <a:latin typeface="+mj-lt"/>
                    <a:cs typeface="Arial" pitchFamily="34" charset="0"/>
                  </a:rPr>
                  <a:t>or subgroup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56D91F-70E2-4B6E-AB7A-58D30858B7F2}"/>
                  </a:ext>
                </a:extLst>
              </p:cNvPr>
              <p:cNvSpPr txBox="1"/>
              <p:nvPr/>
            </p:nvSpPr>
            <p:spPr>
              <a:xfrm>
                <a:off x="4418735" y="1927575"/>
                <a:ext cx="229244" cy="928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806" b="1" dirty="0">
                    <a:latin typeface="+mj-lt"/>
                    <a:cs typeface="Arial" pitchFamily="34" charset="0"/>
                  </a:rPr>
                  <a:t>NOAC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29B0AE-07F1-4E44-B687-6487E36437B2}"/>
                  </a:ext>
                </a:extLst>
              </p:cNvPr>
              <p:cNvSpPr txBox="1"/>
              <p:nvPr/>
            </p:nvSpPr>
            <p:spPr>
              <a:xfrm>
                <a:off x="4257072" y="2071510"/>
                <a:ext cx="253248" cy="928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806" b="1" dirty="0">
                    <a:latin typeface="+mj-lt"/>
                    <a:cs typeface="Arial" pitchFamily="34" charset="0"/>
                  </a:rPr>
                  <a:t>Events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0BE83F-183C-45DB-9F1E-65ABE3636D12}"/>
                  </a:ext>
                </a:extLst>
              </p:cNvPr>
              <p:cNvSpPr txBox="1"/>
              <p:nvPr/>
            </p:nvSpPr>
            <p:spPr>
              <a:xfrm rot="16200000">
                <a:off x="3118228" y="2497382"/>
                <a:ext cx="291512" cy="138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1200" b="1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RCTs</a:t>
                </a:r>
                <a:endParaRPr lang="en-GB" sz="1026" b="1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21CDF6-E9B4-4F21-AE6C-9D6CBF86FE59}"/>
                  </a:ext>
                </a:extLst>
              </p:cNvPr>
              <p:cNvSpPr txBox="1"/>
              <p:nvPr/>
            </p:nvSpPr>
            <p:spPr>
              <a:xfrm>
                <a:off x="4335683" y="2304865"/>
                <a:ext cx="96018" cy="64140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latin typeface="+mj-lt"/>
                    <a:cs typeface="Arial" pitchFamily="34" charset="0"/>
                  </a:rPr>
                  <a:t>7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2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0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2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 </a:t>
                </a:r>
              </a:p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latin typeface="+mj-lt"/>
                    <a:cs typeface="Arial" pitchFamily="34" charset="0"/>
                  </a:rPr>
                  <a:t>11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933BA9-52FC-47FC-8258-6DBD909BDC0B}"/>
                  </a:ext>
                </a:extLst>
              </p:cNvPr>
              <p:cNvSpPr txBox="1"/>
              <p:nvPr/>
            </p:nvSpPr>
            <p:spPr>
              <a:xfrm>
                <a:off x="4611967" y="2071510"/>
                <a:ext cx="183635" cy="928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806" b="1" dirty="0">
                    <a:latin typeface="+mj-lt"/>
                    <a:cs typeface="Arial" pitchFamily="34" charset="0"/>
                  </a:rPr>
                  <a:t>Total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120CF1-DD7E-452C-966B-4CBF9433C616}"/>
                  </a:ext>
                </a:extLst>
              </p:cNvPr>
              <p:cNvSpPr txBox="1"/>
              <p:nvPr/>
            </p:nvSpPr>
            <p:spPr>
              <a:xfrm>
                <a:off x="4604613" y="2304865"/>
                <a:ext cx="216042" cy="5184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latin typeface="+mj-lt"/>
                    <a:cs typeface="Arial" pitchFamily="34" charset="0"/>
                  </a:rPr>
                  <a:t>1,319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138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331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251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b="1" dirty="0">
                    <a:latin typeface="+mj-lt"/>
                    <a:cs typeface="Arial" pitchFamily="34" charset="0"/>
                  </a:rPr>
                  <a:t>2,039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F305B20-FC7F-4FFA-A14C-D1F4A8E799C3}"/>
                  </a:ext>
                </a:extLst>
              </p:cNvPr>
              <p:cNvSpPr txBox="1"/>
              <p:nvPr/>
            </p:nvSpPr>
            <p:spPr>
              <a:xfrm>
                <a:off x="5155657" y="1927575"/>
                <a:ext cx="164431" cy="928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806" b="1" dirty="0">
                    <a:latin typeface="+mj-lt"/>
                    <a:cs typeface="Arial" pitchFamily="34" charset="0"/>
                  </a:rPr>
                  <a:t>VKA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E69C6C-687B-40A4-972B-EBFC2CB8AF9A}"/>
                  </a:ext>
                </a:extLst>
              </p:cNvPr>
              <p:cNvSpPr txBox="1"/>
              <p:nvPr/>
            </p:nvSpPr>
            <p:spPr>
              <a:xfrm>
                <a:off x="4961586" y="2071510"/>
                <a:ext cx="253248" cy="928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806" b="1" dirty="0">
                    <a:latin typeface="+mj-lt"/>
                    <a:cs typeface="Arial" pitchFamily="34" charset="0"/>
                  </a:rPr>
                  <a:t>Events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D9BA076-0A37-46E8-9175-C79014F507A7}"/>
                  </a:ext>
                </a:extLst>
              </p:cNvPr>
              <p:cNvSpPr txBox="1"/>
              <p:nvPr/>
            </p:nvSpPr>
            <p:spPr>
              <a:xfrm>
                <a:off x="5064203" y="2304865"/>
                <a:ext cx="48009" cy="64140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latin typeface="+mj-lt"/>
                    <a:cs typeface="Arial" pitchFamily="34" charset="0"/>
                  </a:rPr>
                  <a:t>4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1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0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0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 </a:t>
                </a:r>
              </a:p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latin typeface="+mj-lt"/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1AECCB0-087D-4745-9550-6934EDDD14BE}"/>
                  </a:ext>
                </a:extLst>
              </p:cNvPr>
              <p:cNvSpPr txBox="1"/>
              <p:nvPr/>
            </p:nvSpPr>
            <p:spPr>
              <a:xfrm>
                <a:off x="5316482" y="2071510"/>
                <a:ext cx="183635" cy="928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806" b="1" dirty="0">
                    <a:latin typeface="+mj-lt"/>
                    <a:cs typeface="Arial" pitchFamily="34" charset="0"/>
                  </a:rPr>
                  <a:t>Total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5E6B1-4304-4C6D-850B-6B2E1CD288C8}"/>
                  </a:ext>
                </a:extLst>
              </p:cNvPr>
              <p:cNvSpPr txBox="1"/>
              <p:nvPr/>
            </p:nvSpPr>
            <p:spPr>
              <a:xfrm>
                <a:off x="5295474" y="2304865"/>
                <a:ext cx="216042" cy="5184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latin typeface="+mj-lt"/>
                    <a:cs typeface="Arial" pitchFamily="34" charset="0"/>
                  </a:rPr>
                  <a:t>664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132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412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114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b="1" dirty="0">
                    <a:latin typeface="+mj-lt"/>
                    <a:cs typeface="Arial" pitchFamily="34" charset="0"/>
                  </a:rPr>
                  <a:t>1,322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A3B96F4-6AF0-4575-A5B9-0356D509FC27}"/>
                  </a:ext>
                </a:extLst>
              </p:cNvPr>
              <p:cNvSpPr txBox="1"/>
              <p:nvPr/>
            </p:nvSpPr>
            <p:spPr>
              <a:xfrm>
                <a:off x="5678756" y="2071510"/>
                <a:ext cx="256850" cy="928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806" b="1" dirty="0">
                    <a:latin typeface="+mj-lt"/>
                    <a:cs typeface="Arial" pitchFamily="34" charset="0"/>
                  </a:rPr>
                  <a:t>Weight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5275F-5773-4BA5-9A1C-5279A2AD3391}"/>
                  </a:ext>
                </a:extLst>
              </p:cNvPr>
              <p:cNvSpPr txBox="1"/>
              <p:nvPr/>
            </p:nvSpPr>
            <p:spPr>
              <a:xfrm>
                <a:off x="5698572" y="2304865"/>
                <a:ext cx="244847" cy="5184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latin typeface="+mj-lt"/>
                    <a:cs typeface="Arial" pitchFamily="34" charset="0"/>
                  </a:rPr>
                  <a:t>36.4%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9.6%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5.9%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b="1" dirty="0">
                    <a:latin typeface="+mj-lt"/>
                    <a:cs typeface="Arial" pitchFamily="34" charset="0"/>
                  </a:rPr>
                  <a:t>51.9%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C8152DA-FAA6-4091-A3D2-9F3233276796}"/>
                  </a:ext>
                </a:extLst>
              </p:cNvPr>
              <p:cNvSpPr txBox="1"/>
              <p:nvPr/>
            </p:nvSpPr>
            <p:spPr>
              <a:xfrm>
                <a:off x="6151443" y="1978659"/>
                <a:ext cx="813756" cy="185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806" b="1" dirty="0">
                    <a:latin typeface="+mj-lt"/>
                    <a:cs typeface="Arial" pitchFamily="34" charset="0"/>
                  </a:rPr>
                  <a:t>Risk ratio</a:t>
                </a:r>
                <a:br>
                  <a:rPr lang="en-GB" sz="806" b="1" dirty="0">
                    <a:latin typeface="+mj-lt"/>
                    <a:cs typeface="Arial" pitchFamily="34" charset="0"/>
                  </a:rPr>
                </a:br>
                <a:r>
                  <a:rPr lang="en-GB" sz="806" b="1" dirty="0">
                    <a:latin typeface="+mj-lt"/>
                    <a:cs typeface="Arial" pitchFamily="34" charset="0"/>
                  </a:rPr>
                  <a:t>M–H, Random, 95% CI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09AD767-07C2-4DD8-B70A-F2D9A4B70B7F}"/>
                  </a:ext>
                </a:extLst>
              </p:cNvPr>
              <p:cNvSpPr txBox="1"/>
              <p:nvPr/>
            </p:nvSpPr>
            <p:spPr>
              <a:xfrm>
                <a:off x="6081044" y="2304865"/>
                <a:ext cx="888170" cy="5184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latin typeface="+mj-lt"/>
                    <a:cs typeface="Arial" pitchFamily="34" charset="0"/>
                  </a:rPr>
                  <a:t>0.88 (0.26, 3.00)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1.91 (0.18, 20.85)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Could not be estimated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2.28 (0.11, 47.15)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b="1" dirty="0">
                    <a:latin typeface="+mj-lt"/>
                    <a:cs typeface="Arial" pitchFamily="34" charset="0"/>
                  </a:rPr>
                  <a:t>1.13 (0.41, 3.16)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7C149C1-2830-4C80-B2D2-24A4005F4B07}"/>
                  </a:ext>
                </a:extLst>
              </p:cNvPr>
              <p:cNvSpPr txBox="1"/>
              <p:nvPr/>
            </p:nvSpPr>
            <p:spPr>
              <a:xfrm>
                <a:off x="7158098" y="2071510"/>
                <a:ext cx="168032" cy="928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806" b="1" dirty="0">
                    <a:latin typeface="+mj-lt"/>
                    <a:cs typeface="Arial" pitchFamily="34" charset="0"/>
                  </a:rPr>
                  <a:t>Year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A0DB762-09E5-4CBE-A023-78E13B88833C}"/>
                  </a:ext>
                </a:extLst>
              </p:cNvPr>
              <p:cNvSpPr txBox="1"/>
              <p:nvPr/>
            </p:nvSpPr>
            <p:spPr>
              <a:xfrm>
                <a:off x="7151274" y="2304867"/>
                <a:ext cx="192037" cy="414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latin typeface="+mj-lt"/>
                    <a:cs typeface="Arial" pitchFamily="34" charset="0"/>
                  </a:rPr>
                  <a:t>2009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2011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2011</a:t>
                </a:r>
                <a:br>
                  <a:rPr lang="en-GB" sz="900" dirty="0">
                    <a:latin typeface="+mj-lt"/>
                    <a:cs typeface="Arial" pitchFamily="34" charset="0"/>
                  </a:rPr>
                </a:br>
                <a:r>
                  <a:rPr lang="en-GB" sz="900" dirty="0">
                    <a:latin typeface="+mj-lt"/>
                    <a:cs typeface="Arial" pitchFamily="34" charset="0"/>
                  </a:rPr>
                  <a:t>2013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193CC75-D964-4F30-82A8-BCBCBC910D13}"/>
                  </a:ext>
                </a:extLst>
              </p:cNvPr>
              <p:cNvSpPr txBox="1"/>
              <p:nvPr/>
            </p:nvSpPr>
            <p:spPr>
              <a:xfrm>
                <a:off x="7849212" y="1978659"/>
                <a:ext cx="795753" cy="185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 defTabSz="667632" fontAlgn="base">
                  <a:spcBef>
                    <a:spcPts val="220"/>
                  </a:spcBef>
                  <a:spcAft>
                    <a:spcPct val="0"/>
                  </a:spcAft>
                  <a:defRPr/>
                </a:pPr>
                <a:r>
                  <a:rPr lang="en-GB" sz="806" b="1" dirty="0">
                    <a:latin typeface="+mj-lt"/>
                    <a:cs typeface="Arial" pitchFamily="34" charset="0"/>
                  </a:rPr>
                  <a:t>Risk ratio</a:t>
                </a:r>
                <a:br>
                  <a:rPr lang="en-GB" sz="806" b="1" dirty="0">
                    <a:latin typeface="+mj-lt"/>
                    <a:cs typeface="Arial" pitchFamily="34" charset="0"/>
                  </a:rPr>
                </a:br>
                <a:r>
                  <a:rPr lang="en-GB" sz="806" b="1" dirty="0">
                    <a:latin typeface="+mj-lt"/>
                    <a:cs typeface="Arial" pitchFamily="34" charset="0"/>
                  </a:rPr>
                  <a:t>M-H, Random, 95% CI</a:t>
                </a: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45D8AFB-FDE5-49F8-B395-AA78902C41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00784" y="2362674"/>
                <a:ext cx="44635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A609077-AFDD-444B-A2E7-A1481E0BB7F7}"/>
                  </a:ext>
                </a:extLst>
              </p:cNvPr>
              <p:cNvSpPr/>
              <p:nvPr/>
            </p:nvSpPr>
            <p:spPr>
              <a:xfrm>
                <a:off x="8200482" y="2337270"/>
                <a:ext cx="50806" cy="5080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8000000"/>
                </a:lightRig>
              </a:scene3d>
              <a:sp3d>
                <a:bevelB w="2159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defTabSz="667632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345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1E46B3F-C700-44F4-BA43-B2CFCBA955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27839" y="2479730"/>
                <a:ext cx="873193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0252FDC-AC83-4924-BAA6-077D6EB70962}"/>
                  </a:ext>
                </a:extLst>
              </p:cNvPr>
              <p:cNvSpPr/>
              <p:nvPr/>
            </p:nvSpPr>
            <p:spPr>
              <a:xfrm>
                <a:off x="8350434" y="2462454"/>
                <a:ext cx="34562" cy="3456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8000000"/>
                </a:lightRig>
              </a:scene3d>
              <a:sp3d>
                <a:bevelB w="2159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defTabSz="667632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345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05" name="Diamond 104">
                <a:extLst>
                  <a:ext uri="{FF2B5EF4-FFF2-40B4-BE49-F238E27FC236}">
                    <a16:creationId xmlns:a16="http://schemas.microsoft.com/office/drawing/2014/main" id="{9E6F7FD6-BCD9-4130-AA79-1CC3A9EEE9AD}"/>
                  </a:ext>
                </a:extLst>
              </p:cNvPr>
              <p:cNvSpPr/>
              <p:nvPr/>
            </p:nvSpPr>
            <p:spPr>
              <a:xfrm>
                <a:off x="8079681" y="2757211"/>
                <a:ext cx="375558" cy="94216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 w="127000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8000000"/>
                </a:lightRig>
              </a:scene3d>
              <a:sp3d>
                <a:bevelB w="2159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defTabSz="667632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345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6EE087D-F291-42A1-8970-F02817799E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18471" y="3587453"/>
                <a:ext cx="654368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CBD8898-87D8-4460-82B9-BB2E465A4251}"/>
                  </a:ext>
                </a:extLst>
              </p:cNvPr>
              <p:cNvSpPr/>
              <p:nvPr/>
            </p:nvSpPr>
            <p:spPr>
              <a:xfrm>
                <a:off x="8030960" y="3568130"/>
                <a:ext cx="38649" cy="3864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8000000"/>
                </a:lightRig>
              </a:scene3d>
              <a:sp3d>
                <a:bevelB w="2159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defTabSz="667632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345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61F25D82-6747-41E0-943F-51854BF62E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5447" y="2685426"/>
                <a:ext cx="1101472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DE20A30-E5B7-4596-AE96-DDC0A37977A5}"/>
                  </a:ext>
                </a:extLst>
              </p:cNvPr>
              <p:cNvSpPr/>
              <p:nvPr/>
            </p:nvSpPr>
            <p:spPr>
              <a:xfrm>
                <a:off x="8380151" y="2676300"/>
                <a:ext cx="34562" cy="3456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8000000"/>
                </a:lightRig>
              </a:scene3d>
              <a:sp3d>
                <a:bevelB w="2159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defTabSz="667632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345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6E4895E4-8970-408A-B5D4-FA94F36E5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58" y="6649802"/>
            <a:ext cx="4408050" cy="22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0678" tIns="0" rIns="0" bIns="70339" anchor="b">
            <a:spAutoFit/>
          </a:bodyPr>
          <a:lstStyle>
            <a:defPPr>
              <a:defRPr lang="en-US"/>
            </a:defPPr>
            <a:lvl1pPr eaLnBrk="0" hangingPunct="0">
              <a:spcBef>
                <a:spcPts val="0"/>
              </a:spcBef>
              <a:buClr>
                <a:srgbClr val="FF9900"/>
              </a:buClr>
              <a:tabLst>
                <a:tab pos="171450" algn="l"/>
              </a:tabLst>
              <a:defRPr sz="900">
                <a:latin typeface="+mj-lt"/>
                <a:cs typeface="Arial"/>
              </a:defRPr>
            </a:lvl1pPr>
          </a:lstStyle>
          <a:p>
            <a:pPr defTabSz="667568" fontAlgn="base">
              <a:spcAft>
                <a:spcPct val="0"/>
              </a:spcAft>
              <a:defRPr/>
            </a:pPr>
            <a:r>
              <a:rPr lang="en-GB" sz="1000" dirty="0"/>
              <a:t>Please refer to the SmPC for further information.</a:t>
            </a:r>
            <a:r>
              <a:rPr lang="en-GB" sz="1000" baseline="30000" dirty="0"/>
              <a:t>2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000" baseline="30000" dirty="0"/>
              <a:t>5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32E5473-0993-4514-8E57-133BAF4715B7}"/>
              </a:ext>
            </a:extLst>
          </p:cNvPr>
          <p:cNvSpPr/>
          <p:nvPr/>
        </p:nvSpPr>
        <p:spPr>
          <a:xfrm>
            <a:off x="6506766" y="6224630"/>
            <a:ext cx="5592092" cy="578857"/>
          </a:xfrm>
          <a:prstGeom prst="rect">
            <a:avLst/>
          </a:prstGeom>
        </p:spPr>
        <p:txBody>
          <a:bodyPr wrap="square" rIns="175848" bIns="70339">
            <a:spAutoFit/>
          </a:bodyPr>
          <a:lstStyle/>
          <a:p>
            <a:pPr algn="r" defTabSz="66756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cs typeface="Arial" pitchFamily="34" charset="0"/>
              </a:rPr>
              <a:t>1. Brunetti ND, et al</a:t>
            </a:r>
            <a:r>
              <a:rPr lang="en-GB" sz="1000" i="1" dirty="0">
                <a:cs typeface="Arial" panose="020B0604020202020204" pitchFamily="34" charset="0"/>
              </a:rPr>
              <a:t>. </a:t>
            </a:r>
            <a:r>
              <a:rPr lang="en-GB" sz="1000" dirty="0">
                <a:cs typeface="Arial" panose="020B0604020202020204" pitchFamily="34" charset="0"/>
              </a:rPr>
              <a:t>J </a:t>
            </a:r>
            <a:r>
              <a:rPr lang="en-GB" sz="1000" dirty="0" err="1">
                <a:cs typeface="Arial" panose="020B0604020202020204" pitchFamily="34" charset="0"/>
              </a:rPr>
              <a:t>Thromb</a:t>
            </a:r>
            <a:r>
              <a:rPr lang="en-GB" sz="1000" dirty="0">
                <a:cs typeface="Arial" panose="020B0604020202020204" pitchFamily="34" charset="0"/>
              </a:rPr>
              <a:t> Thrombolysis 2018;45:550–6; </a:t>
            </a:r>
            <a:br>
              <a:rPr lang="en-GB" sz="1000" dirty="0">
                <a:cs typeface="Arial" panose="020B0604020202020204" pitchFamily="34" charset="0"/>
              </a:rPr>
            </a:br>
            <a:r>
              <a:rPr lang="en-GB" sz="1000" dirty="0">
                <a:cs typeface="Arial" panose="020B0604020202020204" pitchFamily="34" charset="0"/>
              </a:rPr>
              <a:t>2. Dabigatran SmPC;  3. Rivaroxaban SmPC; 4. Apixaban SmPC; </a:t>
            </a:r>
            <a:br>
              <a:rPr lang="en-GB" sz="1000" dirty="0">
                <a:cs typeface="Arial" panose="020B0604020202020204" pitchFamily="34" charset="0"/>
              </a:rPr>
            </a:br>
            <a:r>
              <a:rPr lang="en-GB" sz="1000" dirty="0">
                <a:cs typeface="Arial" panose="020B0604020202020204" pitchFamily="34" charset="0"/>
              </a:rPr>
              <a:t>5. </a:t>
            </a:r>
            <a:r>
              <a:rPr lang="en-GB" sz="1000" dirty="0" err="1">
                <a:cs typeface="Arial" pitchFamily="34" charset="0"/>
              </a:rPr>
              <a:t>Edoxaban</a:t>
            </a:r>
            <a:r>
              <a:rPr lang="en-GB" sz="1000" dirty="0">
                <a:cs typeface="Arial" pitchFamily="34" charset="0"/>
              </a:rPr>
              <a:t> SmPC. All </a:t>
            </a:r>
            <a:r>
              <a:rPr lang="en-GB" sz="1000" dirty="0" err="1">
                <a:cs typeface="Arial" pitchFamily="34" charset="0"/>
              </a:rPr>
              <a:t>SmPCs</a:t>
            </a:r>
            <a:r>
              <a:rPr lang="en-GB" sz="1000" dirty="0">
                <a:cs typeface="Arial" pitchFamily="34" charset="0"/>
              </a:rPr>
              <a:t> available at: </a:t>
            </a:r>
            <a:r>
              <a:rPr lang="en-US" altLang="en-US" sz="1000" dirty="0"/>
              <a:t>http://www.ema.europa.eu</a:t>
            </a:r>
            <a:r>
              <a:rPr lang="en-GB" sz="1000" dirty="0">
                <a:cs typeface="Arial" pitchFamily="34" charset="0"/>
              </a:rPr>
              <a:t>.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6B037FB1-BF21-D548-B7BC-C8F0FC4950A3}"/>
              </a:ext>
            </a:extLst>
          </p:cNvPr>
          <p:cNvSpPr txBox="1">
            <a:spLocks/>
          </p:cNvSpPr>
          <p:nvPr/>
        </p:nvSpPr>
        <p:spPr>
          <a:xfrm>
            <a:off x="-66206" y="120094"/>
            <a:ext cx="12193588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2800" dirty="0"/>
              <a:t>NOACs vs. VKA for stroke prevention with cardioversion</a:t>
            </a:r>
            <a:r>
              <a:rPr lang="en-NZ" sz="2800" baseline="30000" dirty="0"/>
              <a:t>1</a:t>
            </a:r>
            <a:r>
              <a:rPr lang="en-NZ" sz="2800" dirty="0"/>
              <a:t> </a:t>
            </a:r>
            <a:endParaRPr lang="en-NZ" sz="2800" baseline="30000" dirty="0"/>
          </a:p>
        </p:txBody>
      </p:sp>
      <p:sp>
        <p:nvSpPr>
          <p:cNvPr id="84" name="Rectangle 44">
            <a:extLst>
              <a:ext uri="{FF2B5EF4-FFF2-40B4-BE49-F238E27FC236}">
                <a16:creationId xmlns:a16="http://schemas.microsoft.com/office/drawing/2014/main" id="{5B1B939F-AAFC-4026-B337-3A0EDE813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31" y="6164750"/>
            <a:ext cx="5526857" cy="43798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lIns="83311" tIns="36000" rIns="83311" bIns="36000" anchor="ctr">
            <a:spAutoFit/>
          </a:bodyPr>
          <a:lstStyle/>
          <a:p>
            <a:pPr algn="ctr" defTabSz="495521" fontAlgn="base"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sz="1050" dirty="0">
                <a:solidFill>
                  <a:schemeClr val="tx2"/>
                </a:solidFill>
                <a:cs typeface="Arial" pitchFamily="34" charset="0"/>
              </a:rPr>
              <a:t>Head-to-head trials do not exist and direct comparisons between agents cannot be made. This analysis compared NOACs with warfarin in observational and randomised studies</a:t>
            </a:r>
          </a:p>
        </p:txBody>
      </p:sp>
    </p:spTree>
    <p:extLst>
      <p:ext uri="{BB962C8B-B14F-4D97-AF65-F5344CB8AC3E}">
        <p14:creationId xmlns:p14="http://schemas.microsoft.com/office/powerpoint/2010/main" val="15851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426" y="404664"/>
            <a:ext cx="10994475" cy="600303"/>
          </a:xfrm>
        </p:spPr>
        <p:txBody>
          <a:bodyPr/>
          <a:lstStyle/>
          <a:p>
            <a:r>
              <a:rPr lang="en-NZ" sz="3200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47" y="2204864"/>
            <a:ext cx="11257693" cy="2641172"/>
          </a:xfrm>
        </p:spPr>
        <p:txBody>
          <a:bodyPr/>
          <a:lstStyle/>
          <a:p>
            <a:pPr marL="0" indent="0">
              <a:buNone/>
            </a:pPr>
            <a:r>
              <a:rPr lang="en-NZ" sz="2000" b="0" dirty="0" err="1"/>
              <a:t>Dr.</a:t>
            </a:r>
            <a:r>
              <a:rPr lang="en-NZ" sz="2000" b="0" dirty="0"/>
              <a:t> Montalescot reports receiving </a:t>
            </a:r>
            <a:r>
              <a:rPr lang="en-US" sz="2000" b="0" dirty="0"/>
              <a:t>research grants to the Institution or consulting/lecture fees from:</a:t>
            </a:r>
          </a:p>
          <a:p>
            <a:pPr marL="0" indent="0">
              <a:buNone/>
            </a:pPr>
            <a:r>
              <a:rPr lang="en-US" sz="2000" b="0" dirty="0"/>
              <a:t>Abbott, American College of Cardiology Foundation, </a:t>
            </a:r>
            <a:r>
              <a:rPr lang="en-US" sz="2000" b="0" dirty="0" err="1"/>
              <a:t>Actelion</a:t>
            </a:r>
            <a:r>
              <a:rPr lang="en-US" sz="2000" b="0" dirty="0"/>
              <a:t>, Amgen, AstraZeneca, Axis-Santé, Bayer, Beth Israel Deaconess Medical, </a:t>
            </a:r>
            <a:r>
              <a:rPr lang="en-US" sz="2000" b="0" dirty="0" err="1"/>
              <a:t>Boehringer</a:t>
            </a:r>
            <a:r>
              <a:rPr lang="en-US" sz="2000" b="0" dirty="0"/>
              <a:t> </a:t>
            </a:r>
            <a:r>
              <a:rPr lang="en-US" sz="2000" b="0" dirty="0" err="1"/>
              <a:t>Ingelheim</a:t>
            </a:r>
            <a:r>
              <a:rPr lang="en-US" sz="2000" b="0" dirty="0"/>
              <a:t>, Boston-Scientific, Brigham Women’s Hospital, Bristol-Myers Squibb, China heart House, Daiichi-Sankyo, Elsevier, Europa, Fédération </a:t>
            </a:r>
            <a:r>
              <a:rPr lang="en-US" sz="2000" b="0" dirty="0" err="1"/>
              <a:t>Française</a:t>
            </a:r>
            <a:r>
              <a:rPr lang="en-US" sz="2000" b="0" dirty="0"/>
              <a:t> de Cardiologie, ICAN, </a:t>
            </a:r>
            <a:r>
              <a:rPr lang="en-US" sz="2000" b="0" dirty="0" err="1"/>
              <a:t>Idorsia</a:t>
            </a:r>
            <a:r>
              <a:rPr lang="en-US" sz="2000" b="0" dirty="0"/>
              <a:t>, Lead-Up, Medtronic, </a:t>
            </a:r>
            <a:r>
              <a:rPr lang="en-US" sz="2000" b="0" dirty="0" err="1"/>
              <a:t>Menarini</a:t>
            </a:r>
            <a:r>
              <a:rPr lang="en-US" sz="2000" b="0" dirty="0"/>
              <a:t>, MSD, </a:t>
            </a:r>
            <a:r>
              <a:rPr lang="en-US" sz="2000" b="0" dirty="0" err="1"/>
              <a:t>NovoNordisk</a:t>
            </a:r>
            <a:r>
              <a:rPr lang="en-US" sz="2000" b="0" dirty="0"/>
              <a:t>, Partners, Pfizer, Quantum Genomics, Sanofi, </a:t>
            </a:r>
            <a:r>
              <a:rPr lang="en-US" sz="2000" b="0" dirty="0" err="1"/>
              <a:t>Servier</a:t>
            </a:r>
            <a:r>
              <a:rPr lang="en-US" sz="2000" b="0" dirty="0"/>
              <a:t> and WebMD.</a:t>
            </a:r>
          </a:p>
          <a:p>
            <a:pPr marL="0" indent="0">
              <a:buNone/>
            </a:pPr>
            <a:endParaRPr lang="en-US" sz="1563" b="0" dirty="0"/>
          </a:p>
        </p:txBody>
      </p:sp>
    </p:spTree>
    <p:extLst>
      <p:ext uri="{BB962C8B-B14F-4D97-AF65-F5344CB8AC3E}">
        <p14:creationId xmlns:p14="http://schemas.microsoft.com/office/powerpoint/2010/main" val="9554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4">
            <a:extLst>
              <a:ext uri="{FF2B5EF4-FFF2-40B4-BE49-F238E27FC236}">
                <a16:creationId xmlns:a16="http://schemas.microsoft.com/office/drawing/2014/main" id="{26EB8F4E-F849-4402-B788-CA4BBFB3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905" y="6391616"/>
            <a:ext cx="6859069" cy="29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998" tIns="33499" rIns="237395" bIns="105509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ea typeface="SimSun" pitchFamily="2" charset="-122"/>
                <a:cs typeface="Arial" pitchFamily="34" charset="0"/>
              </a:defRPr>
            </a:lvl1pPr>
          </a:lstStyle>
          <a:p>
            <a:pPr defTabSz="669958">
              <a:defRPr/>
            </a:pPr>
            <a:r>
              <a:rPr lang="en-GB" dirty="0">
                <a:solidFill>
                  <a:schemeClr val="tx1"/>
                </a:solidFill>
                <a:latin typeface="Arial"/>
              </a:rPr>
              <a:t>1. </a:t>
            </a:r>
            <a:r>
              <a:rPr lang="en-GB" dirty="0" err="1">
                <a:solidFill>
                  <a:schemeClr val="tx1"/>
                </a:solidFill>
                <a:latin typeface="Arial"/>
              </a:rPr>
              <a:t>Steffel</a:t>
            </a:r>
            <a:r>
              <a:rPr lang="en-GB" dirty="0">
                <a:solidFill>
                  <a:schemeClr val="tx1"/>
                </a:solidFill>
                <a:latin typeface="Arial"/>
              </a:rPr>
              <a:t> J, et al. Eur Heart J 2018;39:1330‒93.</a:t>
            </a:r>
            <a:endParaRPr lang="sv-SE" dirty="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B208AA-C983-D149-A6E9-9ACD98FAAEF5}"/>
              </a:ext>
            </a:extLst>
          </p:cNvPr>
          <p:cNvGrpSpPr/>
          <p:nvPr/>
        </p:nvGrpSpPr>
        <p:grpSpPr>
          <a:xfrm>
            <a:off x="615297" y="844342"/>
            <a:ext cx="11148519" cy="5133642"/>
            <a:chOff x="1911965" y="1943601"/>
            <a:chExt cx="8386658" cy="3271808"/>
          </a:xfrm>
        </p:grpSpPr>
        <p:sp>
          <p:nvSpPr>
            <p:cNvPr id="7" name="Tekstvak 8">
              <a:extLst>
                <a:ext uri="{FF2B5EF4-FFF2-40B4-BE49-F238E27FC236}">
                  <a16:creationId xmlns:a16="http://schemas.microsoft.com/office/drawing/2014/main" id="{3930EE10-59D0-4EEF-B52F-43EFA03E295F}"/>
                </a:ext>
              </a:extLst>
            </p:cNvPr>
            <p:cNvSpPr txBox="1"/>
            <p:nvPr/>
          </p:nvSpPr>
          <p:spPr>
            <a:xfrm>
              <a:off x="2241693" y="2880393"/>
              <a:ext cx="2403886" cy="156923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</a:ln>
          </p:spPr>
          <p:txBody>
            <a:bodyPr wrap="none" lIns="52754" tIns="26377" rIns="52754" bIns="26377" rtlCol="0" anchor="ctr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69958">
                <a:defRPr/>
              </a:pPr>
              <a:r>
                <a:rPr lang="nl-NL" sz="110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Assessment of adherence and documentation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0C04CB3-DE50-468E-B688-31662250510C}"/>
                </a:ext>
              </a:extLst>
            </p:cNvPr>
            <p:cNvCxnSpPr>
              <a:cxnSpLocks/>
            </p:cNvCxnSpPr>
            <p:nvPr/>
          </p:nvCxnSpPr>
          <p:spPr>
            <a:xfrm>
              <a:off x="5995950" y="4817215"/>
              <a:ext cx="0" cy="21243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7F83D8BB-5419-49AD-B676-E97A2284AE94}"/>
                </a:ext>
              </a:extLst>
            </p:cNvPr>
            <p:cNvSpPr txBox="1"/>
            <p:nvPr/>
          </p:nvSpPr>
          <p:spPr>
            <a:xfrm>
              <a:off x="4874203" y="1943601"/>
              <a:ext cx="2243504" cy="18947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txBody>
            <a:bodyPr wrap="none" lIns="52754" tIns="26377" rIns="52754" bIns="26377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69958">
                <a:defRPr/>
              </a:pPr>
              <a:r>
                <a:rPr lang="nl-NL" sz="1400" kern="0" dirty="0">
                  <a:solidFill>
                    <a:srgbClr val="FFFFFF"/>
                  </a:solidFill>
                </a:rPr>
                <a:t> Need for CV </a:t>
              </a:r>
              <a:r>
                <a:rPr lang="nl-NL" sz="1400" b="0" kern="0" dirty="0">
                  <a:solidFill>
                    <a:srgbClr val="FFFFFF"/>
                  </a:solidFill>
                </a:rPr>
                <a:t>(electrical or medical) </a:t>
              </a:r>
            </a:p>
          </p:txBody>
        </p:sp>
        <p:sp>
          <p:nvSpPr>
            <p:cNvPr id="10" name="Tekstvak 8">
              <a:extLst>
                <a:ext uri="{FF2B5EF4-FFF2-40B4-BE49-F238E27FC236}">
                  <a16:creationId xmlns:a16="http://schemas.microsoft.com/office/drawing/2014/main" id="{D79C777E-DCF7-45AD-912B-41869FD1A1A4}"/>
                </a:ext>
              </a:extLst>
            </p:cNvPr>
            <p:cNvSpPr txBox="1"/>
            <p:nvPr/>
          </p:nvSpPr>
          <p:spPr>
            <a:xfrm>
              <a:off x="2399784" y="2405653"/>
              <a:ext cx="2104484" cy="189477"/>
            </a:xfrm>
            <a:prstGeom prst="roundRect">
              <a:avLst/>
            </a:prstGeom>
            <a:solidFill>
              <a:srgbClr val="FFFFFF">
                <a:lumMod val="50000"/>
              </a:srgbClr>
            </a:solidFill>
            <a:ln w="19050">
              <a:noFill/>
            </a:ln>
          </p:spPr>
          <p:txBody>
            <a:bodyPr wrap="none" lIns="52754" tIns="26377" rIns="52754" bIns="26377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69958">
                <a:defRPr/>
              </a:pPr>
              <a:r>
                <a:rPr lang="nl-NL" sz="1400" kern="0" dirty="0">
                  <a:solidFill>
                    <a:srgbClr val="FFFFFF"/>
                  </a:solidFill>
                </a:rPr>
                <a:t> Patient on NOAC for ≥3 weeks</a:t>
              </a:r>
              <a:r>
                <a:rPr lang="nl-NL" sz="1400" b="0" kern="0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1" name="Tekstvak 8">
              <a:extLst>
                <a:ext uri="{FF2B5EF4-FFF2-40B4-BE49-F238E27FC236}">
                  <a16:creationId xmlns:a16="http://schemas.microsoft.com/office/drawing/2014/main" id="{B951E9D8-5BFF-45F8-8BA0-FFDF37E371CF}"/>
                </a:ext>
              </a:extLst>
            </p:cNvPr>
            <p:cNvSpPr txBox="1"/>
            <p:nvPr/>
          </p:nvSpPr>
          <p:spPr>
            <a:xfrm>
              <a:off x="1911965" y="3398558"/>
              <a:ext cx="1522329" cy="276286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</a:ln>
          </p:spPr>
          <p:txBody>
            <a:bodyPr wrap="none" lIns="52754" tIns="26377" rIns="52754" bIns="26377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69958">
                <a:defRPr/>
              </a:pPr>
              <a:r>
                <a:rPr lang="nl-NL" sz="1100" kern="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Well adherent (i.e. 100% </a:t>
              </a:r>
              <a:br>
                <a:rPr lang="nl-NL" sz="1100" kern="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</a:br>
              <a:r>
                <a:rPr lang="nl-NL" sz="1100" kern="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adherent over past 3 weeks</a:t>
              </a:r>
              <a:r>
                <a:rPr lang="nl-NL" sz="1100" b="0" kern="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kstvak 8">
              <a:extLst>
                <a:ext uri="{FF2B5EF4-FFF2-40B4-BE49-F238E27FC236}">
                  <a16:creationId xmlns:a16="http://schemas.microsoft.com/office/drawing/2014/main" id="{4A107FEF-4B20-4754-98D5-031610E89CBB}"/>
                </a:ext>
              </a:extLst>
            </p:cNvPr>
            <p:cNvSpPr txBox="1"/>
            <p:nvPr/>
          </p:nvSpPr>
          <p:spPr>
            <a:xfrm>
              <a:off x="3585261" y="3434424"/>
              <a:ext cx="1337430" cy="483497"/>
            </a:xfrm>
            <a:prstGeom prst="roundRect">
              <a:avLst>
                <a:gd name="adj" fmla="val 6849"/>
              </a:avLst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</a:ln>
          </p:spPr>
          <p:txBody>
            <a:bodyPr wrap="none" lIns="52754" tIns="26377" rIns="52754" bIns="26377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69958">
                <a:defRPr/>
              </a:pPr>
              <a:r>
                <a:rPr lang="nl-NL" sz="1100" kern="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 Doubt about adherence </a:t>
              </a:r>
              <a:br>
                <a:rPr lang="nl-NL" sz="1100" kern="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</a:br>
              <a:r>
                <a:rPr lang="nl-NL" sz="1100" kern="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or deemed high risk for </a:t>
              </a:r>
              <a:br>
                <a:rPr lang="nl-NL" sz="1100" kern="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</a:br>
              <a:r>
                <a:rPr lang="nl-NL" sz="1100" kern="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left atrial thrombus</a:t>
              </a:r>
            </a:p>
            <a:p>
              <a:pPr marL="125618" indent="-125618" defTabSz="669958">
                <a:buFont typeface="Arial" panose="020B0604020202020204" pitchFamily="34" charset="0"/>
                <a:buChar char="•"/>
                <a:defRPr/>
              </a:pPr>
              <a:r>
                <a:rPr lang="nl-NL" sz="1100" b="0" kern="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Perform TOE </a:t>
              </a:r>
            </a:p>
          </p:txBody>
        </p:sp>
        <p:sp>
          <p:nvSpPr>
            <p:cNvPr id="13" name="Tekstvak 8">
              <a:extLst>
                <a:ext uri="{FF2B5EF4-FFF2-40B4-BE49-F238E27FC236}">
                  <a16:creationId xmlns:a16="http://schemas.microsoft.com/office/drawing/2014/main" id="{6FD168A7-B50E-4DB5-A4BD-2E696206D5E9}"/>
                </a:ext>
              </a:extLst>
            </p:cNvPr>
            <p:cNvSpPr txBox="1"/>
            <p:nvPr/>
          </p:nvSpPr>
          <p:spPr>
            <a:xfrm>
              <a:off x="2139054" y="5030366"/>
              <a:ext cx="7690230" cy="185043"/>
            </a:xfrm>
            <a:prstGeom prst="round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wrap="none" lIns="52754" tIns="26377" rIns="52754" bIns="26377" rtlCol="0" anchor="ctr"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69958">
                <a:defRPr/>
              </a:pPr>
              <a:r>
                <a:rPr lang="nl-NL" sz="1400" kern="0" dirty="0">
                  <a:solidFill>
                    <a:schemeClr val="bg1"/>
                  </a:solidFill>
                </a:rPr>
                <a:t>Cardioversion</a:t>
              </a:r>
            </a:p>
          </p:txBody>
        </p:sp>
        <p:sp>
          <p:nvSpPr>
            <p:cNvPr id="14" name="Tekstvak 8">
              <a:extLst>
                <a:ext uri="{FF2B5EF4-FFF2-40B4-BE49-F238E27FC236}">
                  <a16:creationId xmlns:a16="http://schemas.microsoft.com/office/drawing/2014/main" id="{4B8D6DD8-A79A-405B-B936-B9160C229872}"/>
                </a:ext>
              </a:extLst>
            </p:cNvPr>
            <p:cNvSpPr txBox="1"/>
            <p:nvPr/>
          </p:nvSpPr>
          <p:spPr>
            <a:xfrm>
              <a:off x="6339326" y="2405653"/>
              <a:ext cx="1852452" cy="18947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txBody>
            <a:bodyPr wrap="none" lIns="52754" tIns="26377" rIns="52754" bIns="26377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69958">
                <a:defRPr/>
              </a:pPr>
              <a:r>
                <a:rPr lang="nl-NL" sz="1400" kern="0" dirty="0">
                  <a:solidFill>
                    <a:srgbClr val="FFFFFF"/>
                  </a:solidFill>
                </a:rPr>
                <a:t> Patient not anticoagulated</a:t>
              </a:r>
              <a:r>
                <a:rPr lang="nl-NL" sz="1400" b="0" kern="0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5" name="Tekstvak 8">
              <a:extLst>
                <a:ext uri="{FF2B5EF4-FFF2-40B4-BE49-F238E27FC236}">
                  <a16:creationId xmlns:a16="http://schemas.microsoft.com/office/drawing/2014/main" id="{5CA8A39D-A450-4241-A6F4-F8B408ACEB92}"/>
                </a:ext>
              </a:extLst>
            </p:cNvPr>
            <p:cNvSpPr txBox="1"/>
            <p:nvPr/>
          </p:nvSpPr>
          <p:spPr>
            <a:xfrm>
              <a:off x="5471301" y="2858245"/>
              <a:ext cx="1025729" cy="189477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19050">
              <a:noFill/>
            </a:ln>
          </p:spPr>
          <p:txBody>
            <a:bodyPr wrap="none" lIns="52754" tIns="26377" rIns="52754" bIns="26377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69958">
                <a:defRPr/>
              </a:pPr>
              <a:r>
                <a:rPr lang="nl-NL" sz="1400" kern="0">
                  <a:solidFill>
                    <a:srgbClr val="FFFFFF"/>
                  </a:solidFill>
                </a:rPr>
                <a:t> AF ≤48 hours</a:t>
              </a:r>
              <a:r>
                <a:rPr lang="nl-NL" sz="1400" b="0" kern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6" name="Tekstvak 8">
              <a:extLst>
                <a:ext uri="{FF2B5EF4-FFF2-40B4-BE49-F238E27FC236}">
                  <a16:creationId xmlns:a16="http://schemas.microsoft.com/office/drawing/2014/main" id="{960012C6-DD91-458F-AE83-F29B93210AA4}"/>
                </a:ext>
              </a:extLst>
            </p:cNvPr>
            <p:cNvSpPr txBox="1"/>
            <p:nvPr/>
          </p:nvSpPr>
          <p:spPr>
            <a:xfrm>
              <a:off x="8042402" y="2858245"/>
              <a:ext cx="1030646" cy="18947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txBody>
            <a:bodyPr wrap="none" lIns="52754" tIns="26377" rIns="52754" bIns="26377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69958">
                <a:defRPr/>
              </a:pPr>
              <a:r>
                <a:rPr lang="nl-NL" sz="1400" kern="0" dirty="0">
                  <a:solidFill>
                    <a:srgbClr val="FFFFFF"/>
                  </a:solidFill>
                </a:rPr>
                <a:t> AF &gt;48 </a:t>
              </a:r>
              <a:r>
                <a:rPr lang="nl-NL" sz="1400" kern="0" dirty="0" err="1">
                  <a:solidFill>
                    <a:srgbClr val="FFFFFF"/>
                  </a:solidFill>
                </a:rPr>
                <a:t>hours</a:t>
              </a:r>
              <a:r>
                <a:rPr lang="nl-NL" sz="1400" b="0" kern="0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7" name="Tekstvak 8">
              <a:extLst>
                <a:ext uri="{FF2B5EF4-FFF2-40B4-BE49-F238E27FC236}">
                  <a16:creationId xmlns:a16="http://schemas.microsoft.com/office/drawing/2014/main" id="{3DEFF247-B1D0-42CB-9D9A-62F91FF4B1CC}"/>
                </a:ext>
              </a:extLst>
            </p:cNvPr>
            <p:cNvSpPr txBox="1"/>
            <p:nvPr/>
          </p:nvSpPr>
          <p:spPr>
            <a:xfrm>
              <a:off x="5182591" y="3373193"/>
              <a:ext cx="1610686" cy="706490"/>
            </a:xfrm>
            <a:prstGeom prst="roundRect">
              <a:avLst>
                <a:gd name="adj" fmla="val 10312"/>
              </a:avLst>
            </a:prstGeom>
            <a:solidFill>
              <a:srgbClr val="FFFFFF"/>
            </a:solidFill>
            <a:ln w="19050">
              <a:solidFill>
                <a:srgbClr val="007EAD"/>
              </a:solidFill>
            </a:ln>
          </p:spPr>
          <p:txBody>
            <a:bodyPr wrap="square" lIns="52754" tIns="26377" rIns="52754" bIns="26377" rtlCol="0" anchor="ctr"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69958">
                <a:defRPr/>
              </a:pPr>
              <a:r>
                <a:rPr lang="nl-NL" sz="1100" kern="0" dirty="0">
                  <a:solidFill>
                    <a:srgbClr val="007EAD"/>
                  </a:solidFill>
                </a:rPr>
                <a:t> </a:t>
              </a:r>
              <a:r>
                <a:rPr lang="nl-NL" sz="1100" kern="0" dirty="0">
                  <a:solidFill>
                    <a:srgbClr val="C00000"/>
                  </a:solidFill>
                </a:rPr>
                <a:t>Limited data for NOACs, </a:t>
              </a:r>
              <a:br>
                <a:rPr lang="nl-NL" sz="1100" kern="0" dirty="0">
                  <a:solidFill>
                    <a:srgbClr val="007EAD"/>
                  </a:solidFill>
                </a:rPr>
              </a:br>
              <a:r>
                <a:rPr lang="nl-NL" sz="1100" kern="0" dirty="0">
                  <a:solidFill>
                    <a:srgbClr val="007EAD"/>
                  </a:solidFill>
                </a:rPr>
                <a:t>but likely feasible to replace </a:t>
              </a:r>
              <a:br>
                <a:rPr lang="nl-NL" sz="1100" kern="0" dirty="0">
                  <a:solidFill>
                    <a:srgbClr val="007EAD"/>
                  </a:solidFill>
                </a:rPr>
              </a:br>
              <a:r>
                <a:rPr lang="nl-NL" sz="1100" kern="0" dirty="0">
                  <a:solidFill>
                    <a:srgbClr val="007EAD"/>
                  </a:solidFill>
                </a:rPr>
                <a:t>pre-CV LMWH/UFH with NOAC</a:t>
              </a:r>
              <a:r>
                <a:rPr lang="nl-NL" sz="1100" b="0" kern="0" dirty="0">
                  <a:solidFill>
                    <a:srgbClr val="007EAD"/>
                  </a:solidFill>
                </a:rPr>
                <a:t> (taken ≥(2)–4 hours before CV) </a:t>
              </a:r>
              <a:br>
                <a:rPr lang="nl-NL" sz="1100" b="0" kern="0" dirty="0">
                  <a:solidFill>
                    <a:srgbClr val="007EAD"/>
                  </a:solidFill>
                </a:rPr>
              </a:br>
              <a:r>
                <a:rPr lang="nl-NL" sz="1100" b="0" kern="0" dirty="0">
                  <a:solidFill>
                    <a:srgbClr val="007EAD"/>
                  </a:solidFill>
                </a:rPr>
                <a:t>TOE not needed</a:t>
              </a:r>
            </a:p>
          </p:txBody>
        </p:sp>
        <p:sp>
          <p:nvSpPr>
            <p:cNvPr id="18" name="Tekstvak 8">
              <a:extLst>
                <a:ext uri="{FF2B5EF4-FFF2-40B4-BE49-F238E27FC236}">
                  <a16:creationId xmlns:a16="http://schemas.microsoft.com/office/drawing/2014/main" id="{D9C5A60C-DDCF-4C4A-A44B-CB88EA15B857}"/>
                </a:ext>
              </a:extLst>
            </p:cNvPr>
            <p:cNvSpPr txBox="1"/>
            <p:nvPr/>
          </p:nvSpPr>
          <p:spPr>
            <a:xfrm>
              <a:off x="6883753" y="3363358"/>
              <a:ext cx="1605147" cy="707613"/>
            </a:xfrm>
            <a:prstGeom prst="roundRect">
              <a:avLst>
                <a:gd name="adj" fmla="val 7670"/>
              </a:avLst>
            </a:prstGeom>
            <a:solidFill>
              <a:srgbClr val="FFFFFF"/>
            </a:solidFill>
            <a:ln w="19050">
              <a:solidFill>
                <a:srgbClr val="007EAD"/>
              </a:solidFill>
            </a:ln>
          </p:spPr>
          <p:txBody>
            <a:bodyPr wrap="square" lIns="52754" tIns="26377" rIns="52754" bIns="26377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120965" indent="-120965" algn="l" defTabSz="669958">
                <a:defRPr/>
              </a:pPr>
              <a:r>
                <a:rPr lang="nl-NL" sz="1100" kern="0" dirty="0">
                  <a:solidFill>
                    <a:srgbClr val="007EAD"/>
                  </a:solidFill>
                </a:rPr>
                <a:t> Goal = early CV </a:t>
              </a:r>
            </a:p>
            <a:p>
              <a:pPr marL="120965" indent="-88398" algn="l" defTabSz="669958">
                <a:buFont typeface="Arial" panose="020B0604020202020204" pitchFamily="34" charset="0"/>
                <a:buChar char="•"/>
                <a:defRPr/>
              </a:pPr>
              <a:r>
                <a:rPr lang="nl-NL" sz="1100" b="0" kern="0" dirty="0">
                  <a:solidFill>
                    <a:srgbClr val="007EAD"/>
                  </a:solidFill>
                </a:rPr>
                <a:t>Start NOAC ≥(2)–4 hours </a:t>
              </a:r>
              <a:br>
                <a:rPr lang="nl-NL" sz="1100" b="0" kern="0" dirty="0">
                  <a:solidFill>
                    <a:srgbClr val="007EAD"/>
                  </a:solidFill>
                </a:rPr>
              </a:br>
              <a:r>
                <a:rPr lang="nl-NL" sz="1100" b="0" kern="0" dirty="0">
                  <a:solidFill>
                    <a:srgbClr val="007EAD"/>
                  </a:solidFill>
                </a:rPr>
                <a:t>before CV</a:t>
              </a:r>
            </a:p>
            <a:p>
              <a:pPr marL="120965" indent="-88398" algn="l" defTabSz="669958">
                <a:buFont typeface="Arial" panose="020B0604020202020204" pitchFamily="34" charset="0"/>
                <a:buChar char="•"/>
                <a:defRPr/>
              </a:pPr>
              <a:r>
                <a:rPr lang="nl-NL" sz="1100" b="0" kern="0" dirty="0">
                  <a:solidFill>
                    <a:srgbClr val="007EAD"/>
                  </a:solidFill>
                </a:rPr>
                <a:t>Perform TOE to rule out LA/LAA thrombus</a:t>
              </a:r>
            </a:p>
            <a:p>
              <a:pPr marL="120965" indent="-88398" algn="l" defTabSz="669958">
                <a:buFont typeface="Arial" panose="020B0604020202020204" pitchFamily="34" charset="0"/>
                <a:buChar char="•"/>
                <a:defRPr/>
              </a:pPr>
              <a:r>
                <a:rPr lang="nl-NL" sz="1100" b="0" kern="0" dirty="0">
                  <a:solidFill>
                    <a:srgbClr val="007EAD"/>
                  </a:solidFill>
                </a:rPr>
                <a:t>Perform CV</a:t>
              </a:r>
            </a:p>
          </p:txBody>
        </p:sp>
        <p:sp>
          <p:nvSpPr>
            <p:cNvPr id="19" name="Tekstvak 8">
              <a:extLst>
                <a:ext uri="{FF2B5EF4-FFF2-40B4-BE49-F238E27FC236}">
                  <a16:creationId xmlns:a16="http://schemas.microsoft.com/office/drawing/2014/main" id="{94D04BBB-99C1-4D25-A171-80175540B0EB}"/>
                </a:ext>
              </a:extLst>
            </p:cNvPr>
            <p:cNvSpPr txBox="1"/>
            <p:nvPr/>
          </p:nvSpPr>
          <p:spPr>
            <a:xfrm>
              <a:off x="8584430" y="3272040"/>
              <a:ext cx="1714193" cy="527544"/>
            </a:xfrm>
            <a:prstGeom prst="roundRect">
              <a:avLst>
                <a:gd name="adj" fmla="val 10547"/>
              </a:avLst>
            </a:prstGeom>
            <a:solidFill>
              <a:srgbClr val="FFFFFF"/>
            </a:solidFill>
            <a:ln w="19050">
              <a:solidFill>
                <a:srgbClr val="007EAD"/>
              </a:solidFill>
            </a:ln>
          </p:spPr>
          <p:txBody>
            <a:bodyPr wrap="none" lIns="52754" tIns="26377" rIns="52754" bIns="26377" rtlCol="0" anchor="t"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 defTabSz="669958">
                <a:defRPr/>
              </a:pPr>
              <a:r>
                <a:rPr lang="nl-NL" sz="1100" kern="0" dirty="0">
                  <a:solidFill>
                    <a:srgbClr val="007EAD"/>
                  </a:solidFill>
                </a:rPr>
                <a:t> Goal = late CV </a:t>
              </a:r>
            </a:p>
            <a:p>
              <a:pPr marL="104681" indent="-80256" algn="l" defTabSz="669958">
                <a:buFont typeface="Arial" panose="020B0604020202020204" pitchFamily="34" charset="0"/>
                <a:buChar char="•"/>
                <a:defRPr/>
              </a:pPr>
              <a:r>
                <a:rPr lang="nl-NL" sz="1100" b="0" kern="0" dirty="0" err="1">
                  <a:solidFill>
                    <a:srgbClr val="007EAD"/>
                  </a:solidFill>
                </a:rPr>
                <a:t>Treat</a:t>
              </a:r>
              <a:r>
                <a:rPr lang="nl-NL" sz="1100" b="0" kern="0" dirty="0">
                  <a:solidFill>
                    <a:srgbClr val="007EAD"/>
                  </a:solidFill>
                </a:rPr>
                <a:t> </a:t>
              </a:r>
              <a:r>
                <a:rPr lang="nl-NL" sz="1100" b="0" kern="0" dirty="0" err="1">
                  <a:solidFill>
                    <a:srgbClr val="007EAD"/>
                  </a:solidFill>
                </a:rPr>
                <a:t>with</a:t>
              </a:r>
              <a:r>
                <a:rPr lang="nl-NL" sz="1100" b="0" kern="0" dirty="0">
                  <a:solidFill>
                    <a:srgbClr val="007EAD"/>
                  </a:solidFill>
                </a:rPr>
                <a:t> NOAC </a:t>
              </a:r>
              <a:r>
                <a:rPr lang="nl-NL" sz="1100" b="0" kern="0" dirty="0" err="1">
                  <a:solidFill>
                    <a:srgbClr val="007EAD"/>
                  </a:solidFill>
                </a:rPr>
                <a:t>for</a:t>
              </a:r>
              <a:r>
                <a:rPr lang="nl-NL" sz="1100" b="0" kern="0" dirty="0">
                  <a:solidFill>
                    <a:srgbClr val="007EAD"/>
                  </a:solidFill>
                </a:rPr>
                <a:t> </a:t>
              </a:r>
              <a:r>
                <a:rPr lang="nl-NL" sz="1100" b="0" kern="0" dirty="0">
                  <a:solidFill>
                    <a:srgbClr val="007EA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≥</a:t>
              </a:r>
              <a:r>
                <a:rPr lang="nl-NL" sz="1100" b="0" kern="0" dirty="0">
                  <a:solidFill>
                    <a:srgbClr val="007EAD"/>
                  </a:solidFill>
                </a:rPr>
                <a:t>3 weeks</a:t>
              </a:r>
              <a:br>
                <a:rPr lang="nl-NL" sz="1100" b="0" kern="0" dirty="0">
                  <a:solidFill>
                    <a:srgbClr val="007EAD"/>
                  </a:solidFill>
                </a:rPr>
              </a:br>
              <a:r>
                <a:rPr lang="nl-NL" sz="1100" b="0" kern="0" dirty="0" err="1">
                  <a:solidFill>
                    <a:srgbClr val="007EAD"/>
                  </a:solidFill>
                </a:rPr>
                <a:t>and</a:t>
              </a:r>
              <a:r>
                <a:rPr lang="nl-NL" sz="1100" b="0" kern="0" dirty="0">
                  <a:solidFill>
                    <a:srgbClr val="007EAD"/>
                  </a:solidFill>
                </a:rPr>
                <a:t> </a:t>
              </a:r>
              <a:r>
                <a:rPr lang="nl-NL" sz="1100" b="0" kern="0" dirty="0" err="1">
                  <a:solidFill>
                    <a:srgbClr val="007EAD"/>
                  </a:solidFill>
                </a:rPr>
                <a:t>ensure</a:t>
              </a:r>
              <a:r>
                <a:rPr lang="nl-NL" sz="1100" b="0" kern="0" dirty="0">
                  <a:solidFill>
                    <a:srgbClr val="007EAD"/>
                  </a:solidFill>
                </a:rPr>
                <a:t> </a:t>
              </a:r>
              <a:r>
                <a:rPr lang="nl-NL" sz="1100" b="0" kern="0" dirty="0" err="1">
                  <a:solidFill>
                    <a:srgbClr val="007EAD"/>
                  </a:solidFill>
                </a:rPr>
                <a:t>adherence</a:t>
              </a:r>
              <a:endParaRPr lang="nl-NL" sz="1100" b="0" kern="0" dirty="0">
                <a:solidFill>
                  <a:srgbClr val="007EAD"/>
                </a:solidFill>
              </a:endParaRPr>
            </a:p>
          </p:txBody>
        </p:sp>
        <p:sp>
          <p:nvSpPr>
            <p:cNvPr id="20" name="Tekstvak 8">
              <a:extLst>
                <a:ext uri="{FF2B5EF4-FFF2-40B4-BE49-F238E27FC236}">
                  <a16:creationId xmlns:a16="http://schemas.microsoft.com/office/drawing/2014/main" id="{3896AE92-069B-4AA8-80B7-AB29D6A3A19A}"/>
                </a:ext>
              </a:extLst>
            </p:cNvPr>
            <p:cNvSpPr txBox="1"/>
            <p:nvPr/>
          </p:nvSpPr>
          <p:spPr>
            <a:xfrm>
              <a:off x="8748582" y="3942112"/>
              <a:ext cx="1385887" cy="341392"/>
            </a:xfrm>
            <a:prstGeom prst="roundRect">
              <a:avLst/>
            </a:prstGeom>
            <a:solidFill>
              <a:srgbClr val="FFFFFF">
                <a:lumMod val="50000"/>
              </a:srgbClr>
            </a:solidFill>
            <a:ln w="19050">
              <a:noFill/>
            </a:ln>
          </p:spPr>
          <p:txBody>
            <a:bodyPr wrap="none" lIns="52754" tIns="26377" rIns="52754" bIns="26377" rtlCol="0" anchor="ctr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69958">
                <a:defRPr/>
              </a:pPr>
              <a:r>
                <a:rPr lang="nl-NL" kern="0" dirty="0">
                  <a:solidFill>
                    <a:srgbClr val="FFFFFF"/>
                  </a:solidFill>
                </a:rPr>
                <a:t> See ‘patient on </a:t>
              </a:r>
              <a:br>
                <a:rPr lang="nl-NL" kern="0" dirty="0">
                  <a:solidFill>
                    <a:srgbClr val="FFFFFF"/>
                  </a:solidFill>
                </a:rPr>
              </a:br>
              <a:r>
                <a:rPr lang="nl-NL" kern="0" dirty="0">
                  <a:solidFill>
                    <a:srgbClr val="FFFFFF"/>
                  </a:solidFill>
                </a:rPr>
                <a:t>NOAC for ≥3 weeks’</a:t>
              </a: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AC178E59-2CC8-4661-9DAB-449FC3FC7EE0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rot="5400000">
              <a:off x="4587703" y="997401"/>
              <a:ext cx="272575" cy="2543929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832E844A-3175-41D6-977C-4559770462CE}"/>
                </a:ext>
              </a:extLst>
            </p:cNvPr>
            <p:cNvCxnSpPr>
              <a:cxnSpLocks/>
              <a:stCxn id="9" idx="2"/>
              <a:endCxn id="14" idx="0"/>
            </p:cNvCxnSpPr>
            <p:nvPr/>
          </p:nvCxnSpPr>
          <p:spPr>
            <a:xfrm rot="16200000" flipH="1">
              <a:off x="6494466" y="1634567"/>
              <a:ext cx="272575" cy="1269597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8D1084B5-E2C2-4E5A-ABC4-B5F9A6CD89A3}"/>
                </a:ext>
              </a:extLst>
            </p:cNvPr>
            <p:cNvCxnSpPr>
              <a:cxnSpLocks/>
              <a:stCxn id="7" idx="2"/>
              <a:endCxn id="12" idx="0"/>
            </p:cNvCxnSpPr>
            <p:nvPr/>
          </p:nvCxnSpPr>
          <p:spPr>
            <a:xfrm rot="16200000" flipH="1">
              <a:off x="3650253" y="2830700"/>
              <a:ext cx="397108" cy="810340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7DE2EBD3-0FD0-45D1-96F9-4008E0AA452A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>
            <a:xfrm rot="5400000">
              <a:off x="2877763" y="2832684"/>
              <a:ext cx="361241" cy="770507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A574C74B-FC62-45A0-9CD1-B0EB21A562DA}"/>
                </a:ext>
              </a:extLst>
            </p:cNvPr>
            <p:cNvCxnSpPr>
              <a:stCxn id="14" idx="2"/>
              <a:endCxn id="15" idx="0"/>
            </p:cNvCxnSpPr>
            <p:nvPr/>
          </p:nvCxnSpPr>
          <p:spPr>
            <a:xfrm rot="5400000">
              <a:off x="6493302" y="2085994"/>
              <a:ext cx="263115" cy="1281387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ABA52933-1973-403A-AD04-4FD8629FCD52}"/>
                </a:ext>
              </a:extLst>
            </p:cNvPr>
            <p:cNvCxnSpPr>
              <a:stCxn id="14" idx="2"/>
              <a:endCxn id="16" idx="0"/>
            </p:cNvCxnSpPr>
            <p:nvPr/>
          </p:nvCxnSpPr>
          <p:spPr>
            <a:xfrm rot="16200000" flipH="1">
              <a:off x="7780081" y="2080601"/>
              <a:ext cx="263115" cy="1292173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32A9507-FAC1-4E74-A5F2-A736EE34D543}"/>
                </a:ext>
              </a:extLst>
            </p:cNvPr>
            <p:cNvCxnSpPr>
              <a:cxnSpLocks/>
              <a:stCxn id="15" idx="2"/>
              <a:endCxn id="17" idx="0"/>
            </p:cNvCxnSpPr>
            <p:nvPr/>
          </p:nvCxnSpPr>
          <p:spPr>
            <a:xfrm>
              <a:off x="5984165" y="3047722"/>
              <a:ext cx="3770" cy="32547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D0C0E766-DCD6-4CE1-B32C-CA55F45D7689}"/>
                </a:ext>
              </a:extLst>
            </p:cNvPr>
            <p:cNvCxnSpPr>
              <a:cxnSpLocks/>
              <a:stCxn id="16" idx="2"/>
              <a:endCxn id="18" idx="0"/>
            </p:cNvCxnSpPr>
            <p:nvPr/>
          </p:nvCxnSpPr>
          <p:spPr>
            <a:xfrm rot="5400000">
              <a:off x="7964208" y="2769842"/>
              <a:ext cx="315636" cy="871398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DEEAA93A-427B-4A5F-A297-3BD8736FECD9}"/>
                </a:ext>
              </a:extLst>
            </p:cNvPr>
            <p:cNvCxnSpPr>
              <a:cxnSpLocks/>
              <a:stCxn id="16" idx="2"/>
              <a:endCxn id="19" idx="0"/>
            </p:cNvCxnSpPr>
            <p:nvPr/>
          </p:nvCxnSpPr>
          <p:spPr>
            <a:xfrm rot="16200000" flipH="1">
              <a:off x="8887467" y="2717980"/>
              <a:ext cx="224318" cy="883802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DE66AA8-E017-4E0E-9CE9-C723022EEAC5}"/>
                </a:ext>
              </a:extLst>
            </p:cNvPr>
            <p:cNvCxnSpPr>
              <a:cxnSpLocks/>
              <a:stCxn id="19" idx="2"/>
              <a:endCxn id="20" idx="0"/>
            </p:cNvCxnSpPr>
            <p:nvPr/>
          </p:nvCxnSpPr>
          <p:spPr>
            <a:xfrm flipH="1">
              <a:off x="9441526" y="3799584"/>
              <a:ext cx="1" cy="14252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24A2480-3F5C-4028-86E3-C9602902FFD8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7686327" y="4070971"/>
              <a:ext cx="2" cy="28734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6A8135C-8AF8-487A-BF9F-0BCA2A37ACB8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5987934" y="4079683"/>
              <a:ext cx="0" cy="27863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11730B5-3B1B-45AC-9A0C-297EBE55615A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3452026" y="2595130"/>
              <a:ext cx="1" cy="26186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0299DAE-C98B-44A0-922D-26D39C3AB1CE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2673129" y="3674844"/>
              <a:ext cx="1" cy="135552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B0CECFB-75E6-4607-8E49-33022B7B7EE1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4253976" y="3917921"/>
              <a:ext cx="0" cy="440395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sp>
          <p:nvSpPr>
            <p:cNvPr id="39" name="Tekstvak 8">
              <a:extLst>
                <a:ext uri="{FF2B5EF4-FFF2-40B4-BE49-F238E27FC236}">
                  <a16:creationId xmlns:a16="http://schemas.microsoft.com/office/drawing/2014/main" id="{3E518CB5-C433-4833-9E45-073EA3BCFD10}"/>
                </a:ext>
              </a:extLst>
            </p:cNvPr>
            <p:cNvSpPr txBox="1"/>
            <p:nvPr/>
          </p:nvSpPr>
          <p:spPr>
            <a:xfrm>
              <a:off x="2970221" y="4366429"/>
              <a:ext cx="6859069" cy="493307"/>
            </a:xfrm>
            <a:prstGeom prst="roundRect">
              <a:avLst/>
            </a:prstGeom>
            <a:solidFill>
              <a:srgbClr val="EEF5F8">
                <a:lumMod val="25000"/>
              </a:srgbClr>
            </a:solidFill>
            <a:ln w="19050">
              <a:noFill/>
            </a:ln>
          </p:spPr>
          <p:txBody>
            <a:bodyPr wrap="square" lIns="52754" tIns="26377" rIns="52754" bIns="26377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69958">
                <a:defRPr/>
              </a:pPr>
              <a:r>
                <a:rPr lang="nl-NL" sz="1400" kern="0" dirty="0">
                  <a:solidFill>
                    <a:srgbClr val="FFFFFF"/>
                  </a:solidFill>
                </a:rPr>
                <a:t>If TOE detects atrial thrombus: postpone CV after longer period of anticoagulation, with repeat TOE</a:t>
              </a:r>
              <a:br>
                <a:rPr lang="nl-NL" sz="1400" kern="0" dirty="0">
                  <a:solidFill>
                    <a:srgbClr val="FFFFFF"/>
                  </a:solidFill>
                </a:rPr>
              </a:br>
              <a:r>
                <a:rPr lang="nl-NL" sz="1400" b="0" kern="0" dirty="0">
                  <a:solidFill>
                    <a:srgbClr val="FFFFFF"/>
                  </a:solidFill>
                </a:rPr>
                <a:t>(no data on best stategy: converting to (heparin +) VKA OR start/continue NOAC (best data with rivaroxaban, other trials ongoing) especially if INR is unstable, VKA naive or VKA not tolerated</a:t>
              </a:r>
            </a:p>
          </p:txBody>
        </p:sp>
        <p:sp>
          <p:nvSpPr>
            <p:cNvPr id="49" name="Tekstvak 8">
              <a:extLst>
                <a:ext uri="{FF2B5EF4-FFF2-40B4-BE49-F238E27FC236}">
                  <a16:creationId xmlns:a16="http://schemas.microsoft.com/office/drawing/2014/main" id="{DEBE7BA3-C8FF-4767-9A0B-08BDB000CC96}"/>
                </a:ext>
              </a:extLst>
            </p:cNvPr>
            <p:cNvSpPr txBox="1"/>
            <p:nvPr/>
          </p:nvSpPr>
          <p:spPr>
            <a:xfrm>
              <a:off x="5368341" y="2781923"/>
              <a:ext cx="1210068" cy="358334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52754" tIns="26377" rIns="52754" bIns="26377" rtlCol="0" anchor="ctr"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 defTabSz="669958">
                <a:defRPr/>
              </a:pPr>
              <a:endParaRPr lang="nl-NL" sz="1100" b="0" kern="0" dirty="0">
                <a:solidFill>
                  <a:srgbClr val="41AD49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DF2B584-9B59-4DD0-B6E6-DA6BE967DDBF}"/>
              </a:ext>
            </a:extLst>
          </p:cNvPr>
          <p:cNvSpPr/>
          <p:nvPr/>
        </p:nvSpPr>
        <p:spPr>
          <a:xfrm>
            <a:off x="408162" y="6131872"/>
            <a:ext cx="6994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9958">
              <a:defRPr/>
            </a:pPr>
            <a:r>
              <a:rPr lang="en-GB" sz="1000" dirty="0">
                <a:latin typeface="Arial"/>
              </a:rPr>
              <a:t>CV, cardioversion; LA, left atrium; </a:t>
            </a:r>
            <a:r>
              <a:rPr lang="en-GB" sz="1000" dirty="0" err="1">
                <a:latin typeface="Arial"/>
              </a:rPr>
              <a:t>LAA</a:t>
            </a:r>
            <a:r>
              <a:rPr lang="en-GB" sz="1000" dirty="0">
                <a:latin typeface="Arial"/>
              </a:rPr>
              <a:t>, left atrial appendage; LMWH, low-molecular-weight heparin;</a:t>
            </a:r>
          </a:p>
          <a:p>
            <a:pPr defTabSz="669958">
              <a:defRPr/>
            </a:pPr>
            <a:r>
              <a:rPr lang="en-GB" sz="1000" dirty="0" err="1">
                <a:latin typeface="Arial"/>
              </a:rPr>
              <a:t>UFH</a:t>
            </a:r>
            <a:r>
              <a:rPr lang="en-GB" sz="1000" dirty="0">
                <a:latin typeface="Arial"/>
              </a:rPr>
              <a:t>, unfractionated heparin.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950CFEDE-3E9C-8F4C-8959-640821956471}"/>
              </a:ext>
            </a:extLst>
          </p:cNvPr>
          <p:cNvSpPr txBox="1">
            <a:spLocks/>
          </p:cNvSpPr>
          <p:nvPr/>
        </p:nvSpPr>
        <p:spPr>
          <a:xfrm>
            <a:off x="599556" y="104867"/>
            <a:ext cx="10994475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EHRA Practical NOAC Guide 2018 for cardioversion</a:t>
            </a:r>
            <a:r>
              <a:rPr lang="en-NZ" sz="32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769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0235" y="2936574"/>
            <a:ext cx="7593118" cy="769441"/>
          </a:xfrm>
          <a:gradFill flip="none" rotWithShape="1">
            <a:gsLst>
              <a:gs pos="0">
                <a:srgbClr val="000080">
                  <a:shade val="30000"/>
                  <a:satMod val="115000"/>
                </a:srgbClr>
              </a:gs>
              <a:gs pos="50000">
                <a:srgbClr val="000080">
                  <a:shade val="67500"/>
                  <a:satMod val="115000"/>
                </a:srgbClr>
              </a:gs>
              <a:gs pos="100000">
                <a:srgbClr val="000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sz="4400" dirty="0"/>
              <a:t>NOACs and TAVI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7E616E-10A1-4CCE-A285-49D8E85DFA02}"/>
              </a:ext>
            </a:extLst>
          </p:cNvPr>
          <p:cNvSpPr/>
          <p:nvPr/>
        </p:nvSpPr>
        <p:spPr>
          <a:xfrm>
            <a:off x="143932" y="6435223"/>
            <a:ext cx="22701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atin typeface="Arial"/>
              </a:rPr>
              <a:t>TAVI, </a:t>
            </a:r>
            <a:r>
              <a:rPr lang="fr-FR" sz="1000" dirty="0" err="1">
                <a:latin typeface="Arial"/>
              </a:rPr>
              <a:t>trans-aortic</a:t>
            </a:r>
            <a:r>
              <a:rPr lang="fr-FR" sz="1000" dirty="0">
                <a:latin typeface="Arial"/>
              </a:rPr>
              <a:t> valve implantation.</a:t>
            </a:r>
          </a:p>
        </p:txBody>
      </p:sp>
    </p:spTree>
    <p:extLst>
      <p:ext uri="{BB962C8B-B14F-4D97-AF65-F5344CB8AC3E}">
        <p14:creationId xmlns:p14="http://schemas.microsoft.com/office/powerpoint/2010/main" val="15658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2D204E-FC71-4419-9CAE-EEA723B96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87" y="6172261"/>
            <a:ext cx="3521671" cy="53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0678" tIns="0" rIns="0" bIns="70339" anchor="b">
            <a:spAutoFit/>
          </a:bodyPr>
          <a:lstStyle>
            <a:defPPr>
              <a:defRPr lang="en-US"/>
            </a:defPPr>
            <a:lvl1pPr eaLnBrk="0" hangingPunct="0">
              <a:spcBef>
                <a:spcPts val="0"/>
              </a:spcBef>
              <a:buClr>
                <a:srgbClr val="FF9900"/>
              </a:buClr>
              <a:tabLst>
                <a:tab pos="171450" algn="l"/>
              </a:tabLst>
              <a:defRPr sz="900">
                <a:latin typeface="+mj-lt"/>
                <a:cs typeface="Arial"/>
              </a:defRPr>
            </a:lvl1pPr>
          </a:lstStyle>
          <a:p>
            <a:pPr defTabSz="667568" fontAlgn="base">
              <a:spcAft>
                <a:spcPct val="0"/>
              </a:spcAft>
              <a:defRPr/>
            </a:pPr>
            <a:r>
              <a:rPr lang="en-GB" sz="1000" dirty="0">
                <a:latin typeface="Arial"/>
                <a:cs typeface="+mn-cs"/>
              </a:rPr>
              <a:t>Please refer to the SmPC for further information.</a:t>
            </a:r>
            <a:r>
              <a:rPr lang="en-GB" sz="1000" baseline="30000" dirty="0">
                <a:latin typeface="Arial"/>
                <a:cs typeface="+mn-cs"/>
              </a:rPr>
              <a:t>2</a:t>
            </a:r>
          </a:p>
          <a:p>
            <a:pPr defTabSz="667568" fontAlgn="base">
              <a:spcAft>
                <a:spcPct val="0"/>
              </a:spcAft>
              <a:defRPr/>
            </a:pPr>
            <a:r>
              <a:rPr lang="en-GB" sz="1000" dirty="0">
                <a:latin typeface="Arial"/>
                <a:cs typeface="+mn-cs"/>
              </a:rPr>
              <a:t>CNS, central nervous system; </a:t>
            </a:r>
            <a:r>
              <a:rPr lang="en-GB" sz="1000" dirty="0" err="1">
                <a:latin typeface="Arial"/>
                <a:cs typeface="+mn-cs"/>
              </a:rPr>
              <a:t>DVT</a:t>
            </a:r>
            <a:r>
              <a:rPr lang="en-GB" sz="1000" dirty="0">
                <a:latin typeface="Arial"/>
                <a:cs typeface="+mn-cs"/>
              </a:rPr>
              <a:t>, deep vein thrombosis; PE, pulmonary embolism.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AB7826-C351-450E-A0C5-9DC8AAF69571}"/>
              </a:ext>
            </a:extLst>
          </p:cNvPr>
          <p:cNvSpPr/>
          <p:nvPr/>
        </p:nvSpPr>
        <p:spPr>
          <a:xfrm>
            <a:off x="7565980" y="6126329"/>
            <a:ext cx="4498820" cy="578857"/>
          </a:xfrm>
          <a:prstGeom prst="rect">
            <a:avLst/>
          </a:prstGeom>
        </p:spPr>
        <p:txBody>
          <a:bodyPr wrap="square" rIns="175848" bIns="70339">
            <a:spAutoFit/>
          </a:bodyPr>
          <a:lstStyle/>
          <a:p>
            <a:pPr algn="r" defTabSz="66756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1. NCT02556203. Available at: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https://clinicaltrials.gov/ct2/show/NCT02556203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 Accessed July 2019; </a:t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2. Rivaroxaban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SmPC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 Available at: 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http://www.ema.europa.eu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DD819A-F091-0043-92F7-B41BFDD38DAE}"/>
              </a:ext>
            </a:extLst>
          </p:cNvPr>
          <p:cNvGrpSpPr/>
          <p:nvPr/>
        </p:nvGrpSpPr>
        <p:grpSpPr>
          <a:xfrm>
            <a:off x="749300" y="713398"/>
            <a:ext cx="11017673" cy="5204802"/>
            <a:chOff x="2005095" y="1406940"/>
            <a:chExt cx="8522668" cy="3874966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B4DECC6-6BD2-0744-A855-D05A6863EF01}"/>
                </a:ext>
              </a:extLst>
            </p:cNvPr>
            <p:cNvSpPr/>
            <p:nvPr/>
          </p:nvSpPr>
          <p:spPr>
            <a:xfrm>
              <a:off x="2005095" y="1406940"/>
              <a:ext cx="8023940" cy="618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93277">
                <a:defRPr/>
              </a:pPr>
              <a:r>
                <a:rPr lang="en-US" sz="1600" b="1" u="sng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lobal multicenter, open-label, randomized, event-driven, active-controlled study comparing a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riv</a:t>
              </a:r>
              <a:r>
                <a:rPr lang="en-US" sz="1600" b="1" u="sng" dirty="0" err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roxaban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-based antithrombotic strategy to an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antip</a:t>
              </a:r>
              <a:r>
                <a:rPr lang="en-US" sz="1600" b="1" u="sng" dirty="0" err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atelet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-based strategy after transcatheter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aort</a:t>
              </a:r>
              <a:r>
                <a:rPr lang="en-US" sz="1600" b="1" u="sng" dirty="0" err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1600" b="1" u="sng" dirty="0" err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ve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1" u="sng" dirty="0" err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placement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(TAVR) to </a:t>
              </a:r>
              <a:r>
                <a:rPr lang="en-US" sz="1600" b="1" u="sng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ptimize clinical outcomes will 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compare rivaroxaban-based</a:t>
              </a:r>
              <a:r>
                <a:rPr lang="fr-FR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59" name="bk object 16">
              <a:extLst>
                <a:ext uri="{FF2B5EF4-FFF2-40B4-BE49-F238E27FC236}">
                  <a16:creationId xmlns:a16="http://schemas.microsoft.com/office/drawing/2014/main" id="{361E93EB-DA76-454C-AA3E-5FA8FE8C9D25}"/>
                </a:ext>
              </a:extLst>
            </p:cNvPr>
            <p:cNvSpPr/>
            <p:nvPr/>
          </p:nvSpPr>
          <p:spPr>
            <a:xfrm>
              <a:off x="4120707" y="4023340"/>
              <a:ext cx="0" cy="463810"/>
            </a:xfrm>
            <a:custGeom>
              <a:avLst/>
              <a:gdLst/>
              <a:ahLst/>
              <a:cxnLst/>
              <a:rect l="l" t="t" r="r" b="b"/>
              <a:pathLst>
                <a:path h="488950">
                  <a:moveTo>
                    <a:pt x="0" y="48855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chemeClr val="tx1"/>
              </a:solidFill>
              <a:headEnd type="triangle"/>
              <a:tailEnd type="triangle"/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60" name="bk object 17">
              <a:extLst>
                <a:ext uri="{FF2B5EF4-FFF2-40B4-BE49-F238E27FC236}">
                  <a16:creationId xmlns:a16="http://schemas.microsoft.com/office/drawing/2014/main" id="{2EC1C2EA-5903-334D-A509-68EF8A172E9C}"/>
                </a:ext>
              </a:extLst>
            </p:cNvPr>
            <p:cNvSpPr/>
            <p:nvPr/>
          </p:nvSpPr>
          <p:spPr>
            <a:xfrm>
              <a:off x="8190236" y="4023344"/>
              <a:ext cx="0" cy="458388"/>
            </a:xfrm>
            <a:custGeom>
              <a:avLst/>
              <a:gdLst/>
              <a:ahLst/>
              <a:cxnLst/>
              <a:rect l="l" t="t" r="r" b="b"/>
              <a:pathLst>
                <a:path h="483235">
                  <a:moveTo>
                    <a:pt x="0" y="0"/>
                  </a:moveTo>
                  <a:lnTo>
                    <a:pt x="0" y="482879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61" name="bk object 18">
              <a:extLst>
                <a:ext uri="{FF2B5EF4-FFF2-40B4-BE49-F238E27FC236}">
                  <a16:creationId xmlns:a16="http://schemas.microsoft.com/office/drawing/2014/main" id="{0A57C221-8588-A042-A069-535B60F9287A}"/>
                </a:ext>
              </a:extLst>
            </p:cNvPr>
            <p:cNvSpPr/>
            <p:nvPr/>
          </p:nvSpPr>
          <p:spPr>
            <a:xfrm>
              <a:off x="8188864" y="3150159"/>
              <a:ext cx="0" cy="705353"/>
            </a:xfrm>
            <a:custGeom>
              <a:avLst/>
              <a:gdLst/>
              <a:ahLst/>
              <a:cxnLst/>
              <a:rect l="l" t="t" r="r" b="b"/>
              <a:pathLst>
                <a:path h="743585">
                  <a:moveTo>
                    <a:pt x="0" y="0"/>
                  </a:moveTo>
                  <a:lnTo>
                    <a:pt x="0" y="743204"/>
                  </a:lnTo>
                </a:path>
              </a:pathLst>
            </a:custGeom>
            <a:ln w="38100">
              <a:solidFill>
                <a:schemeClr val="tx1"/>
              </a:solidFill>
              <a:headEnd type="triangle"/>
              <a:tailEnd type="triangle"/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62" name="bk object 19">
              <a:extLst>
                <a:ext uri="{FF2B5EF4-FFF2-40B4-BE49-F238E27FC236}">
                  <a16:creationId xmlns:a16="http://schemas.microsoft.com/office/drawing/2014/main" id="{BE2809CC-144E-5E4D-9C50-7884DFE25EE8}"/>
                </a:ext>
              </a:extLst>
            </p:cNvPr>
            <p:cNvSpPr/>
            <p:nvPr/>
          </p:nvSpPr>
          <p:spPr>
            <a:xfrm>
              <a:off x="4120707" y="3150152"/>
              <a:ext cx="0" cy="705353"/>
            </a:xfrm>
            <a:custGeom>
              <a:avLst/>
              <a:gdLst/>
              <a:ahLst/>
              <a:cxnLst/>
              <a:rect l="l" t="t" r="r" b="b"/>
              <a:pathLst>
                <a:path h="743585">
                  <a:moveTo>
                    <a:pt x="0" y="74320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chemeClr val="tx1"/>
              </a:solidFill>
              <a:headEnd type="triangle"/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63" name="bk object 20">
              <a:extLst>
                <a:ext uri="{FF2B5EF4-FFF2-40B4-BE49-F238E27FC236}">
                  <a16:creationId xmlns:a16="http://schemas.microsoft.com/office/drawing/2014/main" id="{DC3B8199-69D3-F14D-A5B9-0347896AA94E}"/>
                </a:ext>
              </a:extLst>
            </p:cNvPr>
            <p:cNvSpPr/>
            <p:nvPr/>
          </p:nvSpPr>
          <p:spPr>
            <a:xfrm>
              <a:off x="2824413" y="2140093"/>
              <a:ext cx="6704711" cy="442728"/>
            </a:xfrm>
            <a:custGeom>
              <a:avLst/>
              <a:gdLst/>
              <a:ahLst/>
              <a:cxnLst/>
              <a:rect l="l" t="t" r="r" b="b"/>
              <a:pathLst>
                <a:path w="6728459" h="466725">
                  <a:moveTo>
                    <a:pt x="6508419" y="0"/>
                  </a:moveTo>
                  <a:lnTo>
                    <a:pt x="219811" y="0"/>
                  </a:lnTo>
                  <a:lnTo>
                    <a:pt x="175511" y="4465"/>
                  </a:lnTo>
                  <a:lnTo>
                    <a:pt x="134250" y="17273"/>
                  </a:lnTo>
                  <a:lnTo>
                    <a:pt x="96912" y="37540"/>
                  </a:lnTo>
                  <a:lnTo>
                    <a:pt x="64381" y="64381"/>
                  </a:lnTo>
                  <a:lnTo>
                    <a:pt x="37540" y="96912"/>
                  </a:lnTo>
                  <a:lnTo>
                    <a:pt x="17273" y="134250"/>
                  </a:lnTo>
                  <a:lnTo>
                    <a:pt x="4465" y="175511"/>
                  </a:lnTo>
                  <a:lnTo>
                    <a:pt x="0" y="219811"/>
                  </a:lnTo>
                  <a:lnTo>
                    <a:pt x="0" y="246799"/>
                  </a:lnTo>
                  <a:lnTo>
                    <a:pt x="4465" y="291099"/>
                  </a:lnTo>
                  <a:lnTo>
                    <a:pt x="17273" y="332361"/>
                  </a:lnTo>
                  <a:lnTo>
                    <a:pt x="37540" y="369702"/>
                  </a:lnTo>
                  <a:lnTo>
                    <a:pt x="64381" y="402235"/>
                  </a:lnTo>
                  <a:lnTo>
                    <a:pt x="96912" y="429079"/>
                  </a:lnTo>
                  <a:lnTo>
                    <a:pt x="134250" y="449347"/>
                  </a:lnTo>
                  <a:lnTo>
                    <a:pt x="175511" y="462157"/>
                  </a:lnTo>
                  <a:lnTo>
                    <a:pt x="219811" y="466623"/>
                  </a:lnTo>
                  <a:lnTo>
                    <a:pt x="6508419" y="466623"/>
                  </a:lnTo>
                  <a:lnTo>
                    <a:pt x="6552723" y="462157"/>
                  </a:lnTo>
                  <a:lnTo>
                    <a:pt x="6593988" y="449347"/>
                  </a:lnTo>
                  <a:lnTo>
                    <a:pt x="6631328" y="429079"/>
                  </a:lnTo>
                  <a:lnTo>
                    <a:pt x="6663861" y="402235"/>
                  </a:lnTo>
                  <a:lnTo>
                    <a:pt x="6690703" y="369702"/>
                  </a:lnTo>
                  <a:lnTo>
                    <a:pt x="6710970" y="332361"/>
                  </a:lnTo>
                  <a:lnTo>
                    <a:pt x="6723778" y="291099"/>
                  </a:lnTo>
                  <a:lnTo>
                    <a:pt x="6728244" y="246799"/>
                  </a:lnTo>
                  <a:lnTo>
                    <a:pt x="6728244" y="219811"/>
                  </a:lnTo>
                  <a:lnTo>
                    <a:pt x="6723778" y="175511"/>
                  </a:lnTo>
                  <a:lnTo>
                    <a:pt x="6710970" y="134250"/>
                  </a:lnTo>
                  <a:lnTo>
                    <a:pt x="6690703" y="96912"/>
                  </a:lnTo>
                  <a:lnTo>
                    <a:pt x="6663861" y="64381"/>
                  </a:lnTo>
                  <a:lnTo>
                    <a:pt x="6631328" y="37540"/>
                  </a:lnTo>
                  <a:lnTo>
                    <a:pt x="6593988" y="17273"/>
                  </a:lnTo>
                  <a:lnTo>
                    <a:pt x="6552723" y="4465"/>
                  </a:lnTo>
                  <a:lnTo>
                    <a:pt x="6508419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64" name="bk object 21">
              <a:extLst>
                <a:ext uri="{FF2B5EF4-FFF2-40B4-BE49-F238E27FC236}">
                  <a16:creationId xmlns:a16="http://schemas.microsoft.com/office/drawing/2014/main" id="{5CA1544C-B6AA-3040-B1F2-CA8C2420AF04}"/>
                </a:ext>
              </a:extLst>
            </p:cNvPr>
            <p:cNvSpPr/>
            <p:nvPr/>
          </p:nvSpPr>
          <p:spPr>
            <a:xfrm>
              <a:off x="2471129" y="3045770"/>
              <a:ext cx="3270096" cy="461400"/>
            </a:xfrm>
            <a:custGeom>
              <a:avLst/>
              <a:gdLst/>
              <a:ahLst/>
              <a:cxnLst/>
              <a:rect l="l" t="t" r="r" b="b"/>
              <a:pathLst>
                <a:path w="3281679" h="486410">
                  <a:moveTo>
                    <a:pt x="3052457" y="0"/>
                  </a:moveTo>
                  <a:lnTo>
                    <a:pt x="228854" y="0"/>
                  </a:lnTo>
                  <a:lnTo>
                    <a:pt x="182732" y="4649"/>
                  </a:lnTo>
                  <a:lnTo>
                    <a:pt x="139774" y="17984"/>
                  </a:lnTo>
                  <a:lnTo>
                    <a:pt x="100900" y="39085"/>
                  </a:lnTo>
                  <a:lnTo>
                    <a:pt x="67030" y="67032"/>
                  </a:lnTo>
                  <a:lnTo>
                    <a:pt x="39085" y="100903"/>
                  </a:lnTo>
                  <a:lnTo>
                    <a:pt x="17984" y="139779"/>
                  </a:lnTo>
                  <a:lnTo>
                    <a:pt x="4649" y="182741"/>
                  </a:lnTo>
                  <a:lnTo>
                    <a:pt x="0" y="228866"/>
                  </a:lnTo>
                  <a:lnTo>
                    <a:pt x="0" y="256946"/>
                  </a:lnTo>
                  <a:lnTo>
                    <a:pt x="4649" y="303071"/>
                  </a:lnTo>
                  <a:lnTo>
                    <a:pt x="17984" y="346031"/>
                  </a:lnTo>
                  <a:lnTo>
                    <a:pt x="39085" y="384905"/>
                  </a:lnTo>
                  <a:lnTo>
                    <a:pt x="67030" y="418774"/>
                  </a:lnTo>
                  <a:lnTo>
                    <a:pt x="100900" y="446718"/>
                  </a:lnTo>
                  <a:lnTo>
                    <a:pt x="139774" y="467817"/>
                  </a:lnTo>
                  <a:lnTo>
                    <a:pt x="182732" y="481151"/>
                  </a:lnTo>
                  <a:lnTo>
                    <a:pt x="228854" y="485800"/>
                  </a:lnTo>
                  <a:lnTo>
                    <a:pt x="3052457" y="485800"/>
                  </a:lnTo>
                  <a:lnTo>
                    <a:pt x="3098579" y="481151"/>
                  </a:lnTo>
                  <a:lnTo>
                    <a:pt x="3141537" y="467817"/>
                  </a:lnTo>
                  <a:lnTo>
                    <a:pt x="3180411" y="446718"/>
                  </a:lnTo>
                  <a:lnTo>
                    <a:pt x="3214281" y="418774"/>
                  </a:lnTo>
                  <a:lnTo>
                    <a:pt x="3242226" y="384905"/>
                  </a:lnTo>
                  <a:lnTo>
                    <a:pt x="3263326" y="346031"/>
                  </a:lnTo>
                  <a:lnTo>
                    <a:pt x="3276662" y="303071"/>
                  </a:lnTo>
                  <a:lnTo>
                    <a:pt x="3281311" y="256946"/>
                  </a:lnTo>
                  <a:lnTo>
                    <a:pt x="3281311" y="228866"/>
                  </a:lnTo>
                  <a:lnTo>
                    <a:pt x="3276662" y="182741"/>
                  </a:lnTo>
                  <a:lnTo>
                    <a:pt x="3263326" y="139779"/>
                  </a:lnTo>
                  <a:lnTo>
                    <a:pt x="3242226" y="100903"/>
                  </a:lnTo>
                  <a:lnTo>
                    <a:pt x="3214281" y="67032"/>
                  </a:lnTo>
                  <a:lnTo>
                    <a:pt x="3180411" y="39085"/>
                  </a:lnTo>
                  <a:lnTo>
                    <a:pt x="3141537" y="17984"/>
                  </a:lnTo>
                  <a:lnTo>
                    <a:pt x="3098579" y="4649"/>
                  </a:lnTo>
                  <a:lnTo>
                    <a:pt x="3052457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3200">
                <a:solidFill>
                  <a:schemeClr val="bg1"/>
                </a:solidFill>
              </a:endParaRPr>
            </a:p>
          </p:txBody>
        </p:sp>
        <p:sp>
          <p:nvSpPr>
            <p:cNvPr id="165" name="bk object 22">
              <a:extLst>
                <a:ext uri="{FF2B5EF4-FFF2-40B4-BE49-F238E27FC236}">
                  <a16:creationId xmlns:a16="http://schemas.microsoft.com/office/drawing/2014/main" id="{A0FFDCB5-FFDC-6747-985C-B61E2D166DBA}"/>
                </a:ext>
              </a:extLst>
            </p:cNvPr>
            <p:cNvSpPr/>
            <p:nvPr/>
          </p:nvSpPr>
          <p:spPr>
            <a:xfrm>
              <a:off x="2485844" y="3858721"/>
              <a:ext cx="3270096" cy="432488"/>
            </a:xfrm>
            <a:custGeom>
              <a:avLst/>
              <a:gdLst/>
              <a:ahLst/>
              <a:cxnLst/>
              <a:rect l="l" t="t" r="r" b="b"/>
              <a:pathLst>
                <a:path w="3281679" h="455929">
                  <a:moveTo>
                    <a:pt x="3066681" y="0"/>
                  </a:moveTo>
                  <a:lnTo>
                    <a:pt x="214630" y="0"/>
                  </a:lnTo>
                  <a:lnTo>
                    <a:pt x="165419" y="5668"/>
                  </a:lnTo>
                  <a:lnTo>
                    <a:pt x="120244" y="21814"/>
                  </a:lnTo>
                  <a:lnTo>
                    <a:pt x="80393" y="47149"/>
                  </a:lnTo>
                  <a:lnTo>
                    <a:pt x="47154" y="80385"/>
                  </a:lnTo>
                  <a:lnTo>
                    <a:pt x="21816" y="120234"/>
                  </a:lnTo>
                  <a:lnTo>
                    <a:pt x="5668" y="165407"/>
                  </a:lnTo>
                  <a:lnTo>
                    <a:pt x="0" y="214617"/>
                  </a:lnTo>
                  <a:lnTo>
                    <a:pt x="0" y="240982"/>
                  </a:lnTo>
                  <a:lnTo>
                    <a:pt x="5668" y="290192"/>
                  </a:lnTo>
                  <a:lnTo>
                    <a:pt x="21816" y="335365"/>
                  </a:lnTo>
                  <a:lnTo>
                    <a:pt x="47154" y="375214"/>
                  </a:lnTo>
                  <a:lnTo>
                    <a:pt x="80393" y="408450"/>
                  </a:lnTo>
                  <a:lnTo>
                    <a:pt x="120244" y="433785"/>
                  </a:lnTo>
                  <a:lnTo>
                    <a:pt x="165419" y="449931"/>
                  </a:lnTo>
                  <a:lnTo>
                    <a:pt x="214630" y="455599"/>
                  </a:lnTo>
                  <a:lnTo>
                    <a:pt x="3066681" y="455599"/>
                  </a:lnTo>
                  <a:lnTo>
                    <a:pt x="3115891" y="449931"/>
                  </a:lnTo>
                  <a:lnTo>
                    <a:pt x="3161067" y="433785"/>
                  </a:lnTo>
                  <a:lnTo>
                    <a:pt x="3200918" y="408450"/>
                  </a:lnTo>
                  <a:lnTo>
                    <a:pt x="3234157" y="375214"/>
                  </a:lnTo>
                  <a:lnTo>
                    <a:pt x="3259495" y="335365"/>
                  </a:lnTo>
                  <a:lnTo>
                    <a:pt x="3275642" y="290192"/>
                  </a:lnTo>
                  <a:lnTo>
                    <a:pt x="3281311" y="240982"/>
                  </a:lnTo>
                  <a:lnTo>
                    <a:pt x="3281311" y="214617"/>
                  </a:lnTo>
                  <a:lnTo>
                    <a:pt x="3275642" y="165407"/>
                  </a:lnTo>
                  <a:lnTo>
                    <a:pt x="3259495" y="120234"/>
                  </a:lnTo>
                  <a:lnTo>
                    <a:pt x="3234157" y="80385"/>
                  </a:lnTo>
                  <a:lnTo>
                    <a:pt x="3200918" y="47149"/>
                  </a:lnTo>
                  <a:lnTo>
                    <a:pt x="3161067" y="21814"/>
                  </a:lnTo>
                  <a:lnTo>
                    <a:pt x="3115891" y="5668"/>
                  </a:lnTo>
                  <a:lnTo>
                    <a:pt x="306668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66" name="bk object 23">
              <a:extLst>
                <a:ext uri="{FF2B5EF4-FFF2-40B4-BE49-F238E27FC236}">
                  <a16:creationId xmlns:a16="http://schemas.microsoft.com/office/drawing/2014/main" id="{9CE3599A-3566-B24F-9BF0-435A790CE128}"/>
                </a:ext>
              </a:extLst>
            </p:cNvPr>
            <p:cNvSpPr/>
            <p:nvPr/>
          </p:nvSpPr>
          <p:spPr>
            <a:xfrm>
              <a:off x="6597744" y="3858721"/>
              <a:ext cx="3270096" cy="432488"/>
            </a:xfrm>
            <a:custGeom>
              <a:avLst/>
              <a:gdLst/>
              <a:ahLst/>
              <a:cxnLst/>
              <a:rect l="l" t="t" r="r" b="b"/>
              <a:pathLst>
                <a:path w="3281679" h="455929">
                  <a:moveTo>
                    <a:pt x="3066681" y="0"/>
                  </a:moveTo>
                  <a:lnTo>
                    <a:pt x="214630" y="0"/>
                  </a:lnTo>
                  <a:lnTo>
                    <a:pt x="165415" y="5668"/>
                  </a:lnTo>
                  <a:lnTo>
                    <a:pt x="120239" y="21814"/>
                  </a:lnTo>
                  <a:lnTo>
                    <a:pt x="80387" y="47149"/>
                  </a:lnTo>
                  <a:lnTo>
                    <a:pt x="47150" y="80385"/>
                  </a:lnTo>
                  <a:lnTo>
                    <a:pt x="21814" y="120234"/>
                  </a:lnTo>
                  <a:lnTo>
                    <a:pt x="5668" y="165407"/>
                  </a:lnTo>
                  <a:lnTo>
                    <a:pt x="0" y="214617"/>
                  </a:lnTo>
                  <a:lnTo>
                    <a:pt x="0" y="240982"/>
                  </a:lnTo>
                  <a:lnTo>
                    <a:pt x="5668" y="290192"/>
                  </a:lnTo>
                  <a:lnTo>
                    <a:pt x="21814" y="335365"/>
                  </a:lnTo>
                  <a:lnTo>
                    <a:pt x="47150" y="375214"/>
                  </a:lnTo>
                  <a:lnTo>
                    <a:pt x="80387" y="408450"/>
                  </a:lnTo>
                  <a:lnTo>
                    <a:pt x="120239" y="433785"/>
                  </a:lnTo>
                  <a:lnTo>
                    <a:pt x="165415" y="449931"/>
                  </a:lnTo>
                  <a:lnTo>
                    <a:pt x="214630" y="455599"/>
                  </a:lnTo>
                  <a:lnTo>
                    <a:pt x="3066681" y="455599"/>
                  </a:lnTo>
                  <a:lnTo>
                    <a:pt x="3115891" y="449931"/>
                  </a:lnTo>
                  <a:lnTo>
                    <a:pt x="3161064" y="433785"/>
                  </a:lnTo>
                  <a:lnTo>
                    <a:pt x="3200913" y="408450"/>
                  </a:lnTo>
                  <a:lnTo>
                    <a:pt x="3234149" y="375214"/>
                  </a:lnTo>
                  <a:lnTo>
                    <a:pt x="3259484" y="335365"/>
                  </a:lnTo>
                  <a:lnTo>
                    <a:pt x="3275630" y="290192"/>
                  </a:lnTo>
                  <a:lnTo>
                    <a:pt x="3281299" y="240982"/>
                  </a:lnTo>
                  <a:lnTo>
                    <a:pt x="3281299" y="214617"/>
                  </a:lnTo>
                  <a:lnTo>
                    <a:pt x="3275630" y="165407"/>
                  </a:lnTo>
                  <a:lnTo>
                    <a:pt x="3259484" y="120234"/>
                  </a:lnTo>
                  <a:lnTo>
                    <a:pt x="3234149" y="80385"/>
                  </a:lnTo>
                  <a:lnTo>
                    <a:pt x="3200913" y="47149"/>
                  </a:lnTo>
                  <a:lnTo>
                    <a:pt x="3161064" y="21814"/>
                  </a:lnTo>
                  <a:lnTo>
                    <a:pt x="3115891" y="5668"/>
                  </a:lnTo>
                  <a:lnTo>
                    <a:pt x="306668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67" name="object 2">
              <a:extLst>
                <a:ext uri="{FF2B5EF4-FFF2-40B4-BE49-F238E27FC236}">
                  <a16:creationId xmlns:a16="http://schemas.microsoft.com/office/drawing/2014/main" id="{F601E361-8113-BE4C-8529-0E6DEEA75473}"/>
                </a:ext>
              </a:extLst>
            </p:cNvPr>
            <p:cNvSpPr txBox="1">
              <a:spLocks/>
            </p:cNvSpPr>
            <p:nvPr/>
          </p:nvSpPr>
          <p:spPr>
            <a:xfrm>
              <a:off x="3936262" y="2228492"/>
              <a:ext cx="4466077" cy="238933"/>
            </a:xfrm>
            <a:prstGeom prst="rect">
              <a:avLst/>
            </a:prstGeom>
          </p:spPr>
          <p:txBody>
            <a:bodyPr vert="horz" wrap="square" lIns="0" tIns="13027" rIns="0" bIns="0" rtlCol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26674">
                <a:spcBef>
                  <a:spcPts val="103"/>
                </a:spcBef>
              </a:pPr>
              <a:r>
                <a:rPr lang="en-GB" sz="2000" spc="-5" dirty="0">
                  <a:solidFill>
                    <a:schemeClr val="bg1"/>
                  </a:solidFill>
                  <a:effectLst/>
                  <a:latin typeface="Arial"/>
                  <a:ea typeface="+mn-ea"/>
                  <a:cs typeface="Arial"/>
                </a:rPr>
                <a:t>1,520 patients after successful TAVI procedure</a:t>
              </a:r>
            </a:p>
          </p:txBody>
        </p:sp>
        <p:sp>
          <p:nvSpPr>
            <p:cNvPr id="168" name="object 3">
              <a:extLst>
                <a:ext uri="{FF2B5EF4-FFF2-40B4-BE49-F238E27FC236}">
                  <a16:creationId xmlns:a16="http://schemas.microsoft.com/office/drawing/2014/main" id="{04A201D0-A6FC-2442-9E02-55FEA856932F}"/>
                </a:ext>
              </a:extLst>
            </p:cNvPr>
            <p:cNvSpPr txBox="1"/>
            <p:nvPr/>
          </p:nvSpPr>
          <p:spPr>
            <a:xfrm>
              <a:off x="2485844" y="3076645"/>
              <a:ext cx="3114843" cy="430859"/>
            </a:xfrm>
            <a:prstGeom prst="rect">
              <a:avLst/>
            </a:prstGeom>
          </p:spPr>
          <p:txBody>
            <a:bodyPr vert="horz" wrap="square" lIns="0" tIns="11787" rIns="0" bIns="0" rtlCol="0">
              <a:spAutoFit/>
            </a:bodyPr>
            <a:lstStyle/>
            <a:p>
              <a:pPr marL="11113" marR="4963" indent="-11113" algn="ctr">
                <a:spcBef>
                  <a:spcPts val="93"/>
                </a:spcBef>
              </a:pPr>
              <a:r>
                <a:rPr sz="1800" b="1" spc="-10" dirty="0">
                  <a:solidFill>
                    <a:schemeClr val="bg1"/>
                  </a:solidFill>
                  <a:latin typeface="Arial"/>
                  <a:cs typeface="Arial"/>
                </a:rPr>
                <a:t>Rivaroxaban </a:t>
              </a:r>
              <a:r>
                <a:rPr sz="1800" b="1" spc="-5" dirty="0">
                  <a:solidFill>
                    <a:schemeClr val="bg1"/>
                  </a:solidFill>
                  <a:latin typeface="Arial"/>
                  <a:cs typeface="Arial"/>
                </a:rPr>
                <a:t>10 mg OD </a:t>
              </a:r>
              <a:endParaRPr lang="fr-FR" sz="1800" b="1" spc="-5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marL="11113" marR="4963" indent="-11113" algn="ctr">
                <a:spcBef>
                  <a:spcPts val="93"/>
                </a:spcBef>
              </a:pPr>
              <a:r>
                <a:rPr lang="en-GB" sz="1800" b="1" spc="-5" dirty="0">
                  <a:solidFill>
                    <a:schemeClr val="bg1"/>
                  </a:solidFill>
                  <a:latin typeface="Arial"/>
                  <a:cs typeface="Arial"/>
                </a:rPr>
                <a:t>a</a:t>
              </a:r>
              <a:r>
                <a:rPr sz="1800" b="1" spc="-10" dirty="0" err="1">
                  <a:solidFill>
                    <a:schemeClr val="bg1"/>
                  </a:solidFill>
                  <a:latin typeface="Arial"/>
                  <a:cs typeface="Arial"/>
                </a:rPr>
                <a:t>spirin</a:t>
              </a:r>
              <a:r>
                <a:rPr sz="1800" b="1" spc="-10" dirty="0">
                  <a:solidFill>
                    <a:schemeClr val="bg1"/>
                  </a:solidFill>
                  <a:latin typeface="Arial"/>
                  <a:cs typeface="Arial"/>
                </a:rPr>
                <a:t> 75</a:t>
              </a:r>
              <a:r>
                <a:rPr lang="en-GB" sz="1800" b="1" spc="-10" dirty="0">
                  <a:solidFill>
                    <a:schemeClr val="bg1"/>
                  </a:solidFill>
                  <a:latin typeface="Arial"/>
                  <a:cs typeface="Arial"/>
                </a:rPr>
                <a:t>–</a:t>
              </a:r>
              <a:r>
                <a:rPr sz="1800" b="1" spc="-10" dirty="0">
                  <a:solidFill>
                    <a:schemeClr val="bg1"/>
                  </a:solidFill>
                  <a:latin typeface="Arial"/>
                  <a:cs typeface="Arial"/>
                </a:rPr>
                <a:t>100</a:t>
              </a:r>
              <a:r>
                <a:rPr lang="en-GB" sz="1800" b="1" spc="-10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sz="1800" b="1" spc="-10" dirty="0">
                  <a:solidFill>
                    <a:schemeClr val="bg1"/>
                  </a:solidFill>
                  <a:latin typeface="Arial"/>
                  <a:cs typeface="Arial"/>
                </a:rPr>
                <a:t>mg</a:t>
              </a:r>
              <a:r>
                <a:rPr sz="1800" b="1" spc="-68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chemeClr val="bg1"/>
                  </a:solidFill>
                  <a:latin typeface="Arial"/>
                  <a:cs typeface="Arial"/>
                </a:rPr>
                <a:t>OD</a:t>
              </a:r>
              <a:endParaRPr sz="18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69" name="object 4">
              <a:extLst>
                <a:ext uri="{FF2B5EF4-FFF2-40B4-BE49-F238E27FC236}">
                  <a16:creationId xmlns:a16="http://schemas.microsoft.com/office/drawing/2014/main" id="{506C03D5-1850-3447-8B61-7CDF9400577A}"/>
                </a:ext>
              </a:extLst>
            </p:cNvPr>
            <p:cNvSpPr txBox="1"/>
            <p:nvPr/>
          </p:nvSpPr>
          <p:spPr>
            <a:xfrm>
              <a:off x="2682953" y="3969741"/>
              <a:ext cx="2917733" cy="215086"/>
            </a:xfrm>
            <a:prstGeom prst="rect">
              <a:avLst/>
            </a:prstGeom>
          </p:spPr>
          <p:txBody>
            <a:bodyPr vert="horz" wrap="square" lIns="0" tIns="11787" rIns="0" bIns="0" rtlCol="0">
              <a:spAutoFit/>
            </a:bodyPr>
            <a:lstStyle/>
            <a:p>
              <a:pPr marL="12407" algn="ctr">
                <a:spcBef>
                  <a:spcPts val="93"/>
                </a:spcBef>
              </a:pPr>
              <a:r>
                <a:rPr sz="1800" b="1" spc="-10" dirty="0">
                  <a:solidFill>
                    <a:schemeClr val="bg1"/>
                  </a:solidFill>
                  <a:latin typeface="Arial"/>
                  <a:cs typeface="Arial"/>
                </a:rPr>
                <a:t>Rivaroxaban </a:t>
              </a:r>
              <a:r>
                <a:rPr sz="1800" b="1" spc="-5" dirty="0">
                  <a:solidFill>
                    <a:schemeClr val="bg1"/>
                  </a:solidFill>
                  <a:latin typeface="Arial"/>
                  <a:cs typeface="Arial"/>
                </a:rPr>
                <a:t>10 mg</a:t>
              </a:r>
              <a:r>
                <a:rPr sz="1800" b="1" spc="-39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chemeClr val="bg1"/>
                  </a:solidFill>
                  <a:latin typeface="Arial"/>
                  <a:cs typeface="Arial"/>
                </a:rPr>
                <a:t>OD</a:t>
              </a:r>
              <a:endParaRPr sz="18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70" name="object 5">
              <a:extLst>
                <a:ext uri="{FF2B5EF4-FFF2-40B4-BE49-F238E27FC236}">
                  <a16:creationId xmlns:a16="http://schemas.microsoft.com/office/drawing/2014/main" id="{4F92AAB5-58E9-9141-99C7-821BB6170BB1}"/>
                </a:ext>
              </a:extLst>
            </p:cNvPr>
            <p:cNvSpPr txBox="1"/>
            <p:nvPr/>
          </p:nvSpPr>
          <p:spPr>
            <a:xfrm>
              <a:off x="7278105" y="3902474"/>
              <a:ext cx="2000650" cy="241731"/>
            </a:xfrm>
            <a:prstGeom prst="rect">
              <a:avLst/>
            </a:prstGeom>
          </p:spPr>
          <p:txBody>
            <a:bodyPr vert="horz" wrap="square" lIns="0" tIns="16750" rIns="0" bIns="0" rtlCol="0">
              <a:spAutoFit/>
            </a:bodyPr>
            <a:lstStyle/>
            <a:p>
              <a:pPr marL="12407">
                <a:spcBef>
                  <a:spcPts val="132"/>
                </a:spcBef>
              </a:pPr>
              <a:r>
                <a:rPr sz="1800" b="1" spc="10" dirty="0">
                  <a:solidFill>
                    <a:srgbClr val="FFFFFF"/>
                  </a:solidFill>
                  <a:latin typeface="Arial"/>
                  <a:cs typeface="Arial"/>
                </a:rPr>
                <a:t>Aspirin 75</a:t>
              </a:r>
              <a:r>
                <a:rPr lang="en-GB" sz="2000" b="1" spc="-10" dirty="0">
                  <a:solidFill>
                    <a:srgbClr val="FFFFFF"/>
                  </a:solidFill>
                  <a:cs typeface="Arial"/>
                </a:rPr>
                <a:t>–</a:t>
              </a:r>
              <a:r>
                <a:rPr sz="1800" b="1" spc="10" dirty="0">
                  <a:solidFill>
                    <a:srgbClr val="FFFFFF"/>
                  </a:solidFill>
                  <a:latin typeface="Arial"/>
                  <a:cs typeface="Arial"/>
                </a:rPr>
                <a:t>100 </a:t>
              </a:r>
              <a:r>
                <a:rPr sz="1800" b="1" spc="24" dirty="0">
                  <a:solidFill>
                    <a:srgbClr val="FFFFFF"/>
                  </a:solidFill>
                  <a:latin typeface="Arial"/>
                  <a:cs typeface="Arial"/>
                </a:rPr>
                <a:t>mg</a:t>
              </a:r>
              <a:r>
                <a:rPr sz="1800" b="1" spc="-2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00" b="1" spc="24" dirty="0">
                  <a:solidFill>
                    <a:srgbClr val="FFFFFF"/>
                  </a:solidFill>
                  <a:latin typeface="Arial"/>
                  <a:cs typeface="Arial"/>
                </a:rPr>
                <a:t>OD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171" name="object 6">
              <a:extLst>
                <a:ext uri="{FF2B5EF4-FFF2-40B4-BE49-F238E27FC236}">
                  <a16:creationId xmlns:a16="http://schemas.microsoft.com/office/drawing/2014/main" id="{9D05CD89-7567-5E47-AF85-E76D5A32BE7B}"/>
                </a:ext>
              </a:extLst>
            </p:cNvPr>
            <p:cNvSpPr/>
            <p:nvPr/>
          </p:nvSpPr>
          <p:spPr>
            <a:xfrm>
              <a:off x="6553993" y="3045770"/>
              <a:ext cx="3270096" cy="461400"/>
            </a:xfrm>
            <a:custGeom>
              <a:avLst/>
              <a:gdLst/>
              <a:ahLst/>
              <a:cxnLst/>
              <a:rect l="l" t="t" r="r" b="b"/>
              <a:pathLst>
                <a:path w="3281679" h="486410">
                  <a:moveTo>
                    <a:pt x="3052457" y="0"/>
                  </a:moveTo>
                  <a:lnTo>
                    <a:pt x="228854" y="0"/>
                  </a:lnTo>
                  <a:lnTo>
                    <a:pt x="182732" y="4649"/>
                  </a:lnTo>
                  <a:lnTo>
                    <a:pt x="139774" y="17984"/>
                  </a:lnTo>
                  <a:lnTo>
                    <a:pt x="100900" y="39085"/>
                  </a:lnTo>
                  <a:lnTo>
                    <a:pt x="67030" y="67032"/>
                  </a:lnTo>
                  <a:lnTo>
                    <a:pt x="39085" y="100903"/>
                  </a:lnTo>
                  <a:lnTo>
                    <a:pt x="17984" y="139779"/>
                  </a:lnTo>
                  <a:lnTo>
                    <a:pt x="4649" y="182741"/>
                  </a:lnTo>
                  <a:lnTo>
                    <a:pt x="0" y="228866"/>
                  </a:lnTo>
                  <a:lnTo>
                    <a:pt x="0" y="256946"/>
                  </a:lnTo>
                  <a:lnTo>
                    <a:pt x="4649" y="303071"/>
                  </a:lnTo>
                  <a:lnTo>
                    <a:pt x="17984" y="346031"/>
                  </a:lnTo>
                  <a:lnTo>
                    <a:pt x="39085" y="384905"/>
                  </a:lnTo>
                  <a:lnTo>
                    <a:pt x="67030" y="418774"/>
                  </a:lnTo>
                  <a:lnTo>
                    <a:pt x="100900" y="446718"/>
                  </a:lnTo>
                  <a:lnTo>
                    <a:pt x="139774" y="467817"/>
                  </a:lnTo>
                  <a:lnTo>
                    <a:pt x="182732" y="481151"/>
                  </a:lnTo>
                  <a:lnTo>
                    <a:pt x="228854" y="485800"/>
                  </a:lnTo>
                  <a:lnTo>
                    <a:pt x="3052457" y="485800"/>
                  </a:lnTo>
                  <a:lnTo>
                    <a:pt x="3098579" y="481151"/>
                  </a:lnTo>
                  <a:lnTo>
                    <a:pt x="3141539" y="467817"/>
                  </a:lnTo>
                  <a:lnTo>
                    <a:pt x="3180415" y="446718"/>
                  </a:lnTo>
                  <a:lnTo>
                    <a:pt x="3214287" y="418774"/>
                  </a:lnTo>
                  <a:lnTo>
                    <a:pt x="3242235" y="384905"/>
                  </a:lnTo>
                  <a:lnTo>
                    <a:pt x="3263337" y="346031"/>
                  </a:lnTo>
                  <a:lnTo>
                    <a:pt x="3276674" y="303071"/>
                  </a:lnTo>
                  <a:lnTo>
                    <a:pt x="3281324" y="256946"/>
                  </a:lnTo>
                  <a:lnTo>
                    <a:pt x="3281324" y="228866"/>
                  </a:lnTo>
                  <a:lnTo>
                    <a:pt x="3276674" y="182741"/>
                  </a:lnTo>
                  <a:lnTo>
                    <a:pt x="3263337" y="139779"/>
                  </a:lnTo>
                  <a:lnTo>
                    <a:pt x="3242235" y="100903"/>
                  </a:lnTo>
                  <a:lnTo>
                    <a:pt x="3214287" y="67032"/>
                  </a:lnTo>
                  <a:lnTo>
                    <a:pt x="3180415" y="39085"/>
                  </a:lnTo>
                  <a:lnTo>
                    <a:pt x="3141539" y="17984"/>
                  </a:lnTo>
                  <a:lnTo>
                    <a:pt x="3098579" y="4649"/>
                  </a:lnTo>
                  <a:lnTo>
                    <a:pt x="30524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72" name="object 7">
              <a:extLst>
                <a:ext uri="{FF2B5EF4-FFF2-40B4-BE49-F238E27FC236}">
                  <a16:creationId xmlns:a16="http://schemas.microsoft.com/office/drawing/2014/main" id="{717125F2-B528-DE4A-B395-8BD7B9D46CB4}"/>
                </a:ext>
              </a:extLst>
            </p:cNvPr>
            <p:cNvSpPr txBox="1"/>
            <p:nvPr/>
          </p:nvSpPr>
          <p:spPr>
            <a:xfrm>
              <a:off x="6656943" y="3076645"/>
              <a:ext cx="3155174" cy="430859"/>
            </a:xfrm>
            <a:prstGeom prst="rect">
              <a:avLst/>
            </a:prstGeom>
          </p:spPr>
          <p:txBody>
            <a:bodyPr vert="horz" wrap="square" lIns="0" tIns="11787" rIns="0" bIns="0" rtlCol="0">
              <a:spAutoFit/>
            </a:bodyPr>
            <a:lstStyle/>
            <a:p>
              <a:pPr marL="20471" marR="4963" indent="-8685" algn="ctr">
                <a:spcBef>
                  <a:spcPts val="93"/>
                </a:spcBef>
              </a:pPr>
              <a:r>
                <a:rPr sz="1800" b="1" spc="-10" dirty="0">
                  <a:solidFill>
                    <a:srgbClr val="FFFFFF"/>
                  </a:solidFill>
                  <a:latin typeface="Arial"/>
                  <a:cs typeface="Arial"/>
                </a:rPr>
                <a:t>Clopidogrel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75 mg OD</a:t>
              </a:r>
              <a:endParaRPr lang="fr-FR" sz="1800" b="1" spc="-5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20471" marR="4963" indent="-8685" algn="ctr">
                <a:spcBef>
                  <a:spcPts val="93"/>
                </a:spcBef>
              </a:pP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  </a:t>
              </a:r>
              <a:r>
                <a:rPr sz="1800" b="1" spc="-10" dirty="0">
                  <a:solidFill>
                    <a:srgbClr val="FFFFFF"/>
                  </a:solidFill>
                  <a:latin typeface="Arial"/>
                  <a:cs typeface="Arial"/>
                </a:rPr>
                <a:t>Aspirin 75</a:t>
              </a:r>
              <a:r>
                <a:rPr lang="en-GB" sz="1800" b="1" spc="-10" dirty="0">
                  <a:solidFill>
                    <a:srgbClr val="FFFFFF"/>
                  </a:solidFill>
                  <a:cs typeface="Arial"/>
                </a:rPr>
                <a:t>–</a:t>
              </a:r>
              <a:r>
                <a:rPr sz="1800" b="1" spc="-10" dirty="0">
                  <a:solidFill>
                    <a:srgbClr val="FFFFFF"/>
                  </a:solidFill>
                  <a:latin typeface="Arial"/>
                  <a:cs typeface="Arial"/>
                </a:rPr>
                <a:t>100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mg</a:t>
              </a:r>
              <a:r>
                <a:rPr sz="1800" b="1" spc="-2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OD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173" name="object 8">
              <a:extLst>
                <a:ext uri="{FF2B5EF4-FFF2-40B4-BE49-F238E27FC236}">
                  <a16:creationId xmlns:a16="http://schemas.microsoft.com/office/drawing/2014/main" id="{C55C5EB4-A170-B645-97C1-B0CC5383023C}"/>
                </a:ext>
              </a:extLst>
            </p:cNvPr>
            <p:cNvSpPr/>
            <p:nvPr/>
          </p:nvSpPr>
          <p:spPr>
            <a:xfrm>
              <a:off x="4643029" y="3760708"/>
              <a:ext cx="1090243" cy="0"/>
            </a:xfrm>
            <a:custGeom>
              <a:avLst/>
              <a:gdLst/>
              <a:ahLst/>
              <a:cxnLst/>
              <a:rect l="l" t="t" r="r" b="b"/>
              <a:pathLst>
                <a:path w="1094104">
                  <a:moveTo>
                    <a:pt x="0" y="0"/>
                  </a:moveTo>
                  <a:lnTo>
                    <a:pt x="1094041" y="0"/>
                  </a:lnTo>
                </a:path>
              </a:pathLst>
            </a:custGeom>
            <a:ln w="38100" cap="rnd">
              <a:solidFill>
                <a:srgbClr val="1D63AF"/>
              </a:solidFill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74" name="object 9">
              <a:extLst>
                <a:ext uri="{FF2B5EF4-FFF2-40B4-BE49-F238E27FC236}">
                  <a16:creationId xmlns:a16="http://schemas.microsoft.com/office/drawing/2014/main" id="{1B1DF795-61A4-0642-B98F-5F44A8E52748}"/>
                </a:ext>
              </a:extLst>
            </p:cNvPr>
            <p:cNvSpPr txBox="1"/>
            <p:nvPr/>
          </p:nvSpPr>
          <p:spPr>
            <a:xfrm>
              <a:off x="4695718" y="3576631"/>
              <a:ext cx="1460754" cy="215086"/>
            </a:xfrm>
            <a:prstGeom prst="rect">
              <a:avLst/>
            </a:prstGeom>
          </p:spPr>
          <p:txBody>
            <a:bodyPr vert="horz" wrap="square" lIns="0" tIns="11787" rIns="0" bIns="0" rtlCol="0">
              <a:spAutoFit/>
            </a:bodyPr>
            <a:lstStyle/>
            <a:p>
              <a:pPr marL="12407">
                <a:spcBef>
                  <a:spcPts val="93"/>
                </a:spcBef>
              </a:pPr>
              <a:r>
                <a:rPr sz="1800" b="1" spc="-10" dirty="0">
                  <a:latin typeface="Arial"/>
                  <a:cs typeface="Arial"/>
                </a:rPr>
                <a:t>Drop </a:t>
              </a:r>
              <a:r>
                <a:rPr sz="1800" b="1" spc="-5" dirty="0">
                  <a:latin typeface="Arial"/>
                  <a:cs typeface="Arial"/>
                </a:rPr>
                <a:t>of</a:t>
              </a:r>
              <a:r>
                <a:rPr sz="1800" b="1" spc="-34" dirty="0">
                  <a:latin typeface="Arial"/>
                  <a:cs typeface="Arial"/>
                </a:rPr>
                <a:t> </a:t>
              </a:r>
              <a:r>
                <a:rPr sz="1800" b="1" spc="-10" dirty="0">
                  <a:latin typeface="Arial"/>
                  <a:cs typeface="Arial"/>
                </a:rPr>
                <a:t>aspirin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175" name="object 10">
              <a:extLst>
                <a:ext uri="{FF2B5EF4-FFF2-40B4-BE49-F238E27FC236}">
                  <a16:creationId xmlns:a16="http://schemas.microsoft.com/office/drawing/2014/main" id="{71DCBC53-E51A-3F45-8F24-5B9D2821A513}"/>
                </a:ext>
              </a:extLst>
            </p:cNvPr>
            <p:cNvSpPr/>
            <p:nvPr/>
          </p:nvSpPr>
          <p:spPr>
            <a:xfrm>
              <a:off x="8871834" y="3760708"/>
              <a:ext cx="944075" cy="0"/>
            </a:xfrm>
            <a:custGeom>
              <a:avLst/>
              <a:gdLst/>
              <a:ahLst/>
              <a:cxnLst/>
              <a:rect l="l" t="t" r="r" b="b"/>
              <a:pathLst>
                <a:path w="947420">
                  <a:moveTo>
                    <a:pt x="0" y="0"/>
                  </a:moveTo>
                  <a:lnTo>
                    <a:pt x="946899" y="0"/>
                  </a:lnTo>
                </a:path>
              </a:pathLst>
            </a:custGeom>
            <a:ln w="38100" cap="rnd">
              <a:solidFill>
                <a:srgbClr val="1D63AF"/>
              </a:solidFill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76" name="object 11">
              <a:extLst>
                <a:ext uri="{FF2B5EF4-FFF2-40B4-BE49-F238E27FC236}">
                  <a16:creationId xmlns:a16="http://schemas.microsoft.com/office/drawing/2014/main" id="{B02883BC-D23C-7440-AD3C-C64F3A3773DA}"/>
                </a:ext>
              </a:extLst>
            </p:cNvPr>
            <p:cNvSpPr txBox="1"/>
            <p:nvPr/>
          </p:nvSpPr>
          <p:spPr>
            <a:xfrm>
              <a:off x="8744652" y="3557213"/>
              <a:ext cx="1783111" cy="215086"/>
            </a:xfrm>
            <a:prstGeom prst="rect">
              <a:avLst/>
            </a:prstGeom>
          </p:spPr>
          <p:txBody>
            <a:bodyPr vert="horz" wrap="square" lIns="0" tIns="11787" rIns="0" bIns="0" rtlCol="0">
              <a:spAutoFit/>
            </a:bodyPr>
            <a:lstStyle/>
            <a:p>
              <a:pPr marL="12407">
                <a:spcBef>
                  <a:spcPts val="93"/>
                </a:spcBef>
              </a:pPr>
              <a:r>
                <a:rPr sz="1800" b="1" spc="-10" dirty="0">
                  <a:latin typeface="Arial"/>
                  <a:cs typeface="Arial"/>
                </a:rPr>
                <a:t>Drop </a:t>
              </a:r>
              <a:r>
                <a:rPr sz="1800" b="1" spc="-5" dirty="0">
                  <a:latin typeface="Arial"/>
                  <a:cs typeface="Arial"/>
                </a:rPr>
                <a:t>of</a:t>
              </a:r>
              <a:r>
                <a:rPr sz="1800" b="1" spc="-39" dirty="0">
                  <a:latin typeface="Arial"/>
                  <a:cs typeface="Arial"/>
                </a:rPr>
                <a:t> </a:t>
              </a:r>
              <a:r>
                <a:rPr lang="en-GB" sz="1800" b="1" spc="-39" dirty="0">
                  <a:latin typeface="Arial"/>
                  <a:cs typeface="Arial"/>
                </a:rPr>
                <a:t>c</a:t>
              </a:r>
              <a:r>
                <a:rPr lang="en-GB" sz="1800" b="1" spc="-10" dirty="0">
                  <a:solidFill>
                    <a:srgbClr val="FFFFFF"/>
                  </a:solidFill>
                  <a:cs typeface="Arial"/>
                </a:rPr>
                <a:t>lopidogrel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177" name="object 12">
              <a:extLst>
                <a:ext uri="{FF2B5EF4-FFF2-40B4-BE49-F238E27FC236}">
                  <a16:creationId xmlns:a16="http://schemas.microsoft.com/office/drawing/2014/main" id="{D9F14CD5-AF61-5E46-B089-16214A65A1B5}"/>
                </a:ext>
              </a:extLst>
            </p:cNvPr>
            <p:cNvSpPr/>
            <p:nvPr/>
          </p:nvSpPr>
          <p:spPr>
            <a:xfrm>
              <a:off x="2485849" y="4502866"/>
              <a:ext cx="7381763" cy="779040"/>
            </a:xfrm>
            <a:custGeom>
              <a:avLst/>
              <a:gdLst/>
              <a:ahLst/>
              <a:cxnLst/>
              <a:rect l="l" t="t" r="r" b="b"/>
              <a:pathLst>
                <a:path w="7407909" h="973454">
                  <a:moveTo>
                    <a:pt x="6949249" y="0"/>
                  </a:moveTo>
                  <a:lnTo>
                    <a:pt x="458520" y="0"/>
                  </a:lnTo>
                  <a:lnTo>
                    <a:pt x="411639" y="2367"/>
                  </a:lnTo>
                  <a:lnTo>
                    <a:pt x="366111" y="9315"/>
                  </a:lnTo>
                  <a:lnTo>
                    <a:pt x="322169" y="20613"/>
                  </a:lnTo>
                  <a:lnTo>
                    <a:pt x="280042" y="36032"/>
                  </a:lnTo>
                  <a:lnTo>
                    <a:pt x="239960" y="55340"/>
                  </a:lnTo>
                  <a:lnTo>
                    <a:pt x="202155" y="78307"/>
                  </a:lnTo>
                  <a:lnTo>
                    <a:pt x="166857" y="104703"/>
                  </a:lnTo>
                  <a:lnTo>
                    <a:pt x="134296" y="134297"/>
                  </a:lnTo>
                  <a:lnTo>
                    <a:pt x="104702" y="166859"/>
                  </a:lnTo>
                  <a:lnTo>
                    <a:pt x="78307" y="202158"/>
                  </a:lnTo>
                  <a:lnTo>
                    <a:pt x="55340" y="239964"/>
                  </a:lnTo>
                  <a:lnTo>
                    <a:pt x="36032" y="280047"/>
                  </a:lnTo>
                  <a:lnTo>
                    <a:pt x="20613" y="322176"/>
                  </a:lnTo>
                  <a:lnTo>
                    <a:pt x="9315" y="366120"/>
                  </a:lnTo>
                  <a:lnTo>
                    <a:pt x="2367" y="411649"/>
                  </a:lnTo>
                  <a:lnTo>
                    <a:pt x="0" y="458533"/>
                  </a:lnTo>
                  <a:lnTo>
                    <a:pt x="0" y="514807"/>
                  </a:lnTo>
                  <a:lnTo>
                    <a:pt x="2367" y="561688"/>
                  </a:lnTo>
                  <a:lnTo>
                    <a:pt x="9315" y="607216"/>
                  </a:lnTo>
                  <a:lnTo>
                    <a:pt x="20613" y="651158"/>
                  </a:lnTo>
                  <a:lnTo>
                    <a:pt x="36032" y="693285"/>
                  </a:lnTo>
                  <a:lnTo>
                    <a:pt x="55340" y="733367"/>
                  </a:lnTo>
                  <a:lnTo>
                    <a:pt x="78307" y="771172"/>
                  </a:lnTo>
                  <a:lnTo>
                    <a:pt x="104702" y="806470"/>
                  </a:lnTo>
                  <a:lnTo>
                    <a:pt x="134296" y="839031"/>
                  </a:lnTo>
                  <a:lnTo>
                    <a:pt x="166857" y="868625"/>
                  </a:lnTo>
                  <a:lnTo>
                    <a:pt x="202155" y="895020"/>
                  </a:lnTo>
                  <a:lnTo>
                    <a:pt x="239960" y="917987"/>
                  </a:lnTo>
                  <a:lnTo>
                    <a:pt x="280042" y="937295"/>
                  </a:lnTo>
                  <a:lnTo>
                    <a:pt x="322169" y="952714"/>
                  </a:lnTo>
                  <a:lnTo>
                    <a:pt x="366111" y="964012"/>
                  </a:lnTo>
                  <a:lnTo>
                    <a:pt x="411639" y="970960"/>
                  </a:lnTo>
                  <a:lnTo>
                    <a:pt x="458520" y="973328"/>
                  </a:lnTo>
                  <a:lnTo>
                    <a:pt x="6949249" y="973328"/>
                  </a:lnTo>
                  <a:lnTo>
                    <a:pt x="6996129" y="970960"/>
                  </a:lnTo>
                  <a:lnTo>
                    <a:pt x="7041654" y="964012"/>
                  </a:lnTo>
                  <a:lnTo>
                    <a:pt x="7085596" y="952714"/>
                  </a:lnTo>
                  <a:lnTo>
                    <a:pt x="7127722" y="937295"/>
                  </a:lnTo>
                  <a:lnTo>
                    <a:pt x="7167803" y="917987"/>
                  </a:lnTo>
                  <a:lnTo>
                    <a:pt x="7205608" y="895020"/>
                  </a:lnTo>
                  <a:lnTo>
                    <a:pt x="7240907" y="868625"/>
                  </a:lnTo>
                  <a:lnTo>
                    <a:pt x="7273469" y="839031"/>
                  </a:lnTo>
                  <a:lnTo>
                    <a:pt x="7303063" y="806470"/>
                  </a:lnTo>
                  <a:lnTo>
                    <a:pt x="7329459" y="771172"/>
                  </a:lnTo>
                  <a:lnTo>
                    <a:pt x="7352427" y="733367"/>
                  </a:lnTo>
                  <a:lnTo>
                    <a:pt x="7371736" y="693285"/>
                  </a:lnTo>
                  <a:lnTo>
                    <a:pt x="7387155" y="651158"/>
                  </a:lnTo>
                  <a:lnTo>
                    <a:pt x="7398454" y="607216"/>
                  </a:lnTo>
                  <a:lnTo>
                    <a:pt x="7405402" y="561688"/>
                  </a:lnTo>
                  <a:lnTo>
                    <a:pt x="7407770" y="514807"/>
                  </a:lnTo>
                  <a:lnTo>
                    <a:pt x="7407770" y="458533"/>
                  </a:lnTo>
                  <a:lnTo>
                    <a:pt x="7405402" y="411649"/>
                  </a:lnTo>
                  <a:lnTo>
                    <a:pt x="7398454" y="366120"/>
                  </a:lnTo>
                  <a:lnTo>
                    <a:pt x="7387155" y="322176"/>
                  </a:lnTo>
                  <a:lnTo>
                    <a:pt x="7371736" y="280047"/>
                  </a:lnTo>
                  <a:lnTo>
                    <a:pt x="7352427" y="239964"/>
                  </a:lnTo>
                  <a:lnTo>
                    <a:pt x="7329459" y="202158"/>
                  </a:lnTo>
                  <a:lnTo>
                    <a:pt x="7303063" y="166859"/>
                  </a:lnTo>
                  <a:lnTo>
                    <a:pt x="7273469" y="134297"/>
                  </a:lnTo>
                  <a:lnTo>
                    <a:pt x="7240907" y="104703"/>
                  </a:lnTo>
                  <a:lnTo>
                    <a:pt x="7205608" y="78307"/>
                  </a:lnTo>
                  <a:lnTo>
                    <a:pt x="7167803" y="55340"/>
                  </a:lnTo>
                  <a:lnTo>
                    <a:pt x="7127722" y="36032"/>
                  </a:lnTo>
                  <a:lnTo>
                    <a:pt x="7085596" y="20613"/>
                  </a:lnTo>
                  <a:lnTo>
                    <a:pt x="7041654" y="9315"/>
                  </a:lnTo>
                  <a:lnTo>
                    <a:pt x="6996129" y="2367"/>
                  </a:lnTo>
                  <a:lnTo>
                    <a:pt x="6949249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78" name="object 13">
              <a:extLst>
                <a:ext uri="{FF2B5EF4-FFF2-40B4-BE49-F238E27FC236}">
                  <a16:creationId xmlns:a16="http://schemas.microsoft.com/office/drawing/2014/main" id="{4F8F20CC-6ACD-FB44-A1EF-37E6F0C32535}"/>
                </a:ext>
              </a:extLst>
            </p:cNvPr>
            <p:cNvSpPr txBox="1"/>
            <p:nvPr/>
          </p:nvSpPr>
          <p:spPr>
            <a:xfrm>
              <a:off x="2824413" y="4579885"/>
              <a:ext cx="6704711" cy="697211"/>
            </a:xfrm>
            <a:prstGeom prst="rect">
              <a:avLst/>
            </a:prstGeom>
          </p:spPr>
          <p:txBody>
            <a:bodyPr vert="horz" wrap="square" lIns="0" tIns="13027" rIns="0" bIns="0" rtlCol="0">
              <a:spAutoFit/>
            </a:bodyPr>
            <a:lstStyle/>
            <a:p>
              <a:pPr marL="12407" marR="4963" indent="-620" algn="ctr">
                <a:spcBef>
                  <a:spcPts val="103"/>
                </a:spcBef>
              </a:pPr>
              <a:r>
                <a:rPr sz="2000" b="1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Primary </a:t>
              </a:r>
              <a:r>
                <a:rPr sz="2000" b="1" spc="-5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end-point</a:t>
              </a:r>
              <a:r>
                <a:rPr lang="en-GB" sz="2000" b="1" spc="-5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:</a:t>
              </a:r>
              <a:r>
                <a:rPr sz="2000" b="1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 </a:t>
              </a:r>
              <a:r>
                <a:rPr sz="2000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death, MI, </a:t>
              </a:r>
              <a:r>
                <a:rPr sz="2000" b="1" spc="-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stroke, </a:t>
              </a:r>
              <a:r>
                <a:rPr sz="2000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non-CNS </a:t>
              </a:r>
              <a:r>
                <a:rPr sz="2000" b="1" spc="-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systemic</a:t>
              </a:r>
              <a:r>
                <a:rPr lang="fr-FR" sz="2000" b="1" spc="-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000" b="1" spc="-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emboli, </a:t>
              </a:r>
              <a:br>
                <a:rPr lang="en-GB" sz="2000" b="1" spc="-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</a:br>
              <a:r>
                <a:rPr sz="2000" b="1" spc="-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symptomatic valve </a:t>
              </a:r>
              <a:r>
                <a:rPr sz="2000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thrombosis, </a:t>
              </a: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DVT </a:t>
              </a:r>
              <a:r>
                <a:rPr sz="2000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or </a:t>
              </a:r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PE</a:t>
              </a:r>
              <a:r>
                <a:rPr sz="2000" b="1" spc="-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, </a:t>
              </a:r>
              <a:r>
                <a:rPr sz="2000" b="1" spc="-5" dirty="0">
                  <a:solidFill>
                    <a:schemeClr val="accent4">
                      <a:lumMod val="75000"/>
                    </a:schemeClr>
                  </a:solidFill>
                  <a:latin typeface="Arial-BoldItalicMT"/>
                  <a:cs typeface="Arial-BoldItalicMT"/>
                </a:rPr>
                <a:t>major </a:t>
              </a:r>
              <a:r>
                <a:rPr sz="2000" b="1" dirty="0">
                  <a:solidFill>
                    <a:schemeClr val="accent4">
                      <a:lumMod val="75000"/>
                    </a:schemeClr>
                  </a:solidFill>
                  <a:latin typeface="Arial-BoldItalicMT"/>
                  <a:cs typeface="Arial-BoldItalicMT"/>
                </a:rPr>
                <a:t>bleeding </a:t>
              </a:r>
              <a:b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Arial-BoldItalicMT"/>
                  <a:cs typeface="Arial-BoldItalicMT"/>
                </a:rPr>
              </a:br>
              <a:r>
                <a:rPr sz="2000" b="1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over </a:t>
              </a:r>
              <a:r>
                <a:rPr sz="2000" b="1" spc="-5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720 </a:t>
              </a:r>
              <a:r>
                <a:rPr sz="2000" b="1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days of treatment</a:t>
              </a:r>
              <a:r>
                <a:rPr sz="2000" b="1" spc="39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 </a:t>
              </a:r>
              <a:r>
                <a:rPr sz="2000" b="1" spc="-5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exposure</a:t>
              </a:r>
              <a:r>
                <a:rPr sz="2000" b="1" spc="-5" dirty="0">
                  <a:solidFill>
                    <a:srgbClr val="FFFFFF"/>
                  </a:solidFill>
                  <a:latin typeface="Arial"/>
                  <a:cs typeface="Arial"/>
                </a:rPr>
                <a:t>.</a:t>
              </a:r>
              <a:endParaRPr sz="2000" dirty="0">
                <a:latin typeface="Arial"/>
                <a:cs typeface="Arial"/>
              </a:endParaRPr>
            </a:p>
          </p:txBody>
        </p:sp>
        <p:sp>
          <p:nvSpPr>
            <p:cNvPr id="179" name="object 14">
              <a:extLst>
                <a:ext uri="{FF2B5EF4-FFF2-40B4-BE49-F238E27FC236}">
                  <a16:creationId xmlns:a16="http://schemas.microsoft.com/office/drawing/2014/main" id="{1566245F-B14F-474B-B27A-6CCC3B7F2625}"/>
                </a:ext>
              </a:extLst>
            </p:cNvPr>
            <p:cNvSpPr/>
            <p:nvPr/>
          </p:nvSpPr>
          <p:spPr>
            <a:xfrm>
              <a:off x="4120714" y="2805822"/>
              <a:ext cx="4069904" cy="222870"/>
            </a:xfrm>
            <a:custGeom>
              <a:avLst/>
              <a:gdLst/>
              <a:ahLst/>
              <a:cxnLst/>
              <a:rect l="l" t="t" r="r" b="b"/>
              <a:pathLst>
                <a:path w="4084320" h="234950">
                  <a:moveTo>
                    <a:pt x="0" y="234734"/>
                  </a:moveTo>
                  <a:lnTo>
                    <a:pt x="0" y="174497"/>
                  </a:lnTo>
                  <a:lnTo>
                    <a:pt x="6811" y="128111"/>
                  </a:lnTo>
                  <a:lnTo>
                    <a:pt x="26033" y="86427"/>
                  </a:lnTo>
                  <a:lnTo>
                    <a:pt x="55848" y="51111"/>
                  </a:lnTo>
                  <a:lnTo>
                    <a:pt x="94439" y="23825"/>
                  </a:lnTo>
                  <a:lnTo>
                    <a:pt x="139988" y="6233"/>
                  </a:lnTo>
                  <a:lnTo>
                    <a:pt x="190677" y="0"/>
                  </a:lnTo>
                  <a:lnTo>
                    <a:pt x="3893248" y="0"/>
                  </a:lnTo>
                  <a:lnTo>
                    <a:pt x="3943939" y="6233"/>
                  </a:lnTo>
                  <a:lnTo>
                    <a:pt x="3989490" y="23825"/>
                  </a:lnTo>
                  <a:lnTo>
                    <a:pt x="4028084" y="51111"/>
                  </a:lnTo>
                  <a:lnTo>
                    <a:pt x="4057902" y="86427"/>
                  </a:lnTo>
                  <a:lnTo>
                    <a:pt x="4077126" y="128111"/>
                  </a:lnTo>
                  <a:lnTo>
                    <a:pt x="4083939" y="174497"/>
                  </a:lnTo>
                  <a:lnTo>
                    <a:pt x="4083939" y="234734"/>
                  </a:lnTo>
                </a:path>
              </a:pathLst>
            </a:custGeom>
            <a:ln w="38100">
              <a:solidFill>
                <a:schemeClr val="tx1"/>
              </a:solidFill>
              <a:headEnd type="triangle"/>
              <a:tailEnd type="triangle"/>
            </a:ln>
          </p:spPr>
          <p:txBody>
            <a:bodyPr wrap="square" lIns="0" tIns="0" rIns="0" bIns="0" rtlCol="0"/>
            <a:lstStyle/>
            <a:p>
              <a:endParaRPr sz="3200" dirty="0"/>
            </a:p>
          </p:txBody>
        </p:sp>
        <p:sp>
          <p:nvSpPr>
            <p:cNvPr id="42" name="TextBox 80">
              <a:extLst>
                <a:ext uri="{FF2B5EF4-FFF2-40B4-BE49-F238E27FC236}">
                  <a16:creationId xmlns:a16="http://schemas.microsoft.com/office/drawing/2014/main" id="{6F461E0B-9238-D74F-85AF-71B529532691}"/>
                </a:ext>
              </a:extLst>
            </p:cNvPr>
            <p:cNvSpPr txBox="1"/>
            <p:nvPr/>
          </p:nvSpPr>
          <p:spPr>
            <a:xfrm>
              <a:off x="5992317" y="2572889"/>
              <a:ext cx="368646" cy="3567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defPPr>
                <a:defRPr lang="en-GB"/>
              </a:defPPr>
              <a:lvl1pPr algn="ctr" eaLnBrk="0" hangingPunct="0">
                <a:lnSpc>
                  <a:spcPct val="80000"/>
                </a:lnSpc>
                <a:defRPr sz="1400" b="1">
                  <a:solidFill>
                    <a:srgbClr val="575756">
                      <a:lumMod val="50000"/>
                    </a:srgbClr>
                  </a:solidFill>
                  <a:latin typeface="Calibri"/>
                  <a:cs typeface="Calibri"/>
                </a:defRPr>
              </a:lvl1pPr>
            </a:lstStyle>
            <a:p>
              <a:pPr defTabSz="423855">
                <a:defRPr/>
              </a:pPr>
              <a:r>
                <a:rPr lang="en-US" kern="0" dirty="0">
                  <a:solidFill>
                    <a:schemeClr val="tx1"/>
                  </a:solidFill>
                  <a:latin typeface="+mj-lt"/>
                  <a:ea typeface="Tahoma" charset="0"/>
                  <a:cs typeface="Tahoma" charset="0"/>
                </a:rPr>
                <a:t>R</a:t>
              </a:r>
            </a:p>
            <a:p>
              <a:pPr defTabSz="423855">
                <a:defRPr/>
              </a:pPr>
              <a:r>
                <a:rPr lang="en-US" kern="0" dirty="0">
                  <a:solidFill>
                    <a:schemeClr val="tx1"/>
                  </a:solidFill>
                  <a:latin typeface="+mj-lt"/>
                  <a:ea typeface="Tahoma" charset="0"/>
                  <a:cs typeface="Tahoma" charset="0"/>
                </a:rPr>
                <a:t>1:1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277D7D07-FA54-E348-A230-C386C6FC6029}"/>
              </a:ext>
            </a:extLst>
          </p:cNvPr>
          <p:cNvSpPr txBox="1">
            <a:spLocks/>
          </p:cNvSpPr>
          <p:nvPr/>
        </p:nvSpPr>
        <p:spPr>
          <a:xfrm>
            <a:off x="424687" y="113095"/>
            <a:ext cx="11423052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GALILEO</a:t>
            </a:r>
            <a:endParaRPr lang="en-NZ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7338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37965" y="833316"/>
            <a:ext cx="9525335" cy="845231"/>
          </a:xfrm>
        </p:spPr>
        <p:txBody>
          <a:bodyPr>
            <a:noAutofit/>
          </a:bodyPr>
          <a:lstStyle/>
          <a:p>
            <a:r>
              <a:rPr lang="en-US" sz="1800" u="sng" dirty="0">
                <a:solidFill>
                  <a:schemeClr val="accent4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nti-</a:t>
            </a:r>
            <a:r>
              <a:rPr lang="en-US" sz="1800" u="sng" dirty="0">
                <a:solidFill>
                  <a:schemeClr val="accent4"/>
                </a:solidFill>
              </a:rPr>
              <a:t>T</a:t>
            </a:r>
            <a:r>
              <a:rPr lang="en-US" sz="1800" dirty="0">
                <a:solidFill>
                  <a:schemeClr val="tx1"/>
                </a:solidFill>
              </a:rPr>
              <a:t>hrombotic Strategy to </a:t>
            </a:r>
            <a:r>
              <a:rPr lang="en-US" sz="1800" u="sng" dirty="0">
                <a:solidFill>
                  <a:schemeClr val="accent4"/>
                </a:solidFill>
              </a:rPr>
              <a:t>L</a:t>
            </a:r>
            <a:r>
              <a:rPr lang="en-US" sz="1800" dirty="0">
                <a:solidFill>
                  <a:schemeClr val="tx1"/>
                </a:solidFill>
              </a:rPr>
              <a:t>ower </a:t>
            </a:r>
            <a:r>
              <a:rPr lang="en-US" sz="1800" u="sng" dirty="0">
                <a:solidFill>
                  <a:schemeClr val="accent4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ll cardiovascular and </a:t>
            </a:r>
            <a:r>
              <a:rPr lang="en-US" sz="1800" u="sng" dirty="0">
                <a:solidFill>
                  <a:schemeClr val="accent4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eurologic Ischemic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and Hemorrhagic Events after </a:t>
            </a:r>
            <a:r>
              <a:rPr lang="en-US" sz="1800" u="sng" dirty="0">
                <a:solidFill>
                  <a:schemeClr val="accent4"/>
                </a:solidFill>
              </a:rPr>
              <a:t>T</a:t>
            </a:r>
            <a:r>
              <a:rPr lang="en-US" sz="1800" dirty="0">
                <a:solidFill>
                  <a:schemeClr val="tx1"/>
                </a:solidFill>
              </a:rPr>
              <a:t>rans-Aortic Valve </a:t>
            </a:r>
            <a:r>
              <a:rPr lang="en-US" sz="1800" u="sng" dirty="0">
                <a:solidFill>
                  <a:schemeClr val="accent4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mplantation for Aortic </a:t>
            </a:r>
            <a:r>
              <a:rPr lang="en-US" sz="1800" u="sng" dirty="0">
                <a:solidFill>
                  <a:schemeClr val="accent4"/>
                </a:solidFill>
              </a:rPr>
              <a:t>S</a:t>
            </a:r>
            <a:r>
              <a:rPr lang="en-US" sz="1800" dirty="0">
                <a:solidFill>
                  <a:schemeClr val="tx1"/>
                </a:solidFill>
              </a:rPr>
              <a:t>tenosis</a:t>
            </a:r>
            <a:r>
              <a:rPr lang="fr-FR" sz="1800" dirty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fr-FR" sz="1800" baseline="30000" dirty="0">
                <a:solidFill>
                  <a:schemeClr val="tx1"/>
                </a:solidFill>
                <a:latin typeface="Calibri" pitchFamily="34" charset="0"/>
              </a:rPr>
              <a:t>1</a:t>
            </a:r>
            <a:br>
              <a:rPr lang="fr-FR" sz="1800" dirty="0">
                <a:solidFill>
                  <a:schemeClr val="tx1"/>
                </a:solidFill>
              </a:rPr>
            </a:b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EF19D-B754-4152-833F-95A869AB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77" y="6421872"/>
            <a:ext cx="3411335" cy="37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0678" tIns="0" rIns="0" bIns="70339" anchor="b">
            <a:spAutoFit/>
          </a:bodyPr>
          <a:lstStyle>
            <a:defPPr>
              <a:defRPr lang="en-US"/>
            </a:defPPr>
            <a:lvl1pPr eaLnBrk="0" hangingPunct="0">
              <a:spcBef>
                <a:spcPts val="0"/>
              </a:spcBef>
              <a:buClr>
                <a:srgbClr val="FF9900"/>
              </a:buClr>
              <a:tabLst>
                <a:tab pos="171450" algn="l"/>
              </a:tabLst>
              <a:defRPr sz="900">
                <a:latin typeface="+mj-lt"/>
                <a:cs typeface="Arial"/>
              </a:defRPr>
            </a:lvl1pPr>
          </a:lstStyle>
          <a:p>
            <a:pPr defTabSz="667568" fontAlgn="base">
              <a:spcAft>
                <a:spcPct val="0"/>
              </a:spcAft>
              <a:defRPr/>
            </a:pPr>
            <a:endParaRPr lang="en-GB" sz="1000" dirty="0"/>
          </a:p>
          <a:p>
            <a:pPr defTabSz="667568" fontAlgn="base">
              <a:spcAft>
                <a:spcPct val="0"/>
              </a:spcAft>
              <a:defRPr/>
            </a:pPr>
            <a:r>
              <a:rPr lang="en-GB" sz="1000" dirty="0"/>
              <a:t>Please refer to the SmPC for further information.</a:t>
            </a:r>
            <a:r>
              <a:rPr lang="en-GB" sz="1000" baseline="30000" dirty="0"/>
              <a:t>2</a:t>
            </a:r>
            <a:r>
              <a:rPr lang="en-GB" sz="1000" baseline="30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D53F1B-70BA-46C0-BBF8-82D7E053E6AB}"/>
              </a:ext>
            </a:extLst>
          </p:cNvPr>
          <p:cNvSpPr/>
          <p:nvPr/>
        </p:nvSpPr>
        <p:spPr>
          <a:xfrm>
            <a:off x="8595409" y="6138855"/>
            <a:ext cx="3478049" cy="578857"/>
          </a:xfrm>
          <a:prstGeom prst="rect">
            <a:avLst/>
          </a:prstGeom>
        </p:spPr>
        <p:txBody>
          <a:bodyPr wrap="square" rIns="175848" bIns="70339">
            <a:spAutoFit/>
          </a:bodyPr>
          <a:lstStyle/>
          <a:p>
            <a:pPr algn="r" defTabSz="66756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latin typeface="+mj-lt"/>
                <a:cs typeface="Arial" pitchFamily="34" charset="0"/>
              </a:rPr>
              <a:t>1. Collet JP, et al. Am Heart J. 2018;200:44-50; </a:t>
            </a:r>
            <a:br>
              <a:rPr lang="en-GB" sz="1000" dirty="0">
                <a:latin typeface="+mj-lt"/>
                <a:cs typeface="Arial" pitchFamily="34" charset="0"/>
              </a:rPr>
            </a:br>
            <a:r>
              <a:rPr lang="en-GB" sz="1000" dirty="0">
                <a:latin typeface="+mj-lt"/>
                <a:cs typeface="Arial" pitchFamily="34" charset="0"/>
              </a:rPr>
              <a:t>2. </a:t>
            </a:r>
            <a:r>
              <a:rPr lang="en-GB" sz="1000" dirty="0" err="1">
                <a:latin typeface="+mj-lt"/>
                <a:cs typeface="Arial" pitchFamily="34" charset="0"/>
              </a:rPr>
              <a:t>Apixaban</a:t>
            </a:r>
            <a:r>
              <a:rPr lang="en-GB" sz="1000" dirty="0">
                <a:latin typeface="+mj-lt"/>
                <a:cs typeface="Arial" pitchFamily="34" charset="0"/>
              </a:rPr>
              <a:t> </a:t>
            </a:r>
            <a:r>
              <a:rPr lang="en-GB" sz="1000" dirty="0" err="1">
                <a:latin typeface="+mj-lt"/>
                <a:cs typeface="Arial" pitchFamily="34" charset="0"/>
              </a:rPr>
              <a:t>SmPC</a:t>
            </a:r>
            <a:r>
              <a:rPr lang="en-GB" sz="1000" dirty="0">
                <a:latin typeface="+mj-lt"/>
                <a:cs typeface="Arial" pitchFamily="34" charset="0"/>
              </a:rPr>
              <a:t>. Available at: </a:t>
            </a:r>
            <a:r>
              <a:rPr lang="en-US" altLang="en-US" sz="1000" dirty="0">
                <a:latin typeface="+mj-lt"/>
              </a:rPr>
              <a:t>http://www.ema.europa.eu</a:t>
            </a:r>
            <a:r>
              <a:rPr lang="en-GB" sz="1000" dirty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53" name="object 38">
            <a:extLst>
              <a:ext uri="{FF2B5EF4-FFF2-40B4-BE49-F238E27FC236}">
                <a16:creationId xmlns:a16="http://schemas.microsoft.com/office/drawing/2014/main" id="{F411935C-A473-DD47-8557-85978BE40A28}"/>
              </a:ext>
            </a:extLst>
          </p:cNvPr>
          <p:cNvSpPr txBox="1"/>
          <p:nvPr/>
        </p:nvSpPr>
        <p:spPr>
          <a:xfrm>
            <a:off x="305724" y="6050815"/>
            <a:ext cx="5743984" cy="455480"/>
          </a:xfrm>
          <a:prstGeom prst="rect">
            <a:avLst/>
          </a:prstGeom>
        </p:spPr>
        <p:txBody>
          <a:bodyPr vert="horz" wrap="square" lIns="0" tIns="33499" rIns="0" bIns="0" rtlCol="0">
            <a:spAutoFit/>
          </a:bodyPr>
          <a:lstStyle/>
          <a:p>
            <a:pPr marL="4653" marR="4963" indent="-4653">
              <a:lnSpc>
                <a:spcPct val="83300"/>
              </a:lnSpc>
              <a:spcBef>
                <a:spcPts val="264"/>
              </a:spcBef>
            </a:pPr>
            <a:r>
              <a:rPr sz="1000" spc="10" dirty="0">
                <a:latin typeface="Arial"/>
                <a:cs typeface="Arial"/>
              </a:rPr>
              <a:t>*2.5mg </a:t>
            </a:r>
            <a:r>
              <a:rPr sz="1000" spc="5" dirty="0">
                <a:latin typeface="Arial"/>
                <a:cs typeface="Arial"/>
              </a:rPr>
              <a:t>bid </a:t>
            </a:r>
            <a:r>
              <a:rPr sz="1000" dirty="0">
                <a:latin typeface="Arial"/>
                <a:cs typeface="Arial"/>
              </a:rPr>
              <a:t>if </a:t>
            </a:r>
            <a:r>
              <a:rPr sz="1000" spc="10" dirty="0">
                <a:latin typeface="Arial"/>
                <a:cs typeface="Arial"/>
              </a:rPr>
              <a:t>creatinine clearance 15</a:t>
            </a:r>
            <a:r>
              <a:rPr lang="en-GB" sz="1000" spc="1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000" spc="10" dirty="0">
                <a:latin typeface="Arial"/>
                <a:cs typeface="Arial"/>
              </a:rPr>
              <a:t>29</a:t>
            </a:r>
            <a:r>
              <a:rPr lang="en-GB"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mL/min or </a:t>
            </a:r>
            <a:r>
              <a:rPr sz="1000" dirty="0">
                <a:latin typeface="Arial"/>
                <a:cs typeface="Arial"/>
              </a:rPr>
              <a:t>if </a:t>
            </a:r>
            <a:r>
              <a:rPr sz="1000" spc="15" dirty="0">
                <a:latin typeface="Arial"/>
                <a:cs typeface="Arial"/>
              </a:rPr>
              <a:t>two </a:t>
            </a:r>
            <a:r>
              <a:rPr sz="1000" spc="5" dirty="0">
                <a:latin typeface="Arial"/>
                <a:cs typeface="Arial"/>
              </a:rPr>
              <a:t>of </a:t>
            </a:r>
            <a:r>
              <a:rPr sz="1000" spc="10" dirty="0">
                <a:latin typeface="Arial"/>
                <a:cs typeface="Arial"/>
              </a:rPr>
              <a:t>the following criteria: age</a:t>
            </a:r>
            <a:r>
              <a:rPr lang="en-GB"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≥80 years, </a:t>
            </a:r>
            <a:br>
              <a:rPr lang="en-GB" sz="1000" spc="10" dirty="0">
                <a:latin typeface="Arial"/>
                <a:cs typeface="Arial"/>
              </a:rPr>
            </a:br>
            <a:r>
              <a:rPr sz="1000" spc="10" dirty="0">
                <a:latin typeface="Arial"/>
                <a:cs typeface="Arial"/>
              </a:rPr>
              <a:t>weight</a:t>
            </a:r>
            <a:r>
              <a:rPr lang="en-GB" sz="1000" spc="10" dirty="0">
                <a:latin typeface="Arial"/>
                <a:cs typeface="Arial"/>
              </a:rPr>
              <a:t> ≤</a:t>
            </a:r>
            <a:r>
              <a:rPr sz="1000" spc="10" dirty="0">
                <a:latin typeface="Arial"/>
                <a:cs typeface="Arial"/>
              </a:rPr>
              <a:t>60k or creatinine</a:t>
            </a:r>
            <a:r>
              <a:rPr lang="en-GB" sz="1000" spc="10" dirty="0">
                <a:latin typeface="Arial"/>
                <a:cs typeface="Arial"/>
              </a:rPr>
              <a:t> ≥</a:t>
            </a:r>
            <a:r>
              <a:rPr sz="1000" spc="10" dirty="0">
                <a:latin typeface="Arial"/>
                <a:cs typeface="Arial"/>
              </a:rPr>
              <a:t>1</a:t>
            </a:r>
            <a:r>
              <a:rPr lang="en-GB" sz="1000" spc="10" dirty="0">
                <a:latin typeface="Arial"/>
                <a:cs typeface="Arial"/>
              </a:rPr>
              <a:t>.</a:t>
            </a:r>
            <a:r>
              <a:rPr sz="1000" spc="10" dirty="0">
                <a:latin typeface="Arial"/>
                <a:cs typeface="Arial"/>
              </a:rPr>
              <a:t>5</a:t>
            </a:r>
            <a:r>
              <a:rPr lang="en-GB"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mg/dL</a:t>
            </a:r>
            <a:r>
              <a:rPr sz="1000" spc="-34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(133</a:t>
            </a:r>
            <a:r>
              <a:rPr lang="en-GB" sz="1000" spc="10" dirty="0">
                <a:latin typeface="Arial"/>
                <a:cs typeface="Arial"/>
              </a:rPr>
              <a:t> </a:t>
            </a:r>
            <a:r>
              <a:rPr lang="el-GR" sz="1000" spc="10" dirty="0">
                <a:latin typeface="Arial"/>
                <a:cs typeface="Arial"/>
              </a:rPr>
              <a:t>μ</a:t>
            </a:r>
            <a:r>
              <a:rPr sz="1000" spc="10" dirty="0" err="1">
                <a:latin typeface="Arial"/>
                <a:cs typeface="Arial"/>
              </a:rPr>
              <a:t>Mol</a:t>
            </a:r>
            <a:r>
              <a:rPr sz="1000" spc="10" dirty="0">
                <a:latin typeface="Arial"/>
                <a:cs typeface="Arial"/>
              </a:rPr>
              <a:t>).</a:t>
            </a:r>
            <a:endParaRPr lang="en-GB" sz="1000" dirty="0">
              <a:latin typeface="Arial"/>
              <a:cs typeface="Arial"/>
            </a:endParaRPr>
          </a:p>
          <a:p>
            <a:pPr marL="4653" marR="4963" indent="-4653">
              <a:lnSpc>
                <a:spcPct val="83300"/>
              </a:lnSpc>
              <a:spcBef>
                <a:spcPts val="264"/>
              </a:spcBef>
            </a:pPr>
            <a:r>
              <a:rPr lang="en-GB" sz="1000" spc="10" dirty="0" err="1">
                <a:latin typeface="Arial"/>
                <a:cs typeface="Arial"/>
              </a:rPr>
              <a:t>DAPT</a:t>
            </a:r>
            <a:r>
              <a:rPr lang="en-GB" sz="1000" spc="10" dirty="0">
                <a:latin typeface="Arial"/>
                <a:cs typeface="Arial"/>
              </a:rPr>
              <a:t>,</a:t>
            </a:r>
            <a:r>
              <a:rPr lang="en-GB" sz="1000" dirty="0"/>
              <a:t> dual-antiplatelet therapy; OAT, oral anticoagulant therapy; </a:t>
            </a:r>
            <a:r>
              <a:rPr lang="en-GB" sz="1000" dirty="0" err="1"/>
              <a:t>SAPT</a:t>
            </a:r>
            <a:r>
              <a:rPr lang="en-GB" sz="1000" dirty="0"/>
              <a:t>, single antiplatelet therapy.</a:t>
            </a:r>
            <a:endParaRPr lang="en-GB" sz="1000" spc="10" dirty="0"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B2327F-D290-CC4E-8F40-5F2C1E15ACF7}"/>
              </a:ext>
            </a:extLst>
          </p:cNvPr>
          <p:cNvGrpSpPr/>
          <p:nvPr/>
        </p:nvGrpSpPr>
        <p:grpSpPr>
          <a:xfrm>
            <a:off x="1198843" y="1638883"/>
            <a:ext cx="10643791" cy="4554859"/>
            <a:chOff x="2146396" y="1884203"/>
            <a:chExt cx="7890596" cy="3427467"/>
          </a:xfrm>
        </p:grpSpPr>
        <p:sp>
          <p:nvSpPr>
            <p:cNvPr id="11" name="bk object 16">
              <a:extLst>
                <a:ext uri="{FF2B5EF4-FFF2-40B4-BE49-F238E27FC236}">
                  <a16:creationId xmlns:a16="http://schemas.microsoft.com/office/drawing/2014/main" id="{C2E818AB-61C0-A64E-8C5E-C96DB914E418}"/>
                </a:ext>
              </a:extLst>
            </p:cNvPr>
            <p:cNvSpPr/>
            <p:nvPr/>
          </p:nvSpPr>
          <p:spPr>
            <a:xfrm>
              <a:off x="6096794" y="4034895"/>
              <a:ext cx="0" cy="428663"/>
            </a:xfrm>
            <a:custGeom>
              <a:avLst/>
              <a:gdLst/>
              <a:ahLst/>
              <a:cxnLst/>
              <a:rect l="l" t="t" r="r" b="b"/>
              <a:pathLst>
                <a:path h="438785">
                  <a:moveTo>
                    <a:pt x="0" y="0"/>
                  </a:moveTo>
                  <a:lnTo>
                    <a:pt x="0" y="438442"/>
                  </a:lnTo>
                </a:path>
              </a:pathLst>
            </a:custGeom>
            <a:ln w="38100">
              <a:solidFill>
                <a:schemeClr val="tx1"/>
              </a:solidFill>
              <a:headEnd type="none"/>
              <a:tailEnd type="triangle"/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3" name="bk object 18">
              <a:extLst>
                <a:ext uri="{FF2B5EF4-FFF2-40B4-BE49-F238E27FC236}">
                  <a16:creationId xmlns:a16="http://schemas.microsoft.com/office/drawing/2014/main" id="{CE61709D-C07D-EC47-9359-765FFB3FC1F0}"/>
                </a:ext>
              </a:extLst>
            </p:cNvPr>
            <p:cNvSpPr/>
            <p:nvPr/>
          </p:nvSpPr>
          <p:spPr>
            <a:xfrm>
              <a:off x="3738714" y="4034895"/>
              <a:ext cx="0" cy="428663"/>
            </a:xfrm>
            <a:custGeom>
              <a:avLst/>
              <a:gdLst/>
              <a:ahLst/>
              <a:cxnLst/>
              <a:rect l="l" t="t" r="r" b="b"/>
              <a:pathLst>
                <a:path h="438785">
                  <a:moveTo>
                    <a:pt x="0" y="0"/>
                  </a:moveTo>
                  <a:lnTo>
                    <a:pt x="0" y="438442"/>
                  </a:lnTo>
                </a:path>
              </a:pathLst>
            </a:custGeom>
            <a:ln w="38100">
              <a:solidFill>
                <a:schemeClr val="tx1"/>
              </a:solidFill>
              <a:headEnd type="none"/>
              <a:tailEnd type="triangle"/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5" name="bk object 20">
              <a:extLst>
                <a:ext uri="{FF2B5EF4-FFF2-40B4-BE49-F238E27FC236}">
                  <a16:creationId xmlns:a16="http://schemas.microsoft.com/office/drawing/2014/main" id="{8F9A0F8F-D058-C649-949C-466F6170ADC3}"/>
                </a:ext>
              </a:extLst>
            </p:cNvPr>
            <p:cNvSpPr/>
            <p:nvPr/>
          </p:nvSpPr>
          <p:spPr>
            <a:xfrm>
              <a:off x="4408732" y="3208640"/>
              <a:ext cx="0" cy="205957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21059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6" name="bk object 21">
              <a:extLst>
                <a:ext uri="{FF2B5EF4-FFF2-40B4-BE49-F238E27FC236}">
                  <a16:creationId xmlns:a16="http://schemas.microsoft.com/office/drawing/2014/main" id="{5C1BA7F5-633D-5A45-BAF1-59618C8B4A4F}"/>
                </a:ext>
              </a:extLst>
            </p:cNvPr>
            <p:cNvSpPr/>
            <p:nvPr/>
          </p:nvSpPr>
          <p:spPr>
            <a:xfrm>
              <a:off x="2146396" y="4536829"/>
              <a:ext cx="7890596" cy="562168"/>
            </a:xfrm>
            <a:custGeom>
              <a:avLst/>
              <a:gdLst/>
              <a:ahLst/>
              <a:cxnLst/>
              <a:rect l="l" t="t" r="r" b="b"/>
              <a:pathLst>
                <a:path w="6726555" h="842010">
                  <a:moveTo>
                    <a:pt x="6326060" y="0"/>
                  </a:moveTo>
                  <a:lnTo>
                    <a:pt x="399999" y="0"/>
                  </a:lnTo>
                  <a:lnTo>
                    <a:pt x="353350" y="2691"/>
                  </a:lnTo>
                  <a:lnTo>
                    <a:pt x="308282" y="10564"/>
                  </a:lnTo>
                  <a:lnTo>
                    <a:pt x="265094" y="23319"/>
                  </a:lnTo>
                  <a:lnTo>
                    <a:pt x="224088" y="40655"/>
                  </a:lnTo>
                  <a:lnTo>
                    <a:pt x="185563" y="62274"/>
                  </a:lnTo>
                  <a:lnTo>
                    <a:pt x="149818" y="87874"/>
                  </a:lnTo>
                  <a:lnTo>
                    <a:pt x="117155" y="117155"/>
                  </a:lnTo>
                  <a:lnTo>
                    <a:pt x="87874" y="149818"/>
                  </a:lnTo>
                  <a:lnTo>
                    <a:pt x="62274" y="185563"/>
                  </a:lnTo>
                  <a:lnTo>
                    <a:pt x="40655" y="224088"/>
                  </a:lnTo>
                  <a:lnTo>
                    <a:pt x="23319" y="265094"/>
                  </a:lnTo>
                  <a:lnTo>
                    <a:pt x="10564" y="308282"/>
                  </a:lnTo>
                  <a:lnTo>
                    <a:pt x="2691" y="353350"/>
                  </a:lnTo>
                  <a:lnTo>
                    <a:pt x="0" y="399999"/>
                  </a:lnTo>
                  <a:lnTo>
                    <a:pt x="0" y="441718"/>
                  </a:lnTo>
                  <a:lnTo>
                    <a:pt x="2691" y="488365"/>
                  </a:lnTo>
                  <a:lnTo>
                    <a:pt x="10564" y="533431"/>
                  </a:lnTo>
                  <a:lnTo>
                    <a:pt x="23319" y="576616"/>
                  </a:lnTo>
                  <a:lnTo>
                    <a:pt x="40655" y="617621"/>
                  </a:lnTo>
                  <a:lnTo>
                    <a:pt x="62274" y="656145"/>
                  </a:lnTo>
                  <a:lnTo>
                    <a:pt x="87874" y="691888"/>
                  </a:lnTo>
                  <a:lnTo>
                    <a:pt x="117155" y="724550"/>
                  </a:lnTo>
                  <a:lnTo>
                    <a:pt x="149818" y="753831"/>
                  </a:lnTo>
                  <a:lnTo>
                    <a:pt x="185563" y="779431"/>
                  </a:lnTo>
                  <a:lnTo>
                    <a:pt x="224088" y="801049"/>
                  </a:lnTo>
                  <a:lnTo>
                    <a:pt x="265094" y="818386"/>
                  </a:lnTo>
                  <a:lnTo>
                    <a:pt x="308282" y="831141"/>
                  </a:lnTo>
                  <a:lnTo>
                    <a:pt x="353350" y="839014"/>
                  </a:lnTo>
                  <a:lnTo>
                    <a:pt x="399999" y="841705"/>
                  </a:lnTo>
                  <a:lnTo>
                    <a:pt x="6326060" y="841705"/>
                  </a:lnTo>
                  <a:lnTo>
                    <a:pt x="6372709" y="839014"/>
                  </a:lnTo>
                  <a:lnTo>
                    <a:pt x="6417777" y="831141"/>
                  </a:lnTo>
                  <a:lnTo>
                    <a:pt x="6460964" y="818386"/>
                  </a:lnTo>
                  <a:lnTo>
                    <a:pt x="6501971" y="801049"/>
                  </a:lnTo>
                  <a:lnTo>
                    <a:pt x="6540496" y="779431"/>
                  </a:lnTo>
                  <a:lnTo>
                    <a:pt x="6576240" y="753831"/>
                  </a:lnTo>
                  <a:lnTo>
                    <a:pt x="6608903" y="724550"/>
                  </a:lnTo>
                  <a:lnTo>
                    <a:pt x="6638185" y="691888"/>
                  </a:lnTo>
                  <a:lnTo>
                    <a:pt x="6663785" y="656145"/>
                  </a:lnTo>
                  <a:lnTo>
                    <a:pt x="6685403" y="617621"/>
                  </a:lnTo>
                  <a:lnTo>
                    <a:pt x="6702740" y="576616"/>
                  </a:lnTo>
                  <a:lnTo>
                    <a:pt x="6715495" y="533431"/>
                  </a:lnTo>
                  <a:lnTo>
                    <a:pt x="6723368" y="488365"/>
                  </a:lnTo>
                  <a:lnTo>
                    <a:pt x="6726059" y="441718"/>
                  </a:lnTo>
                  <a:lnTo>
                    <a:pt x="6726059" y="399999"/>
                  </a:lnTo>
                  <a:lnTo>
                    <a:pt x="6723368" y="353350"/>
                  </a:lnTo>
                  <a:lnTo>
                    <a:pt x="6715495" y="308282"/>
                  </a:lnTo>
                  <a:lnTo>
                    <a:pt x="6702740" y="265094"/>
                  </a:lnTo>
                  <a:lnTo>
                    <a:pt x="6685403" y="224088"/>
                  </a:lnTo>
                  <a:lnTo>
                    <a:pt x="6663785" y="185563"/>
                  </a:lnTo>
                  <a:lnTo>
                    <a:pt x="6638185" y="149818"/>
                  </a:lnTo>
                  <a:lnTo>
                    <a:pt x="6608903" y="117155"/>
                  </a:lnTo>
                  <a:lnTo>
                    <a:pt x="6576240" y="87874"/>
                  </a:lnTo>
                  <a:lnTo>
                    <a:pt x="6540496" y="62274"/>
                  </a:lnTo>
                  <a:lnTo>
                    <a:pt x="6501971" y="40655"/>
                  </a:lnTo>
                  <a:lnTo>
                    <a:pt x="6460964" y="23319"/>
                  </a:lnTo>
                  <a:lnTo>
                    <a:pt x="6417777" y="10564"/>
                  </a:lnTo>
                  <a:lnTo>
                    <a:pt x="6372709" y="2691"/>
                  </a:lnTo>
                  <a:lnTo>
                    <a:pt x="6326060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7" name="object 2">
              <a:extLst>
                <a:ext uri="{FF2B5EF4-FFF2-40B4-BE49-F238E27FC236}">
                  <a16:creationId xmlns:a16="http://schemas.microsoft.com/office/drawing/2014/main" id="{591BBDBE-BF35-7F43-9495-B8DAA8080904}"/>
                </a:ext>
              </a:extLst>
            </p:cNvPr>
            <p:cNvSpPr txBox="1"/>
            <p:nvPr/>
          </p:nvSpPr>
          <p:spPr>
            <a:xfrm>
              <a:off x="2547500" y="4609127"/>
              <a:ext cx="7249497" cy="702543"/>
            </a:xfrm>
            <a:prstGeom prst="rect">
              <a:avLst/>
            </a:prstGeom>
          </p:spPr>
          <p:txBody>
            <a:bodyPr vert="horz" wrap="square" lIns="0" tIns="11787" rIns="0" bIns="0" rtlCol="0">
              <a:spAutoFit/>
            </a:bodyPr>
            <a:lstStyle/>
            <a:p>
              <a:pPr marL="12407" marR="4963" indent="-3102" algn="ctr">
                <a:lnSpc>
                  <a:spcPct val="101899"/>
                </a:lnSpc>
                <a:spcBef>
                  <a:spcPts val="93"/>
                </a:spcBef>
              </a:pPr>
              <a:r>
                <a:rPr sz="2000" b="1" spc="10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Primary </a:t>
              </a:r>
              <a:r>
                <a:rPr sz="2000" b="1" spc="5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end-point</a:t>
              </a:r>
              <a:r>
                <a:rPr lang="en-GB" sz="2000" b="1" spc="5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:</a:t>
              </a:r>
              <a:r>
                <a:rPr sz="2000" b="1" spc="10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 </a:t>
              </a:r>
              <a:r>
                <a:rPr sz="2000" b="1" spc="5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composite </a:t>
              </a:r>
              <a:r>
                <a:rPr sz="2000" b="1" spc="10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of </a:t>
              </a:r>
              <a:r>
                <a:rPr sz="2000" b="1" spc="10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death, MI, </a:t>
              </a:r>
              <a:r>
                <a:rPr sz="2000" b="1" spc="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stroke, systemic emboli, </a:t>
              </a:r>
              <a:r>
                <a:rPr sz="2000" b="1" spc="10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intracardiac or bioprosthesis thrombosis, </a:t>
              </a:r>
              <a:r>
                <a:rPr sz="2000" b="1" spc="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episode </a:t>
              </a:r>
              <a:r>
                <a:rPr sz="2000" b="1" spc="10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of </a:t>
              </a:r>
              <a:r>
                <a:rPr lang="en-GB" sz="2000" b="1" spc="10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DVT</a:t>
              </a:r>
              <a:r>
                <a:rPr sz="2000" b="1" spc="10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 or </a:t>
              </a:r>
              <a:r>
                <a:rPr lang="en-GB" sz="2000" b="1" spc="10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PE</a:t>
              </a:r>
              <a:r>
                <a:rPr sz="2000" b="1" spc="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, major</a:t>
              </a:r>
              <a:r>
                <a:rPr lang="fr-FR" sz="2000" b="1" spc="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2000" b="1" spc="10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bleeding </a:t>
              </a:r>
              <a:r>
                <a:rPr sz="2000" b="1" spc="10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over 1 </a:t>
              </a:r>
              <a:r>
                <a:rPr sz="2000" b="1" spc="5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year</a:t>
              </a:r>
              <a:r>
                <a:rPr sz="2000" b="1" spc="20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 </a:t>
              </a:r>
              <a:r>
                <a:rPr sz="2000" b="1" spc="10" dirty="0">
                  <a:solidFill>
                    <a:srgbClr val="231F20"/>
                  </a:solidFill>
                  <a:latin typeface="Arial-BoldItalicMT"/>
                  <a:cs typeface="Arial-BoldItalicMT"/>
                </a:rPr>
                <a:t>follow-up</a:t>
              </a:r>
              <a:r>
                <a:rPr sz="2000" b="1" spc="10" dirty="0">
                  <a:solidFill>
                    <a:srgbClr val="FFFFFF"/>
                  </a:solidFill>
                  <a:latin typeface="Arial"/>
                  <a:cs typeface="Arial"/>
                </a:rPr>
                <a:t>.</a:t>
              </a:r>
              <a:endParaRPr sz="2000" dirty="0">
                <a:latin typeface="Arial"/>
                <a:cs typeface="Arial"/>
              </a:endParaRPr>
            </a:p>
          </p:txBody>
        </p:sp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362BEE24-BCCF-2F4E-88D1-7110DDAAAF15}"/>
                </a:ext>
              </a:extLst>
            </p:cNvPr>
            <p:cNvSpPr/>
            <p:nvPr/>
          </p:nvSpPr>
          <p:spPr>
            <a:xfrm>
              <a:off x="4399759" y="2466788"/>
              <a:ext cx="3333155" cy="208439"/>
            </a:xfrm>
            <a:custGeom>
              <a:avLst/>
              <a:gdLst/>
              <a:ahLst/>
              <a:cxnLst/>
              <a:rect l="l" t="t" r="r" b="b"/>
              <a:pathLst>
                <a:path w="3411854" h="213360">
                  <a:moveTo>
                    <a:pt x="0" y="213131"/>
                  </a:moveTo>
                  <a:lnTo>
                    <a:pt x="0" y="158432"/>
                  </a:lnTo>
                  <a:lnTo>
                    <a:pt x="6184" y="116313"/>
                  </a:lnTo>
                  <a:lnTo>
                    <a:pt x="23639" y="78467"/>
                  </a:lnTo>
                  <a:lnTo>
                    <a:pt x="50712" y="46402"/>
                  </a:lnTo>
                  <a:lnTo>
                    <a:pt x="85754" y="21629"/>
                  </a:lnTo>
                  <a:lnTo>
                    <a:pt x="127113" y="5659"/>
                  </a:lnTo>
                  <a:lnTo>
                    <a:pt x="173139" y="0"/>
                  </a:lnTo>
                  <a:lnTo>
                    <a:pt x="3238385" y="0"/>
                  </a:lnTo>
                  <a:lnTo>
                    <a:pt x="3284407" y="5659"/>
                  </a:lnTo>
                  <a:lnTo>
                    <a:pt x="3325764" y="21629"/>
                  </a:lnTo>
                  <a:lnTo>
                    <a:pt x="3360807" y="46402"/>
                  </a:lnTo>
                  <a:lnTo>
                    <a:pt x="3387882" y="78467"/>
                  </a:lnTo>
                  <a:lnTo>
                    <a:pt x="3405338" y="116313"/>
                  </a:lnTo>
                  <a:lnTo>
                    <a:pt x="3411524" y="158432"/>
                  </a:lnTo>
                  <a:lnTo>
                    <a:pt x="3411524" y="213131"/>
                  </a:lnTo>
                </a:path>
              </a:pathLst>
            </a:custGeom>
            <a:ln w="38100">
              <a:solidFill>
                <a:schemeClr val="tx1"/>
              </a:solidFill>
              <a:headEnd type="triangle"/>
              <a:tailEnd type="triangle"/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36FD2BEC-D6EB-3742-91F8-361D3A54FEEA}"/>
                </a:ext>
              </a:extLst>
            </p:cNvPr>
            <p:cNvSpPr/>
            <p:nvPr/>
          </p:nvSpPr>
          <p:spPr>
            <a:xfrm>
              <a:off x="8405777" y="4034895"/>
              <a:ext cx="0" cy="428663"/>
            </a:xfrm>
            <a:custGeom>
              <a:avLst/>
              <a:gdLst/>
              <a:ahLst/>
              <a:cxnLst/>
              <a:rect l="l" t="t" r="r" b="b"/>
              <a:pathLst>
                <a:path h="438785">
                  <a:moveTo>
                    <a:pt x="0" y="0"/>
                  </a:moveTo>
                  <a:lnTo>
                    <a:pt x="0" y="438442"/>
                  </a:lnTo>
                </a:path>
              </a:pathLst>
            </a:custGeom>
            <a:ln w="38100">
              <a:solidFill>
                <a:schemeClr val="tx1"/>
              </a:solidFill>
              <a:headEnd type="none"/>
              <a:tailEnd type="triangle"/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FAEDCDB3-EF7A-0B4D-8ADE-EC49C776DEE7}"/>
                </a:ext>
              </a:extLst>
            </p:cNvPr>
            <p:cNvSpPr/>
            <p:nvPr/>
          </p:nvSpPr>
          <p:spPr>
            <a:xfrm>
              <a:off x="3741913" y="3600954"/>
              <a:ext cx="1333758" cy="208439"/>
            </a:xfrm>
            <a:custGeom>
              <a:avLst/>
              <a:gdLst/>
              <a:ahLst/>
              <a:cxnLst/>
              <a:rect l="l" t="t" r="r" b="b"/>
              <a:pathLst>
                <a:path w="1365250" h="213360">
                  <a:moveTo>
                    <a:pt x="0" y="213144"/>
                  </a:moveTo>
                  <a:lnTo>
                    <a:pt x="0" y="158445"/>
                  </a:lnTo>
                  <a:lnTo>
                    <a:pt x="6184" y="116325"/>
                  </a:lnTo>
                  <a:lnTo>
                    <a:pt x="23639" y="78476"/>
                  </a:lnTo>
                  <a:lnTo>
                    <a:pt x="50712" y="46408"/>
                  </a:lnTo>
                  <a:lnTo>
                    <a:pt x="85754" y="21633"/>
                  </a:lnTo>
                  <a:lnTo>
                    <a:pt x="127113" y="5660"/>
                  </a:lnTo>
                  <a:lnTo>
                    <a:pt x="173139" y="0"/>
                  </a:lnTo>
                  <a:lnTo>
                    <a:pt x="1191983" y="0"/>
                  </a:lnTo>
                  <a:lnTo>
                    <a:pt x="1238014" y="5660"/>
                  </a:lnTo>
                  <a:lnTo>
                    <a:pt x="1279374" y="21633"/>
                  </a:lnTo>
                  <a:lnTo>
                    <a:pt x="1314415" y="46408"/>
                  </a:lnTo>
                  <a:lnTo>
                    <a:pt x="1341486" y="78476"/>
                  </a:lnTo>
                  <a:lnTo>
                    <a:pt x="1358938" y="116325"/>
                  </a:lnTo>
                  <a:lnTo>
                    <a:pt x="1365123" y="158445"/>
                  </a:lnTo>
                  <a:lnTo>
                    <a:pt x="1365123" y="213144"/>
                  </a:lnTo>
                </a:path>
              </a:pathLst>
            </a:custGeom>
            <a:ln w="38100">
              <a:solidFill>
                <a:schemeClr val="tx1"/>
              </a:solidFill>
              <a:headEnd type="triangle"/>
              <a:tailEnd type="triangle"/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1F7A0982-1C0B-934B-8588-5ED713548FB7}"/>
                </a:ext>
              </a:extLst>
            </p:cNvPr>
            <p:cNvSpPr/>
            <p:nvPr/>
          </p:nvSpPr>
          <p:spPr>
            <a:xfrm>
              <a:off x="7733264" y="3208640"/>
              <a:ext cx="0" cy="205957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21059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5A2EBF52-042F-774C-85E1-51712D5B20C9}"/>
                </a:ext>
              </a:extLst>
            </p:cNvPr>
            <p:cNvSpPr/>
            <p:nvPr/>
          </p:nvSpPr>
          <p:spPr>
            <a:xfrm>
              <a:off x="7066446" y="3600954"/>
              <a:ext cx="1333758" cy="208439"/>
            </a:xfrm>
            <a:custGeom>
              <a:avLst/>
              <a:gdLst/>
              <a:ahLst/>
              <a:cxnLst/>
              <a:rect l="l" t="t" r="r" b="b"/>
              <a:pathLst>
                <a:path w="1365250" h="213360">
                  <a:moveTo>
                    <a:pt x="0" y="213144"/>
                  </a:moveTo>
                  <a:lnTo>
                    <a:pt x="0" y="158445"/>
                  </a:lnTo>
                  <a:lnTo>
                    <a:pt x="6184" y="116325"/>
                  </a:lnTo>
                  <a:lnTo>
                    <a:pt x="23639" y="78476"/>
                  </a:lnTo>
                  <a:lnTo>
                    <a:pt x="50712" y="46408"/>
                  </a:lnTo>
                  <a:lnTo>
                    <a:pt x="85754" y="21633"/>
                  </a:lnTo>
                  <a:lnTo>
                    <a:pt x="127113" y="5660"/>
                  </a:lnTo>
                  <a:lnTo>
                    <a:pt x="173139" y="0"/>
                  </a:lnTo>
                  <a:lnTo>
                    <a:pt x="1191996" y="0"/>
                  </a:lnTo>
                  <a:lnTo>
                    <a:pt x="1238021" y="5660"/>
                  </a:lnTo>
                  <a:lnTo>
                    <a:pt x="1279378" y="21633"/>
                  </a:lnTo>
                  <a:lnTo>
                    <a:pt x="1314416" y="46408"/>
                  </a:lnTo>
                  <a:lnTo>
                    <a:pt x="1341486" y="78476"/>
                  </a:lnTo>
                  <a:lnTo>
                    <a:pt x="1358938" y="116325"/>
                  </a:lnTo>
                  <a:lnTo>
                    <a:pt x="1365123" y="158445"/>
                  </a:lnTo>
                  <a:lnTo>
                    <a:pt x="1365123" y="213144"/>
                  </a:lnTo>
                </a:path>
              </a:pathLst>
            </a:custGeom>
            <a:ln w="38100">
              <a:solidFill>
                <a:schemeClr val="tx1"/>
              </a:solidFill>
              <a:headEnd type="triangle"/>
              <a:tailEnd type="triangle"/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8C03F1F3-6EC3-AB4F-9F6C-93F78B574EA1}"/>
                </a:ext>
              </a:extLst>
            </p:cNvPr>
            <p:cNvSpPr/>
            <p:nvPr/>
          </p:nvSpPr>
          <p:spPr>
            <a:xfrm>
              <a:off x="6096794" y="2251456"/>
              <a:ext cx="0" cy="205957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21057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DEE14764-84CE-C542-AE2B-C0D8E2707155}"/>
                </a:ext>
              </a:extLst>
            </p:cNvPr>
            <p:cNvSpPr/>
            <p:nvPr/>
          </p:nvSpPr>
          <p:spPr>
            <a:xfrm>
              <a:off x="3176794" y="1884203"/>
              <a:ext cx="5840001" cy="414396"/>
            </a:xfrm>
            <a:custGeom>
              <a:avLst/>
              <a:gdLst/>
              <a:ahLst/>
              <a:cxnLst/>
              <a:rect l="l" t="t" r="r" b="b"/>
              <a:pathLst>
                <a:path w="5977890" h="424180">
                  <a:moveTo>
                    <a:pt x="5776544" y="0"/>
                  </a:moveTo>
                  <a:lnTo>
                    <a:pt x="201345" y="0"/>
                  </a:lnTo>
                  <a:lnTo>
                    <a:pt x="155178" y="5316"/>
                  </a:lnTo>
                  <a:lnTo>
                    <a:pt x="112798" y="20462"/>
                  </a:lnTo>
                  <a:lnTo>
                    <a:pt x="75413" y="44228"/>
                  </a:lnTo>
                  <a:lnTo>
                    <a:pt x="44233" y="75406"/>
                  </a:lnTo>
                  <a:lnTo>
                    <a:pt x="20464" y="112788"/>
                  </a:lnTo>
                  <a:lnTo>
                    <a:pt x="5317" y="155166"/>
                  </a:lnTo>
                  <a:lnTo>
                    <a:pt x="0" y="201333"/>
                  </a:lnTo>
                  <a:lnTo>
                    <a:pt x="0" y="222326"/>
                  </a:lnTo>
                  <a:lnTo>
                    <a:pt x="5317" y="268493"/>
                  </a:lnTo>
                  <a:lnTo>
                    <a:pt x="20464" y="310873"/>
                  </a:lnTo>
                  <a:lnTo>
                    <a:pt x="44233" y="348258"/>
                  </a:lnTo>
                  <a:lnTo>
                    <a:pt x="75413" y="379438"/>
                  </a:lnTo>
                  <a:lnTo>
                    <a:pt x="112798" y="403207"/>
                  </a:lnTo>
                  <a:lnTo>
                    <a:pt x="155178" y="418354"/>
                  </a:lnTo>
                  <a:lnTo>
                    <a:pt x="201345" y="423672"/>
                  </a:lnTo>
                  <a:lnTo>
                    <a:pt x="5776544" y="423672"/>
                  </a:lnTo>
                  <a:lnTo>
                    <a:pt x="5822711" y="418354"/>
                  </a:lnTo>
                  <a:lnTo>
                    <a:pt x="5865091" y="403207"/>
                  </a:lnTo>
                  <a:lnTo>
                    <a:pt x="5902476" y="379438"/>
                  </a:lnTo>
                  <a:lnTo>
                    <a:pt x="5933656" y="348258"/>
                  </a:lnTo>
                  <a:lnTo>
                    <a:pt x="5957425" y="310873"/>
                  </a:lnTo>
                  <a:lnTo>
                    <a:pt x="5972572" y="268493"/>
                  </a:lnTo>
                  <a:lnTo>
                    <a:pt x="5977890" y="222326"/>
                  </a:lnTo>
                  <a:lnTo>
                    <a:pt x="5977890" y="201333"/>
                  </a:lnTo>
                  <a:lnTo>
                    <a:pt x="5972572" y="155166"/>
                  </a:lnTo>
                  <a:lnTo>
                    <a:pt x="5957425" y="112788"/>
                  </a:lnTo>
                  <a:lnTo>
                    <a:pt x="5933656" y="75406"/>
                  </a:lnTo>
                  <a:lnTo>
                    <a:pt x="5902476" y="44228"/>
                  </a:lnTo>
                  <a:lnTo>
                    <a:pt x="5865091" y="20462"/>
                  </a:lnTo>
                  <a:lnTo>
                    <a:pt x="5822711" y="5316"/>
                  </a:lnTo>
                  <a:lnTo>
                    <a:pt x="577654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40" name="object 25">
              <a:extLst>
                <a:ext uri="{FF2B5EF4-FFF2-40B4-BE49-F238E27FC236}">
                  <a16:creationId xmlns:a16="http://schemas.microsoft.com/office/drawing/2014/main" id="{723DA38B-9CE8-CB4E-894C-B2E65D4DF719}"/>
                </a:ext>
              </a:extLst>
            </p:cNvPr>
            <p:cNvSpPr txBox="1">
              <a:spLocks/>
            </p:cNvSpPr>
            <p:nvPr/>
          </p:nvSpPr>
          <p:spPr>
            <a:xfrm>
              <a:off x="3785973" y="1979476"/>
              <a:ext cx="4621640" cy="241025"/>
            </a:xfrm>
            <a:prstGeom prst="rect">
              <a:avLst/>
            </a:prstGeom>
          </p:spPr>
          <p:txBody>
            <a:bodyPr vert="horz" wrap="square" lIns="0" tIns="12407" rIns="0" bIns="0" rtlCol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12407">
                <a:spcBef>
                  <a:spcPts val="98"/>
                </a:spcBef>
              </a:pPr>
              <a:r>
                <a:rPr lang="en-GB" sz="2000" spc="10" dirty="0">
                  <a:solidFill>
                    <a:schemeClr val="bg1"/>
                  </a:solidFill>
                  <a:effectLst/>
                  <a:latin typeface="Arial"/>
                  <a:ea typeface="+mn-ea"/>
                  <a:cs typeface="Arial"/>
                </a:rPr>
                <a:t>1,509 patients after successful TAVI procedure</a:t>
              </a:r>
            </a:p>
          </p:txBody>
        </p:sp>
        <p:sp>
          <p:nvSpPr>
            <p:cNvPr id="41" name="object 26">
              <a:extLst>
                <a:ext uri="{FF2B5EF4-FFF2-40B4-BE49-F238E27FC236}">
                  <a16:creationId xmlns:a16="http://schemas.microsoft.com/office/drawing/2014/main" id="{68779B0F-1486-0840-9051-395B14BBFFD5}"/>
                </a:ext>
              </a:extLst>
            </p:cNvPr>
            <p:cNvSpPr/>
            <p:nvPr/>
          </p:nvSpPr>
          <p:spPr>
            <a:xfrm>
              <a:off x="2874183" y="2775488"/>
              <a:ext cx="2910695" cy="536605"/>
            </a:xfrm>
            <a:custGeom>
              <a:avLst/>
              <a:gdLst/>
              <a:ahLst/>
              <a:cxnLst/>
              <a:rect l="l" t="t" r="r" b="b"/>
              <a:pathLst>
                <a:path w="2979420" h="549275">
                  <a:moveTo>
                    <a:pt x="2718587" y="0"/>
                  </a:moveTo>
                  <a:lnTo>
                    <a:pt x="260743" y="0"/>
                  </a:lnTo>
                  <a:lnTo>
                    <a:pt x="213874" y="4200"/>
                  </a:lnTo>
                  <a:lnTo>
                    <a:pt x="169761" y="16311"/>
                  </a:lnTo>
                  <a:lnTo>
                    <a:pt x="129141" y="35596"/>
                  </a:lnTo>
                  <a:lnTo>
                    <a:pt x="92749" y="61319"/>
                  </a:lnTo>
                  <a:lnTo>
                    <a:pt x="61323" y="92744"/>
                  </a:lnTo>
                  <a:lnTo>
                    <a:pt x="35599" y="129135"/>
                  </a:lnTo>
                  <a:lnTo>
                    <a:pt x="16312" y="169756"/>
                  </a:lnTo>
                  <a:lnTo>
                    <a:pt x="4200" y="213871"/>
                  </a:lnTo>
                  <a:lnTo>
                    <a:pt x="0" y="260743"/>
                  </a:lnTo>
                  <a:lnTo>
                    <a:pt x="0" y="287934"/>
                  </a:lnTo>
                  <a:lnTo>
                    <a:pt x="4200" y="334803"/>
                  </a:lnTo>
                  <a:lnTo>
                    <a:pt x="16312" y="378916"/>
                  </a:lnTo>
                  <a:lnTo>
                    <a:pt x="35599" y="419536"/>
                  </a:lnTo>
                  <a:lnTo>
                    <a:pt x="61323" y="455928"/>
                  </a:lnTo>
                  <a:lnTo>
                    <a:pt x="92749" y="487354"/>
                  </a:lnTo>
                  <a:lnTo>
                    <a:pt x="129141" y="513079"/>
                  </a:lnTo>
                  <a:lnTo>
                    <a:pt x="169761" y="532365"/>
                  </a:lnTo>
                  <a:lnTo>
                    <a:pt x="213874" y="544477"/>
                  </a:lnTo>
                  <a:lnTo>
                    <a:pt x="260743" y="548678"/>
                  </a:lnTo>
                  <a:lnTo>
                    <a:pt x="2718587" y="548678"/>
                  </a:lnTo>
                  <a:lnTo>
                    <a:pt x="2765456" y="544477"/>
                  </a:lnTo>
                  <a:lnTo>
                    <a:pt x="2809569" y="532365"/>
                  </a:lnTo>
                  <a:lnTo>
                    <a:pt x="2850189" y="513079"/>
                  </a:lnTo>
                  <a:lnTo>
                    <a:pt x="2886581" y="487354"/>
                  </a:lnTo>
                  <a:lnTo>
                    <a:pt x="2918007" y="455928"/>
                  </a:lnTo>
                  <a:lnTo>
                    <a:pt x="2943732" y="419536"/>
                  </a:lnTo>
                  <a:lnTo>
                    <a:pt x="2963018" y="378916"/>
                  </a:lnTo>
                  <a:lnTo>
                    <a:pt x="2975130" y="334803"/>
                  </a:lnTo>
                  <a:lnTo>
                    <a:pt x="2979331" y="287934"/>
                  </a:lnTo>
                  <a:lnTo>
                    <a:pt x="2979331" y="260743"/>
                  </a:lnTo>
                  <a:lnTo>
                    <a:pt x="2975130" y="213871"/>
                  </a:lnTo>
                  <a:lnTo>
                    <a:pt x="2963018" y="169756"/>
                  </a:lnTo>
                  <a:lnTo>
                    <a:pt x="2943732" y="129135"/>
                  </a:lnTo>
                  <a:lnTo>
                    <a:pt x="2918007" y="92744"/>
                  </a:lnTo>
                  <a:lnTo>
                    <a:pt x="2886581" y="61319"/>
                  </a:lnTo>
                  <a:lnTo>
                    <a:pt x="2850189" y="35596"/>
                  </a:lnTo>
                  <a:lnTo>
                    <a:pt x="2809569" y="16311"/>
                  </a:lnTo>
                  <a:lnTo>
                    <a:pt x="2765456" y="4200"/>
                  </a:lnTo>
                  <a:lnTo>
                    <a:pt x="2718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42" name="object 27">
              <a:extLst>
                <a:ext uri="{FF2B5EF4-FFF2-40B4-BE49-F238E27FC236}">
                  <a16:creationId xmlns:a16="http://schemas.microsoft.com/office/drawing/2014/main" id="{42812D85-9B90-244A-BBD5-EFFEF3D79884}"/>
                </a:ext>
              </a:extLst>
            </p:cNvPr>
            <p:cNvSpPr/>
            <p:nvPr/>
          </p:nvSpPr>
          <p:spPr>
            <a:xfrm>
              <a:off x="2874183" y="2775488"/>
              <a:ext cx="2910695" cy="536605"/>
            </a:xfrm>
            <a:custGeom>
              <a:avLst/>
              <a:gdLst/>
              <a:ahLst/>
              <a:cxnLst/>
              <a:rect l="l" t="t" r="r" b="b"/>
              <a:pathLst>
                <a:path w="2979420" h="549275">
                  <a:moveTo>
                    <a:pt x="2718587" y="548678"/>
                  </a:moveTo>
                  <a:lnTo>
                    <a:pt x="260743" y="548678"/>
                  </a:lnTo>
                  <a:lnTo>
                    <a:pt x="213874" y="544477"/>
                  </a:lnTo>
                  <a:lnTo>
                    <a:pt x="169761" y="532365"/>
                  </a:lnTo>
                  <a:lnTo>
                    <a:pt x="129141" y="513079"/>
                  </a:lnTo>
                  <a:lnTo>
                    <a:pt x="92749" y="487354"/>
                  </a:lnTo>
                  <a:lnTo>
                    <a:pt x="61323" y="455928"/>
                  </a:lnTo>
                  <a:lnTo>
                    <a:pt x="35599" y="419536"/>
                  </a:lnTo>
                  <a:lnTo>
                    <a:pt x="16312" y="378916"/>
                  </a:lnTo>
                  <a:lnTo>
                    <a:pt x="4200" y="334803"/>
                  </a:lnTo>
                  <a:lnTo>
                    <a:pt x="0" y="287934"/>
                  </a:lnTo>
                  <a:lnTo>
                    <a:pt x="0" y="260743"/>
                  </a:lnTo>
                  <a:lnTo>
                    <a:pt x="4200" y="213871"/>
                  </a:lnTo>
                  <a:lnTo>
                    <a:pt x="16312" y="169756"/>
                  </a:lnTo>
                  <a:lnTo>
                    <a:pt x="35599" y="129135"/>
                  </a:lnTo>
                  <a:lnTo>
                    <a:pt x="61323" y="92744"/>
                  </a:lnTo>
                  <a:lnTo>
                    <a:pt x="92749" y="61319"/>
                  </a:lnTo>
                  <a:lnTo>
                    <a:pt x="129141" y="35596"/>
                  </a:lnTo>
                  <a:lnTo>
                    <a:pt x="169761" y="16311"/>
                  </a:lnTo>
                  <a:lnTo>
                    <a:pt x="213874" y="4200"/>
                  </a:lnTo>
                  <a:lnTo>
                    <a:pt x="260743" y="0"/>
                  </a:lnTo>
                  <a:lnTo>
                    <a:pt x="2718587" y="0"/>
                  </a:lnTo>
                  <a:lnTo>
                    <a:pt x="2765456" y="4200"/>
                  </a:lnTo>
                  <a:lnTo>
                    <a:pt x="2809569" y="16311"/>
                  </a:lnTo>
                  <a:lnTo>
                    <a:pt x="2850189" y="35596"/>
                  </a:lnTo>
                  <a:lnTo>
                    <a:pt x="2886581" y="61319"/>
                  </a:lnTo>
                  <a:lnTo>
                    <a:pt x="2918007" y="92744"/>
                  </a:lnTo>
                  <a:lnTo>
                    <a:pt x="2943732" y="129135"/>
                  </a:lnTo>
                  <a:lnTo>
                    <a:pt x="2963018" y="169756"/>
                  </a:lnTo>
                  <a:lnTo>
                    <a:pt x="2975130" y="213871"/>
                  </a:lnTo>
                  <a:lnTo>
                    <a:pt x="2979331" y="260743"/>
                  </a:lnTo>
                  <a:lnTo>
                    <a:pt x="2979331" y="287934"/>
                  </a:lnTo>
                  <a:lnTo>
                    <a:pt x="2975130" y="334803"/>
                  </a:lnTo>
                  <a:lnTo>
                    <a:pt x="2963018" y="378916"/>
                  </a:lnTo>
                  <a:lnTo>
                    <a:pt x="2943732" y="419536"/>
                  </a:lnTo>
                  <a:lnTo>
                    <a:pt x="2918007" y="455928"/>
                  </a:lnTo>
                  <a:lnTo>
                    <a:pt x="2886581" y="487354"/>
                  </a:lnTo>
                  <a:lnTo>
                    <a:pt x="2850189" y="513079"/>
                  </a:lnTo>
                  <a:lnTo>
                    <a:pt x="2809569" y="532365"/>
                  </a:lnTo>
                  <a:lnTo>
                    <a:pt x="2765456" y="544477"/>
                  </a:lnTo>
                  <a:lnTo>
                    <a:pt x="2718587" y="548678"/>
                  </a:lnTo>
                  <a:close/>
                </a:path>
              </a:pathLst>
            </a:custGeom>
            <a:ln w="53098">
              <a:solidFill>
                <a:srgbClr val="1D63AF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43" name="object 28">
              <a:extLst>
                <a:ext uri="{FF2B5EF4-FFF2-40B4-BE49-F238E27FC236}">
                  <a16:creationId xmlns:a16="http://schemas.microsoft.com/office/drawing/2014/main" id="{8588B62A-BC79-E74A-A10F-D26ECE5FDA14}"/>
                </a:ext>
              </a:extLst>
            </p:cNvPr>
            <p:cNvSpPr txBox="1"/>
            <p:nvPr/>
          </p:nvSpPr>
          <p:spPr>
            <a:xfrm>
              <a:off x="2879769" y="2854844"/>
              <a:ext cx="2710395" cy="379174"/>
            </a:xfrm>
            <a:prstGeom prst="rect">
              <a:avLst/>
            </a:prstGeom>
          </p:spPr>
          <p:txBody>
            <a:bodyPr vert="horz" wrap="square" lIns="0" tIns="35980" rIns="0" bIns="0" rtlCol="0">
              <a:spAutoFit/>
            </a:bodyPr>
            <a:lstStyle/>
            <a:p>
              <a:pPr marL="12407" marR="4963" indent="384606" algn="ctr">
                <a:lnSpc>
                  <a:spcPts val="1641"/>
                </a:lnSpc>
                <a:spcBef>
                  <a:spcPts val="283"/>
                </a:spcBef>
              </a:pPr>
              <a:r>
                <a:rPr b="1" spc="20" dirty="0">
                  <a:solidFill>
                    <a:srgbClr val="1D63AF"/>
                  </a:solidFill>
                  <a:latin typeface="Arial"/>
                  <a:cs typeface="Arial"/>
                </a:rPr>
                <a:t>Stratum 1 </a:t>
              </a:r>
              <a:endParaRPr lang="fr-FR" b="1" spc="20" dirty="0">
                <a:solidFill>
                  <a:srgbClr val="1D63AF"/>
                </a:solidFill>
                <a:latin typeface="Arial"/>
                <a:cs typeface="Arial"/>
              </a:endParaRPr>
            </a:p>
            <a:p>
              <a:pPr marL="12407" marR="4963" indent="384606" algn="ctr">
                <a:lnSpc>
                  <a:spcPts val="1641"/>
                </a:lnSpc>
                <a:spcBef>
                  <a:spcPts val="283"/>
                </a:spcBef>
              </a:pPr>
              <a:r>
                <a:rPr b="1" spc="15" dirty="0">
                  <a:solidFill>
                    <a:srgbClr val="1D63AF"/>
                  </a:solidFill>
                  <a:latin typeface="Arial"/>
                  <a:cs typeface="Arial"/>
                </a:rPr>
                <a:t>Indication for</a:t>
              </a:r>
              <a:r>
                <a:rPr b="1" spc="-54" dirty="0">
                  <a:solidFill>
                    <a:srgbClr val="1D63AF"/>
                  </a:solidFill>
                  <a:latin typeface="Arial"/>
                  <a:cs typeface="Arial"/>
                </a:rPr>
                <a:t> </a:t>
              </a:r>
              <a:r>
                <a:rPr b="1" spc="-15" dirty="0">
                  <a:solidFill>
                    <a:srgbClr val="1D63AF"/>
                  </a:solidFill>
                  <a:latin typeface="Arial"/>
                  <a:cs typeface="Arial"/>
                </a:rPr>
                <a:t>OAT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44" name="object 29">
              <a:extLst>
                <a:ext uri="{FF2B5EF4-FFF2-40B4-BE49-F238E27FC236}">
                  <a16:creationId xmlns:a16="http://schemas.microsoft.com/office/drawing/2014/main" id="{BAC109AD-FC48-5647-B427-6C6DD59C8A40}"/>
                </a:ext>
              </a:extLst>
            </p:cNvPr>
            <p:cNvSpPr/>
            <p:nvPr/>
          </p:nvSpPr>
          <p:spPr>
            <a:xfrm>
              <a:off x="2814491" y="3876285"/>
              <a:ext cx="1821356" cy="404470"/>
            </a:xfrm>
            <a:custGeom>
              <a:avLst/>
              <a:gdLst/>
              <a:ahLst/>
              <a:cxnLst/>
              <a:rect l="l" t="t" r="r" b="b"/>
              <a:pathLst>
                <a:path w="1864360" h="414020">
                  <a:moveTo>
                    <a:pt x="1667700" y="0"/>
                  </a:moveTo>
                  <a:lnTo>
                    <a:pt x="196596" y="0"/>
                  </a:lnTo>
                  <a:lnTo>
                    <a:pt x="151519" y="5191"/>
                  </a:lnTo>
                  <a:lnTo>
                    <a:pt x="110140" y="19980"/>
                  </a:lnTo>
                  <a:lnTo>
                    <a:pt x="73637" y="43186"/>
                  </a:lnTo>
                  <a:lnTo>
                    <a:pt x="43191" y="73629"/>
                  </a:lnTo>
                  <a:lnTo>
                    <a:pt x="19983" y="110129"/>
                  </a:lnTo>
                  <a:lnTo>
                    <a:pt x="5192" y="151507"/>
                  </a:lnTo>
                  <a:lnTo>
                    <a:pt x="0" y="196583"/>
                  </a:lnTo>
                  <a:lnTo>
                    <a:pt x="0" y="217093"/>
                  </a:lnTo>
                  <a:lnTo>
                    <a:pt x="5192" y="262165"/>
                  </a:lnTo>
                  <a:lnTo>
                    <a:pt x="19983" y="303541"/>
                  </a:lnTo>
                  <a:lnTo>
                    <a:pt x="43191" y="340042"/>
                  </a:lnTo>
                  <a:lnTo>
                    <a:pt x="73637" y="370486"/>
                  </a:lnTo>
                  <a:lnTo>
                    <a:pt x="110140" y="393694"/>
                  </a:lnTo>
                  <a:lnTo>
                    <a:pt x="151519" y="408484"/>
                  </a:lnTo>
                  <a:lnTo>
                    <a:pt x="196596" y="413677"/>
                  </a:lnTo>
                  <a:lnTo>
                    <a:pt x="1667700" y="413677"/>
                  </a:lnTo>
                  <a:lnTo>
                    <a:pt x="1712775" y="408484"/>
                  </a:lnTo>
                  <a:lnTo>
                    <a:pt x="1754153" y="393694"/>
                  </a:lnTo>
                  <a:lnTo>
                    <a:pt x="1790654" y="370486"/>
                  </a:lnTo>
                  <a:lnTo>
                    <a:pt x="1821097" y="340042"/>
                  </a:lnTo>
                  <a:lnTo>
                    <a:pt x="1844303" y="303541"/>
                  </a:lnTo>
                  <a:lnTo>
                    <a:pt x="1859092" y="262165"/>
                  </a:lnTo>
                  <a:lnTo>
                    <a:pt x="1864283" y="217093"/>
                  </a:lnTo>
                  <a:lnTo>
                    <a:pt x="1864283" y="196583"/>
                  </a:lnTo>
                  <a:lnTo>
                    <a:pt x="1859092" y="151507"/>
                  </a:lnTo>
                  <a:lnTo>
                    <a:pt x="1844303" y="110129"/>
                  </a:lnTo>
                  <a:lnTo>
                    <a:pt x="1821097" y="73629"/>
                  </a:lnTo>
                  <a:lnTo>
                    <a:pt x="1790654" y="43186"/>
                  </a:lnTo>
                  <a:lnTo>
                    <a:pt x="1754153" y="19980"/>
                  </a:lnTo>
                  <a:lnTo>
                    <a:pt x="1712775" y="5191"/>
                  </a:lnTo>
                  <a:lnTo>
                    <a:pt x="1667700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45" name="object 30">
              <a:extLst>
                <a:ext uri="{FF2B5EF4-FFF2-40B4-BE49-F238E27FC236}">
                  <a16:creationId xmlns:a16="http://schemas.microsoft.com/office/drawing/2014/main" id="{4D3084D8-2A31-AE47-B980-4B290D18822D}"/>
                </a:ext>
              </a:extLst>
            </p:cNvPr>
            <p:cNvSpPr txBox="1"/>
            <p:nvPr/>
          </p:nvSpPr>
          <p:spPr>
            <a:xfrm>
              <a:off x="3149042" y="3944112"/>
              <a:ext cx="1259690" cy="290644"/>
            </a:xfrm>
            <a:prstGeom prst="rect">
              <a:avLst/>
            </a:prstGeom>
          </p:spPr>
          <p:txBody>
            <a:bodyPr vert="horz" wrap="square" lIns="0" tIns="16750" rIns="0" bIns="0" rtlCol="0">
              <a:spAutoFit/>
            </a:bodyPr>
            <a:lstStyle/>
            <a:p>
              <a:pPr marL="12407" algn="ctr">
                <a:spcBef>
                  <a:spcPts val="132"/>
                </a:spcBef>
              </a:pPr>
              <a:r>
                <a:rPr b="1" spc="24" dirty="0">
                  <a:solidFill>
                    <a:srgbClr val="FFFFFF"/>
                  </a:solidFill>
                  <a:latin typeface="Arial"/>
                  <a:cs typeface="Arial"/>
                </a:rPr>
                <a:t>VKA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46" name="object 31">
              <a:extLst>
                <a:ext uri="{FF2B5EF4-FFF2-40B4-BE49-F238E27FC236}">
                  <a16:creationId xmlns:a16="http://schemas.microsoft.com/office/drawing/2014/main" id="{FE59B290-FABA-E541-BEB6-3148E2787467}"/>
                </a:ext>
              </a:extLst>
            </p:cNvPr>
            <p:cNvSpPr/>
            <p:nvPr/>
          </p:nvSpPr>
          <p:spPr>
            <a:xfrm>
              <a:off x="4831781" y="3875411"/>
              <a:ext cx="2496300" cy="406331"/>
            </a:xfrm>
            <a:custGeom>
              <a:avLst/>
              <a:gdLst/>
              <a:ahLst/>
              <a:cxnLst/>
              <a:rect l="l" t="t" r="r" b="b"/>
              <a:pathLst>
                <a:path w="2555240" h="415925">
                  <a:moveTo>
                    <a:pt x="2357488" y="0"/>
                  </a:moveTo>
                  <a:lnTo>
                    <a:pt x="197434" y="0"/>
                  </a:lnTo>
                  <a:lnTo>
                    <a:pt x="152163" y="5214"/>
                  </a:lnTo>
                  <a:lnTo>
                    <a:pt x="110606" y="20069"/>
                  </a:lnTo>
                  <a:lnTo>
                    <a:pt x="73948" y="43378"/>
                  </a:lnTo>
                  <a:lnTo>
                    <a:pt x="43373" y="73955"/>
                  </a:lnTo>
                  <a:lnTo>
                    <a:pt x="20067" y="110616"/>
                  </a:lnTo>
                  <a:lnTo>
                    <a:pt x="5214" y="152175"/>
                  </a:lnTo>
                  <a:lnTo>
                    <a:pt x="0" y="197446"/>
                  </a:lnTo>
                  <a:lnTo>
                    <a:pt x="0" y="218033"/>
                  </a:lnTo>
                  <a:lnTo>
                    <a:pt x="5214" y="263304"/>
                  </a:lnTo>
                  <a:lnTo>
                    <a:pt x="20067" y="304861"/>
                  </a:lnTo>
                  <a:lnTo>
                    <a:pt x="43373" y="341519"/>
                  </a:lnTo>
                  <a:lnTo>
                    <a:pt x="73948" y="372094"/>
                  </a:lnTo>
                  <a:lnTo>
                    <a:pt x="110606" y="395400"/>
                  </a:lnTo>
                  <a:lnTo>
                    <a:pt x="152163" y="410253"/>
                  </a:lnTo>
                  <a:lnTo>
                    <a:pt x="197434" y="415467"/>
                  </a:lnTo>
                  <a:lnTo>
                    <a:pt x="2357488" y="415467"/>
                  </a:lnTo>
                  <a:lnTo>
                    <a:pt x="2402758" y="410253"/>
                  </a:lnTo>
                  <a:lnTo>
                    <a:pt x="2444315" y="395400"/>
                  </a:lnTo>
                  <a:lnTo>
                    <a:pt x="2480974" y="372094"/>
                  </a:lnTo>
                  <a:lnTo>
                    <a:pt x="2511549" y="341519"/>
                  </a:lnTo>
                  <a:lnTo>
                    <a:pt x="2534855" y="304861"/>
                  </a:lnTo>
                  <a:lnTo>
                    <a:pt x="2549708" y="263304"/>
                  </a:lnTo>
                  <a:lnTo>
                    <a:pt x="2554922" y="218033"/>
                  </a:lnTo>
                  <a:lnTo>
                    <a:pt x="2554922" y="197446"/>
                  </a:lnTo>
                  <a:lnTo>
                    <a:pt x="2549708" y="152175"/>
                  </a:lnTo>
                  <a:lnTo>
                    <a:pt x="2534855" y="110616"/>
                  </a:lnTo>
                  <a:lnTo>
                    <a:pt x="2511549" y="73955"/>
                  </a:lnTo>
                  <a:lnTo>
                    <a:pt x="2480974" y="43378"/>
                  </a:lnTo>
                  <a:lnTo>
                    <a:pt x="2444315" y="20069"/>
                  </a:lnTo>
                  <a:lnTo>
                    <a:pt x="2402758" y="5214"/>
                  </a:lnTo>
                  <a:lnTo>
                    <a:pt x="2357488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47" name="object 32">
              <a:extLst>
                <a:ext uri="{FF2B5EF4-FFF2-40B4-BE49-F238E27FC236}">
                  <a16:creationId xmlns:a16="http://schemas.microsoft.com/office/drawing/2014/main" id="{8AEC229F-7FE3-ED4F-B389-5248E1137315}"/>
                </a:ext>
              </a:extLst>
            </p:cNvPr>
            <p:cNvSpPr txBox="1"/>
            <p:nvPr/>
          </p:nvSpPr>
          <p:spPr>
            <a:xfrm>
              <a:off x="4831781" y="3961624"/>
              <a:ext cx="2413765" cy="290644"/>
            </a:xfrm>
            <a:prstGeom prst="rect">
              <a:avLst/>
            </a:prstGeom>
          </p:spPr>
          <p:txBody>
            <a:bodyPr vert="horz" wrap="square" lIns="0" tIns="16750" rIns="0" bIns="0" rtlCol="0">
              <a:spAutoFit/>
            </a:bodyPr>
            <a:lstStyle/>
            <a:p>
              <a:pPr marL="12407" algn="ctr">
                <a:spcBef>
                  <a:spcPts val="132"/>
                </a:spcBef>
              </a:pPr>
              <a:r>
                <a:rPr b="1" spc="15" dirty="0">
                  <a:solidFill>
                    <a:srgbClr val="FFFFFF"/>
                  </a:solidFill>
                  <a:latin typeface="Arial"/>
                  <a:cs typeface="Arial"/>
                </a:rPr>
                <a:t>Apixaban </a:t>
              </a:r>
              <a:r>
                <a:rPr b="1" spc="20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lang="en-GB" b="1" spc="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b="1" spc="20" dirty="0">
                  <a:solidFill>
                    <a:srgbClr val="FFFFFF"/>
                  </a:solidFill>
                  <a:latin typeface="Arial"/>
                  <a:cs typeface="Arial"/>
                </a:rPr>
                <a:t>mg</a:t>
              </a:r>
              <a:r>
                <a:rPr b="1" spc="-5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b="1" spc="-54" dirty="0">
                  <a:solidFill>
                    <a:srgbClr val="FFFFFF"/>
                  </a:solidFill>
                  <a:latin typeface="Arial"/>
                  <a:cs typeface="Arial"/>
                </a:rPr>
                <a:t>BID</a:t>
              </a:r>
              <a:r>
                <a:rPr b="1" spc="15" dirty="0">
                  <a:solidFill>
                    <a:srgbClr val="FFFFFF"/>
                  </a:solidFill>
                  <a:latin typeface="Arial"/>
                  <a:cs typeface="Arial"/>
                </a:rPr>
                <a:t>*</a:t>
              </a:r>
              <a:endParaRPr baseline="30000" dirty="0">
                <a:latin typeface="Arial"/>
                <a:cs typeface="Arial"/>
              </a:endParaRPr>
            </a:p>
          </p:txBody>
        </p:sp>
        <p:sp>
          <p:nvSpPr>
            <p:cNvPr id="48" name="object 33">
              <a:extLst>
                <a:ext uri="{FF2B5EF4-FFF2-40B4-BE49-F238E27FC236}">
                  <a16:creationId xmlns:a16="http://schemas.microsoft.com/office/drawing/2014/main" id="{A894DA94-4979-8C4E-AB23-193A7AA6BC39}"/>
                </a:ext>
              </a:extLst>
            </p:cNvPr>
            <p:cNvSpPr/>
            <p:nvPr/>
          </p:nvSpPr>
          <p:spPr>
            <a:xfrm>
              <a:off x="7491119" y="3876282"/>
              <a:ext cx="1821356" cy="401368"/>
            </a:xfrm>
            <a:custGeom>
              <a:avLst/>
              <a:gdLst/>
              <a:ahLst/>
              <a:cxnLst/>
              <a:rect l="l" t="t" r="r" b="b"/>
              <a:pathLst>
                <a:path w="1864359" h="410845">
                  <a:moveTo>
                    <a:pt x="1669084" y="0"/>
                  </a:moveTo>
                  <a:lnTo>
                    <a:pt x="195186" y="0"/>
                  </a:lnTo>
                  <a:lnTo>
                    <a:pt x="150432" y="5155"/>
                  </a:lnTo>
                  <a:lnTo>
                    <a:pt x="109348" y="19841"/>
                  </a:lnTo>
                  <a:lnTo>
                    <a:pt x="73107" y="42885"/>
                  </a:lnTo>
                  <a:lnTo>
                    <a:pt x="42880" y="73115"/>
                  </a:lnTo>
                  <a:lnTo>
                    <a:pt x="19839" y="109358"/>
                  </a:lnTo>
                  <a:lnTo>
                    <a:pt x="5155" y="150444"/>
                  </a:lnTo>
                  <a:lnTo>
                    <a:pt x="0" y="195198"/>
                  </a:lnTo>
                  <a:lnTo>
                    <a:pt x="0" y="215557"/>
                  </a:lnTo>
                  <a:lnTo>
                    <a:pt x="5155" y="260315"/>
                  </a:lnTo>
                  <a:lnTo>
                    <a:pt x="19839" y="301402"/>
                  </a:lnTo>
                  <a:lnTo>
                    <a:pt x="42880" y="337646"/>
                  </a:lnTo>
                  <a:lnTo>
                    <a:pt x="73107" y="367874"/>
                  </a:lnTo>
                  <a:lnTo>
                    <a:pt x="109348" y="390916"/>
                  </a:lnTo>
                  <a:lnTo>
                    <a:pt x="150432" y="405601"/>
                  </a:lnTo>
                  <a:lnTo>
                    <a:pt x="195186" y="410756"/>
                  </a:lnTo>
                  <a:lnTo>
                    <a:pt x="1669084" y="410756"/>
                  </a:lnTo>
                  <a:lnTo>
                    <a:pt x="1713839" y="405601"/>
                  </a:lnTo>
                  <a:lnTo>
                    <a:pt x="1754924" y="390916"/>
                  </a:lnTo>
                  <a:lnTo>
                    <a:pt x="1791168" y="367874"/>
                  </a:lnTo>
                  <a:lnTo>
                    <a:pt x="1821398" y="337646"/>
                  </a:lnTo>
                  <a:lnTo>
                    <a:pt x="1844442" y="301402"/>
                  </a:lnTo>
                  <a:lnTo>
                    <a:pt x="1859128" y="260315"/>
                  </a:lnTo>
                  <a:lnTo>
                    <a:pt x="1864283" y="215557"/>
                  </a:lnTo>
                  <a:lnTo>
                    <a:pt x="1864283" y="195198"/>
                  </a:lnTo>
                  <a:lnTo>
                    <a:pt x="1859128" y="150444"/>
                  </a:lnTo>
                  <a:lnTo>
                    <a:pt x="1844442" y="109358"/>
                  </a:lnTo>
                  <a:lnTo>
                    <a:pt x="1821398" y="73115"/>
                  </a:lnTo>
                  <a:lnTo>
                    <a:pt x="1791168" y="42885"/>
                  </a:lnTo>
                  <a:lnTo>
                    <a:pt x="1754924" y="19841"/>
                  </a:lnTo>
                  <a:lnTo>
                    <a:pt x="1713839" y="5155"/>
                  </a:lnTo>
                  <a:lnTo>
                    <a:pt x="1669084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49" name="object 34">
              <a:extLst>
                <a:ext uri="{FF2B5EF4-FFF2-40B4-BE49-F238E27FC236}">
                  <a16:creationId xmlns:a16="http://schemas.microsoft.com/office/drawing/2014/main" id="{F8F67C2E-FB90-024D-9BB0-DB92DECA1505}"/>
                </a:ext>
              </a:extLst>
            </p:cNvPr>
            <p:cNvSpPr txBox="1"/>
            <p:nvPr/>
          </p:nvSpPr>
          <p:spPr>
            <a:xfrm>
              <a:off x="7496825" y="3944111"/>
              <a:ext cx="1797123" cy="290644"/>
            </a:xfrm>
            <a:prstGeom prst="rect">
              <a:avLst/>
            </a:prstGeom>
          </p:spPr>
          <p:txBody>
            <a:bodyPr vert="horz" wrap="square" lIns="0" tIns="16750" rIns="0" bIns="0" rtlCol="0">
              <a:spAutoFit/>
            </a:bodyPr>
            <a:lstStyle/>
            <a:p>
              <a:pPr marL="12407" algn="ctr">
                <a:spcBef>
                  <a:spcPts val="132"/>
                </a:spcBef>
              </a:pPr>
              <a:r>
                <a:rPr b="1" spc="15" dirty="0">
                  <a:solidFill>
                    <a:srgbClr val="FFFFFF"/>
                  </a:solidFill>
                  <a:latin typeface="Arial"/>
                  <a:cs typeface="Arial"/>
                </a:rPr>
                <a:t>DAPT/SAPT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50" name="object 35">
              <a:extLst>
                <a:ext uri="{FF2B5EF4-FFF2-40B4-BE49-F238E27FC236}">
                  <a16:creationId xmlns:a16="http://schemas.microsoft.com/office/drawing/2014/main" id="{08A30A69-3B5D-3C4D-90C4-1BAB66FCA752}"/>
                </a:ext>
              </a:extLst>
            </p:cNvPr>
            <p:cNvSpPr/>
            <p:nvPr/>
          </p:nvSpPr>
          <p:spPr>
            <a:xfrm>
              <a:off x="6383253" y="2775488"/>
              <a:ext cx="2910695" cy="536605"/>
            </a:xfrm>
            <a:custGeom>
              <a:avLst/>
              <a:gdLst/>
              <a:ahLst/>
              <a:cxnLst/>
              <a:rect l="l" t="t" r="r" b="b"/>
              <a:pathLst>
                <a:path w="2979420" h="549275">
                  <a:moveTo>
                    <a:pt x="2718587" y="0"/>
                  </a:moveTo>
                  <a:lnTo>
                    <a:pt x="260743" y="0"/>
                  </a:lnTo>
                  <a:lnTo>
                    <a:pt x="213874" y="4200"/>
                  </a:lnTo>
                  <a:lnTo>
                    <a:pt x="169761" y="16311"/>
                  </a:lnTo>
                  <a:lnTo>
                    <a:pt x="129141" y="35596"/>
                  </a:lnTo>
                  <a:lnTo>
                    <a:pt x="92749" y="61319"/>
                  </a:lnTo>
                  <a:lnTo>
                    <a:pt x="61323" y="92744"/>
                  </a:lnTo>
                  <a:lnTo>
                    <a:pt x="35599" y="129135"/>
                  </a:lnTo>
                  <a:lnTo>
                    <a:pt x="16312" y="169756"/>
                  </a:lnTo>
                  <a:lnTo>
                    <a:pt x="4200" y="213871"/>
                  </a:lnTo>
                  <a:lnTo>
                    <a:pt x="0" y="260743"/>
                  </a:lnTo>
                  <a:lnTo>
                    <a:pt x="0" y="287934"/>
                  </a:lnTo>
                  <a:lnTo>
                    <a:pt x="4200" y="334803"/>
                  </a:lnTo>
                  <a:lnTo>
                    <a:pt x="16312" y="378916"/>
                  </a:lnTo>
                  <a:lnTo>
                    <a:pt x="35599" y="419536"/>
                  </a:lnTo>
                  <a:lnTo>
                    <a:pt x="61323" y="455928"/>
                  </a:lnTo>
                  <a:lnTo>
                    <a:pt x="92749" y="487354"/>
                  </a:lnTo>
                  <a:lnTo>
                    <a:pt x="129141" y="513079"/>
                  </a:lnTo>
                  <a:lnTo>
                    <a:pt x="169761" y="532365"/>
                  </a:lnTo>
                  <a:lnTo>
                    <a:pt x="213874" y="544477"/>
                  </a:lnTo>
                  <a:lnTo>
                    <a:pt x="260743" y="548678"/>
                  </a:lnTo>
                  <a:lnTo>
                    <a:pt x="2718587" y="548678"/>
                  </a:lnTo>
                  <a:lnTo>
                    <a:pt x="2765456" y="544477"/>
                  </a:lnTo>
                  <a:lnTo>
                    <a:pt x="2809569" y="532365"/>
                  </a:lnTo>
                  <a:lnTo>
                    <a:pt x="2850189" y="513079"/>
                  </a:lnTo>
                  <a:lnTo>
                    <a:pt x="2886581" y="487354"/>
                  </a:lnTo>
                  <a:lnTo>
                    <a:pt x="2918007" y="455928"/>
                  </a:lnTo>
                  <a:lnTo>
                    <a:pt x="2943732" y="419536"/>
                  </a:lnTo>
                  <a:lnTo>
                    <a:pt x="2963018" y="378916"/>
                  </a:lnTo>
                  <a:lnTo>
                    <a:pt x="2975130" y="334803"/>
                  </a:lnTo>
                  <a:lnTo>
                    <a:pt x="2979331" y="287934"/>
                  </a:lnTo>
                  <a:lnTo>
                    <a:pt x="2979331" y="260743"/>
                  </a:lnTo>
                  <a:lnTo>
                    <a:pt x="2975130" y="213871"/>
                  </a:lnTo>
                  <a:lnTo>
                    <a:pt x="2963018" y="169756"/>
                  </a:lnTo>
                  <a:lnTo>
                    <a:pt x="2943732" y="129135"/>
                  </a:lnTo>
                  <a:lnTo>
                    <a:pt x="2918007" y="92744"/>
                  </a:lnTo>
                  <a:lnTo>
                    <a:pt x="2886581" y="61319"/>
                  </a:lnTo>
                  <a:lnTo>
                    <a:pt x="2850189" y="35596"/>
                  </a:lnTo>
                  <a:lnTo>
                    <a:pt x="2809569" y="16311"/>
                  </a:lnTo>
                  <a:lnTo>
                    <a:pt x="2765456" y="4200"/>
                  </a:lnTo>
                  <a:lnTo>
                    <a:pt x="2718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51" name="object 36">
              <a:extLst>
                <a:ext uri="{FF2B5EF4-FFF2-40B4-BE49-F238E27FC236}">
                  <a16:creationId xmlns:a16="http://schemas.microsoft.com/office/drawing/2014/main" id="{3801CF9E-45B5-4645-AECA-2C3265DF74B3}"/>
                </a:ext>
              </a:extLst>
            </p:cNvPr>
            <p:cNvSpPr/>
            <p:nvPr/>
          </p:nvSpPr>
          <p:spPr>
            <a:xfrm>
              <a:off x="6383253" y="2775488"/>
              <a:ext cx="2910695" cy="536605"/>
            </a:xfrm>
            <a:custGeom>
              <a:avLst/>
              <a:gdLst/>
              <a:ahLst/>
              <a:cxnLst/>
              <a:rect l="l" t="t" r="r" b="b"/>
              <a:pathLst>
                <a:path w="2979420" h="549275">
                  <a:moveTo>
                    <a:pt x="2718587" y="548678"/>
                  </a:moveTo>
                  <a:lnTo>
                    <a:pt x="260743" y="548678"/>
                  </a:lnTo>
                  <a:lnTo>
                    <a:pt x="213874" y="544477"/>
                  </a:lnTo>
                  <a:lnTo>
                    <a:pt x="169761" y="532365"/>
                  </a:lnTo>
                  <a:lnTo>
                    <a:pt x="129141" y="513079"/>
                  </a:lnTo>
                  <a:lnTo>
                    <a:pt x="92749" y="487354"/>
                  </a:lnTo>
                  <a:lnTo>
                    <a:pt x="61323" y="455928"/>
                  </a:lnTo>
                  <a:lnTo>
                    <a:pt x="35599" y="419536"/>
                  </a:lnTo>
                  <a:lnTo>
                    <a:pt x="16312" y="378916"/>
                  </a:lnTo>
                  <a:lnTo>
                    <a:pt x="4200" y="334803"/>
                  </a:lnTo>
                  <a:lnTo>
                    <a:pt x="0" y="287934"/>
                  </a:lnTo>
                  <a:lnTo>
                    <a:pt x="0" y="260743"/>
                  </a:lnTo>
                  <a:lnTo>
                    <a:pt x="4200" y="213871"/>
                  </a:lnTo>
                  <a:lnTo>
                    <a:pt x="16312" y="169756"/>
                  </a:lnTo>
                  <a:lnTo>
                    <a:pt x="35599" y="129135"/>
                  </a:lnTo>
                  <a:lnTo>
                    <a:pt x="61323" y="92744"/>
                  </a:lnTo>
                  <a:lnTo>
                    <a:pt x="92749" y="61319"/>
                  </a:lnTo>
                  <a:lnTo>
                    <a:pt x="129141" y="35596"/>
                  </a:lnTo>
                  <a:lnTo>
                    <a:pt x="169761" y="16311"/>
                  </a:lnTo>
                  <a:lnTo>
                    <a:pt x="213874" y="4200"/>
                  </a:lnTo>
                  <a:lnTo>
                    <a:pt x="260743" y="0"/>
                  </a:lnTo>
                  <a:lnTo>
                    <a:pt x="2718587" y="0"/>
                  </a:lnTo>
                  <a:lnTo>
                    <a:pt x="2765456" y="4200"/>
                  </a:lnTo>
                  <a:lnTo>
                    <a:pt x="2809569" y="16311"/>
                  </a:lnTo>
                  <a:lnTo>
                    <a:pt x="2850189" y="35596"/>
                  </a:lnTo>
                  <a:lnTo>
                    <a:pt x="2886581" y="61319"/>
                  </a:lnTo>
                  <a:lnTo>
                    <a:pt x="2918007" y="92744"/>
                  </a:lnTo>
                  <a:lnTo>
                    <a:pt x="2943732" y="129135"/>
                  </a:lnTo>
                  <a:lnTo>
                    <a:pt x="2963018" y="169756"/>
                  </a:lnTo>
                  <a:lnTo>
                    <a:pt x="2975130" y="213871"/>
                  </a:lnTo>
                  <a:lnTo>
                    <a:pt x="2979331" y="260743"/>
                  </a:lnTo>
                  <a:lnTo>
                    <a:pt x="2979331" y="287934"/>
                  </a:lnTo>
                  <a:lnTo>
                    <a:pt x="2975130" y="334803"/>
                  </a:lnTo>
                  <a:lnTo>
                    <a:pt x="2963018" y="378916"/>
                  </a:lnTo>
                  <a:lnTo>
                    <a:pt x="2943732" y="419536"/>
                  </a:lnTo>
                  <a:lnTo>
                    <a:pt x="2918007" y="455928"/>
                  </a:lnTo>
                  <a:lnTo>
                    <a:pt x="2886581" y="487354"/>
                  </a:lnTo>
                  <a:lnTo>
                    <a:pt x="2850189" y="513079"/>
                  </a:lnTo>
                  <a:lnTo>
                    <a:pt x="2809569" y="532365"/>
                  </a:lnTo>
                  <a:lnTo>
                    <a:pt x="2765456" y="544477"/>
                  </a:lnTo>
                  <a:lnTo>
                    <a:pt x="2718587" y="548678"/>
                  </a:lnTo>
                  <a:close/>
                </a:path>
              </a:pathLst>
            </a:custGeom>
            <a:ln w="53098">
              <a:solidFill>
                <a:srgbClr val="1D63AF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52" name="object 37">
              <a:extLst>
                <a:ext uri="{FF2B5EF4-FFF2-40B4-BE49-F238E27FC236}">
                  <a16:creationId xmlns:a16="http://schemas.microsoft.com/office/drawing/2014/main" id="{F512112A-0C32-2D40-832E-83966878A263}"/>
                </a:ext>
              </a:extLst>
            </p:cNvPr>
            <p:cNvSpPr txBox="1"/>
            <p:nvPr/>
          </p:nvSpPr>
          <p:spPr>
            <a:xfrm>
              <a:off x="6514632" y="2864922"/>
              <a:ext cx="2681512" cy="352500"/>
            </a:xfrm>
            <a:prstGeom prst="rect">
              <a:avLst/>
            </a:prstGeom>
          </p:spPr>
          <p:txBody>
            <a:bodyPr vert="horz" wrap="square" lIns="0" tIns="16750" rIns="0" bIns="0" rtlCol="0">
              <a:spAutoFit/>
            </a:bodyPr>
            <a:lstStyle/>
            <a:p>
              <a:pPr algn="ctr">
                <a:lnSpc>
                  <a:spcPts val="1699"/>
                </a:lnSpc>
                <a:spcBef>
                  <a:spcPts val="132"/>
                </a:spcBef>
              </a:pPr>
              <a:r>
                <a:rPr b="1" spc="20" dirty="0">
                  <a:solidFill>
                    <a:srgbClr val="1D63AF"/>
                  </a:solidFill>
                  <a:latin typeface="Arial"/>
                  <a:cs typeface="Arial"/>
                </a:rPr>
                <a:t>Stratum</a:t>
              </a:r>
              <a:r>
                <a:rPr b="1" dirty="0">
                  <a:solidFill>
                    <a:srgbClr val="1D63AF"/>
                  </a:solidFill>
                  <a:latin typeface="Arial"/>
                  <a:cs typeface="Arial"/>
                </a:rPr>
                <a:t> </a:t>
              </a:r>
              <a:r>
                <a:rPr b="1" spc="20" dirty="0">
                  <a:solidFill>
                    <a:srgbClr val="1D63AF"/>
                  </a:solidFill>
                  <a:latin typeface="Arial"/>
                  <a:cs typeface="Arial"/>
                </a:rPr>
                <a:t>2</a:t>
              </a:r>
              <a:endParaRPr dirty="0">
                <a:latin typeface="Arial"/>
                <a:cs typeface="Arial"/>
              </a:endParaRPr>
            </a:p>
            <a:p>
              <a:pPr algn="ctr">
                <a:lnSpc>
                  <a:spcPts val="1699"/>
                </a:lnSpc>
              </a:pPr>
              <a:r>
                <a:rPr b="1" spc="20" dirty="0">
                  <a:solidFill>
                    <a:srgbClr val="1D63AF"/>
                  </a:solidFill>
                  <a:latin typeface="Arial"/>
                  <a:cs typeface="Arial"/>
                </a:rPr>
                <a:t>No </a:t>
              </a:r>
              <a:r>
                <a:rPr b="1" spc="15" dirty="0">
                  <a:solidFill>
                    <a:srgbClr val="1D63AF"/>
                  </a:solidFill>
                  <a:latin typeface="Arial"/>
                  <a:cs typeface="Arial"/>
                </a:rPr>
                <a:t>indication for</a:t>
              </a:r>
              <a:r>
                <a:rPr b="1" spc="-59" dirty="0">
                  <a:solidFill>
                    <a:srgbClr val="1D63AF"/>
                  </a:solidFill>
                  <a:latin typeface="Arial"/>
                  <a:cs typeface="Arial"/>
                </a:rPr>
                <a:t> </a:t>
              </a:r>
              <a:r>
                <a:rPr b="1" spc="-15" dirty="0">
                  <a:solidFill>
                    <a:srgbClr val="1D63AF"/>
                  </a:solidFill>
                  <a:latin typeface="Arial"/>
                  <a:cs typeface="Arial"/>
                </a:rPr>
                <a:t>OAT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54" name="TextBox 80">
              <a:extLst>
                <a:ext uri="{FF2B5EF4-FFF2-40B4-BE49-F238E27FC236}">
                  <a16:creationId xmlns:a16="http://schemas.microsoft.com/office/drawing/2014/main" id="{8489F84E-2CD0-1840-B82F-D9F628CBCD0D}"/>
                </a:ext>
              </a:extLst>
            </p:cNvPr>
            <p:cNvSpPr txBox="1"/>
            <p:nvPr/>
          </p:nvSpPr>
          <p:spPr>
            <a:xfrm>
              <a:off x="4234967" y="3388793"/>
              <a:ext cx="368646" cy="3567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defPPr>
                <a:defRPr lang="en-GB"/>
              </a:defPPr>
              <a:lvl1pPr algn="ctr" eaLnBrk="0" hangingPunct="0">
                <a:lnSpc>
                  <a:spcPct val="80000"/>
                </a:lnSpc>
                <a:defRPr sz="1400" b="1">
                  <a:solidFill>
                    <a:srgbClr val="575756">
                      <a:lumMod val="50000"/>
                    </a:srgbClr>
                  </a:solidFill>
                  <a:latin typeface="Calibri"/>
                  <a:cs typeface="Calibri"/>
                </a:defRPr>
              </a:lvl1pPr>
            </a:lstStyle>
            <a:p>
              <a:pPr defTabSz="423855">
                <a:defRPr/>
              </a:pPr>
              <a:r>
                <a:rPr lang="en-US" sz="1600" kern="0" dirty="0">
                  <a:solidFill>
                    <a:schemeClr val="tx1"/>
                  </a:solidFill>
                  <a:latin typeface="+mj-lt"/>
                  <a:ea typeface="Tahoma" charset="0"/>
                  <a:cs typeface="Tahoma" charset="0"/>
                </a:rPr>
                <a:t>R</a:t>
              </a:r>
            </a:p>
            <a:p>
              <a:pPr defTabSz="423855">
                <a:defRPr/>
              </a:pPr>
              <a:r>
                <a:rPr lang="en-US" sz="1600" kern="0" dirty="0">
                  <a:solidFill>
                    <a:schemeClr val="tx1"/>
                  </a:solidFill>
                  <a:latin typeface="+mj-lt"/>
                  <a:ea typeface="Tahoma" charset="0"/>
                  <a:cs typeface="Tahoma" charset="0"/>
                </a:rPr>
                <a:t>1:1</a:t>
              </a:r>
            </a:p>
          </p:txBody>
        </p:sp>
        <p:sp>
          <p:nvSpPr>
            <p:cNvPr id="56" name="TextBox 80">
              <a:extLst>
                <a:ext uri="{FF2B5EF4-FFF2-40B4-BE49-F238E27FC236}">
                  <a16:creationId xmlns:a16="http://schemas.microsoft.com/office/drawing/2014/main" id="{096F01C6-55AF-EA4B-87FC-6B9DB0EF61E4}"/>
                </a:ext>
              </a:extLst>
            </p:cNvPr>
            <p:cNvSpPr txBox="1"/>
            <p:nvPr/>
          </p:nvSpPr>
          <p:spPr>
            <a:xfrm>
              <a:off x="7549609" y="3388793"/>
              <a:ext cx="368646" cy="3567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defPPr>
                <a:defRPr lang="en-GB"/>
              </a:defPPr>
              <a:lvl1pPr algn="ctr" eaLnBrk="0" hangingPunct="0">
                <a:lnSpc>
                  <a:spcPct val="80000"/>
                </a:lnSpc>
                <a:defRPr sz="1400" b="1">
                  <a:solidFill>
                    <a:srgbClr val="575756">
                      <a:lumMod val="50000"/>
                    </a:srgbClr>
                  </a:solidFill>
                  <a:latin typeface="Calibri"/>
                  <a:cs typeface="Calibri"/>
                </a:defRPr>
              </a:lvl1pPr>
            </a:lstStyle>
            <a:p>
              <a:pPr defTabSz="423855">
                <a:defRPr/>
              </a:pPr>
              <a:r>
                <a:rPr lang="en-US" sz="1600" kern="0" dirty="0">
                  <a:solidFill>
                    <a:schemeClr val="tx1"/>
                  </a:solidFill>
                  <a:latin typeface="+mj-lt"/>
                  <a:ea typeface="Tahoma" charset="0"/>
                  <a:cs typeface="Tahoma" charset="0"/>
                </a:rPr>
                <a:t>R</a:t>
              </a:r>
            </a:p>
            <a:p>
              <a:pPr defTabSz="423855">
                <a:defRPr/>
              </a:pPr>
              <a:r>
                <a:rPr lang="en-US" sz="1600" kern="0" dirty="0">
                  <a:solidFill>
                    <a:schemeClr val="tx1"/>
                  </a:solidFill>
                  <a:latin typeface="+mj-lt"/>
                  <a:ea typeface="Tahoma" charset="0"/>
                  <a:cs typeface="Tahoma" charset="0"/>
                </a:rPr>
                <a:t>1:1</a:t>
              </a: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B4867B9E-9715-444A-B35B-BA555CE8D673}"/>
              </a:ext>
            </a:extLst>
          </p:cNvPr>
          <p:cNvSpPr txBox="1">
            <a:spLocks/>
          </p:cNvSpPr>
          <p:nvPr/>
        </p:nvSpPr>
        <p:spPr>
          <a:xfrm>
            <a:off x="419589" y="252281"/>
            <a:ext cx="11423052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ATLANTIS</a:t>
            </a:r>
            <a:endParaRPr lang="en-NZ" sz="3200" baseline="300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159D45A-CE43-6340-82A9-6AF9CD0C260B}"/>
              </a:ext>
            </a:extLst>
          </p:cNvPr>
          <p:cNvGrpSpPr/>
          <p:nvPr/>
        </p:nvGrpSpPr>
        <p:grpSpPr>
          <a:xfrm>
            <a:off x="0" y="22180"/>
            <a:ext cx="2449267" cy="845232"/>
            <a:chOff x="10112153" y="453047"/>
            <a:chExt cx="1784379" cy="621846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B4217C2-D236-D24E-BFB0-87920B7ED9EE}"/>
                </a:ext>
              </a:extLst>
            </p:cNvPr>
            <p:cNvSpPr/>
            <p:nvPr/>
          </p:nvSpPr>
          <p:spPr>
            <a:xfrm>
              <a:off x="10112153" y="453047"/>
              <a:ext cx="1784379" cy="62184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5"/>
            </a:p>
          </p:txBody>
        </p:sp>
        <p:pic>
          <p:nvPicPr>
            <p:cNvPr id="61" name="Image 6">
              <a:extLst>
                <a:ext uri="{FF2B5EF4-FFF2-40B4-BE49-F238E27FC236}">
                  <a16:creationId xmlns:a16="http://schemas.microsoft.com/office/drawing/2014/main" id="{CE6D03EF-DAF2-D144-A6A0-CE8994D77D2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4861" y="609001"/>
              <a:ext cx="750692" cy="370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Image 8">
              <a:extLst>
                <a:ext uri="{FF2B5EF4-FFF2-40B4-BE49-F238E27FC236}">
                  <a16:creationId xmlns:a16="http://schemas.microsoft.com/office/drawing/2014/main" id="{19210760-95C6-7E40-8D93-D5166E054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4675" y="621997"/>
              <a:ext cx="703470" cy="344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6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909F107-87BF-4CF3-8995-4D76D1FBBA17}"/>
              </a:ext>
            </a:extLst>
          </p:cNvPr>
          <p:cNvSpPr txBox="1">
            <a:spLocks/>
          </p:cNvSpPr>
          <p:nvPr/>
        </p:nvSpPr>
        <p:spPr>
          <a:xfrm>
            <a:off x="2300235" y="3006921"/>
            <a:ext cx="7593118" cy="767311"/>
          </a:xfrm>
          <a:prstGeom prst="rect">
            <a:avLst/>
          </a:prstGeom>
          <a:gradFill flip="none" rotWithShape="1">
            <a:gsLst>
              <a:gs pos="0">
                <a:srgbClr val="000080">
                  <a:shade val="30000"/>
                  <a:satMod val="115000"/>
                </a:srgbClr>
              </a:gs>
              <a:gs pos="50000">
                <a:srgbClr val="000080">
                  <a:shade val="67500"/>
                  <a:satMod val="115000"/>
                </a:srgbClr>
              </a:gs>
              <a:gs pos="100000">
                <a:srgbClr val="000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89331" tIns="44665" rIns="89331" bIns="44665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NOACs and LAAC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DD0A8-9B16-45CA-A9FC-C613D8561156}"/>
              </a:ext>
            </a:extLst>
          </p:cNvPr>
          <p:cNvSpPr/>
          <p:nvPr/>
        </p:nvSpPr>
        <p:spPr>
          <a:xfrm>
            <a:off x="182032" y="6482848"/>
            <a:ext cx="22698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spc="10" dirty="0">
                <a:latin typeface="Arial"/>
                <a:cs typeface="Arial"/>
              </a:rPr>
              <a:t>LAAC, </a:t>
            </a:r>
            <a:r>
              <a:rPr lang="fr-FR" sz="1000" spc="10" dirty="0" err="1">
                <a:latin typeface="Arial"/>
                <a:cs typeface="Arial"/>
              </a:rPr>
              <a:t>left</a:t>
            </a:r>
            <a:r>
              <a:rPr lang="fr-FR" sz="1000" spc="10" dirty="0">
                <a:latin typeface="Arial"/>
                <a:cs typeface="Arial"/>
              </a:rPr>
              <a:t> atrial </a:t>
            </a:r>
            <a:r>
              <a:rPr lang="fr-FR" sz="1000" spc="10" dirty="0" err="1">
                <a:latin typeface="Arial"/>
                <a:cs typeface="Arial"/>
              </a:rPr>
              <a:t>appendage</a:t>
            </a:r>
            <a:r>
              <a:rPr lang="fr-FR" sz="1000" spc="10" dirty="0">
                <a:latin typeface="Arial"/>
                <a:cs typeface="Arial"/>
              </a:rPr>
              <a:t> </a:t>
            </a:r>
            <a:r>
              <a:rPr lang="fr-FR" sz="1000" spc="10" dirty="0" err="1">
                <a:latin typeface="Arial"/>
                <a:cs typeface="Arial"/>
              </a:rPr>
              <a:t>closure</a:t>
            </a:r>
            <a:r>
              <a:rPr lang="fr-FR" sz="1000" spc="1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7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BDFFC2-1E58-4D61-9055-9167F444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14" y="6328517"/>
            <a:ext cx="3964405" cy="37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0678" tIns="0" rIns="0" bIns="70339" anchor="b">
            <a:spAutoFit/>
          </a:bodyPr>
          <a:lstStyle>
            <a:defPPr>
              <a:defRPr lang="en-US"/>
            </a:defPPr>
            <a:lvl1pPr eaLnBrk="0" hangingPunct="0">
              <a:spcBef>
                <a:spcPts val="0"/>
              </a:spcBef>
              <a:buClr>
                <a:srgbClr val="FF9900"/>
              </a:buClr>
              <a:tabLst>
                <a:tab pos="171450" algn="l"/>
              </a:tabLst>
              <a:defRPr sz="900">
                <a:latin typeface="+mj-lt"/>
                <a:cs typeface="Arial"/>
              </a:defRPr>
            </a:lvl1pPr>
          </a:lstStyle>
          <a:p>
            <a:pPr defTabSz="667568" fontAlgn="base">
              <a:spcAft>
                <a:spcPct val="0"/>
              </a:spcAft>
              <a:defRPr/>
            </a:pPr>
            <a:endParaRPr lang="en-GB" sz="1000" dirty="0"/>
          </a:p>
          <a:p>
            <a:pPr defTabSz="667568" fontAlgn="base">
              <a:spcAft>
                <a:spcPct val="0"/>
              </a:spcAft>
              <a:defRPr/>
            </a:pPr>
            <a:r>
              <a:rPr lang="en-GB" sz="1000" dirty="0"/>
              <a:t>Please refer to the SmPC for further information.</a:t>
            </a:r>
            <a:r>
              <a:rPr lang="en-GB" sz="1000" baseline="30000" dirty="0"/>
              <a:t>2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000" baseline="30000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64DF1-1CAC-4402-BA91-A9E74B7A99D3}"/>
              </a:ext>
            </a:extLst>
          </p:cNvPr>
          <p:cNvSpPr/>
          <p:nvPr/>
        </p:nvSpPr>
        <p:spPr>
          <a:xfrm>
            <a:off x="6807703" y="6228489"/>
            <a:ext cx="5240355" cy="578857"/>
          </a:xfrm>
          <a:prstGeom prst="rect">
            <a:avLst/>
          </a:prstGeom>
        </p:spPr>
        <p:txBody>
          <a:bodyPr wrap="square" rIns="175848" bIns="70339">
            <a:spAutoFit/>
          </a:bodyPr>
          <a:lstStyle/>
          <a:p>
            <a:pPr algn="r" defTabSz="66756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latin typeface="+mj-lt"/>
                <a:cs typeface="Arial" panose="020B0604020202020204" pitchFamily="34" charset="0"/>
              </a:rPr>
              <a:t>1. </a:t>
            </a:r>
            <a:r>
              <a:rPr lang="en-GB" sz="1000" dirty="0" err="1">
                <a:latin typeface="+mj-lt"/>
                <a:cs typeface="Arial" panose="020B0604020202020204" pitchFamily="34" charset="0"/>
              </a:rPr>
              <a:t>Montalescot</a:t>
            </a:r>
            <a:r>
              <a:rPr lang="en-GB" sz="1000" dirty="0">
                <a:latin typeface="+mj-lt"/>
                <a:cs typeface="Arial" panose="020B0604020202020204" pitchFamily="34" charset="0"/>
              </a:rPr>
              <a:t> G, </a:t>
            </a:r>
            <a:r>
              <a:rPr lang="en-GB" sz="1000" dirty="0" err="1">
                <a:latin typeface="+mj-lt"/>
                <a:cs typeface="Arial" panose="020B0604020202020204" pitchFamily="34" charset="0"/>
              </a:rPr>
              <a:t>Guedeney</a:t>
            </a:r>
            <a:r>
              <a:rPr lang="en-GB" sz="1000" dirty="0">
                <a:latin typeface="+mj-lt"/>
                <a:cs typeface="Arial" panose="020B0604020202020204" pitchFamily="34" charset="0"/>
              </a:rPr>
              <a:t> P. JACC Cardiovasc </a:t>
            </a:r>
            <a:r>
              <a:rPr lang="en-GB" sz="1000" dirty="0" err="1">
                <a:latin typeface="+mj-lt"/>
                <a:cs typeface="Arial" panose="020B0604020202020204" pitchFamily="34" charset="0"/>
              </a:rPr>
              <a:t>Interv</a:t>
            </a:r>
            <a:r>
              <a:rPr lang="en-GB" sz="1000" dirty="0">
                <a:latin typeface="+mj-lt"/>
                <a:cs typeface="Arial" panose="020B0604020202020204" pitchFamily="34" charset="0"/>
              </a:rPr>
              <a:t> 2019;12:1077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000" dirty="0">
                <a:latin typeface="+mj-lt"/>
                <a:cs typeface="Arial" panose="020B0604020202020204" pitchFamily="34" charset="0"/>
              </a:rPr>
              <a:t>79; </a:t>
            </a:r>
            <a:br>
              <a:rPr lang="en-GB" sz="1000" dirty="0">
                <a:latin typeface="+mj-lt"/>
                <a:cs typeface="Arial" panose="020B0604020202020204" pitchFamily="34" charset="0"/>
              </a:rPr>
            </a:br>
            <a:r>
              <a:rPr lang="en-GB" sz="1000" dirty="0">
                <a:latin typeface="+mj-lt"/>
                <a:cs typeface="Arial" panose="020B0604020202020204" pitchFamily="34" charset="0"/>
              </a:rPr>
              <a:t>2. Rivaroxaban SmPC; 3. </a:t>
            </a:r>
            <a:r>
              <a:rPr lang="en-GB" sz="1000" dirty="0" err="1">
                <a:latin typeface="+mj-lt"/>
                <a:cs typeface="Arial" panose="020B0604020202020204" pitchFamily="34" charset="0"/>
              </a:rPr>
              <a:t>Apixaban</a:t>
            </a:r>
            <a:r>
              <a:rPr lang="en-GB" sz="10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+mj-lt"/>
                <a:cs typeface="Arial" panose="020B0604020202020204" pitchFamily="34" charset="0"/>
              </a:rPr>
              <a:t>SmPC</a:t>
            </a:r>
            <a:r>
              <a:rPr lang="en-GB" sz="1000" dirty="0">
                <a:latin typeface="+mj-lt"/>
                <a:cs typeface="Arial" panose="020B0604020202020204" pitchFamily="34" charset="0"/>
              </a:rPr>
              <a:t>; 4. Dabigatran SmPC; </a:t>
            </a:r>
          </a:p>
          <a:p>
            <a:pPr algn="r" defTabSz="66756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latin typeface="+mj-lt"/>
                <a:cs typeface="Arial" panose="020B0604020202020204" pitchFamily="34" charset="0"/>
              </a:rPr>
              <a:t>5. </a:t>
            </a:r>
            <a:r>
              <a:rPr lang="en-GB" sz="1000" dirty="0" err="1">
                <a:latin typeface="+mj-lt"/>
                <a:cs typeface="Arial" panose="020B0604020202020204" pitchFamily="34" charset="0"/>
              </a:rPr>
              <a:t>Edoxaban</a:t>
            </a:r>
            <a:r>
              <a:rPr lang="en-GB" sz="1000" dirty="0">
                <a:latin typeface="+mj-lt"/>
                <a:cs typeface="Arial" panose="020B0604020202020204" pitchFamily="34" charset="0"/>
              </a:rPr>
              <a:t> SmPC. All </a:t>
            </a:r>
            <a:r>
              <a:rPr lang="en-GB" sz="1000" dirty="0" err="1">
                <a:latin typeface="+mj-lt"/>
                <a:cs typeface="Arial" pitchFamily="34" charset="0"/>
              </a:rPr>
              <a:t>SmPCs</a:t>
            </a:r>
            <a:r>
              <a:rPr lang="en-GB" sz="1000" dirty="0">
                <a:latin typeface="+mj-lt"/>
                <a:cs typeface="Arial" pitchFamily="34" charset="0"/>
              </a:rPr>
              <a:t> available at: </a:t>
            </a:r>
            <a:r>
              <a:rPr lang="en-US" altLang="en-US" sz="1000" dirty="0">
                <a:latin typeface="+mj-lt"/>
              </a:rPr>
              <a:t>http://www.ema.europa.eu</a:t>
            </a:r>
            <a:r>
              <a:rPr lang="en-GB" sz="1000" dirty="0"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F0C6C56-41E0-4F66-9605-86A43890C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45" y="150681"/>
            <a:ext cx="10336786" cy="597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46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A888CC-C7FB-4D0A-8792-A27DA76B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15" y="780330"/>
            <a:ext cx="8950785" cy="592527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E5C9E2-C8E3-AE49-B115-51B0169DB071}"/>
              </a:ext>
            </a:extLst>
          </p:cNvPr>
          <p:cNvSpPr txBox="1">
            <a:spLocks/>
          </p:cNvSpPr>
          <p:nvPr/>
        </p:nvSpPr>
        <p:spPr>
          <a:xfrm>
            <a:off x="385268" y="0"/>
            <a:ext cx="11423052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200" dirty="0" err="1"/>
              <a:t>Left</a:t>
            </a:r>
            <a:r>
              <a:rPr lang="fr-FR" sz="3200" dirty="0"/>
              <a:t> atrial appendage </a:t>
            </a:r>
            <a:r>
              <a:rPr lang="fr-FR" sz="3200" dirty="0" err="1"/>
              <a:t>closure</a:t>
            </a:r>
            <a:endParaRPr lang="en-NZ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19868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E16A6B-86A9-4714-8FB8-43872B6E4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35" y="6533842"/>
            <a:ext cx="4176464" cy="22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0678" tIns="0" rIns="0" bIns="70339" anchor="b">
            <a:spAutoFit/>
          </a:bodyPr>
          <a:lstStyle>
            <a:defPPr>
              <a:defRPr lang="en-US"/>
            </a:defPPr>
            <a:lvl1pPr eaLnBrk="0" hangingPunct="0">
              <a:spcBef>
                <a:spcPts val="0"/>
              </a:spcBef>
              <a:buClr>
                <a:srgbClr val="FF9900"/>
              </a:buClr>
              <a:tabLst>
                <a:tab pos="171450" algn="l"/>
              </a:tabLst>
              <a:defRPr sz="900">
                <a:latin typeface="+mj-lt"/>
                <a:cs typeface="Arial"/>
              </a:defRPr>
            </a:lvl1pPr>
          </a:lstStyle>
          <a:p>
            <a:pPr defTabSz="667568" fontAlgn="base">
              <a:spcAft>
                <a:spcPct val="0"/>
              </a:spcAft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Please refer to the SmPC for further information.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BE1F9-CD88-4D1C-A266-FAE115E58620}"/>
              </a:ext>
            </a:extLst>
          </p:cNvPr>
          <p:cNvSpPr/>
          <p:nvPr/>
        </p:nvSpPr>
        <p:spPr>
          <a:xfrm>
            <a:off x="5922547" y="6279117"/>
            <a:ext cx="6151234" cy="424969"/>
          </a:xfrm>
          <a:prstGeom prst="rect">
            <a:avLst/>
          </a:prstGeom>
        </p:spPr>
        <p:txBody>
          <a:bodyPr wrap="square" rIns="175848" bIns="70339">
            <a:spAutoFit/>
          </a:bodyPr>
          <a:lstStyle/>
          <a:p>
            <a:pPr algn="r" defTabSz="66756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1. NCT03273322. Available at: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https://clinicaltrials.gov/ct2/show/NCT03273322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 Accessed July 2019;</a:t>
            </a: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2. Rivaroxaban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SmPC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 Available at: 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http://www.ema.europa.eu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590FDA3-2A6E-7A4B-AB3E-5045F2971AB9}"/>
              </a:ext>
            </a:extLst>
          </p:cNvPr>
          <p:cNvSpPr txBox="1">
            <a:spLocks/>
          </p:cNvSpPr>
          <p:nvPr/>
        </p:nvSpPr>
        <p:spPr>
          <a:xfrm>
            <a:off x="421884" y="213316"/>
            <a:ext cx="11423052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ADRIFT study design</a:t>
            </a:r>
            <a:r>
              <a:rPr lang="en-NZ" sz="3200" baseline="30000" dirty="0"/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DDDB2A-2CF4-49A3-A00D-614F30F4B313}"/>
              </a:ext>
            </a:extLst>
          </p:cNvPr>
          <p:cNvGrpSpPr/>
          <p:nvPr/>
        </p:nvGrpSpPr>
        <p:grpSpPr>
          <a:xfrm>
            <a:off x="91853" y="99244"/>
            <a:ext cx="2029047" cy="802456"/>
            <a:chOff x="10112153" y="453047"/>
            <a:chExt cx="1784379" cy="62184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C3D2C55-5C49-1A42-B30D-F9E7315C423C}"/>
                </a:ext>
              </a:extLst>
            </p:cNvPr>
            <p:cNvGrpSpPr/>
            <p:nvPr/>
          </p:nvGrpSpPr>
          <p:grpSpPr>
            <a:xfrm>
              <a:off x="10112153" y="453047"/>
              <a:ext cx="1784379" cy="621846"/>
              <a:chOff x="10112153" y="453047"/>
              <a:chExt cx="1784379" cy="621846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273A1C83-A951-C449-B43E-408160A71741}"/>
                  </a:ext>
                </a:extLst>
              </p:cNvPr>
              <p:cNvSpPr/>
              <p:nvPr/>
            </p:nvSpPr>
            <p:spPr>
              <a:xfrm>
                <a:off x="10112153" y="453047"/>
                <a:ext cx="1784379" cy="621846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45"/>
              </a:p>
            </p:txBody>
          </p:sp>
          <p:pic>
            <p:nvPicPr>
              <p:cNvPr id="53" name="Image 8">
                <a:extLst>
                  <a:ext uri="{FF2B5EF4-FFF2-40B4-BE49-F238E27FC236}">
                    <a16:creationId xmlns:a16="http://schemas.microsoft.com/office/drawing/2014/main" id="{9D65C43F-C5F5-4747-904B-85D72EBCF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9179" y="591576"/>
                <a:ext cx="703470" cy="344788"/>
              </a:xfrm>
              <a:prstGeom prst="rect">
                <a:avLst/>
              </a:prstGeom>
            </p:spPr>
          </p:pic>
        </p:grpSp>
        <p:pic>
          <p:nvPicPr>
            <p:cNvPr id="47" name="Image 16" descr="cid:7cda3126-6aa5-4065-ac26-cc47aafa4d5b@ds.aphp.fr">
              <a:extLst>
                <a:ext uri="{FF2B5EF4-FFF2-40B4-BE49-F238E27FC236}">
                  <a16:creationId xmlns:a16="http://schemas.microsoft.com/office/drawing/2014/main" id="{386B23D8-3CC3-4B54-A46C-E63C1830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261" y="621666"/>
              <a:ext cx="668873" cy="2846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E906ABB8-53EB-4971-B9A1-09FDF6225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412" y="745831"/>
            <a:ext cx="9932859" cy="54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2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28C7B87-889D-4233-80B5-B882C521F019}"/>
              </a:ext>
            </a:extLst>
          </p:cNvPr>
          <p:cNvSpPr txBox="1">
            <a:spLocks/>
          </p:cNvSpPr>
          <p:nvPr/>
        </p:nvSpPr>
        <p:spPr>
          <a:xfrm>
            <a:off x="553244" y="2807185"/>
            <a:ext cx="11087100" cy="1444419"/>
          </a:xfrm>
          <a:prstGeom prst="rect">
            <a:avLst/>
          </a:prstGeom>
          <a:gradFill flip="none" rotWithShape="1">
            <a:gsLst>
              <a:gs pos="0">
                <a:srgbClr val="000080">
                  <a:shade val="30000"/>
                  <a:satMod val="115000"/>
                </a:srgbClr>
              </a:gs>
              <a:gs pos="50000">
                <a:srgbClr val="000080">
                  <a:shade val="67500"/>
                  <a:satMod val="115000"/>
                </a:srgbClr>
              </a:gs>
              <a:gs pos="100000">
                <a:srgbClr val="000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89331" tIns="44665" rIns="89331" bIns="44665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Once a patient is on a NOAC,</a:t>
            </a:r>
            <a:br>
              <a:rPr lang="en-US" sz="4400" dirty="0"/>
            </a:br>
            <a:r>
              <a:rPr lang="en-US" sz="4400" dirty="0"/>
              <a:t>adherence is key to reducing stroke risk</a:t>
            </a:r>
          </a:p>
        </p:txBody>
      </p:sp>
    </p:spTree>
    <p:extLst>
      <p:ext uri="{BB962C8B-B14F-4D97-AF65-F5344CB8AC3E}">
        <p14:creationId xmlns:p14="http://schemas.microsoft.com/office/powerpoint/2010/main" val="17030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1B370E-DB90-DA4F-A69C-92C8D525D628}"/>
              </a:ext>
            </a:extLst>
          </p:cNvPr>
          <p:cNvGrpSpPr/>
          <p:nvPr/>
        </p:nvGrpSpPr>
        <p:grpSpPr>
          <a:xfrm>
            <a:off x="0" y="635903"/>
            <a:ext cx="11977426" cy="5176590"/>
            <a:chOff x="1154438" y="1544443"/>
            <a:chExt cx="9022483" cy="3850296"/>
          </a:xfrm>
        </p:grpSpPr>
        <p:sp>
          <p:nvSpPr>
            <p:cNvPr id="49" name="AutoShape 9"/>
            <p:cNvSpPr>
              <a:spLocks noChangeArrowheads="1"/>
            </p:cNvSpPr>
            <p:nvPr/>
          </p:nvSpPr>
          <p:spPr bwMode="auto">
            <a:xfrm>
              <a:off x="1154438" y="3216799"/>
              <a:ext cx="4099669" cy="2011309"/>
            </a:xfrm>
            <a:prstGeom prst="roundRect">
              <a:avLst>
                <a:gd name="adj" fmla="val 8424"/>
              </a:avLst>
            </a:prstGeom>
            <a:no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70339" tIns="35170" rIns="35170" bIns="3517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93"/>
                </a:spcBef>
              </a:pPr>
              <a:r>
                <a:rPr lang="en-NZ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Standard of care education:</a:t>
              </a:r>
            </a:p>
            <a:p>
              <a:pPr marL="167490" indent="-167490">
                <a:spcBef>
                  <a:spcPts val="293"/>
                </a:spcBef>
                <a:buClr>
                  <a:prstClr val="white"/>
                </a:buClr>
                <a:buFont typeface="Arial" panose="020B0604020202020204" pitchFamily="34" charset="0"/>
                <a:buChar char="●"/>
              </a:pPr>
              <a:r>
                <a:rPr lang="en-NZ" sz="1600" spc="-2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Usual information about apixaban treatment</a:t>
              </a:r>
            </a:p>
            <a:p>
              <a:pPr>
                <a:spcBef>
                  <a:spcPts val="586"/>
                </a:spcBef>
              </a:pPr>
              <a:r>
                <a:rPr lang="en-NZ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Additional educational programme: </a:t>
              </a:r>
            </a:p>
            <a:p>
              <a:pPr marL="167490" indent="-167490">
                <a:spcBef>
                  <a:spcPts val="293"/>
                </a:spcBef>
                <a:buClr>
                  <a:prstClr val="white"/>
                </a:buClr>
                <a:buFont typeface="Arial" panose="020B0604020202020204" pitchFamily="34" charset="0"/>
                <a:buChar char="●"/>
              </a:pPr>
              <a:r>
                <a:rPr lang="en-NZ" sz="1600" spc="-2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An additional patient education booklet explaining NVAF and anticoagulant treatment for stroke prevention</a:t>
              </a:r>
            </a:p>
            <a:p>
              <a:pPr marL="167490" indent="-167490">
                <a:spcBef>
                  <a:spcPts val="293"/>
                </a:spcBef>
                <a:buClr>
                  <a:prstClr val="white"/>
                </a:buClr>
                <a:buFont typeface="Arial" panose="020B0604020202020204" pitchFamily="34" charset="0"/>
                <a:buChar char="●"/>
              </a:pPr>
              <a:r>
                <a:rPr lang="en-NZ" sz="1600" spc="-2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Reminder tools: key ring, SMS alert on mobile phone, or smartphone application</a:t>
              </a:r>
            </a:p>
            <a:p>
              <a:pPr marL="167490" indent="-167490">
                <a:spcBef>
                  <a:spcPts val="293"/>
                </a:spcBef>
                <a:buClr>
                  <a:prstClr val="white"/>
                </a:buClr>
                <a:buFont typeface="Arial" panose="020B0604020202020204" pitchFamily="34" charset="0"/>
                <a:buChar char="●"/>
              </a:pPr>
              <a:r>
                <a:rPr lang="en-NZ" sz="1600" spc="-2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Access to a virtual clinic organised at country level utilising staff from existing anticoagulant clinics</a:t>
              </a:r>
              <a:endParaRPr lang="en-NZ" sz="20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8" name="AutoShape 9">
              <a:extLst>
                <a:ext uri="{FF2B5EF4-FFF2-40B4-BE49-F238E27FC236}">
                  <a16:creationId xmlns:a16="http://schemas.microsoft.com/office/drawing/2014/main" id="{7DA9D522-1620-4E4C-AA0C-03A9CBC2C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4718" y="4153775"/>
              <a:ext cx="2047257" cy="1207339"/>
            </a:xfrm>
            <a:prstGeom prst="roundRect">
              <a:avLst>
                <a:gd name="adj" fmla="val 8424"/>
              </a:avLst>
            </a:prstGeom>
            <a:no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70339" tIns="35170" rIns="35170" bIns="3517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93"/>
                </a:spcBef>
              </a:pPr>
              <a:r>
                <a:rPr lang="en-GB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Adherence was measured via an Electronic Monitoring Device* (adapted to the blister) allowing registration of number and timing of pills intake</a:t>
              </a:r>
              <a:r>
                <a:rPr lang="en-GB" sz="16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†</a:t>
              </a: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BB7EE6CC-FEB2-4685-8B7E-D4C4DBA9EA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828" t="1999" r="2807" b="3113"/>
            <a:stretch/>
          </p:blipFill>
          <p:spPr bwMode="auto">
            <a:xfrm>
              <a:off x="8101906" y="4072431"/>
              <a:ext cx="1975494" cy="1322308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ffectLst/>
          </p:spPr>
        </p:pic>
        <p:sp>
          <p:nvSpPr>
            <p:cNvPr id="54" name="AutoShape 5">
              <a:extLst>
                <a:ext uri="{FF2B5EF4-FFF2-40B4-BE49-F238E27FC236}">
                  <a16:creationId xmlns:a16="http://schemas.microsoft.com/office/drawing/2014/main" id="{3B153631-2D2F-481F-A4A0-A5E3CCBBB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413" y="2184291"/>
              <a:ext cx="1747482" cy="740435"/>
            </a:xfrm>
            <a:prstGeom prst="roundRect">
              <a:avLst>
                <a:gd name="adj" fmla="val 4158"/>
              </a:avLst>
            </a:prstGeom>
            <a:solidFill>
              <a:schemeClr val="tx2">
                <a:lumMod val="95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79132" tIns="26377" rIns="79132" bIns="26377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5618" indent="-125618" defTabSz="669958">
                <a:buClr>
                  <a:srgbClr val="85C342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NVAF patients</a:t>
              </a:r>
            </a:p>
            <a:p>
              <a:pPr marL="125618" indent="-125618" defTabSz="669958">
                <a:buClr>
                  <a:srgbClr val="85C342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200" b="1" dirty="0" err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OAC</a:t>
              </a: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indication</a:t>
              </a:r>
            </a:p>
            <a:p>
              <a:pPr marL="125618" indent="-125618" defTabSz="669958">
                <a:buClr>
                  <a:srgbClr val="85C342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VKA treated (1/3)</a:t>
              </a:r>
            </a:p>
            <a:p>
              <a:pPr marL="125618" indent="-125618" defTabSz="669958">
                <a:buClr>
                  <a:srgbClr val="85C342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VKA naïve (2/3)</a:t>
              </a:r>
            </a:p>
            <a:p>
              <a:pPr marL="125618" indent="-125618" defTabSz="669958">
                <a:buClr>
                  <a:srgbClr val="85C342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ASA treated allowed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D635183-4FE4-4209-A4B2-5776A8BEC519}"/>
                </a:ext>
              </a:extLst>
            </p:cNvPr>
            <p:cNvCxnSpPr/>
            <p:nvPr/>
          </p:nvCxnSpPr>
          <p:spPr>
            <a:xfrm>
              <a:off x="6211686" y="1832985"/>
              <a:ext cx="0" cy="1741951"/>
            </a:xfrm>
            <a:prstGeom prst="straightConnector1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 type="arrow" w="lg" len="lg"/>
            </a:ln>
          </p:spPr>
        </p:cxnSp>
        <p:sp>
          <p:nvSpPr>
            <p:cNvPr id="57" name="AutoShape 14">
              <a:extLst>
                <a:ext uri="{FF2B5EF4-FFF2-40B4-BE49-F238E27FC236}">
                  <a16:creationId xmlns:a16="http://schemas.microsoft.com/office/drawing/2014/main" id="{445DCCDE-ED40-4B98-B51F-D4AC5ADF1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568" y="2671347"/>
              <a:ext cx="1549097" cy="473521"/>
            </a:xfrm>
            <a:prstGeom prst="roundRect">
              <a:avLst>
                <a:gd name="adj" fmla="val 9340"/>
              </a:avLst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79132" tIns="26377" rIns="79132" bIns="26377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9958">
                <a:defRPr/>
              </a:pPr>
              <a:r>
                <a:rPr lang="en-GB" sz="1200" b="1" dirty="0" err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Apixaban</a:t>
              </a: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with additional </a:t>
              </a:r>
              <a:b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educational programme</a:t>
              </a:r>
            </a:p>
            <a:p>
              <a:pPr algn="ctr" defTabSz="669958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n=579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6D2569C-3C6E-4791-909D-191D8D6BFE59}"/>
                </a:ext>
              </a:extLst>
            </p:cNvPr>
            <p:cNvCxnSpPr/>
            <p:nvPr/>
          </p:nvCxnSpPr>
          <p:spPr>
            <a:xfrm>
              <a:off x="4296522" y="1793356"/>
              <a:ext cx="1918613" cy="726"/>
            </a:xfrm>
            <a:prstGeom prst="straightConnector1">
              <a:avLst/>
            </a:prstGeom>
            <a:noFill/>
            <a:ln w="9525" cap="flat" cmpd="sng" algn="ctr">
              <a:solidFill>
                <a:srgbClr val="4472C4">
                  <a:lumMod val="7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59" name="AutoShape 9">
              <a:extLst>
                <a:ext uri="{FF2B5EF4-FFF2-40B4-BE49-F238E27FC236}">
                  <a16:creationId xmlns:a16="http://schemas.microsoft.com/office/drawing/2014/main" id="{20776AE1-C84E-4825-9B0A-A3E2880AB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526" y="1544443"/>
              <a:ext cx="1915164" cy="19580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95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79132" tIns="26377" rIns="79132" bIns="26377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9958">
                <a:defRPr/>
              </a:pPr>
              <a:r>
                <a:rPr lang="en-GB" sz="12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24 WEEKS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E55176F-9D2E-4043-BFD7-CCB550D28519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>
              <a:off x="3951895" y="2554509"/>
              <a:ext cx="152986" cy="656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2" name="Elbow Connector 24">
              <a:extLst>
                <a:ext uri="{FF2B5EF4-FFF2-40B4-BE49-F238E27FC236}">
                  <a16:creationId xmlns:a16="http://schemas.microsoft.com/office/drawing/2014/main" id="{4336B410-0258-4F5B-85AD-0B39B7272188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 rot="5400000" flipH="1" flipV="1">
              <a:off x="4299840" y="2314488"/>
              <a:ext cx="342805" cy="150365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3" name="Elbow Connector 25">
              <a:extLst>
                <a:ext uri="{FF2B5EF4-FFF2-40B4-BE49-F238E27FC236}">
                  <a16:creationId xmlns:a16="http://schemas.microsoft.com/office/drawing/2014/main" id="{0EC43B18-9D0C-42D1-B354-4075DA8582D2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 rot="16200000" flipH="1">
              <a:off x="4302296" y="2654835"/>
              <a:ext cx="347041" cy="159503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</p:cxnSp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B3CFA252-E4C1-402B-AD6B-21BCC0B42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534" y="3502728"/>
              <a:ext cx="1144304" cy="483905"/>
            </a:xfrm>
            <a:prstGeom prst="roundRect">
              <a:avLst>
                <a:gd name="adj" fmla="val 8424"/>
              </a:avLst>
            </a:prstGeom>
            <a:solidFill>
              <a:schemeClr val="tx2">
                <a:lumMod val="95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79132" tIns="26377" rIns="79132" bIns="39566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9958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Implementation adherence</a:t>
              </a:r>
            </a:p>
            <a:p>
              <a:pPr algn="ctr" defTabSz="669958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primary endpoint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CDD1E3E-95E2-4A8F-A491-7872FD01199D}"/>
                </a:ext>
              </a:extLst>
            </p:cNvPr>
            <p:cNvCxnSpPr/>
            <p:nvPr/>
          </p:nvCxnSpPr>
          <p:spPr>
            <a:xfrm>
              <a:off x="6265088" y="1798754"/>
              <a:ext cx="3148911" cy="723"/>
            </a:xfrm>
            <a:prstGeom prst="straightConnector1">
              <a:avLst/>
            </a:prstGeom>
            <a:noFill/>
            <a:ln w="9525" cap="flat" cmpd="sng" algn="ctr">
              <a:solidFill>
                <a:srgbClr val="4472C4">
                  <a:lumMod val="7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6A61828-15E3-4700-A99B-49887183F1FA}"/>
                </a:ext>
              </a:extLst>
            </p:cNvPr>
            <p:cNvCxnSpPr/>
            <p:nvPr/>
          </p:nvCxnSpPr>
          <p:spPr>
            <a:xfrm flipV="1">
              <a:off x="5966987" y="2102515"/>
              <a:ext cx="18089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68F2472-14D6-45CA-896E-1BBCCFB9ED75}"/>
                </a:ext>
              </a:extLst>
            </p:cNvPr>
            <p:cNvCxnSpPr/>
            <p:nvPr/>
          </p:nvCxnSpPr>
          <p:spPr>
            <a:xfrm>
              <a:off x="9519021" y="1811340"/>
              <a:ext cx="0" cy="1741951"/>
            </a:xfrm>
            <a:prstGeom prst="straightConnector1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 type="arrow" w="lg" len="lg"/>
            </a:ln>
          </p:spPr>
        </p:cxnSp>
        <p:sp>
          <p:nvSpPr>
            <p:cNvPr id="68" name="AutoShape 9">
              <a:extLst>
                <a:ext uri="{FF2B5EF4-FFF2-40B4-BE49-F238E27FC236}">
                  <a16:creationId xmlns:a16="http://schemas.microsoft.com/office/drawing/2014/main" id="{02EC49F2-043D-426A-9A7D-82C73B35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5088" y="1544749"/>
              <a:ext cx="3278710" cy="19580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95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79132" tIns="26377" rIns="79132" bIns="26377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9958">
                <a:defRPr/>
              </a:pPr>
              <a:r>
                <a:rPr lang="en-GB" sz="12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24 WEEKS</a:t>
              </a:r>
            </a:p>
          </p:txBody>
        </p:sp>
        <p:cxnSp>
          <p:nvCxnSpPr>
            <p:cNvPr id="70" name="Elbow Connector 37">
              <a:extLst>
                <a:ext uri="{FF2B5EF4-FFF2-40B4-BE49-F238E27FC236}">
                  <a16:creationId xmlns:a16="http://schemas.microsoft.com/office/drawing/2014/main" id="{FB19F185-73AC-433F-8770-FD120D7D1573}"/>
                </a:ext>
              </a:extLst>
            </p:cNvPr>
            <p:cNvCxnSpPr>
              <a:cxnSpLocks/>
              <a:endCxn id="73" idx="1"/>
            </p:cNvCxnSpPr>
            <p:nvPr/>
          </p:nvCxnSpPr>
          <p:spPr>
            <a:xfrm flipV="1">
              <a:off x="7009131" y="2644429"/>
              <a:ext cx="424294" cy="267693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1" name="Elbow Connector 38">
              <a:extLst>
                <a:ext uri="{FF2B5EF4-FFF2-40B4-BE49-F238E27FC236}">
                  <a16:creationId xmlns:a16="http://schemas.microsoft.com/office/drawing/2014/main" id="{B997A653-F78C-4210-982B-3FD884662F0F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>
              <a:off x="7009131" y="2912117"/>
              <a:ext cx="424294" cy="319589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</p:cxnSp>
        <p:sp>
          <p:nvSpPr>
            <p:cNvPr id="72" name="AutoShape 14">
              <a:extLst>
                <a:ext uri="{FF2B5EF4-FFF2-40B4-BE49-F238E27FC236}">
                  <a16:creationId xmlns:a16="http://schemas.microsoft.com/office/drawing/2014/main" id="{8F47E38C-C7E2-4B1B-82E8-AA29AC88C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425" y="2922948"/>
              <a:ext cx="1973574" cy="617515"/>
            </a:xfrm>
            <a:prstGeom prst="roundRect">
              <a:avLst>
                <a:gd name="adj" fmla="val 9340"/>
              </a:avLst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79132" tIns="26377" rIns="79132" bIns="26377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9958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Apixaban with continued additional educational programme</a:t>
              </a:r>
            </a:p>
            <a:p>
              <a:pPr algn="ctr" defTabSz="669958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n=261</a:t>
              </a:r>
              <a:endParaRPr lang="en-GB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3" name="AutoShape 14">
              <a:extLst>
                <a:ext uri="{FF2B5EF4-FFF2-40B4-BE49-F238E27FC236}">
                  <a16:creationId xmlns:a16="http://schemas.microsoft.com/office/drawing/2014/main" id="{EA3CA30E-F516-40F0-9BA7-203B505EA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425" y="2405484"/>
              <a:ext cx="1973574" cy="477889"/>
            </a:xfrm>
            <a:prstGeom prst="roundRect">
              <a:avLst>
                <a:gd name="adj" fmla="val 10256"/>
              </a:avLst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79132" tIns="26377" rIns="79132" bIns="26377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9958">
                <a:defRPr/>
              </a:pPr>
              <a:r>
                <a:rPr lang="en-GB" sz="1200" b="1" dirty="0" err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Apixaban</a:t>
              </a: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with</a:t>
              </a:r>
            </a:p>
            <a:p>
              <a:pPr algn="ctr" defTabSz="669958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secondary standard of care</a:t>
              </a:r>
            </a:p>
            <a:p>
              <a:pPr algn="ctr" defTabSz="669958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n=263</a:t>
              </a: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CAC5DC4C-2393-4A33-BCEF-6F2D38CEA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426" y="1874482"/>
              <a:ext cx="1973574" cy="469152"/>
            </a:xfrm>
            <a:prstGeom prst="roundRect">
              <a:avLst>
                <a:gd name="adj" fmla="val 7509"/>
              </a:avLst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79132" tIns="26377" rIns="79132" bIns="26377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9958">
                <a:defRPr/>
              </a:pPr>
              <a:r>
                <a:rPr lang="en-GB" sz="1200" b="1" dirty="0" err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Apixaban</a:t>
              </a: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with</a:t>
              </a:r>
            </a:p>
            <a:p>
              <a:pPr algn="ctr" defTabSz="669958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primary standard of care</a:t>
              </a:r>
            </a:p>
            <a:p>
              <a:pPr algn="ctr" defTabSz="669958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n=583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1415501-6E4C-4689-8B8B-1962E16195D1}"/>
                </a:ext>
              </a:extLst>
            </p:cNvPr>
            <p:cNvCxnSpPr>
              <a:cxnSpLocks/>
              <a:stCxn id="57" idx="3"/>
            </p:cNvCxnSpPr>
            <p:nvPr/>
          </p:nvCxnSpPr>
          <p:spPr>
            <a:xfrm>
              <a:off x="6104665" y="2908108"/>
              <a:ext cx="613286" cy="40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76" name="AutoShape 9">
              <a:extLst>
                <a:ext uri="{FF2B5EF4-FFF2-40B4-BE49-F238E27FC236}">
                  <a16:creationId xmlns:a16="http://schemas.microsoft.com/office/drawing/2014/main" id="{EA5FC11F-DA84-4849-A16A-157ADBD0F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121" y="3502728"/>
              <a:ext cx="1315800" cy="483905"/>
            </a:xfrm>
            <a:prstGeom prst="roundRect">
              <a:avLst>
                <a:gd name="adj" fmla="val 8424"/>
              </a:avLst>
            </a:prstGeom>
            <a:solidFill>
              <a:schemeClr val="tx2">
                <a:lumMod val="95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79132" tIns="26377" rIns="79132" bIns="39566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9958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Implementation adherence</a:t>
              </a:r>
            </a:p>
            <a:p>
              <a:pPr algn="ctr" defTabSz="669958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secondary endpoint</a:t>
              </a:r>
            </a:p>
          </p:txBody>
        </p:sp>
        <p:sp>
          <p:nvSpPr>
            <p:cNvPr id="77" name="AutoShape 9">
              <a:extLst>
                <a:ext uri="{FF2B5EF4-FFF2-40B4-BE49-F238E27FC236}">
                  <a16:creationId xmlns:a16="http://schemas.microsoft.com/office/drawing/2014/main" id="{C0DBF495-8096-4C6D-A7CF-7E823422E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426" y="1909510"/>
              <a:ext cx="1550367" cy="617515"/>
            </a:xfrm>
            <a:prstGeom prst="roundRect">
              <a:avLst>
                <a:gd name="adj" fmla="val 8424"/>
              </a:avLst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79132" tIns="26377" rIns="79132" bIns="26377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9958">
                <a:defRPr/>
              </a:pPr>
              <a:r>
                <a:rPr lang="en-GB" sz="1200" b="1" dirty="0" err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Apixaban</a:t>
              </a: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with</a:t>
              </a:r>
            </a:p>
            <a:p>
              <a:pPr algn="ctr" defTabSz="669958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primary standard of care education</a:t>
              </a:r>
            </a:p>
            <a:p>
              <a:pPr algn="ctr" defTabSz="669958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n=583</a:t>
              </a:r>
            </a:p>
          </p:txBody>
        </p:sp>
        <p:sp>
          <p:nvSpPr>
            <p:cNvPr id="32" name="TextBox 80">
              <a:extLst>
                <a:ext uri="{FF2B5EF4-FFF2-40B4-BE49-F238E27FC236}">
                  <a16:creationId xmlns:a16="http://schemas.microsoft.com/office/drawing/2014/main" id="{041CDCAA-D4CD-8B4C-BFBB-BDAE71E6628A}"/>
                </a:ext>
              </a:extLst>
            </p:cNvPr>
            <p:cNvSpPr txBox="1"/>
            <p:nvPr/>
          </p:nvSpPr>
          <p:spPr>
            <a:xfrm>
              <a:off x="4094184" y="2389667"/>
              <a:ext cx="368646" cy="3567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defPPr>
                <a:defRPr lang="en-GB"/>
              </a:defPPr>
              <a:lvl1pPr algn="ctr" eaLnBrk="0" hangingPunct="0">
                <a:lnSpc>
                  <a:spcPct val="80000"/>
                </a:lnSpc>
                <a:defRPr sz="1400" b="1">
                  <a:solidFill>
                    <a:srgbClr val="575756">
                      <a:lumMod val="50000"/>
                    </a:srgbClr>
                  </a:solidFill>
                  <a:latin typeface="Calibri"/>
                  <a:cs typeface="Calibri"/>
                </a:defRPr>
              </a:lvl1pPr>
            </a:lstStyle>
            <a:p>
              <a:pPr defTabSz="423855">
                <a:defRPr/>
              </a:pPr>
              <a:r>
                <a:rPr lang="en-US" sz="1800" kern="0" dirty="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rPr>
                <a:t>R</a:t>
              </a:r>
            </a:p>
          </p:txBody>
        </p:sp>
        <p:sp>
          <p:nvSpPr>
            <p:cNvPr id="33" name="TextBox 80">
              <a:extLst>
                <a:ext uri="{FF2B5EF4-FFF2-40B4-BE49-F238E27FC236}">
                  <a16:creationId xmlns:a16="http://schemas.microsoft.com/office/drawing/2014/main" id="{17772AE8-89D2-094E-851B-2CE72ED27A34}"/>
                </a:ext>
              </a:extLst>
            </p:cNvPr>
            <p:cNvSpPr txBox="1"/>
            <p:nvPr/>
          </p:nvSpPr>
          <p:spPr>
            <a:xfrm>
              <a:off x="6717951" y="2729719"/>
              <a:ext cx="368646" cy="3567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defPPr>
                <a:defRPr lang="en-GB"/>
              </a:defPPr>
              <a:lvl1pPr algn="ctr" eaLnBrk="0" hangingPunct="0">
                <a:lnSpc>
                  <a:spcPct val="80000"/>
                </a:lnSpc>
                <a:defRPr sz="1400" b="1">
                  <a:solidFill>
                    <a:srgbClr val="575756">
                      <a:lumMod val="50000"/>
                    </a:srgbClr>
                  </a:solidFill>
                  <a:latin typeface="Calibri"/>
                  <a:cs typeface="Calibri"/>
                </a:defRPr>
              </a:lvl1pPr>
            </a:lstStyle>
            <a:p>
              <a:pPr defTabSz="423855">
                <a:defRPr/>
              </a:pPr>
              <a:r>
                <a:rPr lang="en-US" sz="1800" kern="0" dirty="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rPr>
                <a:t>R</a:t>
              </a: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977795EA-CD23-CA4D-B771-46D3BABE8008}"/>
              </a:ext>
            </a:extLst>
          </p:cNvPr>
          <p:cNvSpPr txBox="1">
            <a:spLocks/>
          </p:cNvSpPr>
          <p:nvPr/>
        </p:nvSpPr>
        <p:spPr>
          <a:xfrm>
            <a:off x="725346" y="74333"/>
            <a:ext cx="11423052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Study design</a:t>
            </a:r>
            <a:r>
              <a:rPr lang="en-NZ" sz="3200" baseline="300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88D622-9A03-DC4C-A92B-B12121E37B6B}"/>
              </a:ext>
            </a:extLst>
          </p:cNvPr>
          <p:cNvSpPr txBox="1"/>
          <p:nvPr/>
        </p:nvSpPr>
        <p:spPr>
          <a:xfrm>
            <a:off x="6927904" y="6392622"/>
            <a:ext cx="5133309" cy="306594"/>
          </a:xfrm>
          <a:prstGeom prst="rect">
            <a:avLst/>
          </a:prstGeom>
          <a:noFill/>
        </p:spPr>
        <p:txBody>
          <a:bodyPr wrap="none" lIns="70339" rIns="0" bIns="105509" rtlCol="0" anchor="b">
            <a:spAutoFit/>
          </a:bodyPr>
          <a:lstStyle>
            <a:defPPr>
              <a:defRPr lang="en-US"/>
            </a:defPPr>
            <a:lvl1pPr algn="r">
              <a:defRPr sz="9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sz="1000" b="0" dirty="0">
                <a:solidFill>
                  <a:prstClr val="white"/>
                </a:solidFill>
              </a:rPr>
              <a:t>1. </a:t>
            </a:r>
            <a:r>
              <a:rPr lang="fr-FR" sz="1000" b="0" dirty="0" err="1">
                <a:solidFill>
                  <a:prstClr val="white"/>
                </a:solidFill>
              </a:rPr>
              <a:t>Montalescot</a:t>
            </a:r>
            <a:r>
              <a:rPr lang="fr-FR" sz="1000" b="0" dirty="0">
                <a:solidFill>
                  <a:prstClr val="white"/>
                </a:solidFill>
              </a:rPr>
              <a:t> G, et al. </a:t>
            </a:r>
            <a:r>
              <a:rPr lang="en-GB" sz="1000" b="0" dirty="0">
                <a:solidFill>
                  <a:prstClr val="white"/>
                </a:solidFill>
              </a:rPr>
              <a:t>Am J Cardiovasc Drugs 2019; </a:t>
            </a:r>
            <a:r>
              <a:rPr lang="en-GB" sz="1000" b="0" dirty="0" err="1">
                <a:solidFill>
                  <a:prstClr val="white"/>
                </a:solidFill>
              </a:rPr>
              <a:t>doi</a:t>
            </a:r>
            <a:r>
              <a:rPr lang="en-GB" sz="1000" b="0" dirty="0">
                <a:solidFill>
                  <a:prstClr val="white"/>
                </a:solidFill>
              </a:rPr>
              <a:t>: 10.1007/s40256-019-00356-2. </a:t>
            </a:r>
            <a:endParaRPr lang="fr-FR" sz="1000" b="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87" y="5592718"/>
            <a:ext cx="6737405" cy="1190949"/>
          </a:xfrm>
          <a:prstGeom prst="rect">
            <a:avLst/>
          </a:prstGeom>
        </p:spPr>
        <p:txBody>
          <a:bodyPr vert="horz" wrap="square" lIns="52754" tIns="33499" rIns="158263" bIns="79132" rtlCol="0" anchor="b" anchorCtr="0">
            <a:spAutoFit/>
          </a:bodyPr>
          <a:lstStyle/>
          <a:p>
            <a:pPr defTabSz="669958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ASA, acetylsalicylic acid;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OAC, oral anticoagulant.</a:t>
            </a:r>
          </a:p>
          <a:p>
            <a:pPr defTabSz="669958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*No reminder function on device to enhance implementation.</a:t>
            </a:r>
          </a:p>
          <a:p>
            <a:pPr defTabSz="669958"/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 device was operated by inserting commercial blister packs. The device then electronically recorded every time the blister was removed (date and time). It was assumed that a single dose of study medication was administered every time the blister pack was removed.</a:t>
            </a:r>
          </a:p>
          <a:p>
            <a:pPr defTabSz="669958"/>
            <a:r>
              <a:rPr lang="en-GB" altLang="en-US" sz="1000" b="1" dirty="0"/>
              <a:t>Implementation adherence </a:t>
            </a:r>
            <a:r>
              <a:rPr lang="en-GB" altLang="en-US" sz="1000" dirty="0"/>
              <a:t>defined as treatment taken as prescribed with one or less dose missed within 24 h and no tablet missed on the previous 2 consecutive days.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8D1541-9627-4B7B-966A-2E5776BB0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0" y="74333"/>
            <a:ext cx="2708386" cy="1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2958" y="2844240"/>
            <a:ext cx="9187673" cy="769441"/>
          </a:xfrm>
          <a:gradFill flip="none" rotWithShape="1">
            <a:gsLst>
              <a:gs pos="0">
                <a:srgbClr val="000080">
                  <a:shade val="30000"/>
                  <a:satMod val="115000"/>
                </a:srgbClr>
              </a:gs>
              <a:gs pos="50000">
                <a:srgbClr val="000080">
                  <a:shade val="67500"/>
                  <a:satMod val="115000"/>
                </a:srgbClr>
              </a:gs>
              <a:gs pos="100000">
                <a:srgbClr val="000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 anchorCtr="0"/>
          <a:lstStyle/>
          <a:p>
            <a:r>
              <a:rPr lang="en-US" sz="4400" dirty="0"/>
              <a:t>NOACs and AF ablation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378" y="6506160"/>
            <a:ext cx="3898232" cy="267619"/>
          </a:xfrm>
          <a:prstGeom prst="rect">
            <a:avLst/>
          </a:prstGeom>
        </p:spPr>
        <p:txBody>
          <a:bodyPr vert="horz" wrap="square" lIns="52754" tIns="33499" rIns="158263" bIns="79132" rtlCol="0" anchor="b" anchorCtr="0">
            <a:spAutoFit/>
          </a:bodyPr>
          <a:lstStyle/>
          <a:p>
            <a:pPr defTabSz="669958"/>
            <a:r>
              <a:rPr lang="en-US" sz="1000" spc="-20" dirty="0" err="1">
                <a:latin typeface="Arial"/>
                <a:cs typeface="Arial"/>
              </a:rPr>
              <a:t>NOAC</a:t>
            </a:r>
            <a:r>
              <a:rPr lang="en-US" sz="1000" spc="-20" dirty="0">
                <a:latin typeface="Arial"/>
                <a:cs typeface="Arial"/>
              </a:rPr>
              <a:t>, </a:t>
            </a:r>
            <a:r>
              <a:rPr lang="en-GB" sz="1000" spc="-20" dirty="0">
                <a:latin typeface="Arial"/>
                <a:cs typeface="Arial"/>
              </a:rPr>
              <a:t>non-vitamin K antagonist oral anticoagulant.</a:t>
            </a:r>
          </a:p>
        </p:txBody>
      </p:sp>
    </p:spTree>
    <p:extLst>
      <p:ext uri="{BB962C8B-B14F-4D97-AF65-F5344CB8AC3E}">
        <p14:creationId xmlns:p14="http://schemas.microsoft.com/office/powerpoint/2010/main" val="12845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947" y="190529"/>
            <a:ext cx="11273796" cy="1107996"/>
          </a:xfrm>
        </p:spPr>
        <p:txBody>
          <a:bodyPr/>
          <a:lstStyle/>
          <a:p>
            <a:r>
              <a:rPr lang="en-GB" dirty="0"/>
              <a:t>Implementation adherence at 24 weeks</a:t>
            </a:r>
            <a:r>
              <a:rPr lang="en-GB" baseline="30000" dirty="0"/>
              <a:t>1</a:t>
            </a:r>
            <a:br>
              <a:rPr lang="en-GB" dirty="0"/>
            </a:br>
            <a:r>
              <a:rPr lang="en-GB" b="0" dirty="0"/>
              <a:t>(primary endpoint)</a:t>
            </a:r>
            <a:endParaRPr lang="en-GB" b="0" baseline="30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22DD776-78FC-42FA-BE05-C513BBFCF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8748"/>
              </p:ext>
            </p:extLst>
          </p:nvPr>
        </p:nvGraphicFramePr>
        <p:xfrm>
          <a:off x="4899661" y="4329112"/>
          <a:ext cx="7080778" cy="2012005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189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7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a</a:t>
                      </a:r>
                      <a:r>
                        <a:rPr lang="en-GB" sz="1800" b="1" kern="1200" dirty="0" err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dherence</a:t>
                      </a:r>
                      <a:r>
                        <a:rPr lang="en-GB" sz="1800" b="1" kern="120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48 weeks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(secondary endpoint; mean ± SD)</a:t>
                      </a:r>
                      <a:endParaRPr lang="en-GB" sz="1600" b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Continued additional educational programme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90.4 ± 18.0%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standard of care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90.1 ± 18.6%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standard of care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89.3 ± 18.1%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474">
                <a:tc gridSpan="2">
                  <a:txBody>
                    <a:bodyPr/>
                    <a:lstStyle/>
                    <a:p>
                      <a:pPr marL="0" marR="0" lvl="0" indent="0" algn="ctr" defTabSz="8932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0490" algn="l"/>
                          <a:tab pos="215900" algn="l"/>
                        </a:tabLst>
                        <a:defRPr/>
                      </a:pPr>
                      <a:r>
                        <a:rPr lang="en-GB" sz="1400" dirty="0"/>
                        <a:t>No significant differences between groups at 24 or 48 weeks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69907BE-83E9-4B9E-87A4-06264127D7C5}"/>
              </a:ext>
            </a:extLst>
          </p:cNvPr>
          <p:cNvSpPr txBox="1"/>
          <p:nvPr/>
        </p:nvSpPr>
        <p:spPr>
          <a:xfrm>
            <a:off x="6927904" y="6392622"/>
            <a:ext cx="5133309" cy="306594"/>
          </a:xfrm>
          <a:prstGeom prst="rect">
            <a:avLst/>
          </a:prstGeom>
          <a:noFill/>
        </p:spPr>
        <p:txBody>
          <a:bodyPr wrap="none" lIns="70339" rIns="0" bIns="105509" rtlCol="0" anchor="b">
            <a:spAutoFit/>
          </a:bodyPr>
          <a:lstStyle>
            <a:defPPr>
              <a:defRPr lang="en-US"/>
            </a:defPPr>
            <a:lvl1pPr algn="r">
              <a:defRPr sz="1000" b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1. </a:t>
            </a:r>
            <a:r>
              <a:rPr lang="fr-FR" dirty="0" err="1"/>
              <a:t>Montalescot</a:t>
            </a:r>
            <a:r>
              <a:rPr lang="fr-FR" dirty="0"/>
              <a:t> G, et al. </a:t>
            </a:r>
            <a:r>
              <a:rPr lang="en-GB" dirty="0"/>
              <a:t>Am J Cardiovasc Drugs 2019. </a:t>
            </a:r>
            <a:r>
              <a:rPr lang="en-GB" dirty="0" err="1"/>
              <a:t>doi</a:t>
            </a:r>
            <a:r>
              <a:rPr lang="en-GB" dirty="0"/>
              <a:t>: 10.1007/s40256-019-00356-2. </a:t>
            </a:r>
            <a:endParaRPr lang="fr-FR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5C23E4C-6835-4646-AED1-03EC3C1A6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143203"/>
              </p:ext>
            </p:extLst>
          </p:nvPr>
        </p:nvGraphicFramePr>
        <p:xfrm>
          <a:off x="2032264" y="967826"/>
          <a:ext cx="8129059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DBD321B-81B5-4C54-8A5D-D3D71202C436}"/>
              </a:ext>
            </a:extLst>
          </p:cNvPr>
          <p:cNvSpPr txBox="1"/>
          <p:nvPr/>
        </p:nvSpPr>
        <p:spPr>
          <a:xfrm>
            <a:off x="2694851" y="3720286"/>
            <a:ext cx="3566561" cy="606173"/>
          </a:xfrm>
          <a:prstGeom prst="rect">
            <a:avLst/>
          </a:prstGeom>
        </p:spPr>
        <p:txBody>
          <a:bodyPr vert="horz" wrap="none" lIns="52754" tIns="33499" rIns="158263" bIns="79132" rtlCol="0" anchor="t" anchorCtr="0">
            <a:spAutoFit/>
          </a:bodyPr>
          <a:lstStyle/>
          <a:p>
            <a:pPr algn="ctr" defTabSz="669958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Apixaban with</a:t>
            </a:r>
            <a:b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educational programme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880C7-4F8E-40D8-9691-44364B821221}"/>
              </a:ext>
            </a:extLst>
          </p:cNvPr>
          <p:cNvSpPr txBox="1"/>
          <p:nvPr/>
        </p:nvSpPr>
        <p:spPr>
          <a:xfrm>
            <a:off x="7230897" y="3720286"/>
            <a:ext cx="1809670" cy="606173"/>
          </a:xfrm>
          <a:prstGeom prst="rect">
            <a:avLst/>
          </a:prstGeom>
        </p:spPr>
        <p:txBody>
          <a:bodyPr vert="horz" wrap="none" lIns="52754" tIns="33499" rIns="158263" bIns="79132" rtlCol="0" anchor="t" anchorCtr="0">
            <a:spAutoFit/>
          </a:bodyPr>
          <a:lstStyle/>
          <a:p>
            <a:pPr algn="ctr" defTabSz="669958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Apixaban with</a:t>
            </a:r>
            <a:b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 care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BD364-5C34-4EB5-AB08-BF0F965C5893}"/>
              </a:ext>
            </a:extLst>
          </p:cNvPr>
          <p:cNvSpPr txBox="1"/>
          <p:nvPr/>
        </p:nvSpPr>
        <p:spPr>
          <a:xfrm>
            <a:off x="4056603" y="3364987"/>
            <a:ext cx="843058" cy="329175"/>
          </a:xfrm>
          <a:prstGeom prst="rect">
            <a:avLst/>
          </a:prstGeom>
        </p:spPr>
        <p:txBody>
          <a:bodyPr vert="horz" wrap="none" lIns="52754" tIns="33499" rIns="158263" bIns="79132" rtlCol="0" anchor="b" anchorCtr="0">
            <a:spAutoFit/>
          </a:bodyPr>
          <a:lstStyle/>
          <a:p>
            <a:pPr algn="ctr" defTabSz="669958"/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(n=568)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A5BFE5-CC12-4F31-8F87-E578D2A4BBFC}"/>
              </a:ext>
            </a:extLst>
          </p:cNvPr>
          <p:cNvSpPr txBox="1"/>
          <p:nvPr/>
        </p:nvSpPr>
        <p:spPr>
          <a:xfrm>
            <a:off x="7714203" y="3364987"/>
            <a:ext cx="843058" cy="329175"/>
          </a:xfrm>
          <a:prstGeom prst="rect">
            <a:avLst/>
          </a:prstGeom>
        </p:spPr>
        <p:txBody>
          <a:bodyPr vert="horz" wrap="none" lIns="52754" tIns="33499" rIns="158263" bIns="79132" rtlCol="0" anchor="b" anchorCtr="0">
            <a:spAutoFit/>
          </a:bodyPr>
          <a:lstStyle/>
          <a:p>
            <a:pPr algn="ctr" defTabSz="669958"/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(n=566)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AF5CDD-E4B1-4CB1-AD87-06DC6A2A7A08}"/>
              </a:ext>
            </a:extLst>
          </p:cNvPr>
          <p:cNvSpPr txBox="1"/>
          <p:nvPr/>
        </p:nvSpPr>
        <p:spPr>
          <a:xfrm>
            <a:off x="3902716" y="2202770"/>
            <a:ext cx="1150834" cy="790839"/>
          </a:xfrm>
          <a:prstGeom prst="rect">
            <a:avLst/>
          </a:prstGeom>
        </p:spPr>
        <p:txBody>
          <a:bodyPr vert="horz" wrap="none" lIns="52754" tIns="33499" rIns="158263" bIns="79132" rtlCol="0" anchor="t" anchorCtr="0">
            <a:spAutoFit/>
          </a:bodyPr>
          <a:lstStyle/>
          <a:p>
            <a:pPr algn="ctr" defTabSz="669958"/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91.9</a:t>
            </a:r>
            <a:b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± 16.1%</a:t>
            </a:r>
            <a:endParaRPr lang="en-GB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47C782-260D-45C3-B95E-48412419EC1E}"/>
              </a:ext>
            </a:extLst>
          </p:cNvPr>
          <p:cNvSpPr txBox="1"/>
          <p:nvPr/>
        </p:nvSpPr>
        <p:spPr>
          <a:xfrm>
            <a:off x="7560316" y="2202770"/>
            <a:ext cx="1150834" cy="790839"/>
          </a:xfrm>
          <a:prstGeom prst="rect">
            <a:avLst/>
          </a:prstGeom>
        </p:spPr>
        <p:txBody>
          <a:bodyPr vert="horz" wrap="none" lIns="52754" tIns="33499" rIns="158263" bIns="79132" rtlCol="0" anchor="t" anchorCtr="0">
            <a:spAutoFit/>
          </a:bodyPr>
          <a:lstStyle/>
          <a:p>
            <a:pPr algn="ctr" defTabSz="669958"/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91.6</a:t>
            </a:r>
            <a:b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± 17.1%</a:t>
            </a:r>
            <a:endParaRPr lang="en-GB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E48D1A70-8E82-41C1-8DCE-7D4C6270925B}"/>
              </a:ext>
            </a:extLst>
          </p:cNvPr>
          <p:cNvSpPr/>
          <p:nvPr/>
        </p:nvSpPr>
        <p:spPr>
          <a:xfrm rot="16200000">
            <a:off x="6191657" y="-63509"/>
            <a:ext cx="121596" cy="3681919"/>
          </a:xfrm>
          <a:prstGeom prst="rightBracket">
            <a:avLst>
              <a:gd name="adj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A76FF2-C0B7-4758-9626-E7499AA9748E}"/>
              </a:ext>
            </a:extLst>
          </p:cNvPr>
          <p:cNvSpPr txBox="1"/>
          <p:nvPr/>
        </p:nvSpPr>
        <p:spPr>
          <a:xfrm>
            <a:off x="5870199" y="1370818"/>
            <a:ext cx="764512" cy="329175"/>
          </a:xfrm>
          <a:prstGeom prst="rect">
            <a:avLst/>
          </a:prstGeom>
        </p:spPr>
        <p:txBody>
          <a:bodyPr vert="horz" wrap="none" lIns="52754" tIns="33499" rIns="158263" bIns="79132" rtlCol="0" anchor="b" anchorCtr="0">
            <a:spAutoFit/>
          </a:bodyPr>
          <a:lstStyle/>
          <a:p>
            <a:pPr algn="ctr" defTabSz="669958"/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p=0.81</a:t>
            </a:r>
            <a:endParaRPr lang="en-GB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8C087E-3D0B-4186-BEF8-9A6F05C23BBC}"/>
              </a:ext>
            </a:extLst>
          </p:cNvPr>
          <p:cNvSpPr txBox="1"/>
          <p:nvPr/>
        </p:nvSpPr>
        <p:spPr>
          <a:xfrm>
            <a:off x="1142947" y="1584874"/>
            <a:ext cx="906210" cy="23573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GB" sz="156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Days in which apixaban</a:t>
            </a:r>
            <a:br>
              <a:rPr lang="en-GB" sz="156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GB" sz="156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dosing was correctly</a:t>
            </a:r>
            <a:br>
              <a:rPr lang="en-GB" sz="156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GB" sz="156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implemented (%)</a:t>
            </a:r>
            <a:endParaRPr lang="en-GB" sz="1563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90F059C-DD04-4ED8-857D-E135D0A75644}"/>
              </a:ext>
            </a:extLst>
          </p:cNvPr>
          <p:cNvSpPr txBox="1">
            <a:spLocks/>
          </p:cNvSpPr>
          <p:nvPr/>
        </p:nvSpPr>
        <p:spPr>
          <a:xfrm>
            <a:off x="420688" y="6134950"/>
            <a:ext cx="6030216" cy="548896"/>
          </a:xfrm>
          <a:prstGeom prst="rect">
            <a:avLst/>
          </a:prstGeom>
        </p:spPr>
        <p:txBody>
          <a:bodyPr anchor="b"/>
          <a:lstStyle>
            <a:lvl1pPr marL="265113" indent="-265113" algn="l" defTabSz="914018" rtl="0" eaLnBrk="1" latinLnBrk="0" hangingPunct="1">
              <a:spcBef>
                <a:spcPct val="20000"/>
              </a:spcBef>
              <a:buClr>
                <a:srgbClr val="3490A9"/>
              </a:buClr>
              <a:buFont typeface="Calibri" panose="020F050202020403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82563" algn="l" defTabSz="914018" rtl="0" eaLnBrk="1" latinLnBrk="0" hangingPunct="1">
              <a:spcBef>
                <a:spcPct val="20000"/>
              </a:spcBef>
              <a:buClr>
                <a:srgbClr val="349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184150" algn="l" defTabSz="914018" rtl="0" eaLnBrk="1" latinLnBrk="0" hangingPunct="1">
              <a:spcBef>
                <a:spcPct val="20000"/>
              </a:spcBef>
              <a:buClr>
                <a:srgbClr val="3490A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82563" algn="l" defTabSz="914018" rtl="0" eaLnBrk="1" latinLnBrk="0" hangingPunct="1">
              <a:spcBef>
                <a:spcPct val="20000"/>
              </a:spcBef>
              <a:buClr>
                <a:srgbClr val="3490A9"/>
              </a:buClr>
              <a:buFont typeface="Arial" panose="020B0604020202020204" pitchFamily="34" charset="0"/>
              <a:buChar char="–"/>
              <a:tabLst>
                <a:tab pos="116205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182563" algn="l" defTabSz="914018" rtl="0" eaLnBrk="1" latinLnBrk="0" hangingPunct="1">
              <a:spcBef>
                <a:spcPct val="20000"/>
              </a:spcBef>
              <a:buClr>
                <a:srgbClr val="3490A9"/>
              </a:buClr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44" indent="-228503" algn="l" defTabSz="9140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54" indent="-228503" algn="l" defTabSz="9140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62" indent="-228503" algn="l" defTabSz="9140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570" indent="-228503" algn="l" defTabSz="9140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altLang="en-US" sz="1000" dirty="0"/>
              <a:t>SD, standard deviation.</a:t>
            </a: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0A932E3E-F9D7-4014-BAC1-F1037C48DAD2}"/>
              </a:ext>
            </a:extLst>
          </p:cNvPr>
          <p:cNvSpPr/>
          <p:nvPr/>
        </p:nvSpPr>
        <p:spPr>
          <a:xfrm>
            <a:off x="55751" y="4668927"/>
            <a:ext cx="4724400" cy="1572277"/>
          </a:xfrm>
          <a:prstGeom prst="roundRect">
            <a:avLst/>
          </a:prstGeom>
          <a:gradFill flip="none" rotWithShape="1">
            <a:gsLst>
              <a:gs pos="0">
                <a:srgbClr val="000080">
                  <a:shade val="30000"/>
                  <a:satMod val="115000"/>
                </a:srgbClr>
              </a:gs>
              <a:gs pos="50000">
                <a:srgbClr val="000080">
                  <a:shade val="67500"/>
                  <a:satMod val="115000"/>
                </a:srgbClr>
              </a:gs>
              <a:gs pos="100000">
                <a:srgbClr val="000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FFFF00"/>
                </a:solidFill>
              </a:rPr>
              <a:t>Implementation adherence</a:t>
            </a:r>
          </a:p>
          <a:p>
            <a:pPr algn="ctr"/>
            <a:r>
              <a:rPr lang="en-GB" sz="1800" dirty="0">
                <a:solidFill>
                  <a:srgbClr val="FFFF00"/>
                </a:solidFill>
              </a:rPr>
              <a:t>Defined as treatment taken as prescribed with one or less dose missed within 24h and no tablet missed on the previous </a:t>
            </a:r>
            <a:br>
              <a:rPr lang="en-GB" sz="1800" dirty="0">
                <a:solidFill>
                  <a:srgbClr val="FFFF00"/>
                </a:solidFill>
              </a:rPr>
            </a:br>
            <a:r>
              <a:rPr lang="en-GB" sz="1800" dirty="0">
                <a:solidFill>
                  <a:srgbClr val="FFFF00"/>
                </a:solidFill>
              </a:rPr>
              <a:t>two consecutive days</a:t>
            </a:r>
            <a:endParaRPr lang="en-NZ" sz="1800" dirty="0">
              <a:solidFill>
                <a:srgbClr val="EFF5F8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73DC685-17A1-41DC-8746-FDAE4AC00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0" y="74333"/>
            <a:ext cx="2708386" cy="1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99" y="167326"/>
            <a:ext cx="11273796" cy="1107996"/>
          </a:xfrm>
        </p:spPr>
        <p:txBody>
          <a:bodyPr/>
          <a:lstStyle/>
          <a:p>
            <a:r>
              <a:rPr lang="en-GB" dirty="0"/>
              <a:t>Persistence over 48 weeks</a:t>
            </a:r>
            <a:r>
              <a:rPr lang="en-GB" baseline="30000" dirty="0"/>
              <a:t>1</a:t>
            </a:r>
            <a:br>
              <a:rPr lang="en-GB" dirty="0"/>
            </a:br>
            <a:r>
              <a:rPr lang="en-GB" b="0" dirty="0"/>
              <a:t>(secondary endpoint)</a:t>
            </a:r>
            <a:endParaRPr lang="en-GB" b="0" baseline="30000" dirty="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CFE94BC4-9694-4B48-A68E-B3C2FB15BB7A}"/>
              </a:ext>
            </a:extLst>
          </p:cNvPr>
          <p:cNvSpPr/>
          <p:nvPr/>
        </p:nvSpPr>
        <p:spPr>
          <a:xfrm>
            <a:off x="132375" y="4452246"/>
            <a:ext cx="4317343" cy="2094315"/>
          </a:xfrm>
          <a:prstGeom prst="roundRect">
            <a:avLst/>
          </a:prstGeom>
          <a:gradFill flip="none" rotWithShape="1">
            <a:gsLst>
              <a:gs pos="0">
                <a:srgbClr val="000080">
                  <a:shade val="30000"/>
                  <a:satMod val="115000"/>
                </a:srgbClr>
              </a:gs>
              <a:gs pos="50000">
                <a:srgbClr val="000080">
                  <a:shade val="67500"/>
                  <a:satMod val="115000"/>
                </a:srgbClr>
              </a:gs>
              <a:gs pos="100000">
                <a:srgbClr val="000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FFFF00"/>
                </a:solidFill>
              </a:rPr>
              <a:t>Persistence</a:t>
            </a:r>
            <a:br>
              <a:rPr lang="en-GB" sz="1800" dirty="0">
                <a:solidFill>
                  <a:srgbClr val="FFFF00"/>
                </a:solidFill>
              </a:rPr>
            </a:br>
            <a:r>
              <a:rPr lang="en-GB" sz="1800" dirty="0">
                <a:solidFill>
                  <a:srgbClr val="FFFF00"/>
                </a:solidFill>
              </a:rPr>
              <a:t>Defined as the length of time between initiation and discontinuation. Study treatment that was withheld for more than 30 consecutive days was considered a permanent discontinuation.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95CE4-795E-4B26-A83C-23F9497D26BC}"/>
              </a:ext>
            </a:extLst>
          </p:cNvPr>
          <p:cNvSpPr txBox="1"/>
          <p:nvPr/>
        </p:nvSpPr>
        <p:spPr>
          <a:xfrm>
            <a:off x="5999765" y="6392622"/>
            <a:ext cx="6061448" cy="306594"/>
          </a:xfrm>
          <a:prstGeom prst="rect">
            <a:avLst/>
          </a:prstGeom>
          <a:noFill/>
        </p:spPr>
        <p:txBody>
          <a:bodyPr wrap="none" lIns="70339" rIns="0" bIns="105509" rtlCol="0" anchor="b">
            <a:spAutoFit/>
          </a:bodyPr>
          <a:lstStyle>
            <a:defPPr>
              <a:defRPr lang="en-US"/>
            </a:defPPr>
            <a:lvl1pPr algn="r">
              <a:defRPr sz="9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sz="1000" b="0" dirty="0">
                <a:solidFill>
                  <a:prstClr val="white"/>
                </a:solidFill>
              </a:rPr>
              <a:t>1. </a:t>
            </a:r>
            <a:r>
              <a:rPr lang="fr-FR" sz="1000" b="0" dirty="0" err="1">
                <a:solidFill>
                  <a:prstClr val="white"/>
                </a:solidFill>
              </a:rPr>
              <a:t>Montalescot</a:t>
            </a:r>
            <a:r>
              <a:rPr lang="fr-FR" sz="1000" b="0" dirty="0">
                <a:solidFill>
                  <a:prstClr val="white"/>
                </a:solidFill>
              </a:rPr>
              <a:t> G, et al. </a:t>
            </a:r>
            <a:r>
              <a:rPr lang="en-GB" sz="1000" b="0" dirty="0">
                <a:solidFill>
                  <a:prstClr val="white"/>
                </a:solidFill>
              </a:rPr>
              <a:t>Am J Cardiovasc Drugs 2019. </a:t>
            </a:r>
            <a:r>
              <a:rPr lang="en-GB" sz="1000" b="0" dirty="0" err="1">
                <a:solidFill>
                  <a:prstClr val="white"/>
                </a:solidFill>
              </a:rPr>
              <a:t>doi</a:t>
            </a:r>
            <a:r>
              <a:rPr lang="en-GB" sz="1000" b="0" dirty="0">
                <a:solidFill>
                  <a:prstClr val="white"/>
                </a:solidFill>
              </a:rPr>
              <a:t>: 10.1007/s40256-019-00356-2 + supplement. </a:t>
            </a:r>
            <a:endParaRPr lang="fr-FR" sz="1000" b="0" dirty="0">
              <a:solidFill>
                <a:prstClr val="white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6F667DE-44BA-404A-8257-DBE488509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1984"/>
              </p:ext>
            </p:extLst>
          </p:nvPr>
        </p:nvGraphicFramePr>
        <p:xfrm>
          <a:off x="4593753" y="4594044"/>
          <a:ext cx="6594990" cy="173736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1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7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8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of patients persistent at 48 weeks</a:t>
                      </a:r>
                      <a:endParaRPr lang="en-GB" sz="1600" b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Continued additional educational programme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86.1%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(95% CI: 81.3–89.7)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1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standard of care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85.2%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(95% CI: 81.5–88.2)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standard of care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87.8%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(95% CI: 83.4–91.1)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898">
                <a:tc gridSpan="2">
                  <a:txBody>
                    <a:bodyPr/>
                    <a:lstStyle/>
                    <a:p>
                      <a:pPr marL="0" marR="0" lvl="0" indent="0" algn="ctr" defTabSz="8932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0490" algn="l"/>
                          <a:tab pos="215900" algn="l"/>
                        </a:tabLst>
                        <a:defRPr/>
                      </a:pPr>
                      <a:r>
                        <a:rPr lang="en-GB" sz="1400" dirty="0"/>
                        <a:t>P&gt;0.5 for all between-group comparisons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C05E059-CDDE-4B59-86B9-46BFB0D56C3F}"/>
              </a:ext>
            </a:extLst>
          </p:cNvPr>
          <p:cNvGrpSpPr/>
          <p:nvPr/>
        </p:nvGrpSpPr>
        <p:grpSpPr>
          <a:xfrm>
            <a:off x="2265986" y="1432894"/>
            <a:ext cx="7661617" cy="3012851"/>
            <a:chOff x="913021" y="1432894"/>
            <a:chExt cx="7661617" cy="30128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71F17F3-3FAF-4C09-BF86-CD03B05DB376}"/>
                </a:ext>
              </a:extLst>
            </p:cNvPr>
            <p:cNvGrpSpPr/>
            <p:nvPr/>
          </p:nvGrpSpPr>
          <p:grpSpPr>
            <a:xfrm>
              <a:off x="1869756" y="1565813"/>
              <a:ext cx="6532800" cy="2301239"/>
              <a:chOff x="1455089" y="1820849"/>
              <a:chExt cx="3140765" cy="314076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7A6681F-276F-46C5-B05E-72EE3588F21D}"/>
                  </a:ext>
                </a:extLst>
              </p:cNvPr>
              <p:cNvCxnSpPr/>
              <p:nvPr/>
            </p:nvCxnSpPr>
            <p:spPr>
              <a:xfrm>
                <a:off x="1455089" y="1820849"/>
                <a:ext cx="0" cy="31407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2C000B0-C394-4771-86A4-AB765D3E0FB6}"/>
                  </a:ext>
                </a:extLst>
              </p:cNvPr>
              <p:cNvCxnSpPr/>
              <p:nvPr/>
            </p:nvCxnSpPr>
            <p:spPr>
              <a:xfrm rot="16200000">
                <a:off x="3025472" y="3391231"/>
                <a:ext cx="0" cy="31407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E0E5E9-D7A5-45FA-8577-D3F8B2752844}"/>
                </a:ext>
              </a:extLst>
            </p:cNvPr>
            <p:cNvGrpSpPr/>
            <p:nvPr/>
          </p:nvGrpSpPr>
          <p:grpSpPr>
            <a:xfrm>
              <a:off x="1444660" y="3726992"/>
              <a:ext cx="423095" cy="276999"/>
              <a:chOff x="1019961" y="4770446"/>
              <a:chExt cx="433085" cy="37805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71E5F99-0441-418A-A4EF-9598F132CBEC}"/>
                  </a:ext>
                </a:extLst>
              </p:cNvPr>
              <p:cNvCxnSpPr/>
              <p:nvPr/>
            </p:nvCxnSpPr>
            <p:spPr>
              <a:xfrm>
                <a:off x="1363046" y="4959943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C54307-33A6-4415-AACF-198ACB5BE93D}"/>
                  </a:ext>
                </a:extLst>
              </p:cNvPr>
              <p:cNvSpPr txBox="1"/>
              <p:nvPr/>
            </p:nvSpPr>
            <p:spPr>
              <a:xfrm>
                <a:off x="1019961" y="4770446"/>
                <a:ext cx="362956" cy="37805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55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98370D-5AF8-4BB9-B104-000753FB1289}"/>
                </a:ext>
              </a:extLst>
            </p:cNvPr>
            <p:cNvGrpSpPr/>
            <p:nvPr/>
          </p:nvGrpSpPr>
          <p:grpSpPr>
            <a:xfrm>
              <a:off x="1740048" y="3869359"/>
              <a:ext cx="269625" cy="342011"/>
              <a:chOff x="1453999" y="4964755"/>
              <a:chExt cx="275990" cy="46678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F61EABB-3375-40B0-BFA0-04429E539EEF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A004C7-AE5E-45F2-9EDF-A399055EF82D}"/>
                  </a:ext>
                </a:extLst>
              </p:cNvPr>
              <p:cNvSpPr txBox="1"/>
              <p:nvPr/>
            </p:nvSpPr>
            <p:spPr>
              <a:xfrm>
                <a:off x="1453999" y="5053484"/>
                <a:ext cx="275990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0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9838688-CFD1-4482-B0E9-D4C1DC79E125}"/>
                </a:ext>
              </a:extLst>
            </p:cNvPr>
            <p:cNvGrpSpPr/>
            <p:nvPr/>
          </p:nvGrpSpPr>
          <p:grpSpPr>
            <a:xfrm>
              <a:off x="1444660" y="2707394"/>
              <a:ext cx="423095" cy="276999"/>
              <a:chOff x="1019961" y="4770446"/>
              <a:chExt cx="433085" cy="37805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678E55C-138F-4242-946D-2BC8673553A8}"/>
                  </a:ext>
                </a:extLst>
              </p:cNvPr>
              <p:cNvCxnSpPr/>
              <p:nvPr/>
            </p:nvCxnSpPr>
            <p:spPr>
              <a:xfrm>
                <a:off x="1363046" y="4959943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5C5D2-96D0-42BE-83EE-7F288625C05A}"/>
                  </a:ext>
                </a:extLst>
              </p:cNvPr>
              <p:cNvSpPr txBox="1"/>
              <p:nvPr/>
            </p:nvSpPr>
            <p:spPr>
              <a:xfrm>
                <a:off x="1019961" y="4770446"/>
                <a:ext cx="362956" cy="37805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75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7A26A9-8D8F-4981-A630-3A4D83587B31}"/>
                </a:ext>
              </a:extLst>
            </p:cNvPr>
            <p:cNvGrpSpPr/>
            <p:nvPr/>
          </p:nvGrpSpPr>
          <p:grpSpPr>
            <a:xfrm>
              <a:off x="1444660" y="2197594"/>
              <a:ext cx="423095" cy="276999"/>
              <a:chOff x="1019961" y="4770446"/>
              <a:chExt cx="433085" cy="37805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AF4D2D6-09BC-4F4B-9C93-113547886376}"/>
                  </a:ext>
                </a:extLst>
              </p:cNvPr>
              <p:cNvCxnSpPr/>
              <p:nvPr/>
            </p:nvCxnSpPr>
            <p:spPr>
              <a:xfrm>
                <a:off x="1363046" y="4959943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B88EAB-F3F8-4765-82C5-CD3440C60906}"/>
                  </a:ext>
                </a:extLst>
              </p:cNvPr>
              <p:cNvSpPr txBox="1"/>
              <p:nvPr/>
            </p:nvSpPr>
            <p:spPr>
              <a:xfrm>
                <a:off x="1019961" y="4770446"/>
                <a:ext cx="362956" cy="37805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85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D446D5B-270A-4020-AF5E-10705D6E3390}"/>
                </a:ext>
              </a:extLst>
            </p:cNvPr>
            <p:cNvGrpSpPr/>
            <p:nvPr/>
          </p:nvGrpSpPr>
          <p:grpSpPr>
            <a:xfrm>
              <a:off x="1444660" y="1942694"/>
              <a:ext cx="423095" cy="276999"/>
              <a:chOff x="1019961" y="4770446"/>
              <a:chExt cx="433085" cy="37805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F37A7E1-7FB4-456F-B348-53C962C4F14B}"/>
                  </a:ext>
                </a:extLst>
              </p:cNvPr>
              <p:cNvCxnSpPr/>
              <p:nvPr/>
            </p:nvCxnSpPr>
            <p:spPr>
              <a:xfrm>
                <a:off x="1363046" y="4959943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9543461-5D5C-44A5-B0C4-FC7427BBD156}"/>
                  </a:ext>
                </a:extLst>
              </p:cNvPr>
              <p:cNvSpPr txBox="1"/>
              <p:nvPr/>
            </p:nvSpPr>
            <p:spPr>
              <a:xfrm>
                <a:off x="1019961" y="4770446"/>
                <a:ext cx="362956" cy="37805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90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2B8837E-E943-412B-B5B3-09603D8D0E5C}"/>
                </a:ext>
              </a:extLst>
            </p:cNvPr>
            <p:cNvGrpSpPr/>
            <p:nvPr/>
          </p:nvGrpSpPr>
          <p:grpSpPr>
            <a:xfrm>
              <a:off x="1444660" y="1687794"/>
              <a:ext cx="423095" cy="276999"/>
              <a:chOff x="1019961" y="4770446"/>
              <a:chExt cx="433085" cy="37805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1F53F57-7461-45E1-BD2D-4731FE8FCB87}"/>
                  </a:ext>
                </a:extLst>
              </p:cNvPr>
              <p:cNvCxnSpPr/>
              <p:nvPr/>
            </p:nvCxnSpPr>
            <p:spPr>
              <a:xfrm>
                <a:off x="1363046" y="4959943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460F52A-0F2C-4F3D-AD9A-9834A2750032}"/>
                  </a:ext>
                </a:extLst>
              </p:cNvPr>
              <p:cNvSpPr txBox="1"/>
              <p:nvPr/>
            </p:nvSpPr>
            <p:spPr>
              <a:xfrm>
                <a:off x="1019961" y="4770446"/>
                <a:ext cx="362956" cy="37805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17C6E51-A056-4AA1-89CC-F7D6196F8906}"/>
                </a:ext>
              </a:extLst>
            </p:cNvPr>
            <p:cNvGrpSpPr/>
            <p:nvPr/>
          </p:nvGrpSpPr>
          <p:grpSpPr>
            <a:xfrm>
              <a:off x="1359701" y="1432894"/>
              <a:ext cx="508055" cy="276999"/>
              <a:chOff x="932995" y="4770446"/>
              <a:chExt cx="520051" cy="37805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2876835-E4A8-4D6D-9BC2-4BB019C303F8}"/>
                  </a:ext>
                </a:extLst>
              </p:cNvPr>
              <p:cNvCxnSpPr/>
              <p:nvPr/>
            </p:nvCxnSpPr>
            <p:spPr>
              <a:xfrm>
                <a:off x="1363046" y="4959943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60FE7AA-D088-455A-9A39-D16150ECAD1D}"/>
                  </a:ext>
                </a:extLst>
              </p:cNvPr>
              <p:cNvSpPr txBox="1"/>
              <p:nvPr/>
            </p:nvSpPr>
            <p:spPr>
              <a:xfrm>
                <a:off x="932995" y="4770446"/>
                <a:ext cx="449923" cy="37805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830CFBB-3336-4EC0-A98D-BA353F894CF1}"/>
                </a:ext>
              </a:extLst>
            </p:cNvPr>
            <p:cNvSpPr txBox="1"/>
            <p:nvPr/>
          </p:nvSpPr>
          <p:spPr>
            <a:xfrm>
              <a:off x="4821222" y="4137968"/>
              <a:ext cx="748859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GB" sz="1400" b="1" dirty="0">
                  <a:solidFill>
                    <a:prstClr val="white"/>
                  </a:solidFill>
                </a:rPr>
                <a:t>Weeks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7041ADD-7966-4E0F-9A10-4D3F16C83E55}"/>
                </a:ext>
              </a:extLst>
            </p:cNvPr>
            <p:cNvSpPr txBox="1"/>
            <p:nvPr/>
          </p:nvSpPr>
          <p:spPr>
            <a:xfrm>
              <a:off x="913021" y="1709125"/>
              <a:ext cx="400110" cy="2020746"/>
            </a:xfrm>
            <a:prstGeom prst="rect">
              <a:avLst/>
            </a:prstGeom>
            <a:noFill/>
          </p:spPr>
          <p:txBody>
            <a:bodyPr vert="vert270" wrap="none" rtlCol="0" anchor="b">
              <a:spAutoFit/>
            </a:bodyPr>
            <a:lstStyle/>
            <a:p>
              <a:pPr algn="ctr"/>
              <a:r>
                <a:rPr lang="en-GB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Persistent patients </a:t>
              </a:r>
              <a:r>
                <a:rPr lang="en-GB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(%)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4224713-AF28-41A0-A729-513556A371EB}"/>
                </a:ext>
              </a:extLst>
            </p:cNvPr>
            <p:cNvSpPr txBox="1"/>
            <p:nvPr/>
          </p:nvSpPr>
          <p:spPr>
            <a:xfrm>
              <a:off x="2379941" y="2864122"/>
              <a:ext cx="3801041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Apixaban with secondary standard of care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95546A-B823-4EE3-BE99-8FE22DCEE4E7}"/>
                </a:ext>
              </a:extLst>
            </p:cNvPr>
            <p:cNvCxnSpPr/>
            <p:nvPr/>
          </p:nvCxnSpPr>
          <p:spPr>
            <a:xfrm flipH="1">
              <a:off x="2088220" y="3012655"/>
              <a:ext cx="28741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004A536-658F-4708-8AAA-9617237D222E}"/>
                </a:ext>
              </a:extLst>
            </p:cNvPr>
            <p:cNvSpPr txBox="1"/>
            <p:nvPr/>
          </p:nvSpPr>
          <p:spPr>
            <a:xfrm>
              <a:off x="2379941" y="2596493"/>
              <a:ext cx="436850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Apixaban with additional educational programme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4238139-277C-41CE-AA0A-2DF5DFDF0D2F}"/>
                </a:ext>
              </a:extLst>
            </p:cNvPr>
            <p:cNvCxnSpPr/>
            <p:nvPr/>
          </p:nvCxnSpPr>
          <p:spPr>
            <a:xfrm flipH="1">
              <a:off x="2088220" y="2750602"/>
              <a:ext cx="28741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04E1872-0322-45D2-AB63-E86125E26B63}"/>
                </a:ext>
              </a:extLst>
            </p:cNvPr>
            <p:cNvSpPr txBox="1"/>
            <p:nvPr/>
          </p:nvSpPr>
          <p:spPr>
            <a:xfrm>
              <a:off x="2379941" y="3120600"/>
              <a:ext cx="2856872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Apixaban with standard of care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65EBA01-D2F2-4578-BD73-4DCEDFA5928A}"/>
                </a:ext>
              </a:extLst>
            </p:cNvPr>
            <p:cNvCxnSpPr/>
            <p:nvPr/>
          </p:nvCxnSpPr>
          <p:spPr>
            <a:xfrm flipH="1">
              <a:off x="2088220" y="3274709"/>
              <a:ext cx="287413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EA7B2D6-5594-4394-8A93-B5BD666EA373}"/>
                </a:ext>
              </a:extLst>
            </p:cNvPr>
            <p:cNvGrpSpPr/>
            <p:nvPr/>
          </p:nvGrpSpPr>
          <p:grpSpPr>
            <a:xfrm>
              <a:off x="1444660" y="2962294"/>
              <a:ext cx="423095" cy="276999"/>
              <a:chOff x="1019961" y="4770446"/>
              <a:chExt cx="433085" cy="378050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50CAAD0-8853-4576-9F90-232B38B13D0D}"/>
                  </a:ext>
                </a:extLst>
              </p:cNvPr>
              <p:cNvCxnSpPr/>
              <p:nvPr/>
            </p:nvCxnSpPr>
            <p:spPr>
              <a:xfrm>
                <a:off x="1363046" y="4959943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BAFE5F4-9117-4F8C-84E7-FA422EBC2BFA}"/>
                  </a:ext>
                </a:extLst>
              </p:cNvPr>
              <p:cNvSpPr txBox="1"/>
              <p:nvPr/>
            </p:nvSpPr>
            <p:spPr>
              <a:xfrm>
                <a:off x="1019961" y="4770446"/>
                <a:ext cx="362956" cy="37805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70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047302C-B0AF-4229-B917-6F9875BFB178}"/>
                </a:ext>
              </a:extLst>
            </p:cNvPr>
            <p:cNvGrpSpPr/>
            <p:nvPr/>
          </p:nvGrpSpPr>
          <p:grpSpPr>
            <a:xfrm>
              <a:off x="1444660" y="2452494"/>
              <a:ext cx="423095" cy="276999"/>
              <a:chOff x="1019961" y="4770446"/>
              <a:chExt cx="433085" cy="378050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5651912-6110-432A-8864-00358F9786E6}"/>
                  </a:ext>
                </a:extLst>
              </p:cNvPr>
              <p:cNvCxnSpPr/>
              <p:nvPr/>
            </p:nvCxnSpPr>
            <p:spPr>
              <a:xfrm>
                <a:off x="1363046" y="4959943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DD98CB0-5FFB-4486-A7E8-12AEE68D4E26}"/>
                  </a:ext>
                </a:extLst>
              </p:cNvPr>
              <p:cNvSpPr txBox="1"/>
              <p:nvPr/>
            </p:nvSpPr>
            <p:spPr>
              <a:xfrm>
                <a:off x="1019961" y="4770446"/>
                <a:ext cx="362956" cy="37805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80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F52FFF6-61CA-4200-AD78-A78A02A0722D}"/>
                </a:ext>
              </a:extLst>
            </p:cNvPr>
            <p:cNvGrpSpPr/>
            <p:nvPr/>
          </p:nvGrpSpPr>
          <p:grpSpPr>
            <a:xfrm>
              <a:off x="1444660" y="3472094"/>
              <a:ext cx="423095" cy="276999"/>
              <a:chOff x="1019961" y="4770446"/>
              <a:chExt cx="433085" cy="37805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AA815E6-B977-40ED-B501-690EA704C162}"/>
                  </a:ext>
                </a:extLst>
              </p:cNvPr>
              <p:cNvCxnSpPr/>
              <p:nvPr/>
            </p:nvCxnSpPr>
            <p:spPr>
              <a:xfrm>
                <a:off x="1363046" y="4959943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17F35D6-51D5-42D5-8B43-EF01EF992B4F}"/>
                  </a:ext>
                </a:extLst>
              </p:cNvPr>
              <p:cNvSpPr txBox="1"/>
              <p:nvPr/>
            </p:nvSpPr>
            <p:spPr>
              <a:xfrm>
                <a:off x="1019961" y="4770446"/>
                <a:ext cx="362956" cy="37805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60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6F63775-8D38-44EC-A796-5EF9C35151C9}"/>
                </a:ext>
              </a:extLst>
            </p:cNvPr>
            <p:cNvGrpSpPr/>
            <p:nvPr/>
          </p:nvGrpSpPr>
          <p:grpSpPr>
            <a:xfrm>
              <a:off x="1444660" y="3217194"/>
              <a:ext cx="423095" cy="276999"/>
              <a:chOff x="1019961" y="4770446"/>
              <a:chExt cx="433085" cy="378050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6A4889E-204C-4CDE-A572-0A1FAC328983}"/>
                  </a:ext>
                </a:extLst>
              </p:cNvPr>
              <p:cNvCxnSpPr/>
              <p:nvPr/>
            </p:nvCxnSpPr>
            <p:spPr>
              <a:xfrm>
                <a:off x="1363046" y="4959943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444822E-D0F3-4177-8A58-98BAE96D1645}"/>
                  </a:ext>
                </a:extLst>
              </p:cNvPr>
              <p:cNvSpPr txBox="1"/>
              <p:nvPr/>
            </p:nvSpPr>
            <p:spPr>
              <a:xfrm>
                <a:off x="1019961" y="4770446"/>
                <a:ext cx="362956" cy="37805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65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4EE163B-FEEA-4167-AECA-9BC6642F7BF0}"/>
                </a:ext>
              </a:extLst>
            </p:cNvPr>
            <p:cNvGrpSpPr/>
            <p:nvPr/>
          </p:nvGrpSpPr>
          <p:grpSpPr>
            <a:xfrm>
              <a:off x="2011818" y="3869359"/>
              <a:ext cx="269625" cy="342011"/>
              <a:chOff x="1453999" y="4964755"/>
              <a:chExt cx="275990" cy="46678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E4EFC70-A135-47D9-8C9C-8EEB71BB6250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ABD6D6-600D-4B90-A2D2-E0D2E53B9179}"/>
                  </a:ext>
                </a:extLst>
              </p:cNvPr>
              <p:cNvSpPr txBox="1"/>
              <p:nvPr/>
            </p:nvSpPr>
            <p:spPr>
              <a:xfrm>
                <a:off x="1453999" y="5053484"/>
                <a:ext cx="275990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E3887B7-0C9C-4A42-B5E6-2C1FC079DC53}"/>
                </a:ext>
              </a:extLst>
            </p:cNvPr>
            <p:cNvGrpSpPr/>
            <p:nvPr/>
          </p:nvGrpSpPr>
          <p:grpSpPr>
            <a:xfrm>
              <a:off x="2283588" y="3869359"/>
              <a:ext cx="269625" cy="342011"/>
              <a:chOff x="1453999" y="4964755"/>
              <a:chExt cx="275990" cy="466780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AB77803-AD71-4320-ACCF-06D839C043D2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84FB2B7-AEBA-4F21-A575-EA6FAF8F5F92}"/>
                  </a:ext>
                </a:extLst>
              </p:cNvPr>
              <p:cNvSpPr txBox="1"/>
              <p:nvPr/>
            </p:nvSpPr>
            <p:spPr>
              <a:xfrm>
                <a:off x="1453999" y="5053484"/>
                <a:ext cx="275990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4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1E907AC-5EC8-4C49-BEF9-17C3F5D21236}"/>
                </a:ext>
              </a:extLst>
            </p:cNvPr>
            <p:cNvGrpSpPr/>
            <p:nvPr/>
          </p:nvGrpSpPr>
          <p:grpSpPr>
            <a:xfrm>
              <a:off x="2555358" y="3869359"/>
              <a:ext cx="269625" cy="342011"/>
              <a:chOff x="1453999" y="4964755"/>
              <a:chExt cx="275990" cy="466780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1A3AF82-E964-4134-8738-007626ABD33D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E28DD17-56C0-4892-9180-C752C3F62A04}"/>
                  </a:ext>
                </a:extLst>
              </p:cNvPr>
              <p:cNvSpPr txBox="1"/>
              <p:nvPr/>
            </p:nvSpPr>
            <p:spPr>
              <a:xfrm>
                <a:off x="1453999" y="5053484"/>
                <a:ext cx="275990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6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E63462B-3714-4C54-99A9-F373EC199136}"/>
                </a:ext>
              </a:extLst>
            </p:cNvPr>
            <p:cNvGrpSpPr/>
            <p:nvPr/>
          </p:nvGrpSpPr>
          <p:grpSpPr>
            <a:xfrm>
              <a:off x="2827128" y="3869359"/>
              <a:ext cx="269625" cy="342011"/>
              <a:chOff x="1453999" y="4964755"/>
              <a:chExt cx="275990" cy="466780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457A261-D995-4388-8687-3097D1B2E627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86F1700-B5E2-49D1-B6F0-D560FE912313}"/>
                  </a:ext>
                </a:extLst>
              </p:cNvPr>
              <p:cNvSpPr txBox="1"/>
              <p:nvPr/>
            </p:nvSpPr>
            <p:spPr>
              <a:xfrm>
                <a:off x="1453999" y="5053484"/>
                <a:ext cx="275990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8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F7E0A7C-CEE8-49DE-B22D-1EA4B179DE88}"/>
                </a:ext>
              </a:extLst>
            </p:cNvPr>
            <p:cNvGrpSpPr/>
            <p:nvPr/>
          </p:nvGrpSpPr>
          <p:grpSpPr>
            <a:xfrm>
              <a:off x="305641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384DA64-4004-49F8-A934-E1B313EFCDCF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64E93CF-C080-4737-82BE-2854CCCCA2D5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10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FAED9E9-49C7-4693-965E-97866B1DDEF2}"/>
                </a:ext>
              </a:extLst>
            </p:cNvPr>
            <p:cNvGrpSpPr/>
            <p:nvPr/>
          </p:nvGrpSpPr>
          <p:grpSpPr>
            <a:xfrm>
              <a:off x="332818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4ED1DBDB-BE9A-48DE-98B5-F6724BB792B0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A449933-6EF3-4EEE-9077-E12065DAD5F9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12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0EEB335-A3EB-466F-9CE4-1357B2D4112E}"/>
                </a:ext>
              </a:extLst>
            </p:cNvPr>
            <p:cNvGrpSpPr/>
            <p:nvPr/>
          </p:nvGrpSpPr>
          <p:grpSpPr>
            <a:xfrm>
              <a:off x="359995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F1AA098-CDFB-43C6-9081-DCE58EFE0C03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E2A3FA1-7557-44A9-B6B1-8887B48054F4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14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B8D5F96-FE13-437E-8C12-1945538DC439}"/>
                </a:ext>
              </a:extLst>
            </p:cNvPr>
            <p:cNvGrpSpPr/>
            <p:nvPr/>
          </p:nvGrpSpPr>
          <p:grpSpPr>
            <a:xfrm>
              <a:off x="387172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F093D81-BC87-4ED3-993E-FBA074B6DA09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4E929F9-141E-42C1-BF3A-5165E30BFFEA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16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9BF3C86-7631-4C40-AC18-836FE15FFA13}"/>
                </a:ext>
              </a:extLst>
            </p:cNvPr>
            <p:cNvGrpSpPr/>
            <p:nvPr/>
          </p:nvGrpSpPr>
          <p:grpSpPr>
            <a:xfrm>
              <a:off x="414349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5D79AE5-CFB9-4B57-951D-D1907685D493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E21DE69-320B-4FCB-8554-F9ABED0B4DFE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18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05FB2E9-4568-41D7-9A67-FF88831D81C2}"/>
                </a:ext>
              </a:extLst>
            </p:cNvPr>
            <p:cNvGrpSpPr/>
            <p:nvPr/>
          </p:nvGrpSpPr>
          <p:grpSpPr>
            <a:xfrm>
              <a:off x="441526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6714E23-3D4B-494C-9ED0-B8CEE574B28B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F138F6F-35F8-402D-B4C9-D5568A59F3C9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20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37F2971-C37E-4779-8268-944C37978DA7}"/>
                </a:ext>
              </a:extLst>
            </p:cNvPr>
            <p:cNvGrpSpPr/>
            <p:nvPr/>
          </p:nvGrpSpPr>
          <p:grpSpPr>
            <a:xfrm>
              <a:off x="468703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0C20D3F-1CCC-4B89-A15B-3F22C232F406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37FC388-D5ED-4F79-BCF6-055942684C16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22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6FAA408-CE47-4EEF-B980-169F90A7A9A8}"/>
                </a:ext>
              </a:extLst>
            </p:cNvPr>
            <p:cNvGrpSpPr/>
            <p:nvPr/>
          </p:nvGrpSpPr>
          <p:grpSpPr>
            <a:xfrm>
              <a:off x="523057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9338380-85FB-40D5-B076-A88773E88C09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996A808-F159-4F65-B986-5D791A8C9652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26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88E2FC21-0276-432E-B7FB-6B2C6D519A61}"/>
                </a:ext>
              </a:extLst>
            </p:cNvPr>
            <p:cNvGrpSpPr/>
            <p:nvPr/>
          </p:nvGrpSpPr>
          <p:grpSpPr>
            <a:xfrm>
              <a:off x="577411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0A795EB-E1A6-4D5F-9535-BA140D6C70CB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38AFF92-7C68-4210-9811-5056E5355454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30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E5902D8-57C0-4003-BBDE-7AC145AA8DE6}"/>
                </a:ext>
              </a:extLst>
            </p:cNvPr>
            <p:cNvGrpSpPr/>
            <p:nvPr/>
          </p:nvGrpSpPr>
          <p:grpSpPr>
            <a:xfrm>
              <a:off x="658942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AB112F9-AD5F-4477-BF27-B8C0EE2E5149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8F7FE81-4206-40BD-A0DC-1948E43671C4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36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E1B37CB-7539-4A6C-88AD-24428EEEA7DB}"/>
                </a:ext>
              </a:extLst>
            </p:cNvPr>
            <p:cNvGrpSpPr/>
            <p:nvPr/>
          </p:nvGrpSpPr>
          <p:grpSpPr>
            <a:xfrm>
              <a:off x="495880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3F48445-8014-4FD8-8B34-5AE49B63334E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590885E-FAF3-47E4-9897-CDF8BE0BC0AE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24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5657EAD-7D67-4DCC-9EEF-BCAD7C58300E}"/>
                </a:ext>
              </a:extLst>
            </p:cNvPr>
            <p:cNvGrpSpPr/>
            <p:nvPr/>
          </p:nvGrpSpPr>
          <p:grpSpPr>
            <a:xfrm>
              <a:off x="550234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6A17CB27-4A3A-445A-97D1-3BBA9DD9F58F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DC7AF786-4365-4F9D-A7C6-2E1E013DBDE8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28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A00AFC5-F5B0-4A34-8F9A-8ED36158EEE0}"/>
                </a:ext>
              </a:extLst>
            </p:cNvPr>
            <p:cNvGrpSpPr/>
            <p:nvPr/>
          </p:nvGrpSpPr>
          <p:grpSpPr>
            <a:xfrm>
              <a:off x="604588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C659FC57-9950-4836-9DF6-5BDCF22E9481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AEBCCAB3-234A-466A-BFE5-E667D630DC81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32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43A8B82-31E5-47BD-BDC3-99E5F7A0A8DC}"/>
                </a:ext>
              </a:extLst>
            </p:cNvPr>
            <p:cNvGrpSpPr/>
            <p:nvPr/>
          </p:nvGrpSpPr>
          <p:grpSpPr>
            <a:xfrm>
              <a:off x="631765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F85309B6-566D-407D-AC9A-19E8B48724AB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E9A046D-9804-454D-82BA-FAB38141089D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34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F1A5A390-F1CD-448A-9CCC-4BBA6D106A95}"/>
                </a:ext>
              </a:extLst>
            </p:cNvPr>
            <p:cNvGrpSpPr/>
            <p:nvPr/>
          </p:nvGrpSpPr>
          <p:grpSpPr>
            <a:xfrm>
              <a:off x="686119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1527836C-F3C1-446F-BEC3-731EECA89F79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7BFF6CB7-B23C-4EE7-B1FD-119C8CD7641E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38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D6C7B972-C01D-4F77-9220-1B7701258E59}"/>
                </a:ext>
              </a:extLst>
            </p:cNvPr>
            <p:cNvGrpSpPr/>
            <p:nvPr/>
          </p:nvGrpSpPr>
          <p:grpSpPr>
            <a:xfrm>
              <a:off x="713296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C5D1543C-9764-47C4-AE29-E334391363C6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F70BC1A2-8A6B-474D-86D8-EBBA7FEB68F5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40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BA72E08-A62C-482A-9E6A-8D870380A793}"/>
                </a:ext>
              </a:extLst>
            </p:cNvPr>
            <p:cNvGrpSpPr/>
            <p:nvPr/>
          </p:nvGrpSpPr>
          <p:grpSpPr>
            <a:xfrm>
              <a:off x="740473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B7441D61-7D51-467C-9E03-D93BFE450D02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546326C5-0C61-4D39-953B-E4D31EB1BF8C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42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060CECB-924D-4030-9B05-2B6FEB18B39D}"/>
                </a:ext>
              </a:extLst>
            </p:cNvPr>
            <p:cNvGrpSpPr/>
            <p:nvPr/>
          </p:nvGrpSpPr>
          <p:grpSpPr>
            <a:xfrm>
              <a:off x="767650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D02C99B3-1385-4F9F-878A-384D025A265C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2C17FC60-9830-4E45-BD59-CC63A21365EA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44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685B17E3-FC3F-4B6D-9CBA-2F620C3FBA4F}"/>
                </a:ext>
              </a:extLst>
            </p:cNvPr>
            <p:cNvGrpSpPr/>
            <p:nvPr/>
          </p:nvGrpSpPr>
          <p:grpSpPr>
            <a:xfrm>
              <a:off x="7948277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769A8B2-5B17-456C-B6AE-6F1053F88D15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572DAC89-75DF-4494-973A-3BC63A987C3E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46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3CCEFCA7-4B32-4CFE-99E9-0D0F4BD8E68E}"/>
                </a:ext>
              </a:extLst>
            </p:cNvPr>
            <p:cNvGrpSpPr/>
            <p:nvPr/>
          </p:nvGrpSpPr>
          <p:grpSpPr>
            <a:xfrm>
              <a:off x="8220054" y="3869359"/>
              <a:ext cx="354584" cy="342011"/>
              <a:chOff x="1410517" y="4964755"/>
              <a:chExt cx="362955" cy="466780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2AE86D99-F0DD-4988-9DAF-01CA18564881}"/>
                  </a:ext>
                </a:extLst>
              </p:cNvPr>
              <p:cNvCxnSpPr/>
              <p:nvPr/>
            </p:nvCxnSpPr>
            <p:spPr>
              <a:xfrm rot="16200000">
                <a:off x="1544503" y="500975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43E7586-BBD6-449B-98A6-6CD3CA580D89}"/>
                  </a:ext>
                </a:extLst>
              </p:cNvPr>
              <p:cNvSpPr txBox="1"/>
              <p:nvPr/>
            </p:nvSpPr>
            <p:spPr>
              <a:xfrm>
                <a:off x="1410517" y="5053484"/>
                <a:ext cx="362955" cy="3780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prstClr val="white"/>
                    </a:solidFill>
                  </a:rPr>
                  <a:t>48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122B3CB6-8B4B-479C-985F-4999A5B6E49D}"/>
                </a:ext>
              </a:extLst>
            </p:cNvPr>
            <p:cNvGrpSpPr/>
            <p:nvPr/>
          </p:nvGrpSpPr>
          <p:grpSpPr>
            <a:xfrm>
              <a:off x="1891857" y="1576510"/>
              <a:ext cx="6459793" cy="624433"/>
              <a:chOff x="600075" y="685800"/>
              <a:chExt cx="11172825" cy="2476500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FF0C6A2C-D2BB-4938-A7DE-65C0977C2DFE}"/>
                  </a:ext>
                </a:extLst>
              </p:cNvPr>
              <p:cNvSpPr/>
              <p:nvPr/>
            </p:nvSpPr>
            <p:spPr>
              <a:xfrm>
                <a:off x="600075" y="685800"/>
                <a:ext cx="11172825" cy="2476500"/>
              </a:xfrm>
              <a:custGeom>
                <a:avLst/>
                <a:gdLst>
                  <a:gd name="connsiteX0" fmla="*/ 11172825 w 11172825"/>
                  <a:gd name="connsiteY0" fmla="*/ 2476500 h 2476500"/>
                  <a:gd name="connsiteX1" fmla="*/ 10525125 w 11172825"/>
                  <a:gd name="connsiteY1" fmla="*/ 2476500 h 2476500"/>
                  <a:gd name="connsiteX2" fmla="*/ 10525125 w 11172825"/>
                  <a:gd name="connsiteY2" fmla="*/ 2390775 h 2476500"/>
                  <a:gd name="connsiteX3" fmla="*/ 8734425 w 11172825"/>
                  <a:gd name="connsiteY3" fmla="*/ 2390775 h 2476500"/>
                  <a:gd name="connsiteX4" fmla="*/ 8734425 w 11172825"/>
                  <a:gd name="connsiteY4" fmla="*/ 2324100 h 2476500"/>
                  <a:gd name="connsiteX5" fmla="*/ 8620125 w 11172825"/>
                  <a:gd name="connsiteY5" fmla="*/ 2324100 h 2476500"/>
                  <a:gd name="connsiteX6" fmla="*/ 8620125 w 11172825"/>
                  <a:gd name="connsiteY6" fmla="*/ 2305050 h 2476500"/>
                  <a:gd name="connsiteX7" fmla="*/ 8401050 w 11172825"/>
                  <a:gd name="connsiteY7" fmla="*/ 2305050 h 2476500"/>
                  <a:gd name="connsiteX8" fmla="*/ 8401050 w 11172825"/>
                  <a:gd name="connsiteY8" fmla="*/ 2228850 h 2476500"/>
                  <a:gd name="connsiteX9" fmla="*/ 8239125 w 11172825"/>
                  <a:gd name="connsiteY9" fmla="*/ 2228850 h 2476500"/>
                  <a:gd name="connsiteX10" fmla="*/ 8239125 w 11172825"/>
                  <a:gd name="connsiteY10" fmla="*/ 2171700 h 2476500"/>
                  <a:gd name="connsiteX11" fmla="*/ 8077200 w 11172825"/>
                  <a:gd name="connsiteY11" fmla="*/ 2171700 h 2476500"/>
                  <a:gd name="connsiteX12" fmla="*/ 8077200 w 11172825"/>
                  <a:gd name="connsiteY12" fmla="*/ 2095500 h 2476500"/>
                  <a:gd name="connsiteX13" fmla="*/ 7410450 w 11172825"/>
                  <a:gd name="connsiteY13" fmla="*/ 2095500 h 2476500"/>
                  <a:gd name="connsiteX14" fmla="*/ 7410450 w 11172825"/>
                  <a:gd name="connsiteY14" fmla="*/ 2009775 h 2476500"/>
                  <a:gd name="connsiteX15" fmla="*/ 6362700 w 11172825"/>
                  <a:gd name="connsiteY15" fmla="*/ 2009775 h 2476500"/>
                  <a:gd name="connsiteX16" fmla="*/ 6362700 w 11172825"/>
                  <a:gd name="connsiteY16" fmla="*/ 1933575 h 2476500"/>
                  <a:gd name="connsiteX17" fmla="*/ 6010275 w 11172825"/>
                  <a:gd name="connsiteY17" fmla="*/ 1933575 h 2476500"/>
                  <a:gd name="connsiteX18" fmla="*/ 6010275 w 11172825"/>
                  <a:gd name="connsiteY18" fmla="*/ 1866900 h 2476500"/>
                  <a:gd name="connsiteX19" fmla="*/ 5572125 w 11172825"/>
                  <a:gd name="connsiteY19" fmla="*/ 1866900 h 2476500"/>
                  <a:gd name="connsiteX20" fmla="*/ 5572125 w 11172825"/>
                  <a:gd name="connsiteY20" fmla="*/ 1733550 h 2476500"/>
                  <a:gd name="connsiteX21" fmla="*/ 5362575 w 11172825"/>
                  <a:gd name="connsiteY21" fmla="*/ 1733550 h 2476500"/>
                  <a:gd name="connsiteX22" fmla="*/ 5362575 w 11172825"/>
                  <a:gd name="connsiteY22" fmla="*/ 1657350 h 2476500"/>
                  <a:gd name="connsiteX23" fmla="*/ 5057775 w 11172825"/>
                  <a:gd name="connsiteY23" fmla="*/ 1657350 h 2476500"/>
                  <a:gd name="connsiteX24" fmla="*/ 5057775 w 11172825"/>
                  <a:gd name="connsiteY24" fmla="*/ 1543050 h 2476500"/>
                  <a:gd name="connsiteX25" fmla="*/ 4848225 w 11172825"/>
                  <a:gd name="connsiteY25" fmla="*/ 1543050 h 2476500"/>
                  <a:gd name="connsiteX26" fmla="*/ 4848225 w 11172825"/>
                  <a:gd name="connsiteY26" fmla="*/ 1476375 h 2476500"/>
                  <a:gd name="connsiteX27" fmla="*/ 4714875 w 11172825"/>
                  <a:gd name="connsiteY27" fmla="*/ 1476375 h 2476500"/>
                  <a:gd name="connsiteX28" fmla="*/ 4714875 w 11172825"/>
                  <a:gd name="connsiteY28" fmla="*/ 1371600 h 2476500"/>
                  <a:gd name="connsiteX29" fmla="*/ 4124325 w 11172825"/>
                  <a:gd name="connsiteY29" fmla="*/ 1371600 h 2476500"/>
                  <a:gd name="connsiteX30" fmla="*/ 4124325 w 11172825"/>
                  <a:gd name="connsiteY30" fmla="*/ 1304925 h 2476500"/>
                  <a:gd name="connsiteX31" fmla="*/ 3048000 w 11172825"/>
                  <a:gd name="connsiteY31" fmla="*/ 1304925 h 2476500"/>
                  <a:gd name="connsiteX32" fmla="*/ 3048000 w 11172825"/>
                  <a:gd name="connsiteY32" fmla="*/ 1162050 h 2476500"/>
                  <a:gd name="connsiteX33" fmla="*/ 2990850 w 11172825"/>
                  <a:gd name="connsiteY33" fmla="*/ 1162050 h 2476500"/>
                  <a:gd name="connsiteX34" fmla="*/ 2990850 w 11172825"/>
                  <a:gd name="connsiteY34" fmla="*/ 1104900 h 2476500"/>
                  <a:gd name="connsiteX35" fmla="*/ 2828925 w 11172825"/>
                  <a:gd name="connsiteY35" fmla="*/ 1104900 h 2476500"/>
                  <a:gd name="connsiteX36" fmla="*/ 2828925 w 11172825"/>
                  <a:gd name="connsiteY36" fmla="*/ 1009650 h 2476500"/>
                  <a:gd name="connsiteX37" fmla="*/ 2447925 w 11172825"/>
                  <a:gd name="connsiteY37" fmla="*/ 1009650 h 2476500"/>
                  <a:gd name="connsiteX38" fmla="*/ 2447925 w 11172825"/>
                  <a:gd name="connsiteY38" fmla="*/ 952500 h 2476500"/>
                  <a:gd name="connsiteX39" fmla="*/ 2371725 w 11172825"/>
                  <a:gd name="connsiteY39" fmla="*/ 952500 h 2476500"/>
                  <a:gd name="connsiteX40" fmla="*/ 2371725 w 11172825"/>
                  <a:gd name="connsiteY40" fmla="*/ 885825 h 2476500"/>
                  <a:gd name="connsiteX41" fmla="*/ 2305050 w 11172825"/>
                  <a:gd name="connsiteY41" fmla="*/ 885825 h 2476500"/>
                  <a:gd name="connsiteX42" fmla="*/ 2305050 w 11172825"/>
                  <a:gd name="connsiteY42" fmla="*/ 885825 h 2476500"/>
                  <a:gd name="connsiteX43" fmla="*/ 2238375 w 11172825"/>
                  <a:gd name="connsiteY43" fmla="*/ 819150 h 2476500"/>
                  <a:gd name="connsiteX44" fmla="*/ 2238375 w 11172825"/>
                  <a:gd name="connsiteY44" fmla="*/ 762000 h 2476500"/>
                  <a:gd name="connsiteX45" fmla="*/ 1219200 w 11172825"/>
                  <a:gd name="connsiteY45" fmla="*/ 762000 h 2476500"/>
                  <a:gd name="connsiteX46" fmla="*/ 1219200 w 11172825"/>
                  <a:gd name="connsiteY46" fmla="*/ 762000 h 2476500"/>
                  <a:gd name="connsiteX47" fmla="*/ 1085850 w 11172825"/>
                  <a:gd name="connsiteY47" fmla="*/ 762000 h 2476500"/>
                  <a:gd name="connsiteX48" fmla="*/ 1085850 w 11172825"/>
                  <a:gd name="connsiteY48" fmla="*/ 657225 h 2476500"/>
                  <a:gd name="connsiteX49" fmla="*/ 952500 w 11172825"/>
                  <a:gd name="connsiteY49" fmla="*/ 657225 h 2476500"/>
                  <a:gd name="connsiteX50" fmla="*/ 952500 w 11172825"/>
                  <a:gd name="connsiteY50" fmla="*/ 657225 h 2476500"/>
                  <a:gd name="connsiteX51" fmla="*/ 952500 w 11172825"/>
                  <a:gd name="connsiteY51" fmla="*/ 561975 h 2476500"/>
                  <a:gd name="connsiteX52" fmla="*/ 762000 w 11172825"/>
                  <a:gd name="connsiteY52" fmla="*/ 561975 h 2476500"/>
                  <a:gd name="connsiteX53" fmla="*/ 762000 w 11172825"/>
                  <a:gd name="connsiteY53" fmla="*/ 476250 h 2476500"/>
                  <a:gd name="connsiteX54" fmla="*/ 581025 w 11172825"/>
                  <a:gd name="connsiteY54" fmla="*/ 476250 h 2476500"/>
                  <a:gd name="connsiteX55" fmla="*/ 581025 w 11172825"/>
                  <a:gd name="connsiteY55" fmla="*/ 390525 h 2476500"/>
                  <a:gd name="connsiteX56" fmla="*/ 381000 w 11172825"/>
                  <a:gd name="connsiteY56" fmla="*/ 390525 h 2476500"/>
                  <a:gd name="connsiteX57" fmla="*/ 381000 w 11172825"/>
                  <a:gd name="connsiteY57" fmla="*/ 304800 h 2476500"/>
                  <a:gd name="connsiteX58" fmla="*/ 314325 w 11172825"/>
                  <a:gd name="connsiteY58" fmla="*/ 304800 h 2476500"/>
                  <a:gd name="connsiteX59" fmla="*/ 314325 w 11172825"/>
                  <a:gd name="connsiteY59" fmla="*/ 200025 h 2476500"/>
                  <a:gd name="connsiteX60" fmla="*/ 171450 w 11172825"/>
                  <a:gd name="connsiteY60" fmla="*/ 200025 h 2476500"/>
                  <a:gd name="connsiteX61" fmla="*/ 171450 w 11172825"/>
                  <a:gd name="connsiteY61" fmla="*/ 114300 h 2476500"/>
                  <a:gd name="connsiteX62" fmla="*/ 0 w 11172825"/>
                  <a:gd name="connsiteY62" fmla="*/ 114300 h 2476500"/>
                  <a:gd name="connsiteX63" fmla="*/ 0 w 11172825"/>
                  <a:gd name="connsiteY63" fmla="*/ 0 h 247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1172825" h="2476500">
                    <a:moveTo>
                      <a:pt x="11172825" y="2476500"/>
                    </a:moveTo>
                    <a:lnTo>
                      <a:pt x="10525125" y="2476500"/>
                    </a:lnTo>
                    <a:lnTo>
                      <a:pt x="10525125" y="2390775"/>
                    </a:lnTo>
                    <a:lnTo>
                      <a:pt x="8734425" y="2390775"/>
                    </a:lnTo>
                    <a:lnTo>
                      <a:pt x="8734425" y="2324100"/>
                    </a:lnTo>
                    <a:lnTo>
                      <a:pt x="8620125" y="2324100"/>
                    </a:lnTo>
                    <a:lnTo>
                      <a:pt x="8620125" y="2305050"/>
                    </a:lnTo>
                    <a:lnTo>
                      <a:pt x="8401050" y="2305050"/>
                    </a:lnTo>
                    <a:lnTo>
                      <a:pt x="8401050" y="2228850"/>
                    </a:lnTo>
                    <a:lnTo>
                      <a:pt x="8239125" y="2228850"/>
                    </a:lnTo>
                    <a:lnTo>
                      <a:pt x="8239125" y="2171700"/>
                    </a:lnTo>
                    <a:lnTo>
                      <a:pt x="8077200" y="2171700"/>
                    </a:lnTo>
                    <a:lnTo>
                      <a:pt x="8077200" y="2095500"/>
                    </a:lnTo>
                    <a:lnTo>
                      <a:pt x="7410450" y="2095500"/>
                    </a:lnTo>
                    <a:lnTo>
                      <a:pt x="7410450" y="2009775"/>
                    </a:lnTo>
                    <a:lnTo>
                      <a:pt x="6362700" y="2009775"/>
                    </a:lnTo>
                    <a:lnTo>
                      <a:pt x="6362700" y="1933575"/>
                    </a:lnTo>
                    <a:lnTo>
                      <a:pt x="6010275" y="1933575"/>
                    </a:lnTo>
                    <a:lnTo>
                      <a:pt x="6010275" y="1866900"/>
                    </a:lnTo>
                    <a:lnTo>
                      <a:pt x="5572125" y="1866900"/>
                    </a:lnTo>
                    <a:lnTo>
                      <a:pt x="5572125" y="1733550"/>
                    </a:lnTo>
                    <a:lnTo>
                      <a:pt x="5362575" y="1733550"/>
                    </a:lnTo>
                    <a:lnTo>
                      <a:pt x="5362575" y="1657350"/>
                    </a:lnTo>
                    <a:lnTo>
                      <a:pt x="5057775" y="1657350"/>
                    </a:lnTo>
                    <a:lnTo>
                      <a:pt x="5057775" y="1543050"/>
                    </a:lnTo>
                    <a:lnTo>
                      <a:pt x="4848225" y="1543050"/>
                    </a:lnTo>
                    <a:lnTo>
                      <a:pt x="4848225" y="1476375"/>
                    </a:lnTo>
                    <a:lnTo>
                      <a:pt x="4714875" y="1476375"/>
                    </a:lnTo>
                    <a:lnTo>
                      <a:pt x="4714875" y="1371600"/>
                    </a:lnTo>
                    <a:lnTo>
                      <a:pt x="4124325" y="1371600"/>
                    </a:lnTo>
                    <a:lnTo>
                      <a:pt x="4124325" y="1304925"/>
                    </a:lnTo>
                    <a:lnTo>
                      <a:pt x="3048000" y="1304925"/>
                    </a:lnTo>
                    <a:lnTo>
                      <a:pt x="3048000" y="1162050"/>
                    </a:lnTo>
                    <a:lnTo>
                      <a:pt x="2990850" y="1162050"/>
                    </a:lnTo>
                    <a:lnTo>
                      <a:pt x="2990850" y="1104900"/>
                    </a:lnTo>
                    <a:lnTo>
                      <a:pt x="2828925" y="1104900"/>
                    </a:lnTo>
                    <a:lnTo>
                      <a:pt x="2828925" y="1009650"/>
                    </a:lnTo>
                    <a:lnTo>
                      <a:pt x="2447925" y="1009650"/>
                    </a:lnTo>
                    <a:lnTo>
                      <a:pt x="2447925" y="952500"/>
                    </a:lnTo>
                    <a:lnTo>
                      <a:pt x="2371725" y="952500"/>
                    </a:lnTo>
                    <a:lnTo>
                      <a:pt x="2371725" y="885825"/>
                    </a:lnTo>
                    <a:lnTo>
                      <a:pt x="2305050" y="885825"/>
                    </a:lnTo>
                    <a:lnTo>
                      <a:pt x="2305050" y="885825"/>
                    </a:lnTo>
                    <a:lnTo>
                      <a:pt x="2238375" y="819150"/>
                    </a:lnTo>
                    <a:lnTo>
                      <a:pt x="2238375" y="762000"/>
                    </a:lnTo>
                    <a:lnTo>
                      <a:pt x="1219200" y="762000"/>
                    </a:lnTo>
                    <a:lnTo>
                      <a:pt x="1219200" y="762000"/>
                    </a:lnTo>
                    <a:lnTo>
                      <a:pt x="1085850" y="762000"/>
                    </a:lnTo>
                    <a:lnTo>
                      <a:pt x="1085850" y="657225"/>
                    </a:lnTo>
                    <a:lnTo>
                      <a:pt x="952500" y="657225"/>
                    </a:lnTo>
                    <a:lnTo>
                      <a:pt x="952500" y="657225"/>
                    </a:lnTo>
                    <a:lnTo>
                      <a:pt x="952500" y="561975"/>
                    </a:lnTo>
                    <a:lnTo>
                      <a:pt x="762000" y="561975"/>
                    </a:lnTo>
                    <a:lnTo>
                      <a:pt x="762000" y="476250"/>
                    </a:lnTo>
                    <a:lnTo>
                      <a:pt x="581025" y="476250"/>
                    </a:lnTo>
                    <a:lnTo>
                      <a:pt x="581025" y="390525"/>
                    </a:lnTo>
                    <a:lnTo>
                      <a:pt x="381000" y="390525"/>
                    </a:lnTo>
                    <a:lnTo>
                      <a:pt x="381000" y="304800"/>
                    </a:lnTo>
                    <a:lnTo>
                      <a:pt x="314325" y="304800"/>
                    </a:lnTo>
                    <a:lnTo>
                      <a:pt x="314325" y="200025"/>
                    </a:lnTo>
                    <a:lnTo>
                      <a:pt x="171450" y="200025"/>
                    </a:lnTo>
                    <a:lnTo>
                      <a:pt x="171450" y="114300"/>
                    </a:lnTo>
                    <a:lnTo>
                      <a:pt x="0" y="11430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411DF1C4-D008-41C2-9C60-DC2B202B5C31}"/>
                  </a:ext>
                </a:extLst>
              </p:cNvPr>
              <p:cNvSpPr/>
              <p:nvPr/>
            </p:nvSpPr>
            <p:spPr>
              <a:xfrm>
                <a:off x="628650" y="685800"/>
                <a:ext cx="11087100" cy="2447925"/>
              </a:xfrm>
              <a:custGeom>
                <a:avLst/>
                <a:gdLst>
                  <a:gd name="connsiteX0" fmla="*/ 11087100 w 11087100"/>
                  <a:gd name="connsiteY0" fmla="*/ 2447925 h 2447925"/>
                  <a:gd name="connsiteX1" fmla="*/ 10477500 w 11087100"/>
                  <a:gd name="connsiteY1" fmla="*/ 2447925 h 2447925"/>
                  <a:gd name="connsiteX2" fmla="*/ 10477500 w 11087100"/>
                  <a:gd name="connsiteY2" fmla="*/ 2352675 h 2447925"/>
                  <a:gd name="connsiteX3" fmla="*/ 8601075 w 11087100"/>
                  <a:gd name="connsiteY3" fmla="*/ 2352675 h 2447925"/>
                  <a:gd name="connsiteX4" fmla="*/ 8601075 w 11087100"/>
                  <a:gd name="connsiteY4" fmla="*/ 2276475 h 2447925"/>
                  <a:gd name="connsiteX5" fmla="*/ 8296275 w 11087100"/>
                  <a:gd name="connsiteY5" fmla="*/ 2276475 h 2447925"/>
                  <a:gd name="connsiteX6" fmla="*/ 8296275 w 11087100"/>
                  <a:gd name="connsiteY6" fmla="*/ 2200275 h 2447925"/>
                  <a:gd name="connsiteX7" fmla="*/ 8115300 w 11087100"/>
                  <a:gd name="connsiteY7" fmla="*/ 2200275 h 2447925"/>
                  <a:gd name="connsiteX8" fmla="*/ 8115300 w 11087100"/>
                  <a:gd name="connsiteY8" fmla="*/ 2171700 h 2447925"/>
                  <a:gd name="connsiteX9" fmla="*/ 7972425 w 11087100"/>
                  <a:gd name="connsiteY9" fmla="*/ 2171700 h 2447925"/>
                  <a:gd name="connsiteX10" fmla="*/ 7972425 w 11087100"/>
                  <a:gd name="connsiteY10" fmla="*/ 2076450 h 2447925"/>
                  <a:gd name="connsiteX11" fmla="*/ 7219950 w 11087100"/>
                  <a:gd name="connsiteY11" fmla="*/ 2076450 h 2447925"/>
                  <a:gd name="connsiteX12" fmla="*/ 7219950 w 11087100"/>
                  <a:gd name="connsiteY12" fmla="*/ 1981200 h 2447925"/>
                  <a:gd name="connsiteX13" fmla="*/ 6400800 w 11087100"/>
                  <a:gd name="connsiteY13" fmla="*/ 1981200 h 2447925"/>
                  <a:gd name="connsiteX14" fmla="*/ 6400800 w 11087100"/>
                  <a:gd name="connsiteY14" fmla="*/ 1895475 h 2447925"/>
                  <a:gd name="connsiteX15" fmla="*/ 5981700 w 11087100"/>
                  <a:gd name="connsiteY15" fmla="*/ 1895475 h 2447925"/>
                  <a:gd name="connsiteX16" fmla="*/ 5981700 w 11087100"/>
                  <a:gd name="connsiteY16" fmla="*/ 1809750 h 2447925"/>
                  <a:gd name="connsiteX17" fmla="*/ 5562600 w 11087100"/>
                  <a:gd name="connsiteY17" fmla="*/ 1809750 h 2447925"/>
                  <a:gd name="connsiteX18" fmla="*/ 5562600 w 11087100"/>
                  <a:gd name="connsiteY18" fmla="*/ 1743075 h 2447925"/>
                  <a:gd name="connsiteX19" fmla="*/ 5457825 w 11087100"/>
                  <a:gd name="connsiteY19" fmla="*/ 1743075 h 2447925"/>
                  <a:gd name="connsiteX20" fmla="*/ 5457825 w 11087100"/>
                  <a:gd name="connsiteY20" fmla="*/ 1743075 h 2447925"/>
                  <a:gd name="connsiteX21" fmla="*/ 5305425 w 11087100"/>
                  <a:gd name="connsiteY21" fmla="*/ 1743075 h 2447925"/>
                  <a:gd name="connsiteX22" fmla="*/ 5305425 w 11087100"/>
                  <a:gd name="connsiteY22" fmla="*/ 1609725 h 2447925"/>
                  <a:gd name="connsiteX23" fmla="*/ 4762500 w 11087100"/>
                  <a:gd name="connsiteY23" fmla="*/ 1609725 h 2447925"/>
                  <a:gd name="connsiteX24" fmla="*/ 4762500 w 11087100"/>
                  <a:gd name="connsiteY24" fmla="*/ 1552575 h 2447925"/>
                  <a:gd name="connsiteX25" fmla="*/ 4057650 w 11087100"/>
                  <a:gd name="connsiteY25" fmla="*/ 1552575 h 2447925"/>
                  <a:gd name="connsiteX26" fmla="*/ 4057650 w 11087100"/>
                  <a:gd name="connsiteY26" fmla="*/ 1552575 h 2447925"/>
                  <a:gd name="connsiteX27" fmla="*/ 3819525 w 11087100"/>
                  <a:gd name="connsiteY27" fmla="*/ 1552575 h 2447925"/>
                  <a:gd name="connsiteX28" fmla="*/ 3819525 w 11087100"/>
                  <a:gd name="connsiteY28" fmla="*/ 1428750 h 2447925"/>
                  <a:gd name="connsiteX29" fmla="*/ 3267075 w 11087100"/>
                  <a:gd name="connsiteY29" fmla="*/ 1428750 h 2447925"/>
                  <a:gd name="connsiteX30" fmla="*/ 3267075 w 11087100"/>
                  <a:gd name="connsiteY30" fmla="*/ 1371600 h 2447925"/>
                  <a:gd name="connsiteX31" fmla="*/ 2895600 w 11087100"/>
                  <a:gd name="connsiteY31" fmla="*/ 1371600 h 2447925"/>
                  <a:gd name="connsiteX32" fmla="*/ 2895600 w 11087100"/>
                  <a:gd name="connsiteY32" fmla="*/ 1266825 h 2447925"/>
                  <a:gd name="connsiteX33" fmla="*/ 2809875 w 11087100"/>
                  <a:gd name="connsiteY33" fmla="*/ 1266825 h 2447925"/>
                  <a:gd name="connsiteX34" fmla="*/ 2809875 w 11087100"/>
                  <a:gd name="connsiteY34" fmla="*/ 1228725 h 2447925"/>
                  <a:gd name="connsiteX35" fmla="*/ 2133600 w 11087100"/>
                  <a:gd name="connsiteY35" fmla="*/ 1228725 h 2447925"/>
                  <a:gd name="connsiteX36" fmla="*/ 2133600 w 11087100"/>
                  <a:gd name="connsiteY36" fmla="*/ 1162050 h 2447925"/>
                  <a:gd name="connsiteX37" fmla="*/ 1924050 w 11087100"/>
                  <a:gd name="connsiteY37" fmla="*/ 1162050 h 2447925"/>
                  <a:gd name="connsiteX38" fmla="*/ 1924050 w 11087100"/>
                  <a:gd name="connsiteY38" fmla="*/ 1104900 h 2447925"/>
                  <a:gd name="connsiteX39" fmla="*/ 1809750 w 11087100"/>
                  <a:gd name="connsiteY39" fmla="*/ 1104900 h 2447925"/>
                  <a:gd name="connsiteX40" fmla="*/ 1809750 w 11087100"/>
                  <a:gd name="connsiteY40" fmla="*/ 1009650 h 2447925"/>
                  <a:gd name="connsiteX41" fmla="*/ 1590675 w 11087100"/>
                  <a:gd name="connsiteY41" fmla="*/ 1009650 h 2447925"/>
                  <a:gd name="connsiteX42" fmla="*/ 1590675 w 11087100"/>
                  <a:gd name="connsiteY42" fmla="*/ 933450 h 2447925"/>
                  <a:gd name="connsiteX43" fmla="*/ 1200150 w 11087100"/>
                  <a:gd name="connsiteY43" fmla="*/ 933450 h 2447925"/>
                  <a:gd name="connsiteX44" fmla="*/ 1200150 w 11087100"/>
                  <a:gd name="connsiteY44" fmla="*/ 790575 h 2447925"/>
                  <a:gd name="connsiteX45" fmla="*/ 1114425 w 11087100"/>
                  <a:gd name="connsiteY45" fmla="*/ 790575 h 2447925"/>
                  <a:gd name="connsiteX46" fmla="*/ 1114425 w 11087100"/>
                  <a:gd name="connsiteY46" fmla="*/ 695325 h 2447925"/>
                  <a:gd name="connsiteX47" fmla="*/ 933450 w 11087100"/>
                  <a:gd name="connsiteY47" fmla="*/ 695325 h 2447925"/>
                  <a:gd name="connsiteX48" fmla="*/ 933450 w 11087100"/>
                  <a:gd name="connsiteY48" fmla="*/ 542925 h 2447925"/>
                  <a:gd name="connsiteX49" fmla="*/ 628650 w 11087100"/>
                  <a:gd name="connsiteY49" fmla="*/ 542925 h 2447925"/>
                  <a:gd name="connsiteX50" fmla="*/ 628650 w 11087100"/>
                  <a:gd name="connsiteY50" fmla="*/ 447675 h 2447925"/>
                  <a:gd name="connsiteX51" fmla="*/ 561975 w 11087100"/>
                  <a:gd name="connsiteY51" fmla="*/ 447675 h 2447925"/>
                  <a:gd name="connsiteX52" fmla="*/ 561975 w 11087100"/>
                  <a:gd name="connsiteY52" fmla="*/ 390525 h 2447925"/>
                  <a:gd name="connsiteX53" fmla="*/ 371475 w 11087100"/>
                  <a:gd name="connsiteY53" fmla="*/ 390525 h 2447925"/>
                  <a:gd name="connsiteX54" fmla="*/ 371475 w 11087100"/>
                  <a:gd name="connsiteY54" fmla="*/ 304800 h 2447925"/>
                  <a:gd name="connsiteX55" fmla="*/ 304800 w 11087100"/>
                  <a:gd name="connsiteY55" fmla="*/ 304800 h 2447925"/>
                  <a:gd name="connsiteX56" fmla="*/ 304800 w 11087100"/>
                  <a:gd name="connsiteY56" fmla="*/ 190500 h 2447925"/>
                  <a:gd name="connsiteX57" fmla="*/ 114300 w 11087100"/>
                  <a:gd name="connsiteY57" fmla="*/ 190500 h 2447925"/>
                  <a:gd name="connsiteX58" fmla="*/ 114300 w 11087100"/>
                  <a:gd name="connsiteY58" fmla="*/ 76200 h 2447925"/>
                  <a:gd name="connsiteX59" fmla="*/ 0 w 11087100"/>
                  <a:gd name="connsiteY59" fmla="*/ 76200 h 2447925"/>
                  <a:gd name="connsiteX60" fmla="*/ 0 w 11087100"/>
                  <a:gd name="connsiteY60" fmla="*/ 0 h 2447925"/>
                  <a:gd name="connsiteX0" fmla="*/ 11087100 w 11087100"/>
                  <a:gd name="connsiteY0" fmla="*/ 2447925 h 2447925"/>
                  <a:gd name="connsiteX1" fmla="*/ 10477500 w 11087100"/>
                  <a:gd name="connsiteY1" fmla="*/ 2447925 h 2447925"/>
                  <a:gd name="connsiteX2" fmla="*/ 10477500 w 11087100"/>
                  <a:gd name="connsiteY2" fmla="*/ 2352675 h 2447925"/>
                  <a:gd name="connsiteX3" fmla="*/ 8601075 w 11087100"/>
                  <a:gd name="connsiteY3" fmla="*/ 2352675 h 2447925"/>
                  <a:gd name="connsiteX4" fmla="*/ 8601075 w 11087100"/>
                  <a:gd name="connsiteY4" fmla="*/ 2276475 h 2447925"/>
                  <a:gd name="connsiteX5" fmla="*/ 8296275 w 11087100"/>
                  <a:gd name="connsiteY5" fmla="*/ 2276475 h 2447925"/>
                  <a:gd name="connsiteX6" fmla="*/ 8296275 w 11087100"/>
                  <a:gd name="connsiteY6" fmla="*/ 2200275 h 2447925"/>
                  <a:gd name="connsiteX7" fmla="*/ 8115300 w 11087100"/>
                  <a:gd name="connsiteY7" fmla="*/ 2200275 h 2447925"/>
                  <a:gd name="connsiteX8" fmla="*/ 8115300 w 11087100"/>
                  <a:gd name="connsiteY8" fmla="*/ 2171700 h 2447925"/>
                  <a:gd name="connsiteX9" fmla="*/ 7972425 w 11087100"/>
                  <a:gd name="connsiteY9" fmla="*/ 2171700 h 2447925"/>
                  <a:gd name="connsiteX10" fmla="*/ 7972425 w 11087100"/>
                  <a:gd name="connsiteY10" fmla="*/ 2076450 h 2447925"/>
                  <a:gd name="connsiteX11" fmla="*/ 7219950 w 11087100"/>
                  <a:gd name="connsiteY11" fmla="*/ 2076450 h 2447925"/>
                  <a:gd name="connsiteX12" fmla="*/ 7219950 w 11087100"/>
                  <a:gd name="connsiteY12" fmla="*/ 1981200 h 2447925"/>
                  <a:gd name="connsiteX13" fmla="*/ 6400800 w 11087100"/>
                  <a:gd name="connsiteY13" fmla="*/ 1981200 h 2447925"/>
                  <a:gd name="connsiteX14" fmla="*/ 6400800 w 11087100"/>
                  <a:gd name="connsiteY14" fmla="*/ 1895475 h 2447925"/>
                  <a:gd name="connsiteX15" fmla="*/ 5981700 w 11087100"/>
                  <a:gd name="connsiteY15" fmla="*/ 1895475 h 2447925"/>
                  <a:gd name="connsiteX16" fmla="*/ 5981700 w 11087100"/>
                  <a:gd name="connsiteY16" fmla="*/ 1809750 h 2447925"/>
                  <a:gd name="connsiteX17" fmla="*/ 5562600 w 11087100"/>
                  <a:gd name="connsiteY17" fmla="*/ 1809750 h 2447925"/>
                  <a:gd name="connsiteX18" fmla="*/ 5562600 w 11087100"/>
                  <a:gd name="connsiteY18" fmla="*/ 1743075 h 2447925"/>
                  <a:gd name="connsiteX19" fmla="*/ 5457825 w 11087100"/>
                  <a:gd name="connsiteY19" fmla="*/ 1743075 h 2447925"/>
                  <a:gd name="connsiteX20" fmla="*/ 5457825 w 11087100"/>
                  <a:gd name="connsiteY20" fmla="*/ 1743075 h 2447925"/>
                  <a:gd name="connsiteX21" fmla="*/ 5305425 w 11087100"/>
                  <a:gd name="connsiteY21" fmla="*/ 1743075 h 2447925"/>
                  <a:gd name="connsiteX22" fmla="*/ 5305425 w 11087100"/>
                  <a:gd name="connsiteY22" fmla="*/ 1609725 h 2447925"/>
                  <a:gd name="connsiteX23" fmla="*/ 4762500 w 11087100"/>
                  <a:gd name="connsiteY23" fmla="*/ 1609725 h 2447925"/>
                  <a:gd name="connsiteX24" fmla="*/ 4762500 w 11087100"/>
                  <a:gd name="connsiteY24" fmla="*/ 1552575 h 2447925"/>
                  <a:gd name="connsiteX25" fmla="*/ 4057650 w 11087100"/>
                  <a:gd name="connsiteY25" fmla="*/ 1552575 h 2447925"/>
                  <a:gd name="connsiteX26" fmla="*/ 4057650 w 11087100"/>
                  <a:gd name="connsiteY26" fmla="*/ 1552575 h 2447925"/>
                  <a:gd name="connsiteX27" fmla="*/ 3819525 w 11087100"/>
                  <a:gd name="connsiteY27" fmla="*/ 1495425 h 2447925"/>
                  <a:gd name="connsiteX28" fmla="*/ 3819525 w 11087100"/>
                  <a:gd name="connsiteY28" fmla="*/ 1428750 h 2447925"/>
                  <a:gd name="connsiteX29" fmla="*/ 3267075 w 11087100"/>
                  <a:gd name="connsiteY29" fmla="*/ 1428750 h 2447925"/>
                  <a:gd name="connsiteX30" fmla="*/ 3267075 w 11087100"/>
                  <a:gd name="connsiteY30" fmla="*/ 1371600 h 2447925"/>
                  <a:gd name="connsiteX31" fmla="*/ 2895600 w 11087100"/>
                  <a:gd name="connsiteY31" fmla="*/ 1371600 h 2447925"/>
                  <a:gd name="connsiteX32" fmla="*/ 2895600 w 11087100"/>
                  <a:gd name="connsiteY32" fmla="*/ 1266825 h 2447925"/>
                  <a:gd name="connsiteX33" fmla="*/ 2809875 w 11087100"/>
                  <a:gd name="connsiteY33" fmla="*/ 1266825 h 2447925"/>
                  <a:gd name="connsiteX34" fmla="*/ 2809875 w 11087100"/>
                  <a:gd name="connsiteY34" fmla="*/ 1228725 h 2447925"/>
                  <a:gd name="connsiteX35" fmla="*/ 2133600 w 11087100"/>
                  <a:gd name="connsiteY35" fmla="*/ 1228725 h 2447925"/>
                  <a:gd name="connsiteX36" fmla="*/ 2133600 w 11087100"/>
                  <a:gd name="connsiteY36" fmla="*/ 1162050 h 2447925"/>
                  <a:gd name="connsiteX37" fmla="*/ 1924050 w 11087100"/>
                  <a:gd name="connsiteY37" fmla="*/ 1162050 h 2447925"/>
                  <a:gd name="connsiteX38" fmla="*/ 1924050 w 11087100"/>
                  <a:gd name="connsiteY38" fmla="*/ 1104900 h 2447925"/>
                  <a:gd name="connsiteX39" fmla="*/ 1809750 w 11087100"/>
                  <a:gd name="connsiteY39" fmla="*/ 1104900 h 2447925"/>
                  <a:gd name="connsiteX40" fmla="*/ 1809750 w 11087100"/>
                  <a:gd name="connsiteY40" fmla="*/ 1009650 h 2447925"/>
                  <a:gd name="connsiteX41" fmla="*/ 1590675 w 11087100"/>
                  <a:gd name="connsiteY41" fmla="*/ 1009650 h 2447925"/>
                  <a:gd name="connsiteX42" fmla="*/ 1590675 w 11087100"/>
                  <a:gd name="connsiteY42" fmla="*/ 933450 h 2447925"/>
                  <a:gd name="connsiteX43" fmla="*/ 1200150 w 11087100"/>
                  <a:gd name="connsiteY43" fmla="*/ 933450 h 2447925"/>
                  <a:gd name="connsiteX44" fmla="*/ 1200150 w 11087100"/>
                  <a:gd name="connsiteY44" fmla="*/ 790575 h 2447925"/>
                  <a:gd name="connsiteX45" fmla="*/ 1114425 w 11087100"/>
                  <a:gd name="connsiteY45" fmla="*/ 790575 h 2447925"/>
                  <a:gd name="connsiteX46" fmla="*/ 1114425 w 11087100"/>
                  <a:gd name="connsiteY46" fmla="*/ 695325 h 2447925"/>
                  <a:gd name="connsiteX47" fmla="*/ 933450 w 11087100"/>
                  <a:gd name="connsiteY47" fmla="*/ 695325 h 2447925"/>
                  <a:gd name="connsiteX48" fmla="*/ 933450 w 11087100"/>
                  <a:gd name="connsiteY48" fmla="*/ 542925 h 2447925"/>
                  <a:gd name="connsiteX49" fmla="*/ 628650 w 11087100"/>
                  <a:gd name="connsiteY49" fmla="*/ 542925 h 2447925"/>
                  <a:gd name="connsiteX50" fmla="*/ 628650 w 11087100"/>
                  <a:gd name="connsiteY50" fmla="*/ 447675 h 2447925"/>
                  <a:gd name="connsiteX51" fmla="*/ 561975 w 11087100"/>
                  <a:gd name="connsiteY51" fmla="*/ 447675 h 2447925"/>
                  <a:gd name="connsiteX52" fmla="*/ 561975 w 11087100"/>
                  <a:gd name="connsiteY52" fmla="*/ 390525 h 2447925"/>
                  <a:gd name="connsiteX53" fmla="*/ 371475 w 11087100"/>
                  <a:gd name="connsiteY53" fmla="*/ 390525 h 2447925"/>
                  <a:gd name="connsiteX54" fmla="*/ 371475 w 11087100"/>
                  <a:gd name="connsiteY54" fmla="*/ 304800 h 2447925"/>
                  <a:gd name="connsiteX55" fmla="*/ 304800 w 11087100"/>
                  <a:gd name="connsiteY55" fmla="*/ 304800 h 2447925"/>
                  <a:gd name="connsiteX56" fmla="*/ 304800 w 11087100"/>
                  <a:gd name="connsiteY56" fmla="*/ 190500 h 2447925"/>
                  <a:gd name="connsiteX57" fmla="*/ 114300 w 11087100"/>
                  <a:gd name="connsiteY57" fmla="*/ 190500 h 2447925"/>
                  <a:gd name="connsiteX58" fmla="*/ 114300 w 11087100"/>
                  <a:gd name="connsiteY58" fmla="*/ 76200 h 2447925"/>
                  <a:gd name="connsiteX59" fmla="*/ 0 w 11087100"/>
                  <a:gd name="connsiteY59" fmla="*/ 76200 h 2447925"/>
                  <a:gd name="connsiteX60" fmla="*/ 0 w 11087100"/>
                  <a:gd name="connsiteY60" fmla="*/ 0 h 2447925"/>
                  <a:gd name="connsiteX0" fmla="*/ 11087100 w 11087100"/>
                  <a:gd name="connsiteY0" fmla="*/ 2447925 h 2447925"/>
                  <a:gd name="connsiteX1" fmla="*/ 10477500 w 11087100"/>
                  <a:gd name="connsiteY1" fmla="*/ 2447925 h 2447925"/>
                  <a:gd name="connsiteX2" fmla="*/ 10477500 w 11087100"/>
                  <a:gd name="connsiteY2" fmla="*/ 2352675 h 2447925"/>
                  <a:gd name="connsiteX3" fmla="*/ 8601075 w 11087100"/>
                  <a:gd name="connsiteY3" fmla="*/ 2352675 h 2447925"/>
                  <a:gd name="connsiteX4" fmla="*/ 8601075 w 11087100"/>
                  <a:gd name="connsiteY4" fmla="*/ 2276475 h 2447925"/>
                  <a:gd name="connsiteX5" fmla="*/ 8296275 w 11087100"/>
                  <a:gd name="connsiteY5" fmla="*/ 2276475 h 2447925"/>
                  <a:gd name="connsiteX6" fmla="*/ 8296275 w 11087100"/>
                  <a:gd name="connsiteY6" fmla="*/ 2200275 h 2447925"/>
                  <a:gd name="connsiteX7" fmla="*/ 8115300 w 11087100"/>
                  <a:gd name="connsiteY7" fmla="*/ 2200275 h 2447925"/>
                  <a:gd name="connsiteX8" fmla="*/ 8115300 w 11087100"/>
                  <a:gd name="connsiteY8" fmla="*/ 2171700 h 2447925"/>
                  <a:gd name="connsiteX9" fmla="*/ 7972425 w 11087100"/>
                  <a:gd name="connsiteY9" fmla="*/ 2171700 h 2447925"/>
                  <a:gd name="connsiteX10" fmla="*/ 7972425 w 11087100"/>
                  <a:gd name="connsiteY10" fmla="*/ 2076450 h 2447925"/>
                  <a:gd name="connsiteX11" fmla="*/ 7219950 w 11087100"/>
                  <a:gd name="connsiteY11" fmla="*/ 2076450 h 2447925"/>
                  <a:gd name="connsiteX12" fmla="*/ 7219950 w 11087100"/>
                  <a:gd name="connsiteY12" fmla="*/ 1981200 h 2447925"/>
                  <a:gd name="connsiteX13" fmla="*/ 6400800 w 11087100"/>
                  <a:gd name="connsiteY13" fmla="*/ 1981200 h 2447925"/>
                  <a:gd name="connsiteX14" fmla="*/ 6400800 w 11087100"/>
                  <a:gd name="connsiteY14" fmla="*/ 1895475 h 2447925"/>
                  <a:gd name="connsiteX15" fmla="*/ 5981700 w 11087100"/>
                  <a:gd name="connsiteY15" fmla="*/ 1895475 h 2447925"/>
                  <a:gd name="connsiteX16" fmla="*/ 5981700 w 11087100"/>
                  <a:gd name="connsiteY16" fmla="*/ 1809750 h 2447925"/>
                  <a:gd name="connsiteX17" fmla="*/ 5562600 w 11087100"/>
                  <a:gd name="connsiteY17" fmla="*/ 1809750 h 2447925"/>
                  <a:gd name="connsiteX18" fmla="*/ 5562600 w 11087100"/>
                  <a:gd name="connsiteY18" fmla="*/ 1743075 h 2447925"/>
                  <a:gd name="connsiteX19" fmla="*/ 5457825 w 11087100"/>
                  <a:gd name="connsiteY19" fmla="*/ 1743075 h 2447925"/>
                  <a:gd name="connsiteX20" fmla="*/ 5457825 w 11087100"/>
                  <a:gd name="connsiteY20" fmla="*/ 1743075 h 2447925"/>
                  <a:gd name="connsiteX21" fmla="*/ 5305425 w 11087100"/>
                  <a:gd name="connsiteY21" fmla="*/ 1743075 h 2447925"/>
                  <a:gd name="connsiteX22" fmla="*/ 5305425 w 11087100"/>
                  <a:gd name="connsiteY22" fmla="*/ 1609725 h 2447925"/>
                  <a:gd name="connsiteX23" fmla="*/ 4762500 w 11087100"/>
                  <a:gd name="connsiteY23" fmla="*/ 1609725 h 2447925"/>
                  <a:gd name="connsiteX24" fmla="*/ 4762500 w 11087100"/>
                  <a:gd name="connsiteY24" fmla="*/ 1552575 h 2447925"/>
                  <a:gd name="connsiteX25" fmla="*/ 4057650 w 11087100"/>
                  <a:gd name="connsiteY25" fmla="*/ 1552575 h 2447925"/>
                  <a:gd name="connsiteX26" fmla="*/ 4057650 w 11087100"/>
                  <a:gd name="connsiteY26" fmla="*/ 1552575 h 2447925"/>
                  <a:gd name="connsiteX27" fmla="*/ 3819525 w 11087100"/>
                  <a:gd name="connsiteY27" fmla="*/ 1495425 h 2447925"/>
                  <a:gd name="connsiteX28" fmla="*/ 3819525 w 11087100"/>
                  <a:gd name="connsiteY28" fmla="*/ 1428750 h 2447925"/>
                  <a:gd name="connsiteX29" fmla="*/ 3267075 w 11087100"/>
                  <a:gd name="connsiteY29" fmla="*/ 1428750 h 2447925"/>
                  <a:gd name="connsiteX30" fmla="*/ 3267075 w 11087100"/>
                  <a:gd name="connsiteY30" fmla="*/ 1371600 h 2447925"/>
                  <a:gd name="connsiteX31" fmla="*/ 2895600 w 11087100"/>
                  <a:gd name="connsiteY31" fmla="*/ 1371600 h 2447925"/>
                  <a:gd name="connsiteX32" fmla="*/ 2895600 w 11087100"/>
                  <a:gd name="connsiteY32" fmla="*/ 1266825 h 2447925"/>
                  <a:gd name="connsiteX33" fmla="*/ 2809875 w 11087100"/>
                  <a:gd name="connsiteY33" fmla="*/ 1266825 h 2447925"/>
                  <a:gd name="connsiteX34" fmla="*/ 2809875 w 11087100"/>
                  <a:gd name="connsiteY34" fmla="*/ 1228725 h 2447925"/>
                  <a:gd name="connsiteX35" fmla="*/ 2133600 w 11087100"/>
                  <a:gd name="connsiteY35" fmla="*/ 1228725 h 2447925"/>
                  <a:gd name="connsiteX36" fmla="*/ 2133600 w 11087100"/>
                  <a:gd name="connsiteY36" fmla="*/ 1162050 h 2447925"/>
                  <a:gd name="connsiteX37" fmla="*/ 1924050 w 11087100"/>
                  <a:gd name="connsiteY37" fmla="*/ 1162050 h 2447925"/>
                  <a:gd name="connsiteX38" fmla="*/ 1924050 w 11087100"/>
                  <a:gd name="connsiteY38" fmla="*/ 1104900 h 2447925"/>
                  <a:gd name="connsiteX39" fmla="*/ 1809750 w 11087100"/>
                  <a:gd name="connsiteY39" fmla="*/ 1104900 h 2447925"/>
                  <a:gd name="connsiteX40" fmla="*/ 1809750 w 11087100"/>
                  <a:gd name="connsiteY40" fmla="*/ 1009650 h 2447925"/>
                  <a:gd name="connsiteX41" fmla="*/ 1590675 w 11087100"/>
                  <a:gd name="connsiteY41" fmla="*/ 1009650 h 2447925"/>
                  <a:gd name="connsiteX42" fmla="*/ 1590675 w 11087100"/>
                  <a:gd name="connsiteY42" fmla="*/ 933450 h 2447925"/>
                  <a:gd name="connsiteX43" fmla="*/ 1200150 w 11087100"/>
                  <a:gd name="connsiteY43" fmla="*/ 933450 h 2447925"/>
                  <a:gd name="connsiteX44" fmla="*/ 1200150 w 11087100"/>
                  <a:gd name="connsiteY44" fmla="*/ 790575 h 2447925"/>
                  <a:gd name="connsiteX45" fmla="*/ 1114425 w 11087100"/>
                  <a:gd name="connsiteY45" fmla="*/ 790575 h 2447925"/>
                  <a:gd name="connsiteX46" fmla="*/ 1114425 w 11087100"/>
                  <a:gd name="connsiteY46" fmla="*/ 695325 h 2447925"/>
                  <a:gd name="connsiteX47" fmla="*/ 933450 w 11087100"/>
                  <a:gd name="connsiteY47" fmla="*/ 695325 h 2447925"/>
                  <a:gd name="connsiteX48" fmla="*/ 933450 w 11087100"/>
                  <a:gd name="connsiteY48" fmla="*/ 542925 h 2447925"/>
                  <a:gd name="connsiteX49" fmla="*/ 628650 w 11087100"/>
                  <a:gd name="connsiteY49" fmla="*/ 542925 h 2447925"/>
                  <a:gd name="connsiteX50" fmla="*/ 628650 w 11087100"/>
                  <a:gd name="connsiteY50" fmla="*/ 447675 h 2447925"/>
                  <a:gd name="connsiteX51" fmla="*/ 561975 w 11087100"/>
                  <a:gd name="connsiteY51" fmla="*/ 447675 h 2447925"/>
                  <a:gd name="connsiteX52" fmla="*/ 561975 w 11087100"/>
                  <a:gd name="connsiteY52" fmla="*/ 390525 h 2447925"/>
                  <a:gd name="connsiteX53" fmla="*/ 371475 w 11087100"/>
                  <a:gd name="connsiteY53" fmla="*/ 390525 h 2447925"/>
                  <a:gd name="connsiteX54" fmla="*/ 371475 w 11087100"/>
                  <a:gd name="connsiteY54" fmla="*/ 304800 h 2447925"/>
                  <a:gd name="connsiteX55" fmla="*/ 304800 w 11087100"/>
                  <a:gd name="connsiteY55" fmla="*/ 304800 h 2447925"/>
                  <a:gd name="connsiteX56" fmla="*/ 304800 w 11087100"/>
                  <a:gd name="connsiteY56" fmla="*/ 190500 h 2447925"/>
                  <a:gd name="connsiteX57" fmla="*/ 114300 w 11087100"/>
                  <a:gd name="connsiteY57" fmla="*/ 190500 h 2447925"/>
                  <a:gd name="connsiteX58" fmla="*/ 114300 w 11087100"/>
                  <a:gd name="connsiteY58" fmla="*/ 76200 h 2447925"/>
                  <a:gd name="connsiteX59" fmla="*/ 0 w 11087100"/>
                  <a:gd name="connsiteY59" fmla="*/ 76200 h 2447925"/>
                  <a:gd name="connsiteX60" fmla="*/ 0 w 11087100"/>
                  <a:gd name="connsiteY60" fmla="*/ 0 h 244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087100" h="2447925">
                    <a:moveTo>
                      <a:pt x="11087100" y="2447925"/>
                    </a:moveTo>
                    <a:lnTo>
                      <a:pt x="10477500" y="2447925"/>
                    </a:lnTo>
                    <a:lnTo>
                      <a:pt x="10477500" y="2352675"/>
                    </a:lnTo>
                    <a:lnTo>
                      <a:pt x="8601075" y="2352675"/>
                    </a:lnTo>
                    <a:lnTo>
                      <a:pt x="8601075" y="2276475"/>
                    </a:lnTo>
                    <a:lnTo>
                      <a:pt x="8296275" y="2276475"/>
                    </a:lnTo>
                    <a:lnTo>
                      <a:pt x="8296275" y="2200275"/>
                    </a:lnTo>
                    <a:lnTo>
                      <a:pt x="8115300" y="2200275"/>
                    </a:lnTo>
                    <a:lnTo>
                      <a:pt x="8115300" y="2171700"/>
                    </a:lnTo>
                    <a:lnTo>
                      <a:pt x="7972425" y="2171700"/>
                    </a:lnTo>
                    <a:lnTo>
                      <a:pt x="7972425" y="2076450"/>
                    </a:lnTo>
                    <a:lnTo>
                      <a:pt x="7219950" y="2076450"/>
                    </a:lnTo>
                    <a:lnTo>
                      <a:pt x="7219950" y="1981200"/>
                    </a:lnTo>
                    <a:lnTo>
                      <a:pt x="6400800" y="1981200"/>
                    </a:lnTo>
                    <a:lnTo>
                      <a:pt x="6400800" y="1895475"/>
                    </a:lnTo>
                    <a:lnTo>
                      <a:pt x="5981700" y="1895475"/>
                    </a:lnTo>
                    <a:lnTo>
                      <a:pt x="5981700" y="1809750"/>
                    </a:lnTo>
                    <a:lnTo>
                      <a:pt x="5562600" y="1809750"/>
                    </a:lnTo>
                    <a:lnTo>
                      <a:pt x="5562600" y="1743075"/>
                    </a:lnTo>
                    <a:lnTo>
                      <a:pt x="5457825" y="1743075"/>
                    </a:lnTo>
                    <a:lnTo>
                      <a:pt x="5457825" y="1743075"/>
                    </a:lnTo>
                    <a:lnTo>
                      <a:pt x="5305425" y="1743075"/>
                    </a:lnTo>
                    <a:lnTo>
                      <a:pt x="5305425" y="1609725"/>
                    </a:lnTo>
                    <a:lnTo>
                      <a:pt x="4762500" y="1609725"/>
                    </a:lnTo>
                    <a:lnTo>
                      <a:pt x="4762500" y="1552575"/>
                    </a:lnTo>
                    <a:lnTo>
                      <a:pt x="4057650" y="1552575"/>
                    </a:lnTo>
                    <a:lnTo>
                      <a:pt x="4057650" y="1552575"/>
                    </a:lnTo>
                    <a:cubicBezTo>
                      <a:pt x="3978275" y="1533525"/>
                      <a:pt x="3994150" y="1485900"/>
                      <a:pt x="3819525" y="1495425"/>
                    </a:cubicBezTo>
                    <a:lnTo>
                      <a:pt x="3819525" y="1428750"/>
                    </a:lnTo>
                    <a:lnTo>
                      <a:pt x="3267075" y="1428750"/>
                    </a:lnTo>
                    <a:lnTo>
                      <a:pt x="3267075" y="1371600"/>
                    </a:lnTo>
                    <a:lnTo>
                      <a:pt x="2895600" y="1371600"/>
                    </a:lnTo>
                    <a:lnTo>
                      <a:pt x="2895600" y="1266825"/>
                    </a:lnTo>
                    <a:lnTo>
                      <a:pt x="2809875" y="1266825"/>
                    </a:lnTo>
                    <a:lnTo>
                      <a:pt x="2809875" y="1228725"/>
                    </a:lnTo>
                    <a:lnTo>
                      <a:pt x="2133600" y="1228725"/>
                    </a:lnTo>
                    <a:lnTo>
                      <a:pt x="2133600" y="1162050"/>
                    </a:lnTo>
                    <a:lnTo>
                      <a:pt x="1924050" y="1162050"/>
                    </a:lnTo>
                    <a:lnTo>
                      <a:pt x="1924050" y="1104900"/>
                    </a:lnTo>
                    <a:lnTo>
                      <a:pt x="1809750" y="1104900"/>
                    </a:lnTo>
                    <a:lnTo>
                      <a:pt x="1809750" y="1009650"/>
                    </a:lnTo>
                    <a:lnTo>
                      <a:pt x="1590675" y="1009650"/>
                    </a:lnTo>
                    <a:lnTo>
                      <a:pt x="1590675" y="933450"/>
                    </a:lnTo>
                    <a:lnTo>
                      <a:pt x="1200150" y="933450"/>
                    </a:lnTo>
                    <a:lnTo>
                      <a:pt x="1200150" y="790575"/>
                    </a:lnTo>
                    <a:lnTo>
                      <a:pt x="1114425" y="790575"/>
                    </a:lnTo>
                    <a:lnTo>
                      <a:pt x="1114425" y="695325"/>
                    </a:lnTo>
                    <a:lnTo>
                      <a:pt x="933450" y="695325"/>
                    </a:lnTo>
                    <a:lnTo>
                      <a:pt x="933450" y="542925"/>
                    </a:lnTo>
                    <a:lnTo>
                      <a:pt x="628650" y="542925"/>
                    </a:lnTo>
                    <a:lnTo>
                      <a:pt x="628650" y="447675"/>
                    </a:lnTo>
                    <a:lnTo>
                      <a:pt x="561975" y="447675"/>
                    </a:lnTo>
                    <a:lnTo>
                      <a:pt x="561975" y="390525"/>
                    </a:lnTo>
                    <a:lnTo>
                      <a:pt x="371475" y="390525"/>
                    </a:lnTo>
                    <a:lnTo>
                      <a:pt x="371475" y="304800"/>
                    </a:lnTo>
                    <a:lnTo>
                      <a:pt x="304800" y="304800"/>
                    </a:lnTo>
                    <a:lnTo>
                      <a:pt x="304800" y="190500"/>
                    </a:lnTo>
                    <a:lnTo>
                      <a:pt x="114300" y="190500"/>
                    </a:lnTo>
                    <a:lnTo>
                      <a:pt x="114300" y="76200"/>
                    </a:lnTo>
                    <a:lnTo>
                      <a:pt x="0" y="7620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23AB399-89F7-468F-85EC-18382A8BEF93}"/>
                  </a:ext>
                </a:extLst>
              </p:cNvPr>
              <p:cNvSpPr/>
              <p:nvPr/>
            </p:nvSpPr>
            <p:spPr>
              <a:xfrm>
                <a:off x="600075" y="685800"/>
                <a:ext cx="11125200" cy="2362200"/>
              </a:xfrm>
              <a:custGeom>
                <a:avLst/>
                <a:gdLst>
                  <a:gd name="connsiteX0" fmla="*/ 11125200 w 11125200"/>
                  <a:gd name="connsiteY0" fmla="*/ 2362200 h 2362200"/>
                  <a:gd name="connsiteX1" fmla="*/ 8610600 w 11125200"/>
                  <a:gd name="connsiteY1" fmla="*/ 2362200 h 2362200"/>
                  <a:gd name="connsiteX2" fmla="*/ 8610600 w 11125200"/>
                  <a:gd name="connsiteY2" fmla="*/ 2295525 h 2362200"/>
                  <a:gd name="connsiteX3" fmla="*/ 8286750 w 11125200"/>
                  <a:gd name="connsiteY3" fmla="*/ 2295525 h 2362200"/>
                  <a:gd name="connsiteX4" fmla="*/ 8286750 w 11125200"/>
                  <a:gd name="connsiteY4" fmla="*/ 2228850 h 2362200"/>
                  <a:gd name="connsiteX5" fmla="*/ 8029575 w 11125200"/>
                  <a:gd name="connsiteY5" fmla="*/ 2228850 h 2362200"/>
                  <a:gd name="connsiteX6" fmla="*/ 8029575 w 11125200"/>
                  <a:gd name="connsiteY6" fmla="*/ 2105025 h 2362200"/>
                  <a:gd name="connsiteX7" fmla="*/ 7391400 w 11125200"/>
                  <a:gd name="connsiteY7" fmla="*/ 2105025 h 2362200"/>
                  <a:gd name="connsiteX8" fmla="*/ 7391400 w 11125200"/>
                  <a:gd name="connsiteY8" fmla="*/ 2000250 h 2362200"/>
                  <a:gd name="connsiteX9" fmla="*/ 6477000 w 11125200"/>
                  <a:gd name="connsiteY9" fmla="*/ 2000250 h 2362200"/>
                  <a:gd name="connsiteX10" fmla="*/ 6477000 w 11125200"/>
                  <a:gd name="connsiteY10" fmla="*/ 1914525 h 2362200"/>
                  <a:gd name="connsiteX11" fmla="*/ 6048375 w 11125200"/>
                  <a:gd name="connsiteY11" fmla="*/ 1914525 h 2362200"/>
                  <a:gd name="connsiteX12" fmla="*/ 6048375 w 11125200"/>
                  <a:gd name="connsiteY12" fmla="*/ 1847850 h 2362200"/>
                  <a:gd name="connsiteX13" fmla="*/ 5572125 w 11125200"/>
                  <a:gd name="connsiteY13" fmla="*/ 1847850 h 2362200"/>
                  <a:gd name="connsiteX14" fmla="*/ 5572125 w 11125200"/>
                  <a:gd name="connsiteY14" fmla="*/ 1743075 h 2362200"/>
                  <a:gd name="connsiteX15" fmla="*/ 5476875 w 11125200"/>
                  <a:gd name="connsiteY15" fmla="*/ 1743075 h 2362200"/>
                  <a:gd name="connsiteX16" fmla="*/ 5476875 w 11125200"/>
                  <a:gd name="connsiteY16" fmla="*/ 1647825 h 2362200"/>
                  <a:gd name="connsiteX17" fmla="*/ 4781550 w 11125200"/>
                  <a:gd name="connsiteY17" fmla="*/ 1647825 h 2362200"/>
                  <a:gd name="connsiteX18" fmla="*/ 4781550 w 11125200"/>
                  <a:gd name="connsiteY18" fmla="*/ 1590675 h 2362200"/>
                  <a:gd name="connsiteX19" fmla="*/ 4086225 w 11125200"/>
                  <a:gd name="connsiteY19" fmla="*/ 1590675 h 2362200"/>
                  <a:gd name="connsiteX20" fmla="*/ 4086225 w 11125200"/>
                  <a:gd name="connsiteY20" fmla="*/ 1514475 h 2362200"/>
                  <a:gd name="connsiteX21" fmla="*/ 3876675 w 11125200"/>
                  <a:gd name="connsiteY21" fmla="*/ 1514475 h 2362200"/>
                  <a:gd name="connsiteX22" fmla="*/ 3876675 w 11125200"/>
                  <a:gd name="connsiteY22" fmla="*/ 1457325 h 2362200"/>
                  <a:gd name="connsiteX23" fmla="*/ 3686175 w 11125200"/>
                  <a:gd name="connsiteY23" fmla="*/ 1457325 h 2362200"/>
                  <a:gd name="connsiteX24" fmla="*/ 3686175 w 11125200"/>
                  <a:gd name="connsiteY24" fmla="*/ 1438275 h 2362200"/>
                  <a:gd name="connsiteX25" fmla="*/ 3257550 w 11125200"/>
                  <a:gd name="connsiteY25" fmla="*/ 1438275 h 2362200"/>
                  <a:gd name="connsiteX26" fmla="*/ 3257550 w 11125200"/>
                  <a:gd name="connsiteY26" fmla="*/ 1400175 h 2362200"/>
                  <a:gd name="connsiteX27" fmla="*/ 2933700 w 11125200"/>
                  <a:gd name="connsiteY27" fmla="*/ 1400175 h 2362200"/>
                  <a:gd name="connsiteX28" fmla="*/ 2933700 w 11125200"/>
                  <a:gd name="connsiteY28" fmla="*/ 1285875 h 2362200"/>
                  <a:gd name="connsiteX29" fmla="*/ 2819400 w 11125200"/>
                  <a:gd name="connsiteY29" fmla="*/ 1285875 h 2362200"/>
                  <a:gd name="connsiteX30" fmla="*/ 2819400 w 11125200"/>
                  <a:gd name="connsiteY30" fmla="*/ 1181100 h 2362200"/>
                  <a:gd name="connsiteX31" fmla="*/ 2638425 w 11125200"/>
                  <a:gd name="connsiteY31" fmla="*/ 1181100 h 2362200"/>
                  <a:gd name="connsiteX32" fmla="*/ 2638425 w 11125200"/>
                  <a:gd name="connsiteY32" fmla="*/ 1133475 h 2362200"/>
                  <a:gd name="connsiteX33" fmla="*/ 2562225 w 11125200"/>
                  <a:gd name="connsiteY33" fmla="*/ 1133475 h 2362200"/>
                  <a:gd name="connsiteX34" fmla="*/ 2562225 w 11125200"/>
                  <a:gd name="connsiteY34" fmla="*/ 1066800 h 2362200"/>
                  <a:gd name="connsiteX35" fmla="*/ 2057400 w 11125200"/>
                  <a:gd name="connsiteY35" fmla="*/ 1066800 h 2362200"/>
                  <a:gd name="connsiteX36" fmla="*/ 2057400 w 11125200"/>
                  <a:gd name="connsiteY36" fmla="*/ 1019175 h 2362200"/>
                  <a:gd name="connsiteX37" fmla="*/ 1619250 w 11125200"/>
                  <a:gd name="connsiteY37" fmla="*/ 1019175 h 2362200"/>
                  <a:gd name="connsiteX38" fmla="*/ 1619250 w 11125200"/>
                  <a:gd name="connsiteY38" fmla="*/ 952500 h 2362200"/>
                  <a:gd name="connsiteX39" fmla="*/ 1381125 w 11125200"/>
                  <a:gd name="connsiteY39" fmla="*/ 952500 h 2362200"/>
                  <a:gd name="connsiteX40" fmla="*/ 1381125 w 11125200"/>
                  <a:gd name="connsiteY40" fmla="*/ 895350 h 2362200"/>
                  <a:gd name="connsiteX41" fmla="*/ 1323975 w 11125200"/>
                  <a:gd name="connsiteY41" fmla="*/ 895350 h 2362200"/>
                  <a:gd name="connsiteX42" fmla="*/ 1323975 w 11125200"/>
                  <a:gd name="connsiteY42" fmla="*/ 790575 h 2362200"/>
                  <a:gd name="connsiteX43" fmla="*/ 1123950 w 11125200"/>
                  <a:gd name="connsiteY43" fmla="*/ 790575 h 2362200"/>
                  <a:gd name="connsiteX44" fmla="*/ 1123950 w 11125200"/>
                  <a:gd name="connsiteY44" fmla="*/ 733425 h 2362200"/>
                  <a:gd name="connsiteX45" fmla="*/ 981075 w 11125200"/>
                  <a:gd name="connsiteY45" fmla="*/ 733425 h 2362200"/>
                  <a:gd name="connsiteX46" fmla="*/ 981075 w 11125200"/>
                  <a:gd name="connsiteY46" fmla="*/ 485775 h 2362200"/>
                  <a:gd name="connsiteX47" fmla="*/ 847725 w 11125200"/>
                  <a:gd name="connsiteY47" fmla="*/ 485775 h 2362200"/>
                  <a:gd name="connsiteX48" fmla="*/ 847725 w 11125200"/>
                  <a:gd name="connsiteY48" fmla="*/ 409575 h 2362200"/>
                  <a:gd name="connsiteX49" fmla="*/ 704850 w 11125200"/>
                  <a:gd name="connsiteY49" fmla="*/ 409575 h 2362200"/>
                  <a:gd name="connsiteX50" fmla="*/ 704850 w 11125200"/>
                  <a:gd name="connsiteY50" fmla="*/ 381000 h 2362200"/>
                  <a:gd name="connsiteX51" fmla="*/ 609600 w 11125200"/>
                  <a:gd name="connsiteY51" fmla="*/ 381000 h 2362200"/>
                  <a:gd name="connsiteX52" fmla="*/ 609600 w 11125200"/>
                  <a:gd name="connsiteY52" fmla="*/ 342900 h 2362200"/>
                  <a:gd name="connsiteX53" fmla="*/ 504825 w 11125200"/>
                  <a:gd name="connsiteY53" fmla="*/ 342900 h 2362200"/>
                  <a:gd name="connsiteX54" fmla="*/ 504825 w 11125200"/>
                  <a:gd name="connsiteY54" fmla="*/ 276225 h 2362200"/>
                  <a:gd name="connsiteX55" fmla="*/ 400050 w 11125200"/>
                  <a:gd name="connsiteY55" fmla="*/ 276225 h 2362200"/>
                  <a:gd name="connsiteX56" fmla="*/ 400050 w 11125200"/>
                  <a:gd name="connsiteY56" fmla="*/ 152400 h 2362200"/>
                  <a:gd name="connsiteX57" fmla="*/ 257175 w 11125200"/>
                  <a:gd name="connsiteY57" fmla="*/ 152400 h 2362200"/>
                  <a:gd name="connsiteX58" fmla="*/ 257175 w 11125200"/>
                  <a:gd name="connsiteY58" fmla="*/ 104775 h 2362200"/>
                  <a:gd name="connsiteX59" fmla="*/ 104775 w 11125200"/>
                  <a:gd name="connsiteY59" fmla="*/ 104775 h 2362200"/>
                  <a:gd name="connsiteX60" fmla="*/ 104775 w 11125200"/>
                  <a:gd name="connsiteY60" fmla="*/ 0 h 2362200"/>
                  <a:gd name="connsiteX61" fmla="*/ 0 w 11125200"/>
                  <a:gd name="connsiteY61" fmla="*/ 0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125200" h="2362200">
                    <a:moveTo>
                      <a:pt x="11125200" y="2362200"/>
                    </a:moveTo>
                    <a:lnTo>
                      <a:pt x="8610600" y="2362200"/>
                    </a:lnTo>
                    <a:lnTo>
                      <a:pt x="8610600" y="2295525"/>
                    </a:lnTo>
                    <a:lnTo>
                      <a:pt x="8286750" y="2295525"/>
                    </a:lnTo>
                    <a:lnTo>
                      <a:pt x="8286750" y="2228850"/>
                    </a:lnTo>
                    <a:lnTo>
                      <a:pt x="8029575" y="2228850"/>
                    </a:lnTo>
                    <a:lnTo>
                      <a:pt x="8029575" y="2105025"/>
                    </a:lnTo>
                    <a:lnTo>
                      <a:pt x="7391400" y="2105025"/>
                    </a:lnTo>
                    <a:lnTo>
                      <a:pt x="7391400" y="2000250"/>
                    </a:lnTo>
                    <a:lnTo>
                      <a:pt x="6477000" y="2000250"/>
                    </a:lnTo>
                    <a:lnTo>
                      <a:pt x="6477000" y="1914525"/>
                    </a:lnTo>
                    <a:lnTo>
                      <a:pt x="6048375" y="1914525"/>
                    </a:lnTo>
                    <a:lnTo>
                      <a:pt x="6048375" y="1847850"/>
                    </a:lnTo>
                    <a:lnTo>
                      <a:pt x="5572125" y="1847850"/>
                    </a:lnTo>
                    <a:lnTo>
                      <a:pt x="5572125" y="1743075"/>
                    </a:lnTo>
                    <a:lnTo>
                      <a:pt x="5476875" y="1743075"/>
                    </a:lnTo>
                    <a:lnTo>
                      <a:pt x="5476875" y="1647825"/>
                    </a:lnTo>
                    <a:lnTo>
                      <a:pt x="4781550" y="1647825"/>
                    </a:lnTo>
                    <a:lnTo>
                      <a:pt x="4781550" y="1590675"/>
                    </a:lnTo>
                    <a:lnTo>
                      <a:pt x="4086225" y="1590675"/>
                    </a:lnTo>
                    <a:lnTo>
                      <a:pt x="4086225" y="1514475"/>
                    </a:lnTo>
                    <a:lnTo>
                      <a:pt x="3876675" y="1514475"/>
                    </a:lnTo>
                    <a:lnTo>
                      <a:pt x="3876675" y="1457325"/>
                    </a:lnTo>
                    <a:lnTo>
                      <a:pt x="3686175" y="1457325"/>
                    </a:lnTo>
                    <a:lnTo>
                      <a:pt x="3686175" y="1438275"/>
                    </a:lnTo>
                    <a:lnTo>
                      <a:pt x="3257550" y="1438275"/>
                    </a:lnTo>
                    <a:lnTo>
                      <a:pt x="3257550" y="1400175"/>
                    </a:lnTo>
                    <a:lnTo>
                      <a:pt x="2933700" y="1400175"/>
                    </a:lnTo>
                    <a:lnTo>
                      <a:pt x="2933700" y="1285875"/>
                    </a:lnTo>
                    <a:lnTo>
                      <a:pt x="2819400" y="1285875"/>
                    </a:lnTo>
                    <a:lnTo>
                      <a:pt x="2819400" y="1181100"/>
                    </a:lnTo>
                    <a:lnTo>
                      <a:pt x="2638425" y="1181100"/>
                    </a:lnTo>
                    <a:lnTo>
                      <a:pt x="2638425" y="1133475"/>
                    </a:lnTo>
                    <a:lnTo>
                      <a:pt x="2562225" y="1133475"/>
                    </a:lnTo>
                    <a:lnTo>
                      <a:pt x="2562225" y="1066800"/>
                    </a:lnTo>
                    <a:lnTo>
                      <a:pt x="2057400" y="1066800"/>
                    </a:lnTo>
                    <a:lnTo>
                      <a:pt x="2057400" y="1019175"/>
                    </a:lnTo>
                    <a:lnTo>
                      <a:pt x="1619250" y="1019175"/>
                    </a:lnTo>
                    <a:lnTo>
                      <a:pt x="1619250" y="952500"/>
                    </a:lnTo>
                    <a:lnTo>
                      <a:pt x="1381125" y="952500"/>
                    </a:lnTo>
                    <a:lnTo>
                      <a:pt x="1381125" y="895350"/>
                    </a:lnTo>
                    <a:lnTo>
                      <a:pt x="1323975" y="895350"/>
                    </a:lnTo>
                    <a:lnTo>
                      <a:pt x="1323975" y="790575"/>
                    </a:lnTo>
                    <a:lnTo>
                      <a:pt x="1123950" y="790575"/>
                    </a:lnTo>
                    <a:lnTo>
                      <a:pt x="1123950" y="733425"/>
                    </a:lnTo>
                    <a:lnTo>
                      <a:pt x="981075" y="733425"/>
                    </a:lnTo>
                    <a:lnTo>
                      <a:pt x="981075" y="485775"/>
                    </a:lnTo>
                    <a:lnTo>
                      <a:pt x="847725" y="485775"/>
                    </a:lnTo>
                    <a:lnTo>
                      <a:pt x="847725" y="409575"/>
                    </a:lnTo>
                    <a:lnTo>
                      <a:pt x="704850" y="409575"/>
                    </a:lnTo>
                    <a:lnTo>
                      <a:pt x="704850" y="381000"/>
                    </a:lnTo>
                    <a:lnTo>
                      <a:pt x="609600" y="381000"/>
                    </a:lnTo>
                    <a:lnTo>
                      <a:pt x="609600" y="342900"/>
                    </a:lnTo>
                    <a:lnTo>
                      <a:pt x="504825" y="342900"/>
                    </a:lnTo>
                    <a:lnTo>
                      <a:pt x="504825" y="276225"/>
                    </a:lnTo>
                    <a:lnTo>
                      <a:pt x="400050" y="276225"/>
                    </a:lnTo>
                    <a:lnTo>
                      <a:pt x="400050" y="152400"/>
                    </a:lnTo>
                    <a:lnTo>
                      <a:pt x="257175" y="152400"/>
                    </a:lnTo>
                    <a:lnTo>
                      <a:pt x="257175" y="104775"/>
                    </a:lnTo>
                    <a:lnTo>
                      <a:pt x="104775" y="104775"/>
                    </a:lnTo>
                    <a:lnTo>
                      <a:pt x="104775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572849C-0C81-40D7-9AE3-79374B1B2AEF}"/>
                </a:ext>
              </a:extLst>
            </p:cNvPr>
            <p:cNvSpPr txBox="1"/>
            <p:nvPr/>
          </p:nvSpPr>
          <p:spPr>
            <a:xfrm>
              <a:off x="1998941" y="3526514"/>
              <a:ext cx="326999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Two-sided extended log-rank P-value: 0.9952</a:t>
              </a:r>
            </a:p>
          </p:txBody>
        </p:sp>
      </p:grpSp>
      <p:pic>
        <p:nvPicPr>
          <p:cNvPr id="167" name="Image 166">
            <a:extLst>
              <a:ext uri="{FF2B5EF4-FFF2-40B4-BE49-F238E27FC236}">
                <a16:creationId xmlns:a16="http://schemas.microsoft.com/office/drawing/2014/main" id="{BFEEC286-49DA-4C91-B8D2-EEB64C8EC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0" y="74333"/>
            <a:ext cx="2708386" cy="1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805" y="158784"/>
            <a:ext cx="11273796" cy="584775"/>
          </a:xfrm>
        </p:spPr>
        <p:txBody>
          <a:bodyPr/>
          <a:lstStyle/>
          <a:p>
            <a:r>
              <a:rPr lang="en-GB" dirty="0"/>
              <a:t>Clinical endpoints at week 24</a:t>
            </a:r>
            <a:r>
              <a:rPr lang="en-GB" baseline="30000" dirty="0"/>
              <a:t>1</a:t>
            </a:r>
            <a:r>
              <a:rPr lang="en-GB" dirty="0"/>
              <a:t> </a:t>
            </a:r>
            <a:r>
              <a:rPr lang="en-GB" b="0" dirty="0"/>
              <a:t>(adjudicated)</a:t>
            </a:r>
            <a:endParaRPr lang="en-GB" b="0" baseline="30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50770"/>
              </p:ext>
            </p:extLst>
          </p:nvPr>
        </p:nvGraphicFramePr>
        <p:xfrm>
          <a:off x="720197" y="995932"/>
          <a:ext cx="10732093" cy="521208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6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2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standard</a:t>
                      </a:r>
                      <a:r>
                        <a:rPr lang="de-DE" sz="1500" b="1" kern="1200" baseline="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500" b="1" kern="1200" baseline="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500" b="1" kern="1200" baseline="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care </a:t>
                      </a:r>
                      <a:r>
                        <a:rPr lang="de-DE" sz="1500" b="0" kern="120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(n=583)</a:t>
                      </a:r>
                      <a:endParaRPr lang="en-GB" sz="1500" b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500" b="1" kern="120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Additional educational</a:t>
                      </a:r>
                      <a:r>
                        <a:rPr lang="en-NZ" sz="1500" b="1" kern="1200" baseline="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programme </a:t>
                      </a:r>
                      <a:r>
                        <a:rPr lang="de-DE" sz="1500" b="0" kern="120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(n=579)</a:t>
                      </a:r>
                      <a:endParaRPr lang="en-GB" sz="1500" b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of Patients</a:t>
                      </a:r>
                      <a:endParaRPr lang="en-GB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(%) </a:t>
                      </a:r>
                      <a:endParaRPr lang="en-GB" sz="15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of Events</a:t>
                      </a:r>
                      <a:endParaRPr lang="en-GB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of Patients</a:t>
                      </a:r>
                      <a:endParaRPr lang="en-GB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(%) </a:t>
                      </a:r>
                      <a:endParaRPr lang="en-GB" sz="15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 of Events</a:t>
                      </a:r>
                      <a:endParaRPr lang="en-GB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en-GB" sz="15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Death</a:t>
                      </a:r>
                      <a:endParaRPr lang="en-GB" sz="15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Cardiovascular death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(0.7)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(0.3)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9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en-GB" sz="15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Stroke, TIA, SE</a:t>
                      </a:r>
                      <a:endParaRPr lang="en-GB" sz="15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Ischaemic stroke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Haemorrhagic stroke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TIA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(0.2)</a:t>
                      </a:r>
                      <a:b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b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b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(0.9)</a:t>
                      </a:r>
                      <a:b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(0.3)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(0.5)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5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Myocardial infarction</a:t>
                      </a:r>
                      <a:endParaRPr lang="en-GB" sz="15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(0.3)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(0.7)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en-GB" sz="15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Venous thromboembolism</a:t>
                      </a:r>
                      <a:endParaRPr lang="en-GB" sz="15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Pulmonary embolism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Deep vein thrombosis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(0.2)*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(0.2)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490" algn="l"/>
                          <a:tab pos="215900" algn="l"/>
                        </a:tabLst>
                      </a:pPr>
                      <a:r>
                        <a:rPr lang="en-NZ" sz="15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Major bleeding (non-fatal) or CRNMB</a:t>
                      </a:r>
                      <a:endParaRPr lang="en-GB" sz="15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Major bleeding </a:t>
                      </a:r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(non fatal)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Clinically relevant non-major bleed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Fatal bleeding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(1.2)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(0.3)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(0.9)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(1.6)</a:t>
                      </a:r>
                      <a:r>
                        <a:rPr lang="en-GB" sz="1600" b="0" baseline="30000" dirty="0">
                          <a:solidFill>
                            <a:prstClr val="white"/>
                          </a:solidFill>
                        </a:rPr>
                        <a:t>†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(0.7)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(0.9)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(0.2)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80">
                            <a:shade val="30000"/>
                            <a:satMod val="115000"/>
                          </a:srgbClr>
                        </a:gs>
                        <a:gs pos="50000">
                          <a:srgbClr val="000080">
                            <a:shade val="67500"/>
                            <a:satMod val="115000"/>
                          </a:srgbClr>
                        </a:gs>
                        <a:gs pos="100000">
                          <a:srgbClr val="00008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39910" y="6440465"/>
            <a:ext cx="5013171" cy="499349"/>
          </a:xfrm>
          <a:prstGeom prst="rect">
            <a:avLst/>
          </a:prstGeom>
          <a:noFill/>
        </p:spPr>
        <p:txBody>
          <a:bodyPr wrap="none" lIns="384000" rIns="96000" bIns="144000" rtlCol="0" anchor="b">
            <a:spAutoFit/>
          </a:bodyPr>
          <a:lstStyle>
            <a:defPPr>
              <a:defRPr lang="en-US"/>
            </a:defPPr>
            <a:lvl1pPr algn="r">
              <a:defRPr sz="9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000" b="0" dirty="0">
                <a:solidFill>
                  <a:prstClr val="white"/>
                </a:solidFill>
              </a:rPr>
              <a:t>*One patient who had one event of deep vein thrombosis + pulmonary embolism;</a:t>
            </a:r>
          </a:p>
          <a:p>
            <a:pPr algn="l"/>
            <a:r>
              <a:rPr lang="en-GB" sz="1000" b="0" baseline="30000" dirty="0">
                <a:solidFill>
                  <a:prstClr val="white"/>
                </a:solidFill>
              </a:rPr>
              <a:t>†</a:t>
            </a:r>
            <a:r>
              <a:rPr lang="en-GB" sz="1000" b="0" dirty="0">
                <a:solidFill>
                  <a:prstClr val="white"/>
                </a:solidFill>
              </a:rPr>
              <a:t>One patient had a major and fatal bleeding.</a:t>
            </a:r>
            <a:endParaRPr lang="en-NZ" sz="1000" b="0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F9F68-A266-4017-B229-E851983F6452}"/>
              </a:ext>
            </a:extLst>
          </p:cNvPr>
          <p:cNvSpPr txBox="1"/>
          <p:nvPr/>
        </p:nvSpPr>
        <p:spPr>
          <a:xfrm>
            <a:off x="6963170" y="6392622"/>
            <a:ext cx="5098043" cy="306594"/>
          </a:xfrm>
          <a:prstGeom prst="rect">
            <a:avLst/>
          </a:prstGeom>
          <a:noFill/>
        </p:spPr>
        <p:txBody>
          <a:bodyPr wrap="none" lIns="70339" rIns="0" bIns="105509" rtlCol="0" anchor="b">
            <a:spAutoFit/>
          </a:bodyPr>
          <a:lstStyle>
            <a:defPPr>
              <a:defRPr lang="en-US"/>
            </a:defPPr>
            <a:lvl1pPr algn="r">
              <a:defRPr sz="9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sz="1000" b="0" dirty="0">
                <a:solidFill>
                  <a:prstClr val="white"/>
                </a:solidFill>
              </a:rPr>
              <a:t>1. </a:t>
            </a:r>
            <a:r>
              <a:rPr lang="fr-FR" sz="1000" b="0" dirty="0" err="1">
                <a:solidFill>
                  <a:prstClr val="white"/>
                </a:solidFill>
              </a:rPr>
              <a:t>Montalescot</a:t>
            </a:r>
            <a:r>
              <a:rPr lang="fr-FR" sz="1000" b="0" dirty="0">
                <a:solidFill>
                  <a:prstClr val="white"/>
                </a:solidFill>
              </a:rPr>
              <a:t> G, et al. </a:t>
            </a:r>
            <a:r>
              <a:rPr lang="en-GB" sz="1000" b="0" dirty="0">
                <a:solidFill>
                  <a:prstClr val="white"/>
                </a:solidFill>
              </a:rPr>
              <a:t>Am J Cardiovasc Drugs 2019; doi:10.1007/s40256-019-00356-2. </a:t>
            </a:r>
            <a:endParaRPr lang="fr-FR" sz="1000" b="0" dirty="0">
              <a:solidFill>
                <a:prstClr val="white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6E9B21C-6A70-45EE-8D83-4B5E53B9E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0" y="74333"/>
            <a:ext cx="2708386" cy="1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1184239"/>
            <a:ext cx="12236957" cy="5124480"/>
          </a:xfrm>
        </p:spPr>
        <p:txBody>
          <a:bodyPr lIns="0" anchor="t" anchorCtr="0"/>
          <a:lstStyle/>
          <a:p>
            <a:r>
              <a:rPr lang="en-GB" sz="2800" dirty="0">
                <a:effectLst/>
              </a:rPr>
              <a:t>Careful attention to anticoagulation before, during and after procedures is critical </a:t>
            </a:r>
          </a:p>
          <a:p>
            <a:r>
              <a:rPr lang="de-DE" sz="2800" dirty="0" err="1">
                <a:effectLst/>
              </a:rPr>
              <a:t>Uninterrupted</a:t>
            </a:r>
            <a:r>
              <a:rPr lang="de-DE" sz="2800" dirty="0">
                <a:effectLst/>
              </a:rPr>
              <a:t> NOAC anticoagulation is recommended for PV </a:t>
            </a:r>
            <a:r>
              <a:rPr lang="de-DE" sz="2800" dirty="0" err="1">
                <a:effectLst/>
              </a:rPr>
              <a:t>ablation</a:t>
            </a:r>
            <a:endParaRPr lang="de-DE" sz="2800" baseline="30000" dirty="0">
              <a:effectLst/>
            </a:endParaRPr>
          </a:p>
          <a:p>
            <a:r>
              <a:rPr lang="de-DE" sz="2800" dirty="0">
                <a:effectLst/>
              </a:rPr>
              <a:t>Cardioversion can be performed on NOACs</a:t>
            </a:r>
            <a:endParaRPr lang="de-DE" sz="2800" baseline="30000" dirty="0">
              <a:effectLst/>
              <a:sym typeface="Wingdings" panose="05000000000000000000" pitchFamily="2" charset="2"/>
            </a:endParaRPr>
          </a:p>
          <a:p>
            <a:r>
              <a:rPr lang="de-DE" sz="2800" dirty="0">
                <a:effectLst/>
              </a:rPr>
              <a:t>NOAC after successful TAVI?</a:t>
            </a:r>
            <a:endParaRPr lang="de-DE" sz="2800" baseline="30000" dirty="0">
              <a:effectLst/>
              <a:sym typeface="Wingdings" panose="05000000000000000000" pitchFamily="2" charset="2"/>
            </a:endParaRPr>
          </a:p>
          <a:p>
            <a:r>
              <a:rPr lang="de-DE" sz="2800" dirty="0">
                <a:effectLst/>
              </a:rPr>
              <a:t>NOAC after successful LAAC?</a:t>
            </a:r>
            <a:endParaRPr lang="de-DE" sz="2800" baseline="30000" dirty="0">
              <a:effectLst/>
            </a:endParaRPr>
          </a:p>
          <a:p>
            <a:r>
              <a:rPr lang="de-DE" sz="2800" dirty="0">
                <a:effectLst/>
              </a:rPr>
              <a:t>Adherence can improve outcomes; however, </a:t>
            </a:r>
            <a:r>
              <a:rPr lang="de-DE" sz="2800" dirty="0" err="1">
                <a:effectLst/>
              </a:rPr>
              <a:t>the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role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or</a:t>
            </a:r>
            <a:r>
              <a:rPr lang="de-DE" sz="2800" dirty="0">
                <a:effectLst/>
              </a:rPr>
              <a:t> type of </a:t>
            </a:r>
            <a:r>
              <a:rPr lang="de-DE" sz="2800" dirty="0" err="1">
                <a:effectLst/>
              </a:rPr>
              <a:t>education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needs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to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be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further</a:t>
            </a:r>
            <a:r>
              <a:rPr lang="de-DE" sz="2800" dirty="0">
                <a:effectLst/>
              </a:rPr>
              <a:t> </a:t>
            </a:r>
            <a:r>
              <a:rPr lang="de-DE" sz="2800" dirty="0" err="1">
                <a:effectLst/>
              </a:rPr>
              <a:t>studied</a:t>
            </a:r>
            <a:r>
              <a:rPr lang="de-DE" sz="2800" dirty="0">
                <a:effectLst/>
              </a:rPr>
              <a:t>.</a:t>
            </a:r>
            <a:endParaRPr lang="de-DE" sz="2800" baseline="30000" dirty="0">
              <a:effectLst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EFEF4A-B3AA-624B-BBB1-1992DC3C02BE}"/>
              </a:ext>
            </a:extLst>
          </p:cNvPr>
          <p:cNvSpPr txBox="1">
            <a:spLocks/>
          </p:cNvSpPr>
          <p:nvPr/>
        </p:nvSpPr>
        <p:spPr>
          <a:xfrm>
            <a:off x="385267" y="119558"/>
            <a:ext cx="11423052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4400" dirty="0"/>
              <a:t>Conclusions</a:t>
            </a:r>
            <a:endParaRPr lang="en-NZ" sz="4400" b="0" baseline="30000" dirty="0"/>
          </a:p>
        </p:txBody>
      </p:sp>
    </p:spTree>
    <p:extLst>
      <p:ext uri="{BB962C8B-B14F-4D97-AF65-F5344CB8AC3E}">
        <p14:creationId xmlns:p14="http://schemas.microsoft.com/office/powerpoint/2010/main" val="35208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1">
            <a:extLst>
              <a:ext uri="{FF2B5EF4-FFF2-40B4-BE49-F238E27FC236}">
                <a16:creationId xmlns:a16="http://schemas.microsoft.com/office/drawing/2014/main" id="{D04CA62A-5574-47DB-BCFD-9887F075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69" y="41234"/>
            <a:ext cx="11233248" cy="107721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3200" dirty="0">
                <a:effectLst/>
                <a:ea typeface="+mn-ea"/>
              </a:rPr>
              <a:t>Stroke/TIA risk when anticoagulation is interrupted </a:t>
            </a:r>
            <a:br>
              <a:rPr lang="en-GB" sz="3200" dirty="0">
                <a:effectLst/>
                <a:ea typeface="+mn-ea"/>
              </a:rPr>
            </a:br>
            <a:r>
              <a:rPr lang="en-GB" sz="3200" dirty="0">
                <a:effectLst/>
                <a:ea typeface="+mn-ea"/>
              </a:rPr>
              <a:t>in patients undergoing ablation: Meta-analysis</a:t>
            </a:r>
            <a:r>
              <a:rPr lang="en-GB" sz="3200" baseline="30000" dirty="0">
                <a:effectLst/>
                <a:ea typeface="+mn-ea"/>
              </a:rPr>
              <a:t>1</a:t>
            </a:r>
          </a:p>
        </p:txBody>
      </p:sp>
      <p:sp>
        <p:nvSpPr>
          <p:cNvPr id="53" name="object 16">
            <a:extLst>
              <a:ext uri="{FF2B5EF4-FFF2-40B4-BE49-F238E27FC236}">
                <a16:creationId xmlns:a16="http://schemas.microsoft.com/office/drawing/2014/main" id="{C4D07410-31CA-7540-9B74-F33911E45B62}"/>
              </a:ext>
            </a:extLst>
          </p:cNvPr>
          <p:cNvSpPr txBox="1"/>
          <p:nvPr/>
        </p:nvSpPr>
        <p:spPr>
          <a:xfrm>
            <a:off x="408162" y="6453336"/>
            <a:ext cx="3888432" cy="320305"/>
          </a:xfrm>
          <a:prstGeom prst="rect">
            <a:avLst/>
          </a:prstGeom>
        </p:spPr>
        <p:txBody>
          <a:bodyPr vert="horz" wrap="square" lIns="0" tIns="12407" rIns="0" bIns="0" rtlCol="0">
            <a:spAutoFit/>
          </a:bodyPr>
          <a:lstStyle/>
          <a:p>
            <a:pPr marR="4963"/>
            <a:r>
              <a:rPr lang="en-GB" sz="1000" spc="-20" dirty="0">
                <a:latin typeface="Arial"/>
                <a:cs typeface="Arial"/>
              </a:rPr>
              <a:t>CI, confidence interval; </a:t>
            </a:r>
            <a:r>
              <a:rPr sz="1000" spc="-20" dirty="0">
                <a:latin typeface="Arial"/>
                <a:cs typeface="Arial"/>
              </a:rPr>
              <a:t>CW, </a:t>
            </a:r>
            <a:r>
              <a:rPr sz="1000" spc="-5" dirty="0">
                <a:latin typeface="Arial"/>
                <a:cs typeface="Arial"/>
              </a:rPr>
              <a:t>continuous wafarin; </a:t>
            </a:r>
            <a:r>
              <a:rPr sz="1000" spc="-20" dirty="0">
                <a:latin typeface="Arial"/>
                <a:cs typeface="Arial"/>
              </a:rPr>
              <a:t>DW, </a:t>
            </a:r>
            <a:r>
              <a:rPr sz="1000" spc="-10" dirty="0">
                <a:latin typeface="Arial"/>
                <a:cs typeface="Arial"/>
              </a:rPr>
              <a:t>discontinuous </a:t>
            </a:r>
            <a:r>
              <a:rPr sz="1000" spc="-5" dirty="0">
                <a:latin typeface="Arial"/>
                <a:cs typeface="Arial"/>
              </a:rPr>
              <a:t>wafarin; OR, odds</a:t>
            </a:r>
            <a:r>
              <a:rPr sz="1000" spc="93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ratio.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4" name="object 13">
            <a:extLst>
              <a:ext uri="{FF2B5EF4-FFF2-40B4-BE49-F238E27FC236}">
                <a16:creationId xmlns:a16="http://schemas.microsoft.com/office/drawing/2014/main" id="{EBFAB046-2AA5-F540-9F73-881BE9224190}"/>
              </a:ext>
            </a:extLst>
          </p:cNvPr>
          <p:cNvSpPr txBox="1"/>
          <p:nvPr/>
        </p:nvSpPr>
        <p:spPr>
          <a:xfrm>
            <a:off x="5689194" y="6381328"/>
            <a:ext cx="6168240" cy="224047"/>
          </a:xfrm>
          <a:prstGeom prst="rect">
            <a:avLst/>
          </a:prstGeom>
        </p:spPr>
        <p:txBody>
          <a:bodyPr vert="horz" wrap="square" lIns="0" tIns="69480" rIns="0" bIns="0" rtlCol="0">
            <a:spAutoFit/>
          </a:bodyPr>
          <a:lstStyle/>
          <a:p>
            <a:pPr marL="1381478" algn="r">
              <a:spcBef>
                <a:spcPts val="396"/>
              </a:spcBef>
            </a:pPr>
            <a:r>
              <a:rPr lang="en-GB" sz="1000" spc="-5" dirty="0">
                <a:latin typeface="Arial"/>
                <a:cs typeface="Arial"/>
              </a:rPr>
              <a:t>1. </a:t>
            </a:r>
            <a:r>
              <a:rPr sz="1000" spc="-5" dirty="0" err="1">
                <a:latin typeface="Arial"/>
                <a:cs typeface="Arial"/>
              </a:rPr>
              <a:t>Santangeli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44" dirty="0">
                <a:latin typeface="Arial"/>
                <a:cs typeface="Arial"/>
              </a:rPr>
              <a:t>P, </a:t>
            </a:r>
            <a:r>
              <a:rPr sz="1000" spc="-5" dirty="0">
                <a:latin typeface="Arial"/>
                <a:cs typeface="Arial"/>
              </a:rPr>
              <a:t> et al. Circ Arrhthm Electrophysiol</a:t>
            </a:r>
            <a:r>
              <a:rPr sz="1000" spc="-39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2012;5:302–11.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6B454773-DBD7-45DB-AE63-0B058CA48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61" y="1346201"/>
            <a:ext cx="9129065" cy="4864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683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D5BA-A741-4031-BB0D-793162B7FC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7488" y="-20320"/>
            <a:ext cx="10070759" cy="1077218"/>
          </a:xfrm>
        </p:spPr>
        <p:txBody>
          <a:bodyPr anchor="ctr"/>
          <a:lstStyle/>
          <a:p>
            <a:pPr algn="l"/>
            <a:r>
              <a:rPr lang="en-GB" sz="3200" b="1" kern="1200" dirty="0">
                <a:cs typeface="Arial" panose="020B0604020202020204" pitchFamily="34" charset="0"/>
              </a:rPr>
              <a:t>VENTURE-AF: Rivaroxaban vs VKA in AF ablation</a:t>
            </a:r>
            <a:r>
              <a:rPr lang="en-GB" sz="3200" b="1" kern="1200" baseline="30000" dirty="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4B856D-2DE9-490B-8AFC-20909F9FB563}"/>
              </a:ext>
            </a:extLst>
          </p:cNvPr>
          <p:cNvSpPr txBox="1"/>
          <p:nvPr/>
        </p:nvSpPr>
        <p:spPr>
          <a:xfrm>
            <a:off x="7525512" y="6195342"/>
            <a:ext cx="4079183" cy="37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874" tIns="33439" rIns="66874" bIns="33439">
            <a:spAutoFit/>
          </a:bodyPr>
          <a:lstStyle>
            <a:defPPr>
              <a:defRPr lang="en-US"/>
            </a:defPPr>
            <a:lvl1pPr algn="r">
              <a:defRPr sz="1200" b="0">
                <a:solidFill>
                  <a:srgbClr val="FFFFFF"/>
                </a:solidFill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sz="2000" baseline="0"/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defTabSz="6699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1. 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</a:rPr>
              <a:t>Cappato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 R, et al. Eur Heart J 2015;36:1805–11; </a:t>
            </a:r>
            <a:br>
              <a:rPr lang="en-GB" sz="10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2. Rivaroxaban 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</a:rPr>
              <a:t>SmPC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. Available at: http://www.ema.europa.eu.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87BCB5-749C-4B38-8FF5-14DD026F0231}"/>
              </a:ext>
            </a:extLst>
          </p:cNvPr>
          <p:cNvSpPr txBox="1"/>
          <p:nvPr/>
        </p:nvSpPr>
        <p:spPr>
          <a:xfrm>
            <a:off x="175918" y="6141355"/>
            <a:ext cx="58542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100" b="0">
                <a:solidFill>
                  <a:srgbClr val="FFFFFF"/>
                </a:solidFill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sz="2000" baseline="0"/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defTabSz="669958" fontAlgn="base">
              <a:spcAft>
                <a:spcPct val="0"/>
              </a:spcAf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INR, international normalised ratio; IV, intravenous; 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</a:rPr>
              <a:t>NVAF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, non-valvular atrial fibrillation; OD, once daily; R, randomisation; 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</a:rPr>
              <a:t>SmPC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, summary of product characteristics; 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</a:rPr>
              <a:t>VKA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, vitamin K antagonist.</a:t>
            </a:r>
            <a:br>
              <a:rPr lang="en-GB" sz="10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Please refer to the SmPC for further information.</a:t>
            </a:r>
            <a:r>
              <a:rPr lang="en-GB" sz="1000" baseline="30000" dirty="0">
                <a:solidFill>
                  <a:schemeClr val="tx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663D4760-E5D7-4C10-9C47-18BDE18DF962}"/>
              </a:ext>
            </a:extLst>
          </p:cNvPr>
          <p:cNvSpPr txBox="1">
            <a:spLocks/>
          </p:cNvSpPr>
          <p:nvPr/>
        </p:nvSpPr>
        <p:spPr bwMode="auto">
          <a:xfrm>
            <a:off x="1185774" y="1163862"/>
            <a:ext cx="11168786" cy="153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797" indent="-34279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399">
                <a:solidFill>
                  <a:schemeClr val="accent4">
                    <a:lumMod val="75000"/>
                    <a:lumOff val="2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742727" indent="-28566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99" baseline="0">
                <a:solidFill>
                  <a:schemeClr val="accent4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 marL="1142657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4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 marL="1599720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aseline="0">
                <a:solidFill>
                  <a:schemeClr val="accent4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 marL="2056783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4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  <a:lvl6pPr marL="2513846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182B52"/>
                </a:solidFill>
                <a:latin typeface="+mn-lt"/>
              </a:defRPr>
            </a:lvl6pPr>
            <a:lvl7pPr marL="2970908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182B52"/>
                </a:solidFill>
                <a:latin typeface="+mn-lt"/>
              </a:defRPr>
            </a:lvl7pPr>
            <a:lvl8pPr marL="3427971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182B52"/>
                </a:solidFill>
                <a:latin typeface="+mn-lt"/>
              </a:defRPr>
            </a:lvl8pPr>
            <a:lvl9pPr marL="3885034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182B52"/>
                </a:solidFill>
                <a:latin typeface="+mn-lt"/>
              </a:defRPr>
            </a:lvl9pPr>
          </a:lstStyle>
          <a:p>
            <a:pPr marL="167490" indent="-167490" defTabSz="565311">
              <a:spcBef>
                <a:spcPct val="50000"/>
              </a:spcBef>
              <a:buClr>
                <a:srgbClr val="EBB700"/>
              </a:buClr>
              <a:buSzPct val="120000"/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"/>
                <a:ea typeface="ＭＳ Ｐゴシック" charset="-128"/>
              </a:rPr>
              <a:t>Patients with paroxysmal or persistent NVAF, scheduled for pulmonary vein ablation</a:t>
            </a:r>
          </a:p>
          <a:p>
            <a:pPr marL="167490" indent="-167490" defTabSz="565311">
              <a:spcBef>
                <a:spcPct val="50000"/>
              </a:spcBef>
              <a:buClr>
                <a:srgbClr val="EBB700"/>
              </a:buClr>
              <a:buSzPct val="120000"/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"/>
                <a:ea typeface="ＭＳ Ｐゴシック" charset="-128"/>
              </a:rPr>
              <a:t>248 patients randomised</a:t>
            </a:r>
          </a:p>
          <a:p>
            <a:pPr marL="447802" lvl="1" indent="-198894" defTabSz="565311" eaLnBrk="0" hangingPunct="0">
              <a:spcBef>
                <a:spcPct val="25000"/>
              </a:spcBef>
              <a:buClr>
                <a:srgbClr val="FC7D00"/>
              </a:buClr>
              <a:buSzPct val="120000"/>
              <a:buFont typeface="Arial" pitchFamily="34" charset="0"/>
              <a:buChar char="–"/>
              <a:defRPr/>
            </a:pPr>
            <a:r>
              <a:rPr lang="en-GB" sz="2000" dirty="0">
                <a:solidFill>
                  <a:schemeClr val="tx1"/>
                </a:solidFill>
                <a:latin typeface="Arial"/>
              </a:rPr>
              <a:t>Mean age 59.6±10.2 years</a:t>
            </a:r>
          </a:p>
          <a:p>
            <a:pPr marL="447802" lvl="1" indent="-198894" defTabSz="565311" eaLnBrk="0" hangingPunct="0">
              <a:spcBef>
                <a:spcPct val="25000"/>
              </a:spcBef>
              <a:buClr>
                <a:srgbClr val="FC7D00"/>
              </a:buClr>
              <a:buSzPct val="120000"/>
              <a:buFont typeface="Arial" pitchFamily="34" charset="0"/>
              <a:buChar char="–"/>
              <a:defRPr/>
            </a:pPr>
            <a:r>
              <a:rPr lang="en-GB" sz="2000" dirty="0">
                <a:solidFill>
                  <a:schemeClr val="tx1"/>
                </a:solidFill>
                <a:latin typeface="Arial"/>
              </a:rPr>
              <a:t>Mean CHA</a:t>
            </a:r>
            <a:r>
              <a:rPr lang="en-GB" sz="2000" baseline="-25000" dirty="0">
                <a:solidFill>
                  <a:schemeClr val="tx1"/>
                </a:solidFill>
                <a:latin typeface="Arial"/>
              </a:rPr>
              <a:t>2</a:t>
            </a:r>
            <a:r>
              <a:rPr lang="en-GB" sz="2000" dirty="0">
                <a:solidFill>
                  <a:schemeClr val="tx1"/>
                </a:solidFill>
                <a:latin typeface="Arial"/>
              </a:rPr>
              <a:t>DS</a:t>
            </a:r>
            <a:r>
              <a:rPr lang="en-GB" sz="2000" baseline="-25000" dirty="0">
                <a:solidFill>
                  <a:schemeClr val="tx1"/>
                </a:solidFill>
                <a:latin typeface="Arial"/>
              </a:rPr>
              <a:t>2</a:t>
            </a:r>
            <a:r>
              <a:rPr lang="en-GB" sz="2000" dirty="0">
                <a:solidFill>
                  <a:schemeClr val="tx1"/>
                </a:solidFill>
                <a:latin typeface="Arial"/>
              </a:rPr>
              <a:t>-VASc score 1.6±1.3</a:t>
            </a:r>
            <a:endParaRPr lang="en-GB" sz="20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84" name="Rectangle 26">
            <a:extLst>
              <a:ext uri="{FF2B5EF4-FFF2-40B4-BE49-F238E27FC236}">
                <a16:creationId xmlns:a16="http://schemas.microsoft.com/office/drawing/2014/main" id="{BCA95AD3-B865-479D-88B4-2438FD9CDF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4033" y="2939774"/>
            <a:ext cx="534948" cy="2543323"/>
          </a:xfrm>
          <a:prstGeom prst="roundRect">
            <a:avLst>
              <a:gd name="adj" fmla="val 9475"/>
            </a:avLst>
          </a:prstGeom>
          <a:solidFill>
            <a:srgbClr val="06355A">
              <a:lumMod val="20000"/>
              <a:lumOff val="80000"/>
            </a:srgbClr>
          </a:solidFill>
          <a:ln>
            <a:noFill/>
          </a:ln>
          <a:effectLst/>
        </p:spPr>
        <p:txBody>
          <a:bodyPr anchor="ctr"/>
          <a:lstStyle/>
          <a:p>
            <a:pPr defTabSz="423855" eaLnBrk="0" fontAlgn="base" hangingPunct="0">
              <a:lnSpc>
                <a:spcPct val="90000"/>
              </a:lnSpc>
              <a:spcBef>
                <a:spcPct val="10000"/>
              </a:spcBef>
              <a:spcAft>
                <a:spcPts val="186"/>
              </a:spcAft>
              <a:buClr>
                <a:srgbClr val="FFFFFF"/>
              </a:buClr>
              <a:defRPr/>
            </a:pPr>
            <a:endParaRPr lang="en-NZ" altLang="en-US" sz="770" b="1" kern="0" dirty="0">
              <a:solidFill>
                <a:srgbClr val="54565A">
                  <a:lumMod val="50000"/>
                </a:srgb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DFFC4E52-91A5-4BB5-A560-F3646755E9D6}"/>
              </a:ext>
            </a:extLst>
          </p:cNvPr>
          <p:cNvSpPr txBox="1"/>
          <p:nvPr/>
        </p:nvSpPr>
        <p:spPr>
          <a:xfrm>
            <a:off x="1404097" y="4028766"/>
            <a:ext cx="1645001" cy="369332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en-GB"/>
            </a:defPPr>
            <a:lvl1pPr algn="ctr">
              <a:defRPr sz="1400" b="1" spc="150">
                <a:latin typeface="Calibri" panose="020F0502020204030204" pitchFamily="34" charset="0"/>
              </a:defRPr>
            </a:lvl1pPr>
          </a:lstStyle>
          <a:p>
            <a:pPr defTabSz="423855">
              <a:lnSpc>
                <a:spcPct val="90000"/>
              </a:lnSpc>
              <a:defRPr/>
            </a:pPr>
            <a:r>
              <a:rPr lang="en-GB" sz="1000" kern="0" spc="0" dirty="0">
                <a:latin typeface="Tahoma" charset="0"/>
                <a:ea typeface="Tahoma" charset="0"/>
                <a:cs typeface="Tahoma" charset="0"/>
              </a:rPr>
              <a:t>≥3 weeks (delayed) or</a:t>
            </a:r>
          </a:p>
          <a:p>
            <a:pPr defTabSz="423855">
              <a:lnSpc>
                <a:spcPct val="90000"/>
              </a:lnSpc>
              <a:defRPr/>
            </a:pPr>
            <a:r>
              <a:rPr lang="en-GB" sz="1000" kern="0" spc="0" dirty="0">
                <a:latin typeface="Tahoma" charset="0"/>
                <a:ea typeface="Tahoma" charset="0"/>
                <a:cs typeface="Tahoma" charset="0"/>
              </a:rPr>
              <a:t>1</a:t>
            </a:r>
            <a:r>
              <a:rPr lang="en-GB" sz="1000" kern="0" spc="0" dirty="0">
                <a:ea typeface="Tahoma" charset="0"/>
                <a:cs typeface="Calibri" panose="020F0502020204030204" pitchFamily="34" charset="0"/>
              </a:rPr>
              <a:t>–</a:t>
            </a:r>
            <a:r>
              <a:rPr lang="en-GB" sz="1000" kern="0" spc="0" dirty="0">
                <a:latin typeface="Tahoma" charset="0"/>
                <a:ea typeface="Tahoma" charset="0"/>
                <a:cs typeface="Tahoma" charset="0"/>
              </a:rPr>
              <a:t>7 days (early)</a:t>
            </a:r>
          </a:p>
        </p:txBody>
      </p:sp>
      <p:sp>
        <p:nvSpPr>
          <p:cNvPr id="86" name="Left Brace 85">
            <a:extLst>
              <a:ext uri="{FF2B5EF4-FFF2-40B4-BE49-F238E27FC236}">
                <a16:creationId xmlns:a16="http://schemas.microsoft.com/office/drawing/2014/main" id="{66E35D9F-5E09-4CE3-B86C-1BF451D48F2A}"/>
              </a:ext>
            </a:extLst>
          </p:cNvPr>
          <p:cNvSpPr/>
          <p:nvPr/>
        </p:nvSpPr>
        <p:spPr>
          <a:xfrm>
            <a:off x="784303" y="3663425"/>
            <a:ext cx="583259" cy="1100661"/>
          </a:xfrm>
          <a:prstGeom prst="leftBrace">
            <a:avLst>
              <a:gd name="adj1" fmla="val 0"/>
              <a:gd name="adj2" fmla="val 49104"/>
            </a:avLst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42385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172" kern="0">
              <a:solidFill>
                <a:srgbClr val="54565A">
                  <a:lumMod val="50000"/>
                </a:srgb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7" name="TextBox 80">
            <a:extLst>
              <a:ext uri="{FF2B5EF4-FFF2-40B4-BE49-F238E27FC236}">
                <a16:creationId xmlns:a16="http://schemas.microsoft.com/office/drawing/2014/main" id="{48F70245-344F-49A1-8007-D730846C29F6}"/>
              </a:ext>
            </a:extLst>
          </p:cNvPr>
          <p:cNvSpPr txBox="1"/>
          <p:nvPr/>
        </p:nvSpPr>
        <p:spPr>
          <a:xfrm>
            <a:off x="917427" y="4012644"/>
            <a:ext cx="382997" cy="4212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defPPr>
              <a:defRPr lang="en-GB"/>
            </a:defPPr>
            <a:lvl1pPr algn="ctr" eaLnBrk="0" hangingPunct="0">
              <a:lnSpc>
                <a:spcPct val="80000"/>
              </a:lnSpc>
              <a:defRPr sz="1400" b="1">
                <a:solidFill>
                  <a:srgbClr val="575756">
                    <a:lumMod val="50000"/>
                  </a:srgbClr>
                </a:solidFill>
                <a:latin typeface="Calibri"/>
                <a:cs typeface="Calibri"/>
              </a:defRPr>
            </a:lvl1pPr>
          </a:lstStyle>
          <a:p>
            <a:pPr defTabSz="423855">
              <a:defRPr/>
            </a:pPr>
            <a:r>
              <a:rPr lang="en-US" sz="1000" kern="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R </a:t>
            </a:r>
          </a:p>
          <a:p>
            <a:pPr defTabSz="423855">
              <a:defRPr/>
            </a:pPr>
            <a:r>
              <a:rPr lang="en-US" sz="1000" kern="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1:1</a:t>
            </a:r>
          </a:p>
        </p:txBody>
      </p:sp>
      <p:sp>
        <p:nvSpPr>
          <p:cNvPr id="88" name="object 10">
            <a:extLst>
              <a:ext uri="{FF2B5EF4-FFF2-40B4-BE49-F238E27FC236}">
                <a16:creationId xmlns:a16="http://schemas.microsoft.com/office/drawing/2014/main" id="{C07D8913-B1B5-4F0D-A5F4-E7F2694A3A01}"/>
              </a:ext>
            </a:extLst>
          </p:cNvPr>
          <p:cNvSpPr txBox="1"/>
          <p:nvPr/>
        </p:nvSpPr>
        <p:spPr>
          <a:xfrm>
            <a:off x="3308285" y="3117952"/>
            <a:ext cx="307082" cy="2199740"/>
          </a:xfrm>
          <a:prstGeom prst="rect">
            <a:avLst/>
          </a:prstGeom>
        </p:spPr>
        <p:txBody>
          <a:bodyPr vert="vert270" wrap="none" lIns="0" tIns="0" rIns="0" bIns="0" rtlCol="0" anchor="ctr">
            <a:spAutoFit/>
          </a:bodyPr>
          <a:lstStyle/>
          <a:p>
            <a:pPr marL="5887" algn="ctr" defTabSz="423855">
              <a:defRPr/>
            </a:pPr>
            <a:r>
              <a:rPr lang="en-GB" sz="879" b="1" kern="0" spc="-7" dirty="0">
                <a:solidFill>
                  <a:srgbClr val="54565A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Pulmonary vein ablation</a:t>
            </a:r>
            <a:br>
              <a:rPr lang="en-GB" sz="879" b="1" kern="0" spc="-7" dirty="0">
                <a:solidFill>
                  <a:srgbClr val="54565A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770" b="1" kern="0" spc="-7" dirty="0">
                <a:solidFill>
                  <a:srgbClr val="54565A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IV heparin </a:t>
            </a:r>
            <a:r>
              <a:rPr lang="en-GB" sz="770" kern="0" spc="-7" dirty="0">
                <a:solidFill>
                  <a:srgbClr val="54565A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(target ACT 300–400 sec)</a:t>
            </a:r>
            <a:endParaRPr sz="879" kern="0" dirty="0">
              <a:solidFill>
                <a:srgbClr val="54565A">
                  <a:lumMod val="50000"/>
                </a:srgb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9" name="Rectangle 21">
            <a:extLst>
              <a:ext uri="{FF2B5EF4-FFF2-40B4-BE49-F238E27FC236}">
                <a16:creationId xmlns:a16="http://schemas.microsoft.com/office/drawing/2014/main" id="{B74C3416-37D9-41E0-BD68-F040832D09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56599" y="4503385"/>
            <a:ext cx="1657683" cy="520595"/>
          </a:xfrm>
          <a:prstGeom prst="round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8343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3855">
              <a:lnSpc>
                <a:spcPct val="90000"/>
              </a:lnSpc>
              <a:defRPr/>
            </a:pPr>
            <a:r>
              <a:rPr lang="en-NZ" sz="1000" b="1" kern="0" spc="23" dirty="0">
                <a:solidFill>
                  <a:srgbClr val="54565A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VKA </a:t>
            </a:r>
            <a:r>
              <a:rPr lang="en-NZ" sz="1000" kern="0" spc="23" dirty="0">
                <a:solidFill>
                  <a:srgbClr val="54565A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(INR 2–3)</a:t>
            </a:r>
          </a:p>
          <a:p>
            <a:pPr algn="ctr" defTabSz="423855">
              <a:lnSpc>
                <a:spcPct val="90000"/>
              </a:lnSpc>
              <a:defRPr/>
            </a:pPr>
            <a:r>
              <a:rPr lang="en-NZ" sz="1000" kern="0" spc="23" dirty="0">
                <a:solidFill>
                  <a:srgbClr val="54565A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Uninterrupted</a:t>
            </a: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B7E55E45-B327-473C-934A-4353DDE861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56599" y="3402894"/>
            <a:ext cx="1657683" cy="520595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8343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3855">
              <a:lnSpc>
                <a:spcPct val="90000"/>
              </a:lnSpc>
              <a:defRPr/>
            </a:pPr>
            <a:r>
              <a:rPr lang="en-NZ" sz="1000" b="1" kern="0" spc="23" dirty="0">
                <a:solidFill>
                  <a:srgbClr val="54565A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Rivaroxaban 20 mg OD</a:t>
            </a:r>
            <a:br>
              <a:rPr lang="en-NZ" sz="1000" b="1" kern="0" spc="23" dirty="0">
                <a:solidFill>
                  <a:srgbClr val="54565A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NZ" sz="1000" kern="0" spc="23" dirty="0">
                <a:solidFill>
                  <a:srgbClr val="54565A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Last dose evening before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37365AD-0B86-4694-880F-A960CB1E11AA}"/>
              </a:ext>
            </a:extLst>
          </p:cNvPr>
          <p:cNvCxnSpPr/>
          <p:nvPr/>
        </p:nvCxnSpPr>
        <p:spPr>
          <a:xfrm>
            <a:off x="3010944" y="4773948"/>
            <a:ext cx="184187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5BB387A-99FC-4AA4-A68B-68303F2B3730}"/>
              </a:ext>
            </a:extLst>
          </p:cNvPr>
          <p:cNvCxnSpPr/>
          <p:nvPr/>
        </p:nvCxnSpPr>
        <p:spPr>
          <a:xfrm>
            <a:off x="3010944" y="3673285"/>
            <a:ext cx="184187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0CFA731-D5D3-4403-A6AF-32E408B90BC1}"/>
              </a:ext>
            </a:extLst>
          </p:cNvPr>
          <p:cNvCxnSpPr/>
          <p:nvPr/>
        </p:nvCxnSpPr>
        <p:spPr>
          <a:xfrm>
            <a:off x="3738983" y="4773948"/>
            <a:ext cx="184187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880FC29-420B-424A-AF16-FECFCB207624}"/>
              </a:ext>
            </a:extLst>
          </p:cNvPr>
          <p:cNvCxnSpPr/>
          <p:nvPr/>
        </p:nvCxnSpPr>
        <p:spPr>
          <a:xfrm>
            <a:off x="3738983" y="3673285"/>
            <a:ext cx="184187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95" name="TextBox 36">
            <a:extLst>
              <a:ext uri="{FF2B5EF4-FFF2-40B4-BE49-F238E27FC236}">
                <a16:creationId xmlns:a16="http://schemas.microsoft.com/office/drawing/2014/main" id="{1A0467A1-9EBE-48A7-9F51-26D60E7A2C7A}"/>
              </a:ext>
            </a:extLst>
          </p:cNvPr>
          <p:cNvSpPr txBox="1"/>
          <p:nvPr/>
        </p:nvSpPr>
        <p:spPr>
          <a:xfrm>
            <a:off x="4012367" y="4098017"/>
            <a:ext cx="1518364" cy="230832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en-GB"/>
            </a:defPPr>
            <a:lvl1pPr algn="ctr">
              <a:defRPr sz="1400" b="1" spc="150">
                <a:latin typeface="Calibri" panose="020F0502020204030204" pitchFamily="34" charset="0"/>
              </a:defRPr>
            </a:lvl1pPr>
          </a:lstStyle>
          <a:p>
            <a:pPr defTabSz="423855">
              <a:lnSpc>
                <a:spcPct val="90000"/>
              </a:lnSpc>
              <a:defRPr/>
            </a:pPr>
            <a:r>
              <a:rPr lang="en-GB" sz="1000" kern="0" spc="0" dirty="0">
                <a:latin typeface="Tahoma" charset="0"/>
                <a:ea typeface="Tahoma" charset="0"/>
                <a:cs typeface="Tahoma" charset="0"/>
              </a:rPr>
              <a:t>30±5 days follow-up</a:t>
            </a:r>
          </a:p>
        </p:txBody>
      </p:sp>
      <p:sp>
        <p:nvSpPr>
          <p:cNvPr id="96" name="Rectangle 21">
            <a:extLst>
              <a:ext uri="{FF2B5EF4-FFF2-40B4-BE49-F238E27FC236}">
                <a16:creationId xmlns:a16="http://schemas.microsoft.com/office/drawing/2014/main" id="{86865BFA-6BC6-45BA-A495-8048CB04B1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17307" y="4503385"/>
            <a:ext cx="1657683" cy="520595"/>
          </a:xfrm>
          <a:prstGeom prst="round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8343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3855">
              <a:lnSpc>
                <a:spcPct val="90000"/>
              </a:lnSpc>
              <a:defRPr/>
            </a:pPr>
            <a:r>
              <a:rPr lang="en-NZ" sz="1000" b="1" kern="0" spc="23" dirty="0">
                <a:solidFill>
                  <a:srgbClr val="54565A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VKA </a:t>
            </a:r>
            <a:r>
              <a:rPr lang="en-NZ" sz="1000" kern="0" spc="23" dirty="0">
                <a:solidFill>
                  <a:srgbClr val="54565A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(INR 2–3)</a:t>
            </a:r>
          </a:p>
        </p:txBody>
      </p:sp>
      <p:sp>
        <p:nvSpPr>
          <p:cNvPr id="97" name="Rectangle 21">
            <a:extLst>
              <a:ext uri="{FF2B5EF4-FFF2-40B4-BE49-F238E27FC236}">
                <a16:creationId xmlns:a16="http://schemas.microsoft.com/office/drawing/2014/main" id="{5B89730B-2645-456E-B3C3-9C306BD6ECD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17307" y="3402894"/>
            <a:ext cx="1657683" cy="520595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8343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3855">
              <a:lnSpc>
                <a:spcPct val="90000"/>
              </a:lnSpc>
              <a:defRPr/>
            </a:pPr>
            <a:r>
              <a:rPr lang="en-NZ" sz="1000" b="1" kern="0" spc="23" dirty="0">
                <a:solidFill>
                  <a:srgbClr val="54565A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Rivaroxaban 20 mg OD</a:t>
            </a:r>
            <a:endParaRPr lang="en-NZ" sz="1000" kern="0" spc="23" dirty="0">
              <a:solidFill>
                <a:srgbClr val="54565A">
                  <a:lumMod val="50000"/>
                </a:srgb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D4B1B06-EA31-4138-8147-ABDDD1CD4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77642"/>
              </p:ext>
            </p:extLst>
          </p:nvPr>
        </p:nvGraphicFramePr>
        <p:xfrm>
          <a:off x="6152174" y="3279667"/>
          <a:ext cx="4976073" cy="206438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509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309"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Number of events</a:t>
                      </a:r>
                    </a:p>
                  </a:txBody>
                  <a:tcPr marL="68384" marR="68384" marT="28208" marB="2820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Rivaroxaban</a:t>
                      </a:r>
                      <a:endParaRPr lang="en-GB" sz="1200" baseline="30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 (n=124)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VKA 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(n=124)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66"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Primary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</a:rPr>
                        <a:t>outcome </a:t>
                      </a:r>
                      <a:br>
                        <a:rPr lang="en-GB" sz="1200" b="1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="1" kern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NZ" altLang="en-US" sz="1100" b="1" kern="1200" dirty="0">
                          <a:solidFill>
                            <a:schemeClr val="tx1"/>
                          </a:solidFill>
                        </a:rPr>
                        <a:t>post-procedure major bleeding)</a:t>
                      </a:r>
                      <a:endParaRPr lang="en-NZ" altLang="en-US" sz="1200" b="1" kern="1200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78"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68288" lvl="1" indent="-92075" algn="l"/>
                      <a:r>
                        <a:rPr lang="en-GB" sz="1200" b="1" kern="1200" dirty="0">
                          <a:solidFill>
                            <a:schemeClr val="tx1"/>
                          </a:solidFill>
                        </a:rPr>
                        <a:t>Major bleed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478"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200" b="1" kern="1200" dirty="0">
                          <a:solidFill>
                            <a:schemeClr val="tx1"/>
                          </a:solidFill>
                        </a:rPr>
                        <a:t>Secondary outcomes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478"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lvl="1" indent="0" algn="l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Thromboembolic event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478"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lvl="1" indent="0" algn="l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Any bleeding events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384" marR="68384" marT="28208" marB="2820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27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4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D5BA-A741-4031-BB0D-793162B7FC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4568" y="46019"/>
            <a:ext cx="10510532" cy="1077218"/>
          </a:xfrm>
        </p:spPr>
        <p:txBody>
          <a:bodyPr anchor="ctr"/>
          <a:lstStyle/>
          <a:p>
            <a:pPr algn="l"/>
            <a:r>
              <a:rPr lang="en-GB" sz="3200" b="1" kern="1200" dirty="0">
                <a:cs typeface="Arial" panose="020B0604020202020204" pitchFamily="34" charset="0"/>
              </a:rPr>
              <a:t>RE-CIRCUIT: Dabigatran vs warfarin in AF ablation</a:t>
            </a:r>
            <a:r>
              <a:rPr lang="en-GB" sz="3200" b="1" kern="1200" baseline="30000" dirty="0">
                <a:cs typeface="Arial" panose="020B0604020202020204" pitchFamily="34" charset="0"/>
              </a:rPr>
              <a:t>1</a:t>
            </a:r>
          </a:p>
        </p:txBody>
      </p:sp>
      <p:sp>
        <p:nvSpPr>
          <p:cNvPr id="57" name="Text Placeholder 27">
            <a:extLst>
              <a:ext uri="{FF2B5EF4-FFF2-40B4-BE49-F238E27FC236}">
                <a16:creationId xmlns:a16="http://schemas.microsoft.com/office/drawing/2014/main" id="{B1C41A02-A09B-46F2-898D-36BC407C69DB}"/>
              </a:ext>
            </a:extLst>
          </p:cNvPr>
          <p:cNvSpPr txBox="1">
            <a:spLocks/>
          </p:cNvSpPr>
          <p:nvPr/>
        </p:nvSpPr>
        <p:spPr bwMode="auto">
          <a:xfrm>
            <a:off x="565345" y="1106329"/>
            <a:ext cx="10013142" cy="72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28600" indent="-228600" defTabSz="771571" eaLnBrk="1" hangingPunct="1">
              <a:spcBef>
                <a:spcPct val="50000"/>
              </a:spcBef>
              <a:buClr>
                <a:srgbClr val="EBB700"/>
              </a:buClr>
              <a:buSzPct val="120000"/>
              <a:buFont typeface="Arial" charset="0"/>
              <a:buChar char="•"/>
              <a:defRPr sz="1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1pPr>
            <a:lvl2pPr marL="742727" indent="-285664" eaLnBrk="1" hangingPunct="1">
              <a:spcBef>
                <a:spcPct val="20000"/>
              </a:spcBef>
              <a:buChar char="–"/>
              <a:defRPr sz="1999" baseline="0">
                <a:solidFill>
                  <a:schemeClr val="accent4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 marL="1142657" indent="-228531" eaLnBrk="1" hangingPunct="1">
              <a:spcBef>
                <a:spcPct val="20000"/>
              </a:spcBef>
              <a:buChar char="•"/>
              <a:defRPr sz="1600">
                <a:solidFill>
                  <a:schemeClr val="accent4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 marL="1599720" indent="-228531" eaLnBrk="1" hangingPunct="1">
              <a:spcBef>
                <a:spcPct val="20000"/>
              </a:spcBef>
              <a:buChar char="–"/>
              <a:defRPr sz="1600" baseline="0">
                <a:solidFill>
                  <a:schemeClr val="accent4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 marL="2056783" indent="-228531" eaLnBrk="1" hangingPunct="1">
              <a:spcBef>
                <a:spcPct val="20000"/>
              </a:spcBef>
              <a:buChar char="•"/>
              <a:defRPr sz="1600">
                <a:solidFill>
                  <a:schemeClr val="accent4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  <a:lvl6pPr marL="2513846" indent="-228531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182B52"/>
                </a:solidFill>
                <a:latin typeface="+mn-lt"/>
              </a:defRPr>
            </a:lvl6pPr>
            <a:lvl7pPr marL="2970908" indent="-228531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182B52"/>
                </a:solidFill>
                <a:latin typeface="+mn-lt"/>
              </a:defRPr>
            </a:lvl7pPr>
            <a:lvl8pPr marL="3427971" indent="-228531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182B52"/>
                </a:solidFill>
                <a:latin typeface="+mn-lt"/>
              </a:defRPr>
            </a:lvl8pPr>
            <a:lvl9pPr marL="3885034" indent="-228531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182B52"/>
                </a:solidFill>
                <a:latin typeface="+mn-lt"/>
              </a:defRPr>
            </a:lvl9pPr>
          </a:lstStyle>
          <a:p>
            <a:pPr marL="167490" indent="-167490" defTabSz="565311" fontAlgn="base">
              <a:spcBef>
                <a:spcPts val="0"/>
              </a:spcBef>
              <a:spcAft>
                <a:spcPts val="293"/>
              </a:spcAft>
              <a:defRPr/>
            </a:pPr>
            <a:r>
              <a:rPr lang="en-GB" sz="1600" dirty="0">
                <a:effectLst/>
                <a:latin typeface="Arial"/>
              </a:rPr>
              <a:t>Patients with paroxysmal (~68%) or persistent NVAF, scheduled for first pulmonary vein ablation (n=635)</a:t>
            </a:r>
          </a:p>
          <a:p>
            <a:pPr marL="460509" lvl="1" indent="-167490" defTabSz="565311" eaLnBrk="0" fontAlgn="base" hangingPunct="0">
              <a:spcBef>
                <a:spcPts val="0"/>
              </a:spcBef>
              <a:spcAft>
                <a:spcPts val="293"/>
              </a:spcAft>
              <a:buClr>
                <a:srgbClr val="EBB700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</a:rPr>
              <a:t>Time in therapeutic range (INR 2–3) was 66% in the warfarin arm</a:t>
            </a:r>
          </a:p>
          <a:p>
            <a:pPr marL="460509" lvl="1" indent="-167490" defTabSz="565311" eaLnBrk="0" fontAlgn="base" hangingPunct="0">
              <a:spcBef>
                <a:spcPts val="0"/>
              </a:spcBef>
              <a:spcAft>
                <a:spcPts val="293"/>
              </a:spcAft>
              <a:buClr>
                <a:srgbClr val="EBB700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</a:rPr>
              <a:t>Mean CHA</a:t>
            </a:r>
            <a:r>
              <a:rPr lang="en-GB" sz="1600" baseline="-25000" dirty="0">
                <a:solidFill>
                  <a:schemeClr val="tx1"/>
                </a:solidFill>
                <a:latin typeface="Arial"/>
              </a:rPr>
              <a:t>2</a:t>
            </a:r>
            <a:r>
              <a:rPr lang="en-GB" sz="1600" dirty="0">
                <a:solidFill>
                  <a:schemeClr val="tx1"/>
                </a:solidFill>
                <a:latin typeface="Arial"/>
              </a:rPr>
              <a:t>DS</a:t>
            </a:r>
            <a:r>
              <a:rPr lang="en-GB" sz="1600" baseline="-25000" dirty="0">
                <a:solidFill>
                  <a:schemeClr val="tx1"/>
                </a:solidFill>
                <a:latin typeface="Arial"/>
              </a:rPr>
              <a:t>2</a:t>
            </a:r>
            <a:r>
              <a:rPr lang="en-GB" sz="1600" dirty="0">
                <a:solidFill>
                  <a:schemeClr val="tx1"/>
                </a:solidFill>
                <a:latin typeface="Arial"/>
              </a:rPr>
              <a:t>-VASc score was 2 and mean age was 59 years, in both arms</a:t>
            </a:r>
          </a:p>
        </p:txBody>
      </p:sp>
      <p:sp>
        <p:nvSpPr>
          <p:cNvPr id="59" name="Rectangle 26">
            <a:extLst>
              <a:ext uri="{FF2B5EF4-FFF2-40B4-BE49-F238E27FC236}">
                <a16:creationId xmlns:a16="http://schemas.microsoft.com/office/drawing/2014/main" id="{2C2DB802-BF42-45CA-B119-EDA4FAE69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6652" y="2414571"/>
            <a:ext cx="2066735" cy="1730139"/>
          </a:xfrm>
          <a:prstGeom prst="roundRect">
            <a:avLst>
              <a:gd name="adj" fmla="val 4260"/>
            </a:avLst>
          </a:prstGeom>
          <a:solidFill>
            <a:srgbClr val="06355A">
              <a:lumMod val="20000"/>
              <a:lumOff val="80000"/>
            </a:srgbClr>
          </a:solidFill>
          <a:ln>
            <a:noFill/>
          </a:ln>
          <a:effectLst/>
        </p:spPr>
        <p:txBody>
          <a:bodyPr anchor="ctr"/>
          <a:lstStyle/>
          <a:p>
            <a:pPr algn="ctr" defTabSz="423855" eaLnBrk="0" fontAlgn="base" hangingPunct="0">
              <a:lnSpc>
                <a:spcPct val="90000"/>
              </a:lnSpc>
              <a:spcBef>
                <a:spcPts val="278"/>
              </a:spcBef>
              <a:buClr>
                <a:srgbClr val="FFFFFF"/>
              </a:buClr>
              <a:defRPr/>
            </a:pPr>
            <a:r>
              <a:rPr lang="en-GB" altLang="en-US" sz="1200" b="1" kern="0" dirty="0">
                <a:solidFill>
                  <a:srgbClr val="00619D"/>
                </a:solidFill>
                <a:latin typeface="Tahoma" charset="0"/>
                <a:ea typeface="Tahoma" charset="0"/>
                <a:cs typeface="Tahoma" charset="0"/>
              </a:rPr>
              <a:t>Primary endpoint</a:t>
            </a:r>
            <a:endParaRPr lang="en-GB" altLang="en-US" sz="1200" kern="0" dirty="0">
              <a:solidFill>
                <a:srgbClr val="00619D"/>
              </a:solidFill>
              <a:latin typeface="Tahoma" charset="0"/>
              <a:ea typeface="Tahoma" charset="0"/>
              <a:cs typeface="Tahoma" charset="0"/>
            </a:endParaRPr>
          </a:p>
          <a:p>
            <a:pPr marL="83887" indent="-83887" algn="ctr" defTabSz="423855" eaLnBrk="0" fontAlgn="base" hangingPunct="0">
              <a:lnSpc>
                <a:spcPct val="90000"/>
              </a:lnSpc>
              <a:spcBef>
                <a:spcPts val="186"/>
              </a:spcBef>
              <a:buClr>
                <a:srgbClr val="00619D"/>
              </a:buClr>
              <a:buFont typeface="Arial" panose="020B0604020202020204" pitchFamily="34" charset="0"/>
              <a:buChar char="•"/>
              <a:defRPr/>
            </a:pPr>
            <a:r>
              <a:rPr lang="en-NZ" altLang="en-US" sz="1000" kern="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ISTH major bleeding</a:t>
            </a:r>
          </a:p>
          <a:p>
            <a:pPr algn="ctr" defTabSz="423855" eaLnBrk="0" fontAlgn="base" hangingPunct="0">
              <a:lnSpc>
                <a:spcPct val="90000"/>
              </a:lnSpc>
              <a:spcBef>
                <a:spcPts val="556"/>
              </a:spcBef>
              <a:buClr>
                <a:srgbClr val="00619D"/>
              </a:buClr>
              <a:defRPr/>
            </a:pPr>
            <a:r>
              <a:rPr lang="en-NZ" altLang="en-US" sz="1200" b="1" kern="0" dirty="0">
                <a:solidFill>
                  <a:srgbClr val="00619D"/>
                </a:solidFill>
                <a:latin typeface="Tahoma" charset="0"/>
                <a:ea typeface="Tahoma" charset="0"/>
                <a:cs typeface="Tahoma" charset="0"/>
              </a:rPr>
              <a:t>Secondary endpoints</a:t>
            </a:r>
          </a:p>
          <a:p>
            <a:pPr marL="83887" indent="-83887" algn="ctr" defTabSz="423855" eaLnBrk="0" fontAlgn="base" hangingPunct="0">
              <a:lnSpc>
                <a:spcPct val="90000"/>
              </a:lnSpc>
              <a:spcBef>
                <a:spcPts val="186"/>
              </a:spcBef>
              <a:buClr>
                <a:srgbClr val="00619D"/>
              </a:buClr>
              <a:buFont typeface="Arial" panose="020B0604020202020204" pitchFamily="34" charset="0"/>
              <a:buChar char="•"/>
              <a:defRPr/>
            </a:pPr>
            <a:r>
              <a:rPr lang="en-NZ" altLang="en-US" sz="1000" kern="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Composite of stroke,</a:t>
            </a:r>
            <a:br>
              <a:rPr lang="en-NZ" altLang="en-US" sz="1000" kern="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NZ" altLang="en-US" sz="1000" kern="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systemic embolism or TIA; minor bleeding events; and a composite of major bleeding events and TEE (stroke, systemic embolism or TIA)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3C731A77-75EC-4266-AD08-61EEBC045274}"/>
              </a:ext>
            </a:extLst>
          </p:cNvPr>
          <p:cNvSpPr txBox="1"/>
          <p:nvPr/>
        </p:nvSpPr>
        <p:spPr>
          <a:xfrm>
            <a:off x="3435906" y="3122444"/>
            <a:ext cx="724878" cy="216982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 anchor="ctr">
            <a:spAutoFit/>
          </a:bodyPr>
          <a:lstStyle>
            <a:defPPr>
              <a:defRPr lang="en-GB"/>
            </a:defPPr>
            <a:lvl1pPr algn="ctr">
              <a:defRPr sz="1400" b="1" spc="150">
                <a:latin typeface="Calibri" panose="020F0502020204030204" pitchFamily="34" charset="0"/>
              </a:defRPr>
            </a:lvl1pPr>
          </a:lstStyle>
          <a:p>
            <a:pPr defTabSz="423855">
              <a:lnSpc>
                <a:spcPct val="90000"/>
              </a:lnSpc>
              <a:defRPr/>
            </a:pPr>
            <a:r>
              <a:rPr lang="en-GB" sz="900" b="0" kern="0" spc="0" dirty="0">
                <a:latin typeface="Tahoma" charset="0"/>
                <a:ea typeface="Tahoma" charset="0"/>
                <a:cs typeface="Tahoma" charset="0"/>
              </a:rPr>
              <a:t>4–8 weeks</a:t>
            </a:r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C8C802C0-6D26-40E2-85BC-66A649E1E23E}"/>
              </a:ext>
            </a:extLst>
          </p:cNvPr>
          <p:cNvSpPr/>
          <p:nvPr/>
        </p:nvSpPr>
        <p:spPr>
          <a:xfrm>
            <a:off x="2572884" y="2860153"/>
            <a:ext cx="609090" cy="708613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42385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834" kern="0" dirty="0">
              <a:solidFill>
                <a:srgbClr val="57575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2" name="TextBox 80">
            <a:extLst>
              <a:ext uri="{FF2B5EF4-FFF2-40B4-BE49-F238E27FC236}">
                <a16:creationId xmlns:a16="http://schemas.microsoft.com/office/drawing/2014/main" id="{E09A8C15-67C7-461D-A6C6-63EA5CA948CB}"/>
              </a:ext>
            </a:extLst>
          </p:cNvPr>
          <p:cNvSpPr txBox="1"/>
          <p:nvPr/>
        </p:nvSpPr>
        <p:spPr>
          <a:xfrm>
            <a:off x="2717504" y="3084983"/>
            <a:ext cx="319908" cy="2593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defPPr>
              <a:defRPr lang="en-GB"/>
            </a:defPPr>
            <a:lvl1pPr algn="ctr" eaLnBrk="0" hangingPunct="0">
              <a:lnSpc>
                <a:spcPct val="80000"/>
              </a:lnSpc>
              <a:defRPr sz="1400" b="1">
                <a:solidFill>
                  <a:srgbClr val="575756">
                    <a:lumMod val="50000"/>
                  </a:srgbClr>
                </a:solidFill>
                <a:latin typeface="Calibri"/>
                <a:cs typeface="Calibri"/>
              </a:defRPr>
            </a:lvl1pPr>
          </a:lstStyle>
          <a:p>
            <a:pPr defTabSz="423855">
              <a:defRPr/>
            </a:pPr>
            <a:r>
              <a:rPr lang="en-US" sz="650" kern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R </a:t>
            </a:r>
          </a:p>
          <a:p>
            <a:pPr defTabSz="423855">
              <a:defRPr/>
            </a:pPr>
            <a:r>
              <a:rPr lang="en-US" sz="742" kern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1:1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996F5E3-7D08-42A4-B846-17A17F3B8FDE}"/>
              </a:ext>
            </a:extLst>
          </p:cNvPr>
          <p:cNvGrpSpPr/>
          <p:nvPr/>
        </p:nvGrpSpPr>
        <p:grpSpPr>
          <a:xfrm>
            <a:off x="4537477" y="2162087"/>
            <a:ext cx="417264" cy="2119356"/>
            <a:chOff x="7840301" y="1268405"/>
            <a:chExt cx="651850" cy="4109473"/>
          </a:xfrm>
        </p:grpSpPr>
        <p:sp>
          <p:nvSpPr>
            <p:cNvPr id="74" name="Rectangle 26">
              <a:extLst>
                <a:ext uri="{FF2B5EF4-FFF2-40B4-BE49-F238E27FC236}">
                  <a16:creationId xmlns:a16="http://schemas.microsoft.com/office/drawing/2014/main" id="{14615B6A-681F-45FF-882F-AB0EF477D7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40301" y="1268405"/>
              <a:ext cx="651850" cy="4109473"/>
            </a:xfrm>
            <a:prstGeom prst="roundRect">
              <a:avLst>
                <a:gd name="adj" fmla="val 9475"/>
              </a:avLst>
            </a:prstGeom>
            <a:solidFill>
              <a:srgbClr val="06355A">
                <a:lumMod val="20000"/>
                <a:lumOff val="80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defTabSz="423855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ts val="186"/>
                </a:spcAft>
                <a:buClr>
                  <a:srgbClr val="FFFFFF"/>
                </a:buClr>
                <a:defRPr/>
              </a:pPr>
              <a:endParaRPr lang="en-NZ" altLang="en-US" sz="586" b="1" kern="0" dirty="0">
                <a:solidFill>
                  <a:srgbClr val="575756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75" name="object 10">
              <a:extLst>
                <a:ext uri="{FF2B5EF4-FFF2-40B4-BE49-F238E27FC236}">
                  <a16:creationId xmlns:a16="http://schemas.microsoft.com/office/drawing/2014/main" id="{1B62061B-B602-47CF-AFD6-0FE054DF56EE}"/>
                </a:ext>
              </a:extLst>
            </p:cNvPr>
            <p:cNvSpPr txBox="1"/>
            <p:nvPr/>
          </p:nvSpPr>
          <p:spPr>
            <a:xfrm>
              <a:off x="7973905" y="1421904"/>
              <a:ext cx="384647" cy="3766834"/>
            </a:xfrm>
            <a:prstGeom prst="rect">
              <a:avLst/>
            </a:prstGeom>
          </p:spPr>
          <p:txBody>
            <a:bodyPr vert="vert270" wrap="none" lIns="0" tIns="0" rIns="0" bIns="0" rtlCol="0" anchor="ctr">
              <a:spAutoFit/>
            </a:bodyPr>
            <a:lstStyle/>
            <a:p>
              <a:pPr marL="5887" algn="ctr" defTabSz="423855">
                <a:defRPr/>
              </a:pPr>
              <a:r>
                <a:rPr lang="en-GB" sz="800" b="1" kern="0" spc="-7" dirty="0">
                  <a:solidFill>
                    <a:srgbClr val="0768A9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rPr>
                <a:t>Pulmonary vein ablation procedure</a:t>
              </a:r>
              <a:br>
                <a:rPr lang="en-GB" sz="800" b="1" kern="0" spc="-7" dirty="0">
                  <a:solidFill>
                    <a:srgbClr val="0768A9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rPr>
              </a:br>
              <a:r>
                <a:rPr lang="en-GB" sz="800" b="1" kern="0" spc="-7" dirty="0">
                  <a:solidFill>
                    <a:srgbClr val="0768A9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rPr>
                <a:t>IV heparin </a:t>
              </a:r>
              <a:r>
                <a:rPr lang="en-GB" sz="800" kern="0" spc="-7" dirty="0">
                  <a:solidFill>
                    <a:srgbClr val="0768A9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rPr>
                <a:t>(ACT &gt;300 sec recommended)</a:t>
              </a:r>
              <a:endParaRPr sz="800" kern="0" dirty="0">
                <a:solidFill>
                  <a:srgbClr val="0768A9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sp>
        <p:nvSpPr>
          <p:cNvPr id="64" name="Rectangle 21">
            <a:extLst>
              <a:ext uri="{FF2B5EF4-FFF2-40B4-BE49-F238E27FC236}">
                <a16:creationId xmlns:a16="http://schemas.microsoft.com/office/drawing/2014/main" id="{57C6AB40-F3BE-4816-B4FD-D1A1E7DBB3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11881" y="3362082"/>
            <a:ext cx="1135334" cy="413364"/>
          </a:xfrm>
          <a:prstGeom prst="round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8343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3855">
              <a:lnSpc>
                <a:spcPct val="90000"/>
              </a:lnSpc>
              <a:defRPr/>
            </a:pPr>
            <a:r>
              <a:rPr lang="en-NZ" sz="900" b="1" kern="0" spc="23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Warfarin </a:t>
            </a:r>
            <a:br>
              <a:rPr lang="en-NZ" sz="900" b="1" kern="0" spc="23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NZ" sz="900" kern="0" spc="23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(INR 2–3)</a:t>
            </a:r>
          </a:p>
          <a:p>
            <a:pPr algn="ctr" defTabSz="423855">
              <a:lnSpc>
                <a:spcPct val="90000"/>
              </a:lnSpc>
              <a:defRPr/>
            </a:pPr>
            <a:r>
              <a:rPr lang="en-NZ" sz="900" kern="0" spc="23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Uninterrupted</a:t>
            </a:r>
          </a:p>
        </p:txBody>
      </p:sp>
      <p:sp>
        <p:nvSpPr>
          <p:cNvPr id="65" name="Rectangle 21">
            <a:extLst>
              <a:ext uri="{FF2B5EF4-FFF2-40B4-BE49-F238E27FC236}">
                <a16:creationId xmlns:a16="http://schemas.microsoft.com/office/drawing/2014/main" id="{51F7922A-0EB5-4AAF-8536-5F1D420CD9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85575" y="2659341"/>
            <a:ext cx="1135334" cy="415736"/>
          </a:xfrm>
          <a:prstGeom prst="roundRect">
            <a:avLst/>
          </a:prstGeom>
          <a:solidFill>
            <a:srgbClr val="77933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8343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3855">
              <a:lnSpc>
                <a:spcPct val="90000"/>
              </a:lnSpc>
              <a:defRPr/>
            </a:pPr>
            <a:r>
              <a:rPr lang="en-NZ" sz="900" b="1" kern="0" spc="23" dirty="0">
                <a:latin typeface="Tahoma" charset="0"/>
                <a:ea typeface="Tahoma" charset="0"/>
                <a:cs typeface="Tahoma" charset="0"/>
              </a:rPr>
              <a:t>Dabigatran </a:t>
            </a:r>
            <a:br>
              <a:rPr lang="en-NZ" sz="900" b="1" kern="0" spc="23" dirty="0">
                <a:latin typeface="Tahoma" charset="0"/>
                <a:ea typeface="Tahoma" charset="0"/>
                <a:cs typeface="Tahoma" charset="0"/>
              </a:rPr>
            </a:br>
            <a:r>
              <a:rPr lang="en-NZ" sz="900" b="1" kern="0" spc="23" dirty="0">
                <a:latin typeface="Tahoma" charset="0"/>
                <a:ea typeface="Tahoma" charset="0"/>
                <a:cs typeface="Tahoma" charset="0"/>
              </a:rPr>
              <a:t>150 mg BID</a:t>
            </a:r>
            <a:br>
              <a:rPr lang="en-NZ" sz="900" b="1" kern="0" spc="23" dirty="0">
                <a:latin typeface="Tahoma" charset="0"/>
                <a:ea typeface="Tahoma" charset="0"/>
                <a:cs typeface="Tahoma" charset="0"/>
              </a:rPr>
            </a:br>
            <a:r>
              <a:rPr lang="en-NZ" sz="900" kern="0" spc="23" dirty="0">
                <a:latin typeface="Tahoma" charset="0"/>
                <a:ea typeface="Tahoma" charset="0"/>
                <a:cs typeface="Tahoma" charset="0"/>
              </a:rPr>
              <a:t>Uninterrupted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58AE630-3896-487D-92B1-B13538856475}"/>
              </a:ext>
            </a:extLst>
          </p:cNvPr>
          <p:cNvCxnSpPr>
            <a:cxnSpLocks/>
          </p:cNvCxnSpPr>
          <p:nvPr/>
        </p:nvCxnSpPr>
        <p:spPr>
          <a:xfrm>
            <a:off x="4346690" y="3568764"/>
            <a:ext cx="18445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D931A67-98DD-4F30-B160-31BE39CF5CD7}"/>
              </a:ext>
            </a:extLst>
          </p:cNvPr>
          <p:cNvCxnSpPr>
            <a:cxnSpLocks/>
          </p:cNvCxnSpPr>
          <p:nvPr/>
        </p:nvCxnSpPr>
        <p:spPr>
          <a:xfrm>
            <a:off x="4321222" y="2860152"/>
            <a:ext cx="18445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460D34F-E8DC-49F7-A80D-D8FD08DAA6F4}"/>
              </a:ext>
            </a:extLst>
          </p:cNvPr>
          <p:cNvCxnSpPr>
            <a:cxnSpLocks/>
          </p:cNvCxnSpPr>
          <p:nvPr/>
        </p:nvCxnSpPr>
        <p:spPr>
          <a:xfrm>
            <a:off x="4954743" y="3568764"/>
            <a:ext cx="18445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B8510B4-FC01-4C5F-846D-2E39AA48EC6F}"/>
              </a:ext>
            </a:extLst>
          </p:cNvPr>
          <p:cNvCxnSpPr>
            <a:cxnSpLocks/>
          </p:cNvCxnSpPr>
          <p:nvPr/>
        </p:nvCxnSpPr>
        <p:spPr>
          <a:xfrm flipV="1">
            <a:off x="4954743" y="2853653"/>
            <a:ext cx="184458" cy="64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70" name="TextBox 36">
            <a:extLst>
              <a:ext uri="{FF2B5EF4-FFF2-40B4-BE49-F238E27FC236}">
                <a16:creationId xmlns:a16="http://schemas.microsoft.com/office/drawing/2014/main" id="{14227E5C-CDE3-41D2-8502-E556617E793D}"/>
              </a:ext>
            </a:extLst>
          </p:cNvPr>
          <p:cNvSpPr txBox="1"/>
          <p:nvPr/>
        </p:nvSpPr>
        <p:spPr>
          <a:xfrm>
            <a:off x="5317408" y="3122444"/>
            <a:ext cx="599844" cy="216982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 anchor="ctr">
            <a:spAutoFit/>
          </a:bodyPr>
          <a:lstStyle>
            <a:defPPr>
              <a:defRPr lang="en-GB"/>
            </a:defPPr>
            <a:lvl1pPr algn="ctr">
              <a:defRPr sz="1400" b="1" spc="150">
                <a:latin typeface="Calibri" panose="020F0502020204030204" pitchFamily="34" charset="0"/>
              </a:defRPr>
            </a:lvl1pPr>
          </a:lstStyle>
          <a:p>
            <a:pPr defTabSz="423855">
              <a:lnSpc>
                <a:spcPct val="90000"/>
              </a:lnSpc>
              <a:defRPr/>
            </a:pPr>
            <a:r>
              <a:rPr lang="en-GB" sz="900" b="0" kern="0" spc="0" dirty="0">
                <a:latin typeface="Tahoma" charset="0"/>
                <a:ea typeface="Tahoma" charset="0"/>
                <a:cs typeface="Tahoma" charset="0"/>
              </a:rPr>
              <a:t>8 weeks</a:t>
            </a:r>
          </a:p>
        </p:txBody>
      </p:sp>
      <p:sp>
        <p:nvSpPr>
          <p:cNvPr id="71" name="Rectangle 21">
            <a:extLst>
              <a:ext uri="{FF2B5EF4-FFF2-40B4-BE49-F238E27FC236}">
                <a16:creationId xmlns:a16="http://schemas.microsoft.com/office/drawing/2014/main" id="{D3C0B1AF-2EDA-4EF9-9262-1125292AB0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50941" y="3354504"/>
            <a:ext cx="938963" cy="428008"/>
          </a:xfrm>
          <a:prstGeom prst="round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8343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3855">
              <a:lnSpc>
                <a:spcPct val="90000"/>
              </a:lnSpc>
              <a:defRPr/>
            </a:pPr>
            <a:r>
              <a:rPr lang="en-NZ" sz="900" b="1" kern="0" spc="23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Warfarin </a:t>
            </a:r>
            <a:br>
              <a:rPr lang="en-NZ" sz="900" b="1" kern="0" spc="23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NZ" sz="900" kern="0" spc="23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(INR 2–3)</a:t>
            </a:r>
          </a:p>
        </p:txBody>
      </p:sp>
      <p:sp>
        <p:nvSpPr>
          <p:cNvPr id="72" name="Rectangle 21">
            <a:extLst>
              <a:ext uri="{FF2B5EF4-FFF2-40B4-BE49-F238E27FC236}">
                <a16:creationId xmlns:a16="http://schemas.microsoft.com/office/drawing/2014/main" id="{CABD29E5-AC2D-4C73-8CDC-18DF8BCC2A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32722" y="2655191"/>
            <a:ext cx="941276" cy="428011"/>
          </a:xfrm>
          <a:prstGeom prst="roundRect">
            <a:avLst/>
          </a:prstGeom>
          <a:solidFill>
            <a:srgbClr val="77933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8343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3855">
              <a:lnSpc>
                <a:spcPct val="90000"/>
              </a:lnSpc>
              <a:defRPr/>
            </a:pPr>
            <a:r>
              <a:rPr lang="en-NZ" sz="900" b="1" kern="0" spc="23" dirty="0">
                <a:latin typeface="Tahoma" charset="0"/>
                <a:ea typeface="Tahoma" charset="0"/>
                <a:cs typeface="Tahoma" charset="0"/>
              </a:rPr>
              <a:t>Dabigatran </a:t>
            </a:r>
            <a:br>
              <a:rPr lang="en-NZ" sz="900" b="1" kern="0" spc="23" dirty="0">
                <a:latin typeface="Tahoma" charset="0"/>
                <a:ea typeface="Tahoma" charset="0"/>
                <a:cs typeface="Tahoma" charset="0"/>
              </a:rPr>
            </a:br>
            <a:r>
              <a:rPr lang="en-NZ" sz="900" b="1" kern="0" spc="23" dirty="0">
                <a:latin typeface="Tahoma" charset="0"/>
                <a:ea typeface="Tahoma" charset="0"/>
                <a:cs typeface="Tahoma" charset="0"/>
              </a:rPr>
              <a:t>150 mg BID</a:t>
            </a:r>
            <a:endParaRPr lang="en-NZ" sz="900" kern="0" spc="23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C7137C-BE32-4D08-8F97-360D5BAE9AA1}"/>
              </a:ext>
            </a:extLst>
          </p:cNvPr>
          <p:cNvSpPr txBox="1"/>
          <p:nvPr/>
        </p:nvSpPr>
        <p:spPr>
          <a:xfrm>
            <a:off x="7686409" y="6346220"/>
            <a:ext cx="4315041" cy="37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874" tIns="33439" rIns="66874" bIns="33439">
            <a:spAutoFit/>
          </a:bodyPr>
          <a:lstStyle>
            <a:defPPr>
              <a:defRPr lang="en-US"/>
            </a:defPPr>
            <a:lvl1pPr algn="r">
              <a:defRPr sz="1200" b="0">
                <a:solidFill>
                  <a:srgbClr val="FFFFFF"/>
                </a:solidFill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sz="2000" baseline="0"/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defTabSz="6699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1. Calkins H, et al. New 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</a:rPr>
              <a:t>Engl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 J Med 2017;376:1627–36; </a:t>
            </a:r>
            <a:br>
              <a:rPr lang="en-GB" sz="10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2. Dabigatran 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</a:rPr>
              <a:t>SmPC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. Available at: http://www.ema.europa.eu.</a:t>
            </a:r>
          </a:p>
        </p:txBody>
      </p:sp>
      <p:sp>
        <p:nvSpPr>
          <p:cNvPr id="31" name="Freeform 129">
            <a:extLst>
              <a:ext uri="{FF2B5EF4-FFF2-40B4-BE49-F238E27FC236}">
                <a16:creationId xmlns:a16="http://schemas.microsoft.com/office/drawing/2014/main" id="{4A6B5E9E-924C-4906-89D5-9152AA26FDED}"/>
              </a:ext>
            </a:extLst>
          </p:cNvPr>
          <p:cNvSpPr/>
          <p:nvPr/>
        </p:nvSpPr>
        <p:spPr>
          <a:xfrm>
            <a:off x="7197924" y="3346827"/>
            <a:ext cx="3754654" cy="1191269"/>
          </a:xfrm>
          <a:custGeom>
            <a:avLst/>
            <a:gdLst>
              <a:gd name="connsiteX0" fmla="*/ 0 w 5050465"/>
              <a:gd name="connsiteY0" fmla="*/ 1743740 h 1743740"/>
              <a:gd name="connsiteX1" fmla="*/ 0 w 5050465"/>
              <a:gd name="connsiteY1" fmla="*/ 1026042 h 1743740"/>
              <a:gd name="connsiteX2" fmla="*/ 42531 w 5050465"/>
              <a:gd name="connsiteY2" fmla="*/ 1026042 h 1743740"/>
              <a:gd name="connsiteX3" fmla="*/ 42531 w 5050465"/>
              <a:gd name="connsiteY3" fmla="*/ 733647 h 1743740"/>
              <a:gd name="connsiteX4" fmla="*/ 90377 w 5050465"/>
              <a:gd name="connsiteY4" fmla="*/ 733647 h 1743740"/>
              <a:gd name="connsiteX5" fmla="*/ 90377 w 5050465"/>
              <a:gd name="connsiteY5" fmla="*/ 643270 h 1743740"/>
              <a:gd name="connsiteX6" fmla="*/ 265814 w 5050465"/>
              <a:gd name="connsiteY6" fmla="*/ 643270 h 1743740"/>
              <a:gd name="connsiteX7" fmla="*/ 265814 w 5050465"/>
              <a:gd name="connsiteY7" fmla="*/ 558209 h 1743740"/>
              <a:gd name="connsiteX8" fmla="*/ 435935 w 5050465"/>
              <a:gd name="connsiteY8" fmla="*/ 558209 h 1743740"/>
              <a:gd name="connsiteX9" fmla="*/ 435935 w 5050465"/>
              <a:gd name="connsiteY9" fmla="*/ 462516 h 1743740"/>
              <a:gd name="connsiteX10" fmla="*/ 574158 w 5050465"/>
              <a:gd name="connsiteY10" fmla="*/ 462516 h 1743740"/>
              <a:gd name="connsiteX11" fmla="*/ 574158 w 5050465"/>
              <a:gd name="connsiteY11" fmla="*/ 372140 h 1743740"/>
              <a:gd name="connsiteX12" fmla="*/ 1047307 w 5050465"/>
              <a:gd name="connsiteY12" fmla="*/ 372140 h 1743740"/>
              <a:gd name="connsiteX13" fmla="*/ 1047307 w 5050465"/>
              <a:gd name="connsiteY13" fmla="*/ 276447 h 1743740"/>
              <a:gd name="connsiteX14" fmla="*/ 1259958 w 5050465"/>
              <a:gd name="connsiteY14" fmla="*/ 276447 h 1743740"/>
              <a:gd name="connsiteX15" fmla="*/ 1259958 w 5050465"/>
              <a:gd name="connsiteY15" fmla="*/ 180754 h 1743740"/>
              <a:gd name="connsiteX16" fmla="*/ 2870791 w 5050465"/>
              <a:gd name="connsiteY16" fmla="*/ 180754 h 1743740"/>
              <a:gd name="connsiteX17" fmla="*/ 2870791 w 5050465"/>
              <a:gd name="connsiteY17" fmla="*/ 0 h 1743740"/>
              <a:gd name="connsiteX18" fmla="*/ 5050465 w 5050465"/>
              <a:gd name="connsiteY18" fmla="*/ 0 h 174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50465" h="1743740">
                <a:moveTo>
                  <a:pt x="0" y="1743740"/>
                </a:moveTo>
                <a:lnTo>
                  <a:pt x="0" y="1026042"/>
                </a:lnTo>
                <a:lnTo>
                  <a:pt x="42531" y="1026042"/>
                </a:lnTo>
                <a:lnTo>
                  <a:pt x="42531" y="733647"/>
                </a:lnTo>
                <a:lnTo>
                  <a:pt x="90377" y="733647"/>
                </a:lnTo>
                <a:lnTo>
                  <a:pt x="90377" y="643270"/>
                </a:lnTo>
                <a:lnTo>
                  <a:pt x="265814" y="643270"/>
                </a:lnTo>
                <a:lnTo>
                  <a:pt x="265814" y="558209"/>
                </a:lnTo>
                <a:lnTo>
                  <a:pt x="435935" y="558209"/>
                </a:lnTo>
                <a:lnTo>
                  <a:pt x="435935" y="462516"/>
                </a:lnTo>
                <a:lnTo>
                  <a:pt x="574158" y="462516"/>
                </a:lnTo>
                <a:lnTo>
                  <a:pt x="574158" y="372140"/>
                </a:lnTo>
                <a:lnTo>
                  <a:pt x="1047307" y="372140"/>
                </a:lnTo>
                <a:lnTo>
                  <a:pt x="1047307" y="276447"/>
                </a:lnTo>
                <a:lnTo>
                  <a:pt x="1259958" y="276447"/>
                </a:lnTo>
                <a:lnTo>
                  <a:pt x="1259958" y="180754"/>
                </a:lnTo>
                <a:lnTo>
                  <a:pt x="2870791" y="180754"/>
                </a:lnTo>
                <a:lnTo>
                  <a:pt x="2870791" y="0"/>
                </a:lnTo>
                <a:lnTo>
                  <a:pt x="5050465" y="0"/>
                </a:lnTo>
              </a:path>
            </a:pathLst>
          </a:cu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5311">
              <a:defRPr/>
            </a:pPr>
            <a:endParaRPr lang="en-GB" sz="742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50D0AD-BC91-42F1-A002-ADA70940ECD7}"/>
              </a:ext>
            </a:extLst>
          </p:cNvPr>
          <p:cNvCxnSpPr/>
          <p:nvPr/>
        </p:nvCxnSpPr>
        <p:spPr>
          <a:xfrm>
            <a:off x="7149749" y="4858750"/>
            <a:ext cx="389012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B5DBF83-B982-48CB-889E-8A8C230746D7}"/>
              </a:ext>
            </a:extLst>
          </p:cNvPr>
          <p:cNvGrpSpPr/>
          <p:nvPr/>
        </p:nvGrpSpPr>
        <p:grpSpPr>
          <a:xfrm>
            <a:off x="7089097" y="2760944"/>
            <a:ext cx="70525" cy="2098785"/>
            <a:chOff x="1687728" y="621872"/>
            <a:chExt cx="94864" cy="2945350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848BEC2-F908-449F-96EA-B29B92731FAC}"/>
                </a:ext>
              </a:extLst>
            </p:cNvPr>
            <p:cNvCxnSpPr/>
            <p:nvPr/>
          </p:nvCxnSpPr>
          <p:spPr>
            <a:xfrm flipV="1">
              <a:off x="1775638" y="627749"/>
              <a:ext cx="0" cy="293947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246724A-17CF-4C35-8864-16C4D5B19074}"/>
                </a:ext>
              </a:extLst>
            </p:cNvPr>
            <p:cNvCxnSpPr/>
            <p:nvPr/>
          </p:nvCxnSpPr>
          <p:spPr>
            <a:xfrm>
              <a:off x="1698985" y="621872"/>
              <a:ext cx="815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6538E49-4485-42A2-AD67-5DBB933F9E5E}"/>
                </a:ext>
              </a:extLst>
            </p:cNvPr>
            <p:cNvGrpSpPr/>
            <p:nvPr/>
          </p:nvGrpSpPr>
          <p:grpSpPr>
            <a:xfrm>
              <a:off x="1687728" y="918422"/>
              <a:ext cx="94864" cy="2619992"/>
              <a:chOff x="1687746" y="571962"/>
              <a:chExt cx="94852" cy="1631642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49CEC8CD-0EE2-4368-87F2-5E1D42DAAF84}"/>
                  </a:ext>
                </a:extLst>
              </p:cNvPr>
              <p:cNvCxnSpPr/>
              <p:nvPr/>
            </p:nvCxnSpPr>
            <p:spPr>
              <a:xfrm>
                <a:off x="1688746" y="2025016"/>
                <a:ext cx="815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CBD3664-9D77-42DB-9897-EFF56B4D79AB}"/>
                  </a:ext>
                </a:extLst>
              </p:cNvPr>
              <p:cNvCxnSpPr/>
              <p:nvPr/>
            </p:nvCxnSpPr>
            <p:spPr>
              <a:xfrm>
                <a:off x="1693968" y="1843664"/>
                <a:ext cx="815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9D54325-ACC5-4835-B8BF-183E043FE68C}"/>
                  </a:ext>
                </a:extLst>
              </p:cNvPr>
              <p:cNvCxnSpPr/>
              <p:nvPr/>
            </p:nvCxnSpPr>
            <p:spPr>
              <a:xfrm>
                <a:off x="1687746" y="2203604"/>
                <a:ext cx="815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CA7BC9E7-6ABA-4E19-B766-8C81A9DFDA80}"/>
                  </a:ext>
                </a:extLst>
              </p:cNvPr>
              <p:cNvCxnSpPr/>
              <p:nvPr/>
            </p:nvCxnSpPr>
            <p:spPr>
              <a:xfrm>
                <a:off x="1693654" y="1662198"/>
                <a:ext cx="815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E317997-64F1-41BD-AC91-411380D48E0F}"/>
                  </a:ext>
                </a:extLst>
              </p:cNvPr>
              <p:cNvCxnSpPr/>
              <p:nvPr/>
            </p:nvCxnSpPr>
            <p:spPr>
              <a:xfrm>
                <a:off x="1694980" y="1298489"/>
                <a:ext cx="815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EB5AACF2-B26E-42F2-B8F8-C0CC09A47926}"/>
                  </a:ext>
                </a:extLst>
              </p:cNvPr>
              <p:cNvCxnSpPr/>
              <p:nvPr/>
            </p:nvCxnSpPr>
            <p:spPr>
              <a:xfrm>
                <a:off x="1700192" y="1117138"/>
                <a:ext cx="815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5F94F3B7-4AA5-417A-BEEC-492F5C04A8D4}"/>
                  </a:ext>
                </a:extLst>
              </p:cNvPr>
              <p:cNvCxnSpPr/>
              <p:nvPr/>
            </p:nvCxnSpPr>
            <p:spPr>
              <a:xfrm>
                <a:off x="1693962" y="1477078"/>
                <a:ext cx="815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9560075-78B8-4AFC-A6EB-D29B32ABE4C4}"/>
                  </a:ext>
                </a:extLst>
              </p:cNvPr>
              <p:cNvCxnSpPr/>
              <p:nvPr/>
            </p:nvCxnSpPr>
            <p:spPr>
              <a:xfrm>
                <a:off x="1699872" y="932341"/>
                <a:ext cx="815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AC37A86-FB06-44F3-B204-136AF178EBCD}"/>
                  </a:ext>
                </a:extLst>
              </p:cNvPr>
              <p:cNvCxnSpPr/>
              <p:nvPr/>
            </p:nvCxnSpPr>
            <p:spPr>
              <a:xfrm>
                <a:off x="1693772" y="571962"/>
                <a:ext cx="815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3DEA6CB-FF9E-422F-8DA4-A75CCAC46EDA}"/>
                  </a:ext>
                </a:extLst>
              </p:cNvPr>
              <p:cNvCxnSpPr/>
              <p:nvPr/>
            </p:nvCxnSpPr>
            <p:spPr>
              <a:xfrm>
                <a:off x="1701012" y="753162"/>
                <a:ext cx="815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A858BA-B221-4C72-A8CB-CDF0635611E8}"/>
              </a:ext>
            </a:extLst>
          </p:cNvPr>
          <p:cNvCxnSpPr/>
          <p:nvPr/>
        </p:nvCxnSpPr>
        <p:spPr>
          <a:xfrm rot="5400000">
            <a:off x="7144970" y="4883444"/>
            <a:ext cx="5808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4F989D-3CBF-4CF1-B8A1-CCC8264ED045}"/>
              </a:ext>
            </a:extLst>
          </p:cNvPr>
          <p:cNvCxnSpPr/>
          <p:nvPr/>
        </p:nvCxnSpPr>
        <p:spPr>
          <a:xfrm rot="5400000">
            <a:off x="7467099" y="4883444"/>
            <a:ext cx="5808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A62449-1C3F-4D28-A047-84CDD81D745B}"/>
              </a:ext>
            </a:extLst>
          </p:cNvPr>
          <p:cNvCxnSpPr/>
          <p:nvPr/>
        </p:nvCxnSpPr>
        <p:spPr>
          <a:xfrm rot="5400000">
            <a:off x="8111354" y="4883444"/>
            <a:ext cx="5808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B8BEAB-05EA-4631-9D69-2E8B3BB46493}"/>
              </a:ext>
            </a:extLst>
          </p:cNvPr>
          <p:cNvCxnSpPr/>
          <p:nvPr/>
        </p:nvCxnSpPr>
        <p:spPr>
          <a:xfrm rot="5400000">
            <a:off x="7789226" y="4883444"/>
            <a:ext cx="5808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592FFA-229E-4739-A802-F12FF66F0390}"/>
              </a:ext>
            </a:extLst>
          </p:cNvPr>
          <p:cNvCxnSpPr/>
          <p:nvPr/>
        </p:nvCxnSpPr>
        <p:spPr>
          <a:xfrm rot="5400000">
            <a:off x="8755609" y="4883444"/>
            <a:ext cx="5808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594153-AFD7-4787-BEAC-711D1C58B6EF}"/>
              </a:ext>
            </a:extLst>
          </p:cNvPr>
          <p:cNvCxnSpPr/>
          <p:nvPr/>
        </p:nvCxnSpPr>
        <p:spPr>
          <a:xfrm rot="5400000">
            <a:off x="9399864" y="4883444"/>
            <a:ext cx="5808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9A5D55-9C23-4617-9915-BAE34BF22B10}"/>
              </a:ext>
            </a:extLst>
          </p:cNvPr>
          <p:cNvCxnSpPr/>
          <p:nvPr/>
        </p:nvCxnSpPr>
        <p:spPr>
          <a:xfrm rot="5400000">
            <a:off x="8433481" y="4883444"/>
            <a:ext cx="5808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627A6F-91BB-41EB-B66D-A348AE15098A}"/>
              </a:ext>
            </a:extLst>
          </p:cNvPr>
          <p:cNvCxnSpPr/>
          <p:nvPr/>
        </p:nvCxnSpPr>
        <p:spPr>
          <a:xfrm rot="5400000">
            <a:off x="10044119" y="4883444"/>
            <a:ext cx="5808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D78B26-4F47-4D96-87C3-BD7079F21C9B}"/>
              </a:ext>
            </a:extLst>
          </p:cNvPr>
          <p:cNvCxnSpPr/>
          <p:nvPr/>
        </p:nvCxnSpPr>
        <p:spPr>
          <a:xfrm rot="5400000">
            <a:off x="10688378" y="4883444"/>
            <a:ext cx="580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92DF96-ACC5-4A55-A63B-73FBB5DB87CC}"/>
              </a:ext>
            </a:extLst>
          </p:cNvPr>
          <p:cNvCxnSpPr/>
          <p:nvPr/>
        </p:nvCxnSpPr>
        <p:spPr>
          <a:xfrm rot="5400000">
            <a:off x="9077741" y="4883444"/>
            <a:ext cx="580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7682B5-B3CF-427A-9C76-CFCB2ABD036A}"/>
              </a:ext>
            </a:extLst>
          </p:cNvPr>
          <p:cNvCxnSpPr/>
          <p:nvPr/>
        </p:nvCxnSpPr>
        <p:spPr>
          <a:xfrm rot="5400000">
            <a:off x="9721995" y="4883444"/>
            <a:ext cx="580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4196F54-5686-4D73-9E1A-7D3F203EF03B}"/>
              </a:ext>
            </a:extLst>
          </p:cNvPr>
          <p:cNvCxnSpPr/>
          <p:nvPr/>
        </p:nvCxnSpPr>
        <p:spPr>
          <a:xfrm rot="5400000">
            <a:off x="10366251" y="4883444"/>
            <a:ext cx="580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5F645A-4EB0-4FFF-95E8-018619FCB422}"/>
              </a:ext>
            </a:extLst>
          </p:cNvPr>
          <p:cNvCxnSpPr/>
          <p:nvPr/>
        </p:nvCxnSpPr>
        <p:spPr>
          <a:xfrm rot="5400000">
            <a:off x="11010508" y="4883444"/>
            <a:ext cx="580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782B199-6E75-4387-AAF1-FF1B8908FEE7}"/>
              </a:ext>
            </a:extLst>
          </p:cNvPr>
          <p:cNvSpPr txBox="1"/>
          <p:nvPr/>
        </p:nvSpPr>
        <p:spPr>
          <a:xfrm rot="16200000">
            <a:off x="5711092" y="3666173"/>
            <a:ext cx="1831104" cy="29251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5311">
              <a:defRPr/>
            </a:pPr>
            <a:r>
              <a:rPr lang="en-GB" sz="1000" dirty="0">
                <a:latin typeface="+mj-lt"/>
                <a:ea typeface="Tahoma" charset="0"/>
                <a:cs typeface="Tahoma" charset="0"/>
              </a:rPr>
              <a:t>Probability of event (%)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0ADABD-3953-40A5-A924-C91722147BE1}"/>
              </a:ext>
            </a:extLst>
          </p:cNvPr>
          <p:cNvSpPr txBox="1"/>
          <p:nvPr/>
        </p:nvSpPr>
        <p:spPr>
          <a:xfrm>
            <a:off x="7851972" y="5201666"/>
            <a:ext cx="2525255" cy="2481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5311">
              <a:defRPr/>
            </a:pPr>
            <a:r>
              <a:rPr lang="en-GB" sz="1000" dirty="0">
                <a:latin typeface="+mj-lt"/>
                <a:ea typeface="Tahoma" charset="0"/>
                <a:cs typeface="Tahoma" charset="0"/>
              </a:rPr>
              <a:t>Time from ablation (days)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9114083-DD19-437B-B8EF-F2104E0B273B}"/>
              </a:ext>
            </a:extLst>
          </p:cNvPr>
          <p:cNvGrpSpPr/>
          <p:nvPr/>
        </p:nvGrpSpPr>
        <p:grpSpPr>
          <a:xfrm>
            <a:off x="7102058" y="4938017"/>
            <a:ext cx="4096428" cy="188328"/>
            <a:chOff x="1302574" y="5319873"/>
            <a:chExt cx="5696943" cy="22187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3B4D4E2-4390-4F0B-A330-47CC9B06F6D8}"/>
                </a:ext>
              </a:extLst>
            </p:cNvPr>
            <p:cNvSpPr txBox="1"/>
            <p:nvPr/>
          </p:nvSpPr>
          <p:spPr>
            <a:xfrm>
              <a:off x="1302574" y="5319873"/>
              <a:ext cx="162000" cy="221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65311">
                <a:defRPr/>
              </a:pPr>
              <a:r>
                <a:rPr lang="en-GB" sz="1000" dirty="0">
                  <a:latin typeface="+mj-lt"/>
                  <a:ea typeface="Tahoma" charset="0"/>
                  <a:cs typeface="Tahoma" charset="0"/>
                </a:rPr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E597AD-13CC-48B1-8ABE-9A23CF37F9AE}"/>
                </a:ext>
              </a:extLst>
            </p:cNvPr>
            <p:cNvSpPr txBox="1"/>
            <p:nvPr/>
          </p:nvSpPr>
          <p:spPr>
            <a:xfrm>
              <a:off x="2118932" y="5319873"/>
              <a:ext cx="363179" cy="221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65311">
                <a:defRPr/>
              </a:pPr>
              <a:r>
                <a:rPr lang="en-GB" sz="1000" dirty="0">
                  <a:latin typeface="+mj-lt"/>
                  <a:ea typeface="Tahoma" charset="0"/>
                  <a:cs typeface="Tahoma" charset="0"/>
                </a:rPr>
                <a:t>20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F75B6C8-8E63-44DD-90A1-0B6DEE2F0862}"/>
                </a:ext>
              </a:extLst>
            </p:cNvPr>
            <p:cNvSpPr txBox="1"/>
            <p:nvPr/>
          </p:nvSpPr>
          <p:spPr>
            <a:xfrm>
              <a:off x="2987777" y="5319873"/>
              <a:ext cx="417852" cy="221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65311">
                <a:defRPr/>
              </a:pPr>
              <a:r>
                <a:rPr lang="en-GB" sz="1000" dirty="0">
                  <a:latin typeface="+mj-lt"/>
                  <a:ea typeface="Tahoma" charset="0"/>
                  <a:cs typeface="Tahoma" charset="0"/>
                </a:rPr>
                <a:t>40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E4BD11A-07D7-429E-AFCA-29A0E5B7BD04}"/>
                </a:ext>
              </a:extLst>
            </p:cNvPr>
            <p:cNvSpPr txBox="1"/>
            <p:nvPr/>
          </p:nvSpPr>
          <p:spPr>
            <a:xfrm>
              <a:off x="3916255" y="5319873"/>
              <a:ext cx="349115" cy="221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65311">
                <a:defRPr/>
              </a:pPr>
              <a:r>
                <a:rPr lang="en-GB" sz="1000" dirty="0">
                  <a:latin typeface="+mj-lt"/>
                  <a:ea typeface="Tahoma" charset="0"/>
                  <a:cs typeface="Tahoma" charset="0"/>
                </a:rPr>
                <a:t>60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7E5D1EB-73EF-40F4-A453-E39EA3134A26}"/>
                </a:ext>
              </a:extLst>
            </p:cNvPr>
            <p:cNvSpPr txBox="1"/>
            <p:nvPr/>
          </p:nvSpPr>
          <p:spPr>
            <a:xfrm>
              <a:off x="4840126" y="5319873"/>
              <a:ext cx="324667" cy="221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65311">
                <a:defRPr/>
              </a:pPr>
              <a:r>
                <a:rPr lang="en-GB" sz="1000" dirty="0">
                  <a:latin typeface="+mj-lt"/>
                  <a:ea typeface="Tahoma" charset="0"/>
                  <a:cs typeface="Tahoma" charset="0"/>
                </a:rPr>
                <a:t>80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8F3E1DE-CB61-4B58-8B63-86FA6D100C77}"/>
                </a:ext>
              </a:extLst>
            </p:cNvPr>
            <p:cNvSpPr txBox="1"/>
            <p:nvPr/>
          </p:nvSpPr>
          <p:spPr>
            <a:xfrm>
              <a:off x="5612030" y="5319873"/>
              <a:ext cx="554899" cy="221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65311">
                <a:defRPr/>
              </a:pPr>
              <a:r>
                <a:rPr lang="en-GB" sz="1000" dirty="0">
                  <a:latin typeface="+mj-lt"/>
                  <a:ea typeface="Tahoma" charset="0"/>
                  <a:cs typeface="Tahoma" charset="0"/>
                </a:rPr>
                <a:t>100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9EA5F93-FD47-4AD6-8597-E93EB8EEC77A}"/>
                </a:ext>
              </a:extLst>
            </p:cNvPr>
            <p:cNvSpPr txBox="1"/>
            <p:nvPr/>
          </p:nvSpPr>
          <p:spPr>
            <a:xfrm>
              <a:off x="6558952" y="5319873"/>
              <a:ext cx="440565" cy="221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65311">
                <a:defRPr/>
              </a:pPr>
              <a:r>
                <a:rPr lang="en-GB" sz="1000" dirty="0">
                  <a:latin typeface="+mj-lt"/>
                  <a:ea typeface="Tahoma" charset="0"/>
                  <a:cs typeface="Tahoma" charset="0"/>
                </a:rPr>
                <a:t>120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8E16576-9C4B-4E02-A9E2-AF9B0FBD89CE}"/>
              </a:ext>
            </a:extLst>
          </p:cNvPr>
          <p:cNvSpPr txBox="1"/>
          <p:nvPr/>
        </p:nvSpPr>
        <p:spPr>
          <a:xfrm>
            <a:off x="6841119" y="2683271"/>
            <a:ext cx="223309" cy="1613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5311">
              <a:defRPr/>
            </a:pPr>
            <a:r>
              <a:rPr lang="en-GB" sz="1000" dirty="0">
                <a:latin typeface="+mj-lt"/>
                <a:ea typeface="Tahoma" charset="0"/>
                <a:cs typeface="Tahoma" charset="0"/>
              </a:rPr>
              <a:t>10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09A1FBE-C44E-451F-A8FD-91DEC0A4126F}"/>
              </a:ext>
            </a:extLst>
          </p:cNvPr>
          <p:cNvSpPr txBox="1"/>
          <p:nvPr/>
        </p:nvSpPr>
        <p:spPr>
          <a:xfrm>
            <a:off x="6902141" y="3063908"/>
            <a:ext cx="162103" cy="1613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5311">
              <a:defRPr/>
            </a:pPr>
            <a:r>
              <a:rPr lang="en-GB" sz="1000" dirty="0">
                <a:latin typeface="+mj-lt"/>
                <a:ea typeface="Tahoma" charset="0"/>
                <a:cs typeface="Tahoma" charset="0"/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CED1001-E4CC-4208-B432-380D3C8B9891}"/>
              </a:ext>
            </a:extLst>
          </p:cNvPr>
          <p:cNvSpPr txBox="1"/>
          <p:nvPr/>
        </p:nvSpPr>
        <p:spPr>
          <a:xfrm>
            <a:off x="6902141" y="3496184"/>
            <a:ext cx="162103" cy="1613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5311">
              <a:defRPr/>
            </a:pPr>
            <a:r>
              <a:rPr lang="en-GB" sz="1000" dirty="0">
                <a:latin typeface="+mj-lt"/>
                <a:ea typeface="Tahoma" charset="0"/>
                <a:cs typeface="Tahoma" charset="0"/>
              </a:rPr>
              <a:t>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96A9443-2248-4A6E-A94B-D54F4EF3A9D9}"/>
              </a:ext>
            </a:extLst>
          </p:cNvPr>
          <p:cNvSpPr txBox="1"/>
          <p:nvPr/>
        </p:nvSpPr>
        <p:spPr>
          <a:xfrm>
            <a:off x="6902141" y="3911603"/>
            <a:ext cx="162103" cy="1613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5311">
              <a:defRPr/>
            </a:pPr>
            <a:r>
              <a:rPr lang="en-GB" sz="1000" dirty="0">
                <a:latin typeface="+mj-lt"/>
                <a:ea typeface="Tahoma" charset="0"/>
                <a:cs typeface="Tahoma" charset="0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17F600-4ED7-4B25-BDD0-791F911E4C20}"/>
              </a:ext>
            </a:extLst>
          </p:cNvPr>
          <p:cNvSpPr txBox="1"/>
          <p:nvPr/>
        </p:nvSpPr>
        <p:spPr>
          <a:xfrm>
            <a:off x="6902141" y="4320094"/>
            <a:ext cx="162103" cy="1613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5311">
              <a:defRPr/>
            </a:pPr>
            <a:r>
              <a:rPr lang="en-GB" sz="1000">
                <a:latin typeface="+mj-lt"/>
                <a:ea typeface="Tahoma" charset="0"/>
                <a:cs typeface="Tahoma" charset="0"/>
              </a:rPr>
              <a:t>2</a:t>
            </a:r>
            <a:endParaRPr lang="en-GB" sz="1000" dirty="0"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D7773DE-ECF2-4F55-A07F-9EA8EC4A8C15}"/>
              </a:ext>
            </a:extLst>
          </p:cNvPr>
          <p:cNvSpPr txBox="1"/>
          <p:nvPr/>
        </p:nvSpPr>
        <p:spPr>
          <a:xfrm>
            <a:off x="6902141" y="4727604"/>
            <a:ext cx="162103" cy="1613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5311">
              <a:defRPr/>
            </a:pPr>
            <a:r>
              <a:rPr lang="en-GB" sz="1000" dirty="0">
                <a:latin typeface="+mj-lt"/>
                <a:ea typeface="Tahoma" charset="0"/>
                <a:cs typeface="Tahoma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D35789-84D8-417B-9F0D-AF6E00A25500}"/>
              </a:ext>
            </a:extLst>
          </p:cNvPr>
          <p:cNvSpPr txBox="1"/>
          <p:nvPr/>
        </p:nvSpPr>
        <p:spPr>
          <a:xfrm>
            <a:off x="9648917" y="5474422"/>
            <a:ext cx="1809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2655">
              <a:defRPr/>
            </a:pPr>
            <a:r>
              <a:rPr lang="en-US" sz="1000" b="1" dirty="0">
                <a:latin typeface="+mj-lt"/>
                <a:ea typeface="Tahoma" charset="0"/>
                <a:cs typeface="Tahoma" charset="0"/>
              </a:rPr>
              <a:t>Note: 8-week follow-up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3B00E45-C987-4CEB-A651-8F8D892CC574}"/>
              </a:ext>
            </a:extLst>
          </p:cNvPr>
          <p:cNvCxnSpPr/>
          <p:nvPr/>
        </p:nvCxnSpPr>
        <p:spPr bwMode="auto">
          <a:xfrm>
            <a:off x="9950646" y="3161485"/>
            <a:ext cx="191358" cy="0"/>
          </a:xfrm>
          <a:prstGeom prst="line">
            <a:avLst/>
          </a:prstGeom>
          <a:noFill/>
          <a:ln w="28575" cap="flat" cmpd="sng" algn="ctr">
            <a:solidFill>
              <a:srgbClr val="77933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DE8169A-028F-47C9-841E-1901CB5898C9}"/>
              </a:ext>
            </a:extLst>
          </p:cNvPr>
          <p:cNvCxnSpPr/>
          <p:nvPr/>
        </p:nvCxnSpPr>
        <p:spPr bwMode="auto">
          <a:xfrm>
            <a:off x="9950646" y="2943871"/>
            <a:ext cx="191358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CF2242E-FFB7-4675-AE87-C6D6BF5BC0F0}"/>
              </a:ext>
            </a:extLst>
          </p:cNvPr>
          <p:cNvSpPr txBox="1"/>
          <p:nvPr/>
        </p:nvSpPr>
        <p:spPr>
          <a:xfrm>
            <a:off x="10179732" y="3034576"/>
            <a:ext cx="963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2655">
              <a:defRPr/>
            </a:pPr>
            <a:r>
              <a:rPr lang="en-US" sz="1000" b="1" dirty="0">
                <a:latin typeface="+mj-lt"/>
                <a:cs typeface="Tahoma"/>
              </a:rPr>
              <a:t>Dabigatran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263994-AB94-4307-BBF1-5B7A4580288A}"/>
              </a:ext>
            </a:extLst>
          </p:cNvPr>
          <p:cNvSpPr txBox="1"/>
          <p:nvPr/>
        </p:nvSpPr>
        <p:spPr>
          <a:xfrm>
            <a:off x="10165982" y="2809508"/>
            <a:ext cx="963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2655">
              <a:defRPr/>
            </a:pPr>
            <a:r>
              <a:rPr lang="en-US" sz="1000" b="1" dirty="0">
                <a:latin typeface="+mj-lt"/>
                <a:cs typeface="Tahoma"/>
              </a:rPr>
              <a:t>Warfarin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AE088F0-583C-4F72-B52E-F965145B7E2C}"/>
              </a:ext>
            </a:extLst>
          </p:cNvPr>
          <p:cNvSpPr/>
          <p:nvPr/>
        </p:nvSpPr>
        <p:spPr>
          <a:xfrm>
            <a:off x="7856319" y="3799753"/>
            <a:ext cx="34957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2655">
              <a:defRPr/>
            </a:pPr>
            <a:r>
              <a:rPr lang="en-GB" sz="1050" dirty="0">
                <a:latin typeface="+mj-lt"/>
                <a:ea typeface="Tahoma" charset="0"/>
                <a:cs typeface="Tahoma" charset="0"/>
              </a:rPr>
              <a:t>HR for dabigatran vs. warfarin during and</a:t>
            </a:r>
          </a:p>
          <a:p>
            <a:pPr defTabSz="282655">
              <a:defRPr/>
            </a:pPr>
            <a:r>
              <a:rPr lang="en-GB" sz="1050" dirty="0">
                <a:latin typeface="+mj-lt"/>
                <a:ea typeface="Tahoma" charset="0"/>
                <a:cs typeface="Tahoma" charset="0"/>
              </a:rPr>
              <a:t>up to 8 weeks after ablation: 0.22 (95% CI, 0.08</a:t>
            </a:r>
            <a:r>
              <a:rPr lang="en-GB" sz="1050" dirty="0">
                <a:latin typeface="+mj-lt"/>
              </a:rPr>
              <a:t>–</a:t>
            </a:r>
            <a:r>
              <a:rPr lang="en-GB" sz="1050" dirty="0">
                <a:latin typeface="+mj-lt"/>
                <a:ea typeface="Tahoma" charset="0"/>
                <a:cs typeface="Tahoma" charset="0"/>
              </a:rPr>
              <a:t>0.59)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7BA664A-BE50-41AB-B16D-FEAF314E3969}"/>
              </a:ext>
            </a:extLst>
          </p:cNvPr>
          <p:cNvCxnSpPr>
            <a:cxnSpLocks/>
          </p:cNvCxnSpPr>
          <p:nvPr/>
        </p:nvCxnSpPr>
        <p:spPr bwMode="auto">
          <a:xfrm>
            <a:off x="7197920" y="4044896"/>
            <a:ext cx="0" cy="565870"/>
          </a:xfrm>
          <a:prstGeom prst="line">
            <a:avLst/>
          </a:prstGeom>
          <a:noFill/>
          <a:ln w="38100">
            <a:solidFill>
              <a:srgbClr val="A2A2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0" name="Freeform 128">
            <a:extLst>
              <a:ext uri="{FF2B5EF4-FFF2-40B4-BE49-F238E27FC236}">
                <a16:creationId xmlns:a16="http://schemas.microsoft.com/office/drawing/2014/main" id="{103EC3FA-625F-4A17-9529-2AAC0862A628}"/>
              </a:ext>
            </a:extLst>
          </p:cNvPr>
          <p:cNvSpPr/>
          <p:nvPr/>
        </p:nvSpPr>
        <p:spPr>
          <a:xfrm>
            <a:off x="7166339" y="4512921"/>
            <a:ext cx="3292239" cy="332607"/>
          </a:xfrm>
          <a:custGeom>
            <a:avLst/>
            <a:gdLst>
              <a:gd name="connsiteX0" fmla="*/ 0 w 4428461"/>
              <a:gd name="connsiteY0" fmla="*/ 462516 h 462516"/>
              <a:gd name="connsiteX1" fmla="*/ 42530 w 4428461"/>
              <a:gd name="connsiteY1" fmla="*/ 462516 h 462516"/>
              <a:gd name="connsiteX2" fmla="*/ 42530 w 4428461"/>
              <a:gd name="connsiteY2" fmla="*/ 95693 h 462516"/>
              <a:gd name="connsiteX3" fmla="*/ 1562986 w 4428461"/>
              <a:gd name="connsiteY3" fmla="*/ 95693 h 462516"/>
              <a:gd name="connsiteX4" fmla="*/ 1562986 w 4428461"/>
              <a:gd name="connsiteY4" fmla="*/ 0 h 462516"/>
              <a:gd name="connsiteX5" fmla="*/ 4428461 w 4428461"/>
              <a:gd name="connsiteY5" fmla="*/ 0 h 462516"/>
              <a:gd name="connsiteX6" fmla="*/ 4423144 w 4428461"/>
              <a:gd name="connsiteY6" fmla="*/ 0 h 4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8461" h="462516">
                <a:moveTo>
                  <a:pt x="0" y="462516"/>
                </a:moveTo>
                <a:lnTo>
                  <a:pt x="42530" y="462516"/>
                </a:lnTo>
                <a:lnTo>
                  <a:pt x="42530" y="95693"/>
                </a:lnTo>
                <a:lnTo>
                  <a:pt x="1562986" y="95693"/>
                </a:lnTo>
                <a:lnTo>
                  <a:pt x="1562986" y="0"/>
                </a:lnTo>
                <a:lnTo>
                  <a:pt x="4428461" y="0"/>
                </a:lnTo>
                <a:lnTo>
                  <a:pt x="4423144" y="0"/>
                </a:lnTo>
              </a:path>
            </a:pathLst>
          </a:custGeom>
          <a:noFill/>
          <a:ln w="38100">
            <a:solidFill>
              <a:srgbClr val="7793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5311">
              <a:defRPr/>
            </a:pPr>
            <a:endParaRPr lang="en-GB" sz="742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1ECD23-0FF5-47DD-B07E-42CEC21070BD}"/>
              </a:ext>
            </a:extLst>
          </p:cNvPr>
          <p:cNvSpPr/>
          <p:nvPr/>
        </p:nvSpPr>
        <p:spPr>
          <a:xfrm>
            <a:off x="7462649" y="2289931"/>
            <a:ext cx="405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65311">
              <a:defRPr/>
            </a:pPr>
            <a:r>
              <a:rPr lang="en-GB" sz="1200" b="1" dirty="0">
                <a:latin typeface="+mj-lt"/>
              </a:rPr>
              <a:t>Time to first adjudicated major bleeding event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03" name="Content Placeholder 4">
            <a:extLst>
              <a:ext uri="{FF2B5EF4-FFF2-40B4-BE49-F238E27FC236}">
                <a16:creationId xmlns:a16="http://schemas.microsoft.com/office/drawing/2014/main" id="{25F80C76-FCC6-4967-B3D8-6293B3E925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077390"/>
              </p:ext>
            </p:extLst>
          </p:nvPr>
        </p:nvGraphicFramePr>
        <p:xfrm>
          <a:off x="566531" y="4392560"/>
          <a:ext cx="5530054" cy="1174126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35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673">
                  <a:extLst>
                    <a:ext uri="{9D8B030D-6E8A-4147-A177-3AD203B41FA5}">
                      <a16:colId xmlns:a16="http://schemas.microsoft.com/office/drawing/2014/main" val="1610871171"/>
                    </a:ext>
                  </a:extLst>
                </a:gridCol>
                <a:gridCol w="1589673">
                  <a:extLst>
                    <a:ext uri="{9D8B030D-6E8A-4147-A177-3AD203B41FA5}">
                      <a16:colId xmlns:a16="http://schemas.microsoft.com/office/drawing/2014/main" val="4011924519"/>
                    </a:ext>
                  </a:extLst>
                </a:gridCol>
              </a:tblGrid>
              <a:tr h="22921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GB" sz="1100" b="0" i="0" kern="1200" spc="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1812" marR="71812" marT="39170" marB="39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Dabigatran</a:t>
                      </a:r>
                      <a:endParaRPr lang="en-GB" sz="1100" b="1" i="0" kern="1200" spc="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1812" marR="71812" marT="39170" marB="39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100" b="1" i="0" kern="1200" spc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Warfarin</a:t>
                      </a:r>
                    </a:p>
                  </a:txBody>
                  <a:tcPr marL="71812" marR="71812" marT="39170" marB="391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16">
                <a:tc>
                  <a:txBody>
                    <a:bodyPr/>
                    <a:lstStyle/>
                    <a:p>
                      <a:pPr marL="0" algn="l" defTabSz="456783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Tamponade</a:t>
                      </a:r>
                    </a:p>
                  </a:txBody>
                  <a:tcPr marL="71812" marR="71812" marT="39170" marB="39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6783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 event</a:t>
                      </a:r>
                    </a:p>
                  </a:txBody>
                  <a:tcPr marL="60750" marR="60750" marT="36450" marB="36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6783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 events</a:t>
                      </a:r>
                    </a:p>
                  </a:txBody>
                  <a:tcPr marL="60750" marR="60750" marT="36450" marB="36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68523"/>
                  </a:ext>
                </a:extLst>
              </a:tr>
              <a:tr h="229216">
                <a:tc>
                  <a:txBody>
                    <a:bodyPr/>
                    <a:lstStyle/>
                    <a:p>
                      <a:pPr marL="0" algn="l" defTabSz="456783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Groin haematoma</a:t>
                      </a:r>
                    </a:p>
                  </a:txBody>
                  <a:tcPr marL="71812" marR="71812" marT="39170" marB="39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6783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0 events</a:t>
                      </a:r>
                    </a:p>
                  </a:txBody>
                  <a:tcPr marL="60750" marR="60750" marT="36450" marB="36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6783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8 events</a:t>
                      </a:r>
                    </a:p>
                  </a:txBody>
                  <a:tcPr marL="60750" marR="60750" marT="36450" marB="36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683610"/>
                  </a:ext>
                </a:extLst>
              </a:tr>
              <a:tr h="239709">
                <a:tc>
                  <a:txBody>
                    <a:bodyPr/>
                    <a:lstStyle/>
                    <a:p>
                      <a:pPr marL="0" algn="l" defTabSz="456783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Minor bleeding</a:t>
                      </a:r>
                    </a:p>
                  </a:txBody>
                  <a:tcPr marL="71812" marR="71812" marT="39170" marB="39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6783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18.6%</a:t>
                      </a:r>
                    </a:p>
                  </a:txBody>
                  <a:tcPr marL="60750" marR="60750" marT="36450" marB="36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6783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17.0%</a:t>
                      </a:r>
                    </a:p>
                  </a:txBody>
                  <a:tcPr marL="60750" marR="60750" marT="36450" marB="36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102303"/>
                  </a:ext>
                </a:extLst>
              </a:tr>
              <a:tr h="246769">
                <a:tc>
                  <a:txBody>
                    <a:bodyPr/>
                    <a:lstStyle/>
                    <a:p>
                      <a:pPr marL="0" algn="l" defTabSz="456783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Prolonged hospitalisation</a:t>
                      </a:r>
                    </a:p>
                  </a:txBody>
                  <a:tcPr marL="71812" marR="71812" marT="39170" marB="39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6783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3.8%</a:t>
                      </a:r>
                    </a:p>
                  </a:txBody>
                  <a:tcPr marL="60750" marR="60750" marT="36450" marB="36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6783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accent1"/>
                        </a:buClr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6.5%</a:t>
                      </a:r>
                    </a:p>
                  </a:txBody>
                  <a:tcPr marL="60750" marR="60750" marT="36450" marB="36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37690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1689C0AA-1B61-4BBA-83F1-B8810A573E98}"/>
              </a:ext>
            </a:extLst>
          </p:cNvPr>
          <p:cNvSpPr txBox="1"/>
          <p:nvPr/>
        </p:nvSpPr>
        <p:spPr>
          <a:xfrm>
            <a:off x="260952" y="6256875"/>
            <a:ext cx="581304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100" b="0">
                <a:solidFill>
                  <a:srgbClr val="FFFFFF"/>
                </a:solidFill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sz="2000" baseline="0"/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defTabSz="669958" fontAlgn="base">
              <a:spcAft>
                <a:spcPct val="0"/>
              </a:spcAf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ACT, activated clotting time; BID, twice daily; HR, hazard ratio; ISTH, International Society on Thrombosis and Haemostasis; TEE, 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</a:rPr>
              <a:t>transesophageal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 echocardiography.</a:t>
            </a:r>
            <a:br>
              <a:rPr lang="en-GB" sz="10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Please refer to the SmPC for further information.</a:t>
            </a:r>
            <a:r>
              <a:rPr lang="en-GB" sz="1000" baseline="30000" dirty="0">
                <a:solidFill>
                  <a:schemeClr val="tx1"/>
                </a:solidFill>
                <a:latin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78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2881-E081-4D57-AFAF-39DABAF4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5985" y="6423824"/>
            <a:ext cx="5716350" cy="267527"/>
          </a:xfrm>
        </p:spPr>
        <p:txBody>
          <a:bodyPr/>
          <a:lstStyle/>
          <a:p>
            <a:pPr lvl="0" algn="r">
              <a:defRPr/>
            </a:pP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Hohnloser SH et al. Eur Heart J. 2019; doi:10.1093/</a:t>
            </a:r>
            <a:r>
              <a:rPr lang="en-GB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eurheartj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/ehz190; </a:t>
            </a:r>
            <a:b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Edoxaban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SmPC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Available at: http://www.ema.europa.eu.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6B943-E171-4CB8-9E1F-992ED8649B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5112" y="954368"/>
            <a:ext cx="11410122" cy="2330510"/>
          </a:xfrm>
        </p:spPr>
        <p:txBody>
          <a:bodyPr/>
          <a:lstStyle/>
          <a:p>
            <a:pPr marL="167490" indent="-167490" defTabSz="565311">
              <a:spcBef>
                <a:spcPts val="0"/>
              </a:spcBef>
              <a:spcAft>
                <a:spcPts val="586"/>
              </a:spcAft>
              <a:buClr>
                <a:srgbClr val="EBB700"/>
              </a:buClr>
              <a:buSzPct val="120000"/>
              <a:buFont typeface="Arial" charset="0"/>
              <a:buChar char="•"/>
              <a:defRPr/>
            </a:pPr>
            <a:r>
              <a:rPr lang="en-GB" sz="1600" b="0" dirty="0">
                <a:effectLst/>
              </a:rPr>
              <a:t>Patients with paroxysmal, persistent or long-standing persistent NVAF, scheduled for first or repeated catheter ablation</a:t>
            </a:r>
          </a:p>
          <a:p>
            <a:pPr marL="167490" indent="-167490" defTabSz="565311">
              <a:spcBef>
                <a:spcPts val="0"/>
              </a:spcBef>
              <a:buClr>
                <a:srgbClr val="EBB700"/>
              </a:buClr>
              <a:buSzPct val="120000"/>
              <a:buFont typeface="Arial" charset="0"/>
              <a:buChar char="•"/>
              <a:tabLst>
                <a:tab pos="4210501" algn="r"/>
              </a:tabLst>
              <a:defRPr/>
            </a:pPr>
            <a:r>
              <a:rPr lang="en-GB" sz="1600" b="0" dirty="0">
                <a:effectLst/>
                <a:ea typeface="ＭＳ Ｐゴシック" charset="-128"/>
              </a:rPr>
              <a:t>614 patients randomised</a:t>
            </a:r>
          </a:p>
          <a:p>
            <a:pPr marL="482308" lvl="1" indent="-178346" defTabSz="565311" eaLnBrk="0" hangingPunct="0">
              <a:spcBef>
                <a:spcPts val="0"/>
              </a:spcBef>
              <a:buClr>
                <a:srgbClr val="FC7D00"/>
              </a:buClr>
              <a:buSzPct val="120000"/>
              <a:tabLst>
                <a:tab pos="4210501" algn="r"/>
              </a:tabLst>
              <a:defRPr/>
            </a:pPr>
            <a:r>
              <a:rPr lang="en-GB" sz="1600" dirty="0">
                <a:effectLst/>
              </a:rPr>
              <a:t>Median age 60.5</a:t>
            </a:r>
            <a:r>
              <a:rPr lang="en-NZ" sz="1600" kern="0" spc="23" dirty="0">
                <a:effectLst/>
                <a:ea typeface="Tahoma" charset="0"/>
              </a:rPr>
              <a:t> (Q1–Q3: 53–67)</a:t>
            </a:r>
            <a:r>
              <a:rPr lang="en-GB" sz="1600" dirty="0">
                <a:effectLst/>
              </a:rPr>
              <a:t> years </a:t>
            </a:r>
          </a:p>
          <a:p>
            <a:pPr marL="482308" lvl="1" indent="-178346" defTabSz="565311" eaLnBrk="0" hangingPunct="0">
              <a:spcBef>
                <a:spcPts val="0"/>
              </a:spcBef>
              <a:buClr>
                <a:srgbClr val="FC7D00"/>
              </a:buClr>
              <a:buSzPct val="120000"/>
              <a:tabLst>
                <a:tab pos="4210501" algn="r"/>
              </a:tabLst>
              <a:defRPr/>
            </a:pPr>
            <a:r>
              <a:rPr lang="en-GB" sz="1600" dirty="0">
                <a:effectLst/>
              </a:rPr>
              <a:t>CHA</a:t>
            </a:r>
            <a:r>
              <a:rPr lang="en-GB" sz="1600" baseline="-25000" dirty="0">
                <a:effectLst/>
              </a:rPr>
              <a:t>2</a:t>
            </a:r>
            <a:r>
              <a:rPr lang="en-GB" sz="1600" dirty="0">
                <a:effectLst/>
              </a:rPr>
              <a:t>DS</a:t>
            </a:r>
            <a:r>
              <a:rPr lang="en-GB" sz="1600" baseline="-25000" dirty="0">
                <a:effectLst/>
              </a:rPr>
              <a:t>2</a:t>
            </a:r>
            <a:r>
              <a:rPr lang="en-GB" sz="1600" dirty="0">
                <a:effectLst/>
              </a:rPr>
              <a:t>-VASc scores ≥2=50.2%; 1=27.0%; 0=22.8%</a:t>
            </a:r>
          </a:p>
          <a:p>
            <a:pPr marL="482308" lvl="1" indent="-178346" defTabSz="565311" eaLnBrk="0" hangingPunct="0">
              <a:spcBef>
                <a:spcPts val="0"/>
              </a:spcBef>
              <a:buClr>
                <a:srgbClr val="FC7D00"/>
              </a:buClr>
              <a:buSzPct val="120000"/>
              <a:tabLst>
                <a:tab pos="4210501" algn="r"/>
              </a:tabLst>
              <a:defRPr/>
            </a:pPr>
            <a:r>
              <a:rPr lang="en-GB" sz="1600" dirty="0">
                <a:effectLst/>
                <a:ea typeface="ＭＳ Ｐゴシック" charset="-128"/>
              </a:rPr>
              <a:t>533 patients received study drug and underwent </a:t>
            </a:r>
            <a:br>
              <a:rPr lang="en-GB" sz="1600" dirty="0">
                <a:effectLst/>
                <a:ea typeface="ＭＳ Ｐゴシック" charset="-128"/>
              </a:rPr>
            </a:br>
            <a:r>
              <a:rPr lang="en-GB" sz="1600" dirty="0">
                <a:effectLst/>
                <a:ea typeface="ＭＳ Ｐゴシック" charset="-128"/>
              </a:rPr>
              <a:t>catheter ablation</a:t>
            </a:r>
          </a:p>
          <a:p>
            <a:pPr marL="482308" lvl="1" indent="-178346" defTabSz="565311" eaLnBrk="0" hangingPunct="0">
              <a:spcBef>
                <a:spcPts val="0"/>
              </a:spcBef>
              <a:buClr>
                <a:srgbClr val="FC7D00"/>
              </a:buClr>
              <a:buSzPct val="120000"/>
              <a:tabLst>
                <a:tab pos="4210501" algn="r"/>
              </a:tabLst>
              <a:defRPr/>
            </a:pPr>
            <a:r>
              <a:rPr lang="en-GB" sz="1600" dirty="0">
                <a:effectLst/>
              </a:rPr>
              <a:t>177 underwent brain MRI to assess silent cerebral infarcts</a:t>
            </a:r>
          </a:p>
          <a:p>
            <a:pPr marL="167490" indent="-167490" defTabSz="565311">
              <a:spcBef>
                <a:spcPts val="0"/>
              </a:spcBef>
              <a:spcAft>
                <a:spcPts val="586"/>
              </a:spcAft>
              <a:buClr>
                <a:srgbClr val="EBB700"/>
              </a:buClr>
              <a:buSzPct val="120000"/>
              <a:buFont typeface="Arial" charset="0"/>
              <a:buChar char="•"/>
              <a:defRPr/>
            </a:pPr>
            <a:endParaRPr lang="en-GB" sz="1172" b="0" dirty="0">
              <a:effectLst/>
            </a:endParaRPr>
          </a:p>
          <a:p>
            <a:pPr>
              <a:spcBef>
                <a:spcPts val="0"/>
              </a:spcBef>
            </a:pPr>
            <a:endParaRPr lang="en-GB" sz="1172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AAE2F-65A3-4F44-89C5-3C86728E2C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0325" y="55475"/>
            <a:ext cx="10570109" cy="1077218"/>
          </a:xfrm>
        </p:spPr>
        <p:txBody>
          <a:bodyPr/>
          <a:lstStyle/>
          <a:p>
            <a:r>
              <a:rPr lang="en-GB" sz="3200" dirty="0"/>
              <a:t>ELIMINATE-AF</a:t>
            </a:r>
            <a:r>
              <a:rPr lang="en-GB" dirty="0"/>
              <a:t>: </a:t>
            </a:r>
            <a:r>
              <a:rPr lang="en-GB" sz="3200" dirty="0" err="1"/>
              <a:t>Edoxaban</a:t>
            </a:r>
            <a:r>
              <a:rPr lang="en-GB" sz="3200" dirty="0"/>
              <a:t> vs VKA for AF ablation</a:t>
            </a:r>
            <a:r>
              <a:rPr lang="en-GB" sz="3200" baseline="30000" dirty="0"/>
              <a:t>1</a:t>
            </a:r>
            <a:endParaRPr lang="en-GB" baseline="30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049E42-AAE1-4313-B7CF-194CED1CDB0A}"/>
              </a:ext>
            </a:extLst>
          </p:cNvPr>
          <p:cNvGrpSpPr/>
          <p:nvPr/>
        </p:nvGrpSpPr>
        <p:grpSpPr>
          <a:xfrm>
            <a:off x="691271" y="3230218"/>
            <a:ext cx="5282146" cy="2445025"/>
            <a:chOff x="2557641" y="2322199"/>
            <a:chExt cx="3954476" cy="2073609"/>
          </a:xfrm>
        </p:grpSpPr>
        <p:sp>
          <p:nvSpPr>
            <p:cNvPr id="7" name="TextBox 36">
              <a:extLst>
                <a:ext uri="{FF2B5EF4-FFF2-40B4-BE49-F238E27FC236}">
                  <a16:creationId xmlns:a16="http://schemas.microsoft.com/office/drawing/2014/main" id="{026FEBF9-07AE-475F-80A9-6A6B04BEDF9C}"/>
                </a:ext>
              </a:extLst>
            </p:cNvPr>
            <p:cNvSpPr txBox="1"/>
            <p:nvPr/>
          </p:nvSpPr>
          <p:spPr>
            <a:xfrm>
              <a:off x="3542349" y="3085149"/>
              <a:ext cx="661489" cy="204577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 anchor="ctr">
              <a:spAutoFit/>
            </a:bodyPr>
            <a:lstStyle>
              <a:defPPr>
                <a:defRPr lang="en-GB"/>
              </a:defPPr>
              <a:lvl1pPr algn="ctr">
                <a:defRPr sz="1400" b="1" spc="150">
                  <a:latin typeface="Calibri" panose="020F0502020204030204" pitchFamily="34" charset="0"/>
                </a:defRPr>
              </a:lvl1pPr>
            </a:lstStyle>
            <a:p>
              <a:pPr defTabSz="423855">
                <a:lnSpc>
                  <a:spcPct val="90000"/>
                </a:lnSpc>
                <a:defRPr/>
              </a:pPr>
              <a:r>
                <a:rPr lang="en-GB" sz="1075" b="0" kern="0" spc="0" dirty="0">
                  <a:latin typeface="Tahoma" charset="0"/>
                  <a:ea typeface="Tahoma" charset="0"/>
                  <a:cs typeface="Tahoma" charset="0"/>
                </a:rPr>
                <a:t>21–28 days</a:t>
              </a:r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535800BF-E602-4788-AF2E-1EBE58A68EC8}"/>
                </a:ext>
              </a:extLst>
            </p:cNvPr>
            <p:cNvSpPr/>
            <p:nvPr/>
          </p:nvSpPr>
          <p:spPr>
            <a:xfrm>
              <a:off x="2557641" y="2661632"/>
              <a:ext cx="662715" cy="104360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defTabSz="42385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75" kern="0">
                <a:solidFill>
                  <a:srgbClr val="575756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9" name="TextBox 80">
              <a:extLst>
                <a:ext uri="{FF2B5EF4-FFF2-40B4-BE49-F238E27FC236}">
                  <a16:creationId xmlns:a16="http://schemas.microsoft.com/office/drawing/2014/main" id="{BC27B5A1-3DF5-4CF7-896D-9C87A25C8DDC}"/>
                </a:ext>
              </a:extLst>
            </p:cNvPr>
            <p:cNvSpPr txBox="1"/>
            <p:nvPr/>
          </p:nvSpPr>
          <p:spPr>
            <a:xfrm>
              <a:off x="2703051" y="2991287"/>
              <a:ext cx="380991" cy="4107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defPPr>
                <a:defRPr lang="en-GB"/>
              </a:defPPr>
              <a:lvl1pPr algn="ctr" eaLnBrk="0" hangingPunct="0">
                <a:lnSpc>
                  <a:spcPct val="80000"/>
                </a:lnSpc>
                <a:defRPr sz="1400" b="1">
                  <a:solidFill>
                    <a:srgbClr val="575756">
                      <a:lumMod val="50000"/>
                    </a:srgbClr>
                  </a:solidFill>
                  <a:latin typeface="Calibri"/>
                  <a:cs typeface="Calibri"/>
                </a:defRPr>
              </a:lvl1pPr>
            </a:lstStyle>
            <a:p>
              <a:pPr defTabSz="423855">
                <a:defRPr/>
              </a:pPr>
              <a:r>
                <a:rPr lang="en-US" sz="1075" kern="0" dirty="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rPr>
                <a:t>R</a:t>
              </a:r>
            </a:p>
            <a:p>
              <a:pPr defTabSz="423855">
                <a:defRPr/>
              </a:pPr>
              <a:r>
                <a:rPr lang="en-US" sz="1075" kern="0" dirty="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rPr>
                <a:t>2:1</a:t>
              </a:r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476323C3-7791-43CA-953F-5057706DE0C1}"/>
                </a:ext>
              </a:extLst>
            </p:cNvPr>
            <p:cNvSpPr txBox="1"/>
            <p:nvPr/>
          </p:nvSpPr>
          <p:spPr>
            <a:xfrm>
              <a:off x="4704719" y="2322199"/>
              <a:ext cx="523608" cy="20736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vert270" wrap="square" lIns="72000" tIns="0" rIns="72000" bIns="0" rtlCol="0" anchor="ctr">
              <a:spAutoFit/>
            </a:bodyPr>
            <a:lstStyle/>
            <a:p>
              <a:pPr marL="5887" algn="ctr" defTabSz="423855">
                <a:defRPr/>
              </a:pPr>
              <a:r>
                <a:rPr lang="en-GB" sz="1200" b="1" kern="0" spc="-7" dirty="0">
                  <a:solidFill>
                    <a:srgbClr val="0768A9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rPr>
                <a:t>Ablation procedure</a:t>
              </a:r>
              <a:br>
                <a:rPr lang="en-GB" sz="1200" b="1" kern="0" spc="-7" dirty="0">
                  <a:solidFill>
                    <a:srgbClr val="0768A9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rPr>
              </a:br>
              <a:r>
                <a:rPr lang="en-GB" sz="1200" b="1" kern="0" spc="-7" dirty="0">
                  <a:solidFill>
                    <a:srgbClr val="0768A9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rPr>
                <a:t>unfractionated heparin </a:t>
              </a:r>
            </a:p>
            <a:p>
              <a:pPr marL="5887" algn="ctr" defTabSz="423855">
                <a:defRPr/>
              </a:pPr>
              <a:r>
                <a:rPr lang="en-GB" sz="1200" kern="0" spc="-7" dirty="0">
                  <a:solidFill>
                    <a:srgbClr val="0768A9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rPr>
                <a:t>(ACT 300</a:t>
              </a:r>
              <a:r>
                <a:rPr lang="en-GB" sz="1200" kern="0" spc="-7" dirty="0">
                  <a:solidFill>
                    <a:srgbClr val="0768A9">
                      <a:lumMod val="50000"/>
                    </a:srgbClr>
                  </a:solidFill>
                  <a:latin typeface="Arial" panose="020B0604020202020204" pitchFamily="34" charset="0"/>
                  <a:ea typeface="Tahoma" charset="0"/>
                  <a:cs typeface="Arial" panose="020B0604020202020204" pitchFamily="34" charset="0"/>
                </a:rPr>
                <a:t>–</a:t>
              </a:r>
              <a:r>
                <a:rPr lang="en-GB" sz="1200" kern="0" spc="-7" dirty="0">
                  <a:solidFill>
                    <a:srgbClr val="0768A9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rPr>
                <a:t>400 sec recommended)</a:t>
              </a:r>
              <a:endParaRPr sz="1200" kern="0" dirty="0">
                <a:solidFill>
                  <a:srgbClr val="0768A9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F3F68B2F-EFC3-4BB8-95AE-FED89117BD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52326" y="3402008"/>
              <a:ext cx="1235291" cy="608776"/>
            </a:xfrm>
            <a:prstGeom prst="round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0" tIns="8343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3855">
                <a:lnSpc>
                  <a:spcPct val="90000"/>
                </a:lnSpc>
                <a:defRPr/>
              </a:pPr>
              <a:r>
                <a:rPr lang="en-NZ" sz="1200" b="1" kern="0" spc="23" dirty="0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VKA </a:t>
              </a:r>
            </a:p>
            <a:p>
              <a:pPr algn="ctr" defTabSz="423855">
                <a:lnSpc>
                  <a:spcPct val="90000"/>
                </a:lnSpc>
                <a:defRPr/>
              </a:pPr>
              <a:r>
                <a:rPr lang="en-NZ" sz="1200" kern="0" spc="23" dirty="0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(INR 2–3)</a:t>
              </a:r>
            </a:p>
            <a:p>
              <a:pPr algn="ctr" defTabSz="423855">
                <a:lnSpc>
                  <a:spcPct val="90000"/>
                </a:lnSpc>
                <a:defRPr/>
              </a:pPr>
              <a:r>
                <a:rPr lang="en-NZ" sz="1200" kern="0" spc="23" dirty="0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Uninterrupted</a:t>
              </a:r>
            </a:p>
          </p:txBody>
        </p: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B7A44E59-4ADC-468D-8607-D4E892401B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1161" y="2379017"/>
              <a:ext cx="1235291" cy="612270"/>
            </a:xfrm>
            <a:prstGeom prst="roundRect">
              <a:avLst/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0" tIns="8343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3855">
                <a:lnSpc>
                  <a:spcPct val="90000"/>
                </a:lnSpc>
                <a:defRPr/>
              </a:pPr>
              <a:r>
                <a:rPr lang="en-NZ" sz="1200" b="1" kern="0" spc="23" dirty="0" err="1">
                  <a:latin typeface="Tahoma" charset="0"/>
                  <a:ea typeface="Tahoma" charset="0"/>
                  <a:cs typeface="Tahoma" charset="0"/>
                </a:rPr>
                <a:t>Edoxaban</a:t>
              </a:r>
              <a:r>
                <a:rPr lang="en-NZ" sz="1200" b="1" kern="0" spc="23" dirty="0">
                  <a:latin typeface="Tahoma" charset="0"/>
                  <a:ea typeface="Tahoma" charset="0"/>
                  <a:cs typeface="Tahoma" charset="0"/>
                </a:rPr>
                <a:t> </a:t>
              </a:r>
              <a:br>
                <a:rPr lang="en-NZ" sz="1200" b="1" kern="0" spc="23" dirty="0">
                  <a:latin typeface="Tahoma" charset="0"/>
                  <a:ea typeface="Tahoma" charset="0"/>
                  <a:cs typeface="Tahoma" charset="0"/>
                </a:rPr>
              </a:br>
              <a:r>
                <a:rPr lang="en-NZ" sz="1200" b="1" kern="0" spc="23" dirty="0">
                  <a:latin typeface="Tahoma" charset="0"/>
                  <a:ea typeface="Tahoma" charset="0"/>
                  <a:cs typeface="Tahoma" charset="0"/>
                </a:rPr>
                <a:t>60 mg QD*</a:t>
              </a:r>
              <a:br>
                <a:rPr lang="en-NZ" sz="1200" b="1" kern="0" spc="23" dirty="0">
                  <a:latin typeface="Tahoma" charset="0"/>
                  <a:ea typeface="Tahoma" charset="0"/>
                  <a:cs typeface="Tahoma" charset="0"/>
                </a:rPr>
              </a:br>
              <a:r>
                <a:rPr lang="en-NZ" sz="1200" kern="0" spc="23" dirty="0">
                  <a:latin typeface="Tahoma" charset="0"/>
                  <a:ea typeface="Tahoma" charset="0"/>
                  <a:cs typeface="Tahoma" charset="0"/>
                </a:rPr>
                <a:t>Uninterrupted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8F8D691-18BF-4C2B-ACB3-0CB01A5D652D}"/>
                </a:ext>
              </a:extLst>
            </p:cNvPr>
            <p:cNvCxnSpPr>
              <a:cxnSpLocks/>
            </p:cNvCxnSpPr>
            <p:nvPr/>
          </p:nvCxnSpPr>
          <p:spPr>
            <a:xfrm>
              <a:off x="4487617" y="3705229"/>
              <a:ext cx="20069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AF0E24-30AA-45F9-8C47-E79ADDA03F6E}"/>
                </a:ext>
              </a:extLst>
            </p:cNvPr>
            <p:cNvCxnSpPr>
              <a:cxnSpLocks/>
            </p:cNvCxnSpPr>
            <p:nvPr/>
          </p:nvCxnSpPr>
          <p:spPr>
            <a:xfrm>
              <a:off x="4496452" y="2661630"/>
              <a:ext cx="20069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B85AE70-1C4D-4A61-BE97-64A1C0EDBB25}"/>
                </a:ext>
              </a:extLst>
            </p:cNvPr>
            <p:cNvCxnSpPr>
              <a:cxnSpLocks/>
            </p:cNvCxnSpPr>
            <p:nvPr/>
          </p:nvCxnSpPr>
          <p:spPr>
            <a:xfrm>
              <a:off x="5228327" y="3706392"/>
              <a:ext cx="20069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3EB0F77-9F3E-4551-A772-E3898F6121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8327" y="2654773"/>
              <a:ext cx="20069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17" name="TextBox 36">
              <a:extLst>
                <a:ext uri="{FF2B5EF4-FFF2-40B4-BE49-F238E27FC236}">
                  <a16:creationId xmlns:a16="http://schemas.microsoft.com/office/drawing/2014/main" id="{7D9638AC-E092-4CFA-93FE-23E14C874E9E}"/>
                </a:ext>
              </a:extLst>
            </p:cNvPr>
            <p:cNvSpPr txBox="1"/>
            <p:nvPr/>
          </p:nvSpPr>
          <p:spPr>
            <a:xfrm>
              <a:off x="5628184" y="3029830"/>
              <a:ext cx="675226" cy="275184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 anchor="ctr">
              <a:spAutoFit/>
            </a:bodyPr>
            <a:lstStyle>
              <a:defPPr>
                <a:defRPr lang="en-GB"/>
              </a:defPPr>
              <a:lvl1pPr algn="ctr">
                <a:defRPr sz="1400" b="1" spc="150">
                  <a:latin typeface="Calibri" panose="020F0502020204030204" pitchFamily="34" charset="0"/>
                </a:defRPr>
              </a:lvl1pPr>
            </a:lstStyle>
            <a:p>
              <a:pPr defTabSz="423855">
                <a:lnSpc>
                  <a:spcPct val="90000"/>
                </a:lnSpc>
                <a:defRPr/>
              </a:pPr>
              <a:r>
                <a:rPr lang="en-GB" sz="1075" b="0" kern="0" spc="0" dirty="0">
                  <a:latin typeface="Tahoma" charset="0"/>
                  <a:ea typeface="Tahoma" charset="0"/>
                  <a:cs typeface="Tahoma" charset="0"/>
                </a:rPr>
                <a:t>90 days</a:t>
              </a:r>
            </a:p>
          </p:txBody>
        </p: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39FFD297-CEE4-4D61-A445-E3222C1832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90486" y="3375880"/>
              <a:ext cx="1021631" cy="630343"/>
            </a:xfrm>
            <a:prstGeom prst="roundRect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0" tIns="8343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3855">
                <a:lnSpc>
                  <a:spcPct val="90000"/>
                </a:lnSpc>
                <a:defRPr/>
              </a:pPr>
              <a:r>
                <a:rPr lang="en-NZ" sz="1200" b="1" kern="0" spc="23" dirty="0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VKA </a:t>
              </a:r>
            </a:p>
            <a:p>
              <a:pPr algn="ctr" defTabSz="423855">
                <a:lnSpc>
                  <a:spcPct val="90000"/>
                </a:lnSpc>
                <a:defRPr/>
              </a:pPr>
              <a:r>
                <a:rPr lang="en-NZ" sz="1200" kern="0" spc="23" dirty="0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(INR 2–3)</a:t>
              </a:r>
            </a:p>
            <a:p>
              <a:pPr algn="ctr" defTabSz="423855">
                <a:lnSpc>
                  <a:spcPct val="90000"/>
                </a:lnSpc>
                <a:defRPr/>
              </a:pPr>
              <a:r>
                <a:rPr lang="en-NZ" sz="1200" kern="0" spc="23" dirty="0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Uninterrupted</a:t>
              </a: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1F351F3C-98D7-47EE-8C43-E9A3C3F572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70662" y="2360940"/>
              <a:ext cx="1041455" cy="630347"/>
            </a:xfrm>
            <a:prstGeom prst="roundRect">
              <a:avLst/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0" tIns="8343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3855">
                <a:lnSpc>
                  <a:spcPct val="90000"/>
                </a:lnSpc>
                <a:defRPr/>
              </a:pPr>
              <a:r>
                <a:rPr lang="en-NZ" sz="1200" b="1" kern="0" spc="23" dirty="0" err="1">
                  <a:latin typeface="Tahoma" charset="0"/>
                  <a:ea typeface="Tahoma" charset="0"/>
                  <a:cs typeface="Tahoma" charset="0"/>
                </a:rPr>
                <a:t>Edoxaban</a:t>
              </a:r>
              <a:r>
                <a:rPr lang="en-NZ" sz="1200" b="1" kern="0" spc="23" dirty="0">
                  <a:latin typeface="Tahoma" charset="0"/>
                  <a:ea typeface="Tahoma" charset="0"/>
                  <a:cs typeface="Tahoma" charset="0"/>
                </a:rPr>
                <a:t> </a:t>
              </a:r>
              <a:br>
                <a:rPr lang="en-NZ" sz="1200" b="1" kern="0" spc="23" dirty="0">
                  <a:latin typeface="Tahoma" charset="0"/>
                  <a:ea typeface="Tahoma" charset="0"/>
                  <a:cs typeface="Tahoma" charset="0"/>
                </a:rPr>
              </a:br>
              <a:r>
                <a:rPr lang="en-NZ" sz="1200" b="1" kern="0" spc="23" dirty="0">
                  <a:latin typeface="Tahoma" charset="0"/>
                  <a:ea typeface="Tahoma" charset="0"/>
                  <a:cs typeface="Tahoma" charset="0"/>
                </a:rPr>
                <a:t>60 mg QD*</a:t>
              </a:r>
              <a:br>
                <a:rPr lang="en-NZ" sz="1200" b="1" kern="0" spc="23" dirty="0">
                  <a:latin typeface="Tahoma" charset="0"/>
                  <a:ea typeface="Tahoma" charset="0"/>
                  <a:cs typeface="Tahoma" charset="0"/>
                </a:rPr>
              </a:br>
              <a:r>
                <a:rPr lang="en-NZ" sz="1200" kern="0" spc="23" dirty="0">
                  <a:latin typeface="Tahoma" charset="0"/>
                  <a:ea typeface="Tahoma" charset="0"/>
                  <a:cs typeface="Tahoma" charset="0"/>
                </a:rPr>
                <a:t>Uninterrupted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A4B48D4-6FB9-4051-A544-725E7790CDD7}"/>
              </a:ext>
            </a:extLst>
          </p:cNvPr>
          <p:cNvSpPr txBox="1"/>
          <p:nvPr/>
        </p:nvSpPr>
        <p:spPr>
          <a:xfrm>
            <a:off x="573435" y="5479906"/>
            <a:ext cx="382387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93277"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*30 mg in patients indicated for dose reduction.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030AE6D-41F5-441A-B19A-FB875CD84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241218"/>
              </p:ext>
            </p:extLst>
          </p:nvPr>
        </p:nvGraphicFramePr>
        <p:xfrm>
          <a:off x="6708492" y="1644579"/>
          <a:ext cx="5222581" cy="247022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47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185">
                  <a:extLst>
                    <a:ext uri="{9D8B030D-6E8A-4147-A177-3AD203B41FA5}">
                      <a16:colId xmlns:a16="http://schemas.microsoft.com/office/drawing/2014/main" val="1489740448"/>
                    </a:ext>
                  </a:extLst>
                </a:gridCol>
              </a:tblGrid>
              <a:tr h="459918">
                <a:tc gridSpan="4"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endpoint (composite of death, stroke, or ISTH-defined major bleeding post-ablation) in the PP and the </a:t>
                      </a:r>
                      <a:r>
                        <a:rPr lang="en-GB" sz="12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</a:t>
                      </a: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population</a:t>
                      </a:r>
                    </a:p>
                  </a:txBody>
                  <a:tcPr marL="59964" marR="59964" marT="22487" marB="2248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57849" marR="57849" marT="21694" marB="21694" anchor="ctr">
                    <a:solidFill>
                      <a:srgbClr val="25C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57849" marR="57849" marT="21694" marB="21694" anchor="ctr">
                    <a:solidFill>
                      <a:srgbClr val="A2A2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57849" marR="57849" marT="21694" marB="21694" anchor="ctr">
                    <a:solidFill>
                      <a:srgbClr val="A2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807325"/>
                  </a:ext>
                </a:extLst>
              </a:tr>
              <a:tr h="247771"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GB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Edoxaban</a:t>
                      </a:r>
                      <a:endParaRPr lang="en-GB" sz="12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VKA </a:t>
                      </a:r>
                    </a:p>
                  </a:txBody>
                  <a:tcPr marL="70884" marR="70884" marT="26582" marB="2658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633"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 population </a:t>
                      </a:r>
                      <a:br>
                        <a:rPr lang="en-GB" sz="1200" b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</a:t>
                      </a:r>
                      <a:r>
                        <a:rPr lang="en-GB" sz="1200" b="1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ablation</a:t>
                      </a:r>
                      <a:r>
                        <a:rPr lang="en-GB" sz="1200" b="1" u="none" strike="noStrike" kern="1200" baseline="30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NZ" altLang="en-US" sz="1200" b="1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N=316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33"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68288" lvl="1" indent="-92075" algn="l"/>
                      <a:r>
                        <a:rPr lang="en-GB" sz="1200" b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endpoint events, n (%)</a:t>
                      </a:r>
                      <a:endParaRPr lang="en-GB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(0.3)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(2.0)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 (0.02–1.73)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0" marR="0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33"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population </a:t>
                      </a:r>
                      <a:b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peri- and post-</a:t>
                      </a:r>
                      <a:r>
                        <a:rPr lang="en-GB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ablation</a:t>
                      </a:r>
                      <a:r>
                        <a:rPr lang="en-GB" sz="1200" b="1" kern="1200" baseline="30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n=375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n=178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633"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68288" lvl="1" indent="-92075" algn="l"/>
                      <a:r>
                        <a:rPr lang="en-GB" sz="1200" b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endpoint events, n (%)</a:t>
                      </a:r>
                      <a:endParaRPr lang="en-GB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(2.7)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8899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7880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680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5758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4656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3555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2507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1442" algn="l" defTabSz="121788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(1.7)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70884" marR="70884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 (0.44–5.78)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charset="0"/>
                        <a:cs typeface="Arial" panose="020B0604020202020204" pitchFamily="34" charset="0"/>
                      </a:endParaRPr>
                    </a:p>
                  </a:txBody>
                  <a:tcPr marL="0" marR="0" marT="26582" marB="265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279596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03B87CB8-D1D8-4B95-8017-13ACD58AD9BE}"/>
              </a:ext>
            </a:extLst>
          </p:cNvPr>
          <p:cNvSpPr/>
          <p:nvPr/>
        </p:nvSpPr>
        <p:spPr>
          <a:xfrm>
            <a:off x="307039" y="6291241"/>
            <a:ext cx="40791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mITT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modified intent-to-treat; </a:t>
            </a:r>
            <a:r>
              <a:rPr lang="en-GB" sz="1000" dirty="0">
                <a:latin typeface="Arial" pitchFamily="34" charset="0"/>
              </a:rPr>
              <a:t>MRI, magnetic resonance imaging; 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PP, per-protocol; Q, quartile;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once daily.</a:t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Please refer to the SmPC for further information.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76ED1E-55C7-4228-A4A7-2C8AA46E4B5F}"/>
              </a:ext>
            </a:extLst>
          </p:cNvPr>
          <p:cNvSpPr/>
          <p:nvPr/>
        </p:nvSpPr>
        <p:spPr>
          <a:xfrm>
            <a:off x="6457284" y="4938614"/>
            <a:ext cx="52510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490" indent="-167490" defTabSz="893277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Rates of acute cerebral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microemboli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were similar (13.8% vs 9.6%) after catheter ablation under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edoxaban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compared with VKA (MRI sub-analysis</a:t>
            </a:r>
            <a:r>
              <a:rPr lang="en-GB" sz="107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0D8B0C-8D65-434A-8576-85FE445C8E89}"/>
              </a:ext>
            </a:extLst>
          </p:cNvPr>
          <p:cNvSpPr/>
          <p:nvPr/>
        </p:nvSpPr>
        <p:spPr>
          <a:xfrm>
            <a:off x="6455380" y="4276004"/>
            <a:ext cx="5516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3277">
              <a:defRPr/>
            </a:pPr>
            <a:r>
              <a:rPr lang="en-GB" sz="1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the end of catheter ablation to day 90/end of treatment;</a:t>
            </a:r>
          </a:p>
          <a:p>
            <a:pPr defTabSz="893277">
              <a:defRPr/>
            </a:pPr>
            <a:r>
              <a:rPr lang="en-GB" sz="1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the start of catheter ablation to day 90/ end of treatment.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0EDC1C-0AF6-41CE-AEC0-FA58ACCFA9D9}"/>
              </a:ext>
            </a:extLst>
          </p:cNvPr>
          <p:cNvSpPr/>
          <p:nvPr/>
        </p:nvSpPr>
        <p:spPr>
          <a:xfrm>
            <a:off x="485295" y="5614621"/>
            <a:ext cx="31902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3277"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Extracted from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Hohnloser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al.Eur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Heart J 2019.</a:t>
            </a:r>
          </a:p>
        </p:txBody>
      </p:sp>
    </p:spTree>
    <p:extLst>
      <p:ext uri="{BB962C8B-B14F-4D97-AF65-F5344CB8AC3E}">
        <p14:creationId xmlns:p14="http://schemas.microsoft.com/office/powerpoint/2010/main" val="37681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2DB3668-383A-4066-86FC-DE096A70F9C5}"/>
              </a:ext>
            </a:extLst>
          </p:cNvPr>
          <p:cNvSpPr txBox="1"/>
          <p:nvPr/>
        </p:nvSpPr>
        <p:spPr>
          <a:xfrm>
            <a:off x="408162" y="6151502"/>
            <a:ext cx="55422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100" b="0">
                <a:solidFill>
                  <a:srgbClr val="FFFFFF"/>
                </a:solidFill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sz="2000" baseline="0"/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defTabSz="669958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*2.5 mg BID if ≥2 of the following criteria: age ≥80 years, weight ≤60 kg or serum creatinine ≥1.5 mg/dL (133 µ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</a:rPr>
              <a:t>mol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/L). </a:t>
            </a:r>
            <a:r>
              <a:rPr lang="en-GB" sz="1000" dirty="0" err="1">
                <a:solidFill>
                  <a:schemeClr val="tx1"/>
                </a:solidFill>
                <a:latin typeface="Arial" pitchFamily="34" charset="0"/>
              </a:rPr>
              <a:t>QoL</a:t>
            </a: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, quality of life.</a:t>
            </a:r>
          </a:p>
          <a:p>
            <a:pPr defTabSz="669958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Please refer to the SmPC for further information.</a:t>
            </a:r>
            <a:r>
              <a:rPr lang="en-GB" sz="1000" baseline="30000" dirty="0">
                <a:solidFill>
                  <a:schemeClr val="tx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0992F2F2-B3B7-4B87-8E7A-AFD354465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465" y="6246492"/>
            <a:ext cx="4016993" cy="46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395658" bIns="105509" anchor="b">
            <a:spAutoFit/>
          </a:bodyPr>
          <a:lstStyle/>
          <a:p>
            <a:pPr algn="r" defTabSz="669958" fontAlgn="base">
              <a:spcBef>
                <a:spcPct val="50000"/>
              </a:spcBef>
              <a:spcAft>
                <a:spcPct val="0"/>
              </a:spcAft>
              <a:tabLst>
                <a:tab pos="2951228" algn="r"/>
              </a:tabLst>
              <a:defRPr/>
            </a:pPr>
            <a:r>
              <a:rPr lang="en-GB" sz="1000" dirty="0">
                <a:latin typeface="Arial" pitchFamily="34" charset="0"/>
                <a:cs typeface="Arial" pitchFamily="34" charset="0"/>
              </a:rPr>
              <a:t>1.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Kirchhof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P, et al. Eur Heart J 2018; 39:2942–55;</a:t>
            </a:r>
            <a:br>
              <a:rPr lang="en-GB" sz="1000" dirty="0">
                <a:latin typeface="Arial" pitchFamily="34" charset="0"/>
                <a:cs typeface="Arial" pitchFamily="34" charset="0"/>
              </a:rPr>
            </a:br>
            <a:r>
              <a:rPr lang="en-GB" sz="1000" dirty="0">
                <a:latin typeface="Arial" pitchFamily="34" charset="0"/>
                <a:cs typeface="Arial" pitchFamily="34" charset="0"/>
              </a:rPr>
              <a:t>2.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Apixaban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SmPC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. Available at: http://www.ema.europa.eu.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59E3DB-A31D-EB4A-A28F-C47A2126B2D5}"/>
              </a:ext>
            </a:extLst>
          </p:cNvPr>
          <p:cNvGrpSpPr/>
          <p:nvPr/>
        </p:nvGrpSpPr>
        <p:grpSpPr>
          <a:xfrm>
            <a:off x="774597" y="1301442"/>
            <a:ext cx="10762131" cy="4553584"/>
            <a:chOff x="1879550" y="1756663"/>
            <a:chExt cx="8596811" cy="3637410"/>
          </a:xfrm>
        </p:grpSpPr>
        <p:sp>
          <p:nvSpPr>
            <p:cNvPr id="138" name="Text Placeholder 3">
              <a:extLst>
                <a:ext uri="{FF2B5EF4-FFF2-40B4-BE49-F238E27FC236}">
                  <a16:creationId xmlns:a16="http://schemas.microsoft.com/office/drawing/2014/main" id="{5BFDE68D-D825-4295-8EBC-F5C07156157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79550" y="1798538"/>
              <a:ext cx="5009290" cy="162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797" indent="-342797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399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Tahoma"/>
                  <a:ea typeface="+mn-ea"/>
                  <a:cs typeface="Tahoma"/>
                </a:defRPr>
              </a:lvl1pPr>
              <a:lvl2pPr marL="742727" indent="-28566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99" baseline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Tahoma"/>
                  <a:cs typeface="Tahoma"/>
                </a:defRPr>
              </a:lvl2pPr>
              <a:lvl3pPr marL="1142657" indent="-2285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Tahoma"/>
                  <a:cs typeface="Tahoma"/>
                </a:defRPr>
              </a:lvl3pPr>
              <a:lvl4pPr marL="1599720" indent="-2285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 baseline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Tahoma"/>
                  <a:cs typeface="Tahoma"/>
                </a:defRPr>
              </a:lvl4pPr>
              <a:lvl5pPr marL="2056783" indent="-2285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Tahoma"/>
                  <a:cs typeface="Tahoma"/>
                </a:defRPr>
              </a:lvl5pPr>
              <a:lvl6pPr marL="2513846" indent="-2285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182B52"/>
                  </a:solidFill>
                  <a:latin typeface="+mn-lt"/>
                </a:defRPr>
              </a:lvl6pPr>
              <a:lvl7pPr marL="2970908" indent="-2285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182B52"/>
                  </a:solidFill>
                  <a:latin typeface="+mn-lt"/>
                </a:defRPr>
              </a:lvl7pPr>
              <a:lvl8pPr marL="3427971" indent="-2285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182B52"/>
                  </a:solidFill>
                  <a:latin typeface="+mn-lt"/>
                </a:defRPr>
              </a:lvl8pPr>
              <a:lvl9pPr marL="3885034" indent="-2285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182B52"/>
                  </a:solidFill>
                  <a:latin typeface="+mn-lt"/>
                </a:defRPr>
              </a:lvl9pPr>
            </a:lstStyle>
            <a:p>
              <a:pPr marL="167490" indent="-167490" defTabSz="565311" eaLnBrk="0" hangingPunct="0">
                <a:spcBef>
                  <a:spcPts val="0"/>
                </a:spcBef>
                <a:spcAft>
                  <a:spcPts val="293"/>
                </a:spcAft>
                <a:buClr>
                  <a:srgbClr val="EBB700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Open, blinded endpoint non-inferiority study</a:t>
              </a:r>
              <a:endParaRPr lang="en-GB" sz="1600" baseline="30000" dirty="0">
                <a:solidFill>
                  <a:schemeClr val="tx1"/>
                </a:solidFill>
                <a:latin typeface="Arial"/>
              </a:endParaRPr>
            </a:p>
            <a:p>
              <a:pPr marL="167490" indent="-167490" defTabSz="565311" eaLnBrk="0" hangingPunct="0">
                <a:spcBef>
                  <a:spcPts val="0"/>
                </a:spcBef>
                <a:spcAft>
                  <a:spcPts val="293"/>
                </a:spcAft>
                <a:buClr>
                  <a:srgbClr val="EBB700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Patients with AF scheduled for pulmonary vein  ablation and CHADS</a:t>
              </a:r>
              <a:r>
                <a:rPr lang="en-GB" sz="1600" baseline="-25000" dirty="0">
                  <a:solidFill>
                    <a:schemeClr val="tx1"/>
                  </a:solidFill>
                  <a:latin typeface="Arial"/>
                </a:rPr>
                <a:t>2</a:t>
              </a: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 ≥1</a:t>
              </a:r>
            </a:p>
            <a:p>
              <a:pPr marL="460509" lvl="1" indent="-167490" defTabSz="565311" eaLnBrk="0" hangingPunct="0">
                <a:spcBef>
                  <a:spcPts val="0"/>
                </a:spcBef>
                <a:spcAft>
                  <a:spcPts val="293"/>
                </a:spcAft>
                <a:buClr>
                  <a:srgbClr val="EBB700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Median time in the therapeutic range (INR ≥2) was 84% in the warfarin arm</a:t>
              </a:r>
            </a:p>
            <a:p>
              <a:pPr marL="460509" lvl="1" indent="-167490" defTabSz="565311" eaLnBrk="0" hangingPunct="0">
                <a:spcBef>
                  <a:spcPts val="0"/>
                </a:spcBef>
                <a:spcAft>
                  <a:spcPts val="293"/>
                </a:spcAft>
                <a:buClr>
                  <a:srgbClr val="EBB700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Mean CHA</a:t>
              </a:r>
              <a:r>
                <a:rPr lang="en-GB" sz="1600" baseline="-25000" dirty="0">
                  <a:solidFill>
                    <a:schemeClr val="tx1"/>
                  </a:solidFill>
                  <a:latin typeface="Arial"/>
                </a:rPr>
                <a:t>2</a:t>
              </a: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DS</a:t>
              </a:r>
              <a:r>
                <a:rPr lang="en-GB" sz="1600" baseline="-25000" dirty="0">
                  <a:solidFill>
                    <a:schemeClr val="tx1"/>
                  </a:solidFill>
                  <a:latin typeface="Arial"/>
                </a:rPr>
                <a:t>2</a:t>
              </a: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-VASc score was 2.4 and median age 64 years, </a:t>
              </a:r>
              <a:br>
                <a:rPr lang="en-GB" sz="1600" dirty="0">
                  <a:solidFill>
                    <a:schemeClr val="tx1"/>
                  </a:solidFill>
                  <a:latin typeface="Arial"/>
                </a:rPr>
              </a:b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in both arms</a:t>
              </a:r>
            </a:p>
            <a:p>
              <a:pPr marL="167490" indent="-167490" defTabSz="565311" eaLnBrk="0" hangingPunct="0">
                <a:spcBef>
                  <a:spcPts val="0"/>
                </a:spcBef>
                <a:spcAft>
                  <a:spcPts val="293"/>
                </a:spcAft>
                <a:buClr>
                  <a:srgbClr val="EBB700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GB" sz="1600" dirty="0">
                  <a:solidFill>
                    <a:schemeClr val="tx1"/>
                  </a:solidFill>
                  <a:latin typeface="Arial"/>
                </a:rPr>
                <a:t>In a subset of patients, MRI analyses performed to explore clinically silent brain lesions after catheter ablation of AF</a:t>
              </a:r>
              <a:endParaRPr lang="en-GB" sz="1600" baseline="30000" dirty="0">
                <a:solidFill>
                  <a:schemeClr val="tx1"/>
                </a:solidFill>
                <a:latin typeface="Arial"/>
              </a:endParaRPr>
            </a:p>
            <a:p>
              <a:pPr marL="211928" indent="-211928" defTabSz="565311">
                <a:spcBef>
                  <a:spcPts val="0"/>
                </a:spcBef>
                <a:spcAft>
                  <a:spcPts val="293"/>
                </a:spcAft>
                <a:defRPr/>
              </a:pPr>
              <a:endParaRPr lang="en-US" sz="1600" kern="0" dirty="0">
                <a:solidFill>
                  <a:srgbClr val="54565A">
                    <a:lumMod val="50000"/>
                  </a:srgbClr>
                </a:solidFill>
                <a:latin typeface="Arial"/>
              </a:endParaRPr>
            </a:p>
            <a:p>
              <a:pPr marL="211928" indent="-211928" defTabSz="565311">
                <a:spcBef>
                  <a:spcPts val="0"/>
                </a:spcBef>
                <a:spcAft>
                  <a:spcPts val="293"/>
                </a:spcAft>
                <a:defRPr/>
              </a:pPr>
              <a:endParaRPr lang="en-GB" sz="1600" kern="0" dirty="0">
                <a:solidFill>
                  <a:srgbClr val="54565A">
                    <a:lumMod val="50000"/>
                  </a:srgbClr>
                </a:solidFill>
                <a:latin typeface="Arial"/>
              </a:endParaRPr>
            </a:p>
            <a:p>
              <a:pPr marL="211928" indent="-211928" defTabSz="565311">
                <a:spcBef>
                  <a:spcPts val="0"/>
                </a:spcBef>
                <a:spcAft>
                  <a:spcPts val="293"/>
                </a:spcAft>
                <a:defRPr/>
              </a:pPr>
              <a:endParaRPr lang="en-GB" sz="1600" kern="0" dirty="0">
                <a:solidFill>
                  <a:srgbClr val="54565A">
                    <a:lumMod val="50000"/>
                  </a:srgbClr>
                </a:solidFill>
                <a:latin typeface="Arial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352CC82-FAD2-4B61-938F-35C5E889BCDA}"/>
                </a:ext>
              </a:extLst>
            </p:cNvPr>
            <p:cNvGrpSpPr/>
            <p:nvPr/>
          </p:nvGrpSpPr>
          <p:grpSpPr>
            <a:xfrm>
              <a:off x="2736105" y="3643152"/>
              <a:ext cx="6300520" cy="1750921"/>
              <a:chOff x="59070" y="3186426"/>
              <a:chExt cx="9775742" cy="2732249"/>
            </a:xfrm>
          </p:grpSpPr>
          <p:sp>
            <p:nvSpPr>
              <p:cNvPr id="140" name="Rectangle 26">
                <a:extLst>
                  <a:ext uri="{FF2B5EF4-FFF2-40B4-BE49-F238E27FC236}">
                    <a16:creationId xmlns:a16="http://schemas.microsoft.com/office/drawing/2014/main" id="{F1BB8953-D3BB-4265-80D6-1D3A28EA1AA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96711" y="3186426"/>
                <a:ext cx="627346" cy="2732249"/>
              </a:xfrm>
              <a:prstGeom prst="roundRect">
                <a:avLst>
                  <a:gd name="adj" fmla="val 9475"/>
                </a:avLst>
              </a:prstGeom>
              <a:solidFill>
                <a:srgbClr val="06355A">
                  <a:lumMod val="20000"/>
                  <a:lumOff val="80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defTabSz="423855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ts val="186"/>
                  </a:spcAft>
                  <a:buClr>
                    <a:srgbClr val="FFFFFF"/>
                  </a:buClr>
                  <a:defRPr/>
                </a:pPr>
                <a:endParaRPr lang="en-NZ" altLang="en-US" sz="900" b="1" kern="0" dirty="0">
                  <a:solidFill>
                    <a:srgbClr val="54565A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41" name="TextBox 36">
                <a:extLst>
                  <a:ext uri="{FF2B5EF4-FFF2-40B4-BE49-F238E27FC236}">
                    <a16:creationId xmlns:a16="http://schemas.microsoft.com/office/drawing/2014/main" id="{62063951-5C86-4727-AAE7-C1FF84D8BBA8}"/>
                  </a:ext>
                </a:extLst>
              </p:cNvPr>
              <p:cNvSpPr txBox="1"/>
              <p:nvPr/>
            </p:nvSpPr>
            <p:spPr>
              <a:xfrm>
                <a:off x="4753239" y="4348114"/>
                <a:ext cx="2109290" cy="425845"/>
              </a:xfrm>
              <a:prstGeom prst="rect">
                <a:avLst/>
              </a:prstGeom>
              <a:noFill/>
              <a:effectLst>
                <a:softEdge rad="63500"/>
              </a:effectLst>
            </p:spPr>
            <p:txBody>
              <a:bodyPr wrap="square" rtlCol="0" anchor="ctr">
                <a:spAutoFit/>
              </a:bodyPr>
              <a:lstStyle>
                <a:defPPr>
                  <a:defRPr lang="en-GB"/>
                </a:defPPr>
                <a:lvl1pPr algn="ctr">
                  <a:defRPr sz="1400" b="1" spc="150">
                    <a:latin typeface="Calibri" panose="020F0502020204030204" pitchFamily="34" charset="0"/>
                  </a:defRPr>
                </a:lvl1pPr>
              </a:lstStyle>
              <a:p>
                <a:pPr defTabSz="423855">
                  <a:lnSpc>
                    <a:spcPct val="90000"/>
                  </a:lnSpc>
                  <a:defRPr/>
                </a:pPr>
                <a:r>
                  <a:rPr lang="en-GB" sz="900" b="0" kern="0" spc="0" dirty="0">
                    <a:latin typeface="Tahoma" charset="0"/>
                    <a:ea typeface="Tahoma" charset="0"/>
                    <a:cs typeface="Tahoma" charset="0"/>
                  </a:rPr>
                  <a:t>≥30 days or exclusion of atrial thrombi by TEE</a:t>
                </a:r>
              </a:p>
            </p:txBody>
          </p:sp>
          <p:sp>
            <p:nvSpPr>
              <p:cNvPr id="142" name="Left Brace 141">
                <a:extLst>
                  <a:ext uri="{FF2B5EF4-FFF2-40B4-BE49-F238E27FC236}">
                    <a16:creationId xmlns:a16="http://schemas.microsoft.com/office/drawing/2014/main" id="{291FADC8-C126-426C-B92A-07AEF2FAC1EA}"/>
                  </a:ext>
                </a:extLst>
              </p:cNvPr>
              <p:cNvSpPr/>
              <p:nvPr/>
            </p:nvSpPr>
            <p:spPr>
              <a:xfrm>
                <a:off x="3877164" y="4055318"/>
                <a:ext cx="893969" cy="1030511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defTabSz="42385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000" kern="0">
                  <a:solidFill>
                    <a:srgbClr val="54565A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43" name="TextBox 80">
                <a:extLst>
                  <a:ext uri="{FF2B5EF4-FFF2-40B4-BE49-F238E27FC236}">
                    <a16:creationId xmlns:a16="http://schemas.microsoft.com/office/drawing/2014/main" id="{8087BB84-4B62-40D8-8FCC-1182181E6210}"/>
                  </a:ext>
                </a:extLst>
              </p:cNvPr>
              <p:cNvSpPr txBox="1"/>
              <p:nvPr/>
            </p:nvSpPr>
            <p:spPr>
              <a:xfrm>
                <a:off x="4134877" y="4382280"/>
                <a:ext cx="374820" cy="3771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en-GB"/>
                </a:defPPr>
                <a:lvl1pPr algn="ctr" eaLnBrk="0" hangingPunct="0">
                  <a:lnSpc>
                    <a:spcPct val="80000"/>
                  </a:lnSpc>
                  <a:defRPr sz="1400" b="1">
                    <a:solidFill>
                      <a:srgbClr val="575756">
                        <a:lumMod val="50000"/>
                      </a:srgbClr>
                    </a:solidFill>
                    <a:latin typeface="Calibri"/>
                    <a:cs typeface="Calibri"/>
                  </a:defRPr>
                </a:lvl1pPr>
              </a:lstStyle>
              <a:p>
                <a:pPr defTabSz="423855">
                  <a:defRPr/>
                </a:pPr>
                <a:r>
                  <a:rPr lang="en-US" sz="900" kern="0" dirty="0">
                    <a:solidFill>
                      <a:schemeClr val="tx1"/>
                    </a:solidFill>
                    <a:latin typeface="Tahoma" charset="0"/>
                    <a:ea typeface="Tahoma" charset="0"/>
                    <a:cs typeface="Tahoma" charset="0"/>
                  </a:rPr>
                  <a:t>R </a:t>
                </a:r>
              </a:p>
              <a:p>
                <a:pPr defTabSz="423855">
                  <a:defRPr/>
                </a:pPr>
                <a:r>
                  <a:rPr lang="en-US" sz="900" kern="0" dirty="0">
                    <a:solidFill>
                      <a:schemeClr val="tx1"/>
                    </a:solidFill>
                    <a:latin typeface="Tahoma" charset="0"/>
                    <a:ea typeface="Tahoma" charset="0"/>
                    <a:cs typeface="Tahoma" charset="0"/>
                  </a:rPr>
                  <a:t>1:1</a:t>
                </a:r>
              </a:p>
            </p:txBody>
          </p:sp>
          <p:sp>
            <p:nvSpPr>
              <p:cNvPr id="144" name="object 10">
                <a:extLst>
                  <a:ext uri="{FF2B5EF4-FFF2-40B4-BE49-F238E27FC236}">
                    <a16:creationId xmlns:a16="http://schemas.microsoft.com/office/drawing/2014/main" id="{CCE7EDBD-9B7D-422D-95E2-552393256C25}"/>
                  </a:ext>
                </a:extLst>
              </p:cNvPr>
              <p:cNvSpPr txBox="1"/>
              <p:nvPr/>
            </p:nvSpPr>
            <p:spPr>
              <a:xfrm>
                <a:off x="7513201" y="3315190"/>
                <a:ext cx="171656" cy="2499919"/>
              </a:xfrm>
              <a:prstGeom prst="rect">
                <a:avLst/>
              </a:prstGeom>
            </p:spPr>
            <p:txBody>
              <a:bodyPr vert="vert270" wrap="none" lIns="0" tIns="0" rIns="0" bIns="0" rtlCol="0" anchor="ctr">
                <a:spAutoFit/>
              </a:bodyPr>
              <a:lstStyle/>
              <a:p>
                <a:pPr marL="5887" algn="ctr" defTabSz="423855">
                  <a:defRPr/>
                </a:pPr>
                <a:r>
                  <a:rPr lang="en-GB" sz="900" b="1" kern="0" spc="-7" dirty="0">
                    <a:solidFill>
                      <a:srgbClr val="54565A">
                        <a:lumMod val="50000"/>
                      </a:srgbClr>
                    </a:solidFill>
                    <a:latin typeface="Tahoma" charset="0"/>
                    <a:ea typeface="Tahoma" charset="0"/>
                    <a:cs typeface="Tahoma" charset="0"/>
                  </a:rPr>
                  <a:t>Pulmonary vein ablation procedure</a:t>
                </a:r>
                <a:endParaRPr sz="900" kern="0" dirty="0">
                  <a:solidFill>
                    <a:srgbClr val="54565A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45" name="Rectangle 21">
                <a:extLst>
                  <a:ext uri="{FF2B5EF4-FFF2-40B4-BE49-F238E27FC236}">
                    <a16:creationId xmlns:a16="http://schemas.microsoft.com/office/drawing/2014/main" id="{159CA04D-32AE-4966-B760-B98A9F47997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788449" y="4832508"/>
                <a:ext cx="2040527" cy="487415"/>
              </a:xfrm>
              <a:prstGeom prst="roundRect">
                <a:avLst/>
              </a:prstGeom>
              <a:solidFill>
                <a:srgbClr val="7E7E7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none" lIns="0" tIns="8343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65142" eaLnBrk="0" hangingPunct="0">
                  <a:spcBef>
                    <a:spcPct val="10000"/>
                  </a:spcBef>
                  <a:buClr>
                    <a:srgbClr val="FFFFFF"/>
                  </a:buClr>
                  <a:defRPr/>
                </a:pPr>
                <a:r>
                  <a:rPr lang="fr-FR" sz="900" b="1" kern="0" dirty="0">
                    <a:latin typeface="Tahoma" charset="0"/>
                    <a:ea typeface="Tahoma" charset="0"/>
                    <a:cs typeface="Tahoma" charset="0"/>
                  </a:rPr>
                  <a:t>INR-</a:t>
                </a:r>
                <a:r>
                  <a:rPr lang="fr-FR" sz="900" b="1" kern="0" dirty="0" err="1">
                    <a:latin typeface="Tahoma" charset="0"/>
                    <a:ea typeface="Tahoma" charset="0"/>
                    <a:cs typeface="Tahoma" charset="0"/>
                  </a:rPr>
                  <a:t>guided</a:t>
                </a:r>
                <a:r>
                  <a:rPr lang="fr-FR" sz="900" b="1" kern="0" dirty="0">
                    <a:latin typeface="Tahoma" charset="0"/>
                    <a:ea typeface="Tahoma" charset="0"/>
                    <a:cs typeface="Tahoma" charset="0"/>
                  </a:rPr>
                  <a:t> VKA </a:t>
                </a:r>
                <a:r>
                  <a:rPr lang="fr-FR" sz="900" b="1" kern="0" dirty="0" err="1">
                    <a:latin typeface="Tahoma" charset="0"/>
                    <a:ea typeface="Tahoma" charset="0"/>
                    <a:cs typeface="Tahoma" charset="0"/>
                  </a:rPr>
                  <a:t>therapy</a:t>
                </a:r>
                <a:endParaRPr lang="fr-FR" sz="900" b="1" kern="0" dirty="0">
                  <a:latin typeface="Tahoma" charset="0"/>
                  <a:ea typeface="Tahoma" charset="0"/>
                  <a:cs typeface="Tahoma" charset="0"/>
                </a:endParaRPr>
              </a:p>
              <a:p>
                <a:pPr algn="ctr" defTabSz="565142" eaLnBrk="0" hangingPunct="0">
                  <a:spcBef>
                    <a:spcPct val="10000"/>
                  </a:spcBef>
                  <a:buClr>
                    <a:srgbClr val="FFFFFF"/>
                  </a:buClr>
                  <a:defRPr/>
                </a:pPr>
                <a:r>
                  <a:rPr lang="en-NZ" sz="900" kern="0" spc="23" dirty="0">
                    <a:latin typeface="Tahoma" charset="0"/>
                    <a:ea typeface="Tahoma" charset="0"/>
                    <a:cs typeface="Tahoma" charset="0"/>
                  </a:rPr>
                  <a:t>Uninterrupted</a:t>
                </a:r>
              </a:p>
            </p:txBody>
          </p:sp>
          <p:sp>
            <p:nvSpPr>
              <p:cNvPr id="146" name="Rectangle 21">
                <a:extLst>
                  <a:ext uri="{FF2B5EF4-FFF2-40B4-BE49-F238E27FC236}">
                    <a16:creationId xmlns:a16="http://schemas.microsoft.com/office/drawing/2014/main" id="{6939CABF-E89F-4A2C-B96D-5AB4A83F818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788449" y="3802156"/>
                <a:ext cx="2040527" cy="487415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none" lIns="0" tIns="8343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23855">
                  <a:lnSpc>
                    <a:spcPct val="90000"/>
                  </a:lnSpc>
                  <a:defRPr/>
                </a:pPr>
                <a:r>
                  <a:rPr lang="en-NZ" sz="900" b="1" kern="0" spc="23" dirty="0">
                    <a:solidFill>
                      <a:srgbClr val="54565A">
                        <a:lumMod val="50000"/>
                      </a:srgbClr>
                    </a:solidFill>
                    <a:latin typeface="Tahoma" charset="0"/>
                    <a:ea typeface="Tahoma" charset="0"/>
                    <a:cs typeface="Tahoma" charset="0"/>
                  </a:rPr>
                  <a:t>Apixaban 5 mg BID*</a:t>
                </a:r>
                <a:br>
                  <a:rPr lang="en-NZ" sz="900" b="1" kern="0" spc="23" dirty="0">
                    <a:solidFill>
                      <a:srgbClr val="54565A">
                        <a:lumMod val="50000"/>
                      </a:srgbClr>
                    </a:solidFill>
                    <a:latin typeface="Tahoma" charset="0"/>
                    <a:ea typeface="Tahoma" charset="0"/>
                    <a:cs typeface="Tahoma" charset="0"/>
                  </a:rPr>
                </a:br>
                <a:r>
                  <a:rPr lang="en-CA" altLang="en-US" sz="900" kern="0" dirty="0">
                    <a:solidFill>
                      <a:srgbClr val="54565A">
                        <a:lumMod val="50000"/>
                      </a:srgbClr>
                    </a:solidFill>
                    <a:latin typeface="Tahoma" charset="0"/>
                    <a:ea typeface="Tahoma" charset="0"/>
                    <a:cs typeface="Tahoma" charset="0"/>
                  </a:rPr>
                  <a:t>Continuous medication intake</a:t>
                </a:r>
                <a:endParaRPr lang="en-GB" altLang="en-US" sz="900" kern="0" dirty="0">
                  <a:solidFill>
                    <a:srgbClr val="54565A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55DD4EFA-2BD9-4BAF-83B5-F3AA22D8C471}"/>
                  </a:ext>
                </a:extLst>
              </p:cNvPr>
              <p:cNvCxnSpPr/>
              <p:nvPr/>
            </p:nvCxnSpPr>
            <p:spPr>
              <a:xfrm>
                <a:off x="6830130" y="5085826"/>
                <a:ext cx="43224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70329910-85E3-4FEC-8C00-3778FB913F4A}"/>
                  </a:ext>
                </a:extLst>
              </p:cNvPr>
              <p:cNvCxnSpPr/>
              <p:nvPr/>
            </p:nvCxnSpPr>
            <p:spPr>
              <a:xfrm>
                <a:off x="6830130" y="4055314"/>
                <a:ext cx="43224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8CD013F4-3AB3-464F-BF3F-72D33112EA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24058" y="5076212"/>
                <a:ext cx="1910754" cy="961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3BD11055-714C-46D5-82A1-83107B02F1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4058" y="4055317"/>
                <a:ext cx="1910754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1" name="TextBox 36">
                <a:extLst>
                  <a:ext uri="{FF2B5EF4-FFF2-40B4-BE49-F238E27FC236}">
                    <a16:creationId xmlns:a16="http://schemas.microsoft.com/office/drawing/2014/main" id="{253976E6-DDA0-4B34-A33E-568106E4F077}"/>
                  </a:ext>
                </a:extLst>
              </p:cNvPr>
              <p:cNvSpPr txBox="1"/>
              <p:nvPr/>
            </p:nvSpPr>
            <p:spPr>
              <a:xfrm>
                <a:off x="8118560" y="4425801"/>
                <a:ext cx="1345438" cy="270468"/>
              </a:xfrm>
              <a:prstGeom prst="rect">
                <a:avLst/>
              </a:prstGeom>
              <a:noFill/>
              <a:effectLst>
                <a:softEdge rad="63500"/>
              </a:effectLst>
            </p:spPr>
            <p:txBody>
              <a:bodyPr wrap="none" rtlCol="0" anchor="ctr">
                <a:spAutoFit/>
              </a:bodyPr>
              <a:lstStyle>
                <a:defPPr>
                  <a:defRPr lang="en-GB"/>
                </a:defPPr>
                <a:lvl1pPr algn="ctr">
                  <a:defRPr sz="1400" b="1" spc="150">
                    <a:latin typeface="Calibri" panose="020F0502020204030204" pitchFamily="34" charset="0"/>
                  </a:defRPr>
                </a:lvl1pPr>
              </a:lstStyle>
              <a:p>
                <a:pPr defTabSz="423855">
                  <a:lnSpc>
                    <a:spcPct val="90000"/>
                  </a:lnSpc>
                  <a:defRPr/>
                </a:pPr>
                <a:r>
                  <a:rPr lang="en-GB" sz="900" b="0" kern="0" spc="0" dirty="0">
                    <a:latin typeface="Tahoma" charset="0"/>
                    <a:ea typeface="Tahoma" charset="0"/>
                    <a:cs typeface="Tahoma" charset="0"/>
                  </a:rPr>
                  <a:t>90 days follow-up</a:t>
                </a:r>
              </a:p>
            </p:txBody>
          </p:sp>
          <p:sp>
            <p:nvSpPr>
              <p:cNvPr id="152" name="Rectangle 26">
                <a:extLst>
                  <a:ext uri="{FF2B5EF4-FFF2-40B4-BE49-F238E27FC236}">
                    <a16:creationId xmlns:a16="http://schemas.microsoft.com/office/drawing/2014/main" id="{BF5B5C26-42B1-4D6D-8AF6-8A395F99452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9070" y="3718224"/>
                <a:ext cx="3852220" cy="1746110"/>
              </a:xfrm>
              <a:prstGeom prst="roundRect">
                <a:avLst>
                  <a:gd name="adj" fmla="val 4260"/>
                </a:avLst>
              </a:prstGeom>
              <a:solidFill>
                <a:srgbClr val="06355A">
                  <a:lumMod val="20000"/>
                  <a:lumOff val="80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defTabSz="423855" eaLnBrk="0" fontAlgn="base" hangingPunct="0">
                  <a:lnSpc>
                    <a:spcPct val="90000"/>
                  </a:lnSpc>
                  <a:spcBef>
                    <a:spcPts val="278"/>
                  </a:spcBef>
                  <a:buClr>
                    <a:srgbClr val="FFFFFF"/>
                  </a:buClr>
                  <a:defRPr/>
                </a:pPr>
                <a:r>
                  <a:rPr lang="en-GB" altLang="en-US" sz="1100" b="1" kern="0" dirty="0">
                    <a:solidFill>
                      <a:srgbClr val="54565A">
                        <a:lumMod val="50000"/>
                      </a:srgbClr>
                    </a:solidFill>
                    <a:latin typeface="Tahoma" charset="0"/>
                    <a:ea typeface="Tahoma" charset="0"/>
                    <a:cs typeface="Tahoma" charset="0"/>
                  </a:rPr>
                  <a:t>Primary endpoint</a:t>
                </a:r>
                <a:endParaRPr lang="en-GB" altLang="en-US" sz="1100" kern="0" dirty="0">
                  <a:solidFill>
                    <a:srgbClr val="54565A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endParaRPr>
              </a:p>
              <a:p>
                <a:pPr marL="105964" indent="-105964" defTabSz="565142" fontAlgn="base">
                  <a:lnSpc>
                    <a:spcPct val="90000"/>
                  </a:lnSpc>
                  <a:spcBef>
                    <a:spcPct val="10000"/>
                  </a:spcBef>
                  <a:spcAft>
                    <a:spcPts val="186"/>
                  </a:spcAft>
                  <a:buClr>
                    <a:srgbClr val="00619D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GB" sz="1000" kern="0" dirty="0">
                    <a:solidFill>
                      <a:srgbClr val="54565A">
                        <a:lumMod val="50000"/>
                      </a:srgbClr>
                    </a:solidFill>
                    <a:latin typeface="Tahoma" charset="0"/>
                    <a:ea typeface="Tahoma" charset="0"/>
                    <a:cs typeface="Tahoma" charset="0"/>
                  </a:rPr>
                  <a:t>Composite of all-cause death, stroke and major bleeding (i.e. non-inferiority safety)</a:t>
                </a:r>
                <a:endParaRPr lang="en-NZ" altLang="en-US" sz="1000" kern="0" dirty="0">
                  <a:solidFill>
                    <a:srgbClr val="54565A">
                      <a:lumMod val="50000"/>
                    </a:srgbClr>
                  </a:solidFill>
                  <a:latin typeface="Tahoma" charset="0"/>
                  <a:ea typeface="Tahoma" charset="0"/>
                  <a:cs typeface="Tahoma" charset="0"/>
                </a:endParaRPr>
              </a:p>
              <a:p>
                <a:pPr defTabSz="423855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ts val="186"/>
                  </a:spcAft>
                  <a:buClr>
                    <a:srgbClr val="00619D"/>
                  </a:buClr>
                  <a:defRPr/>
                </a:pPr>
                <a:r>
                  <a:rPr lang="en-NZ" altLang="en-US" sz="1100" b="1" kern="0" dirty="0">
                    <a:solidFill>
                      <a:srgbClr val="54565A">
                        <a:lumMod val="50000"/>
                      </a:srgbClr>
                    </a:solidFill>
                    <a:latin typeface="Tahoma" charset="0"/>
                    <a:ea typeface="Tahoma" charset="0"/>
                    <a:cs typeface="Tahoma" charset="0"/>
                  </a:rPr>
                  <a:t>Secondary endpoints</a:t>
                </a:r>
              </a:p>
              <a:p>
                <a:pPr marL="105964" indent="-105964" defTabSz="565142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000" kern="0" dirty="0">
                    <a:solidFill>
                      <a:srgbClr val="54565A">
                        <a:lumMod val="50000"/>
                      </a:srgbClr>
                    </a:solidFill>
                    <a:latin typeface="Tahoma" charset="0"/>
                    <a:ea typeface="Tahoma" charset="0"/>
                    <a:cs typeface="Tahoma" charset="0"/>
                  </a:rPr>
                  <a:t>Any bleeding events, time from randomisation to ablation, length of hospital stay, ACT, need for transfusion, QoL, cognitive function</a:t>
                </a:r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E9D20AB2-C2E3-4FC1-86AA-4C7A2CB760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834812" y="3458430"/>
                <a:ext cx="0" cy="2224285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65000"/>
                  </a:srgb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697B5B-F263-4E31-BDB5-3824CE414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533" t="20084" r="24933" b="33106"/>
            <a:stretch/>
          </p:blipFill>
          <p:spPr>
            <a:xfrm>
              <a:off x="7051161" y="1756663"/>
              <a:ext cx="3425200" cy="1750921"/>
            </a:xfrm>
            <a:prstGeom prst="rect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A7D0EA8E-C402-494B-B1F9-FAA5A26C17D4}"/>
              </a:ext>
            </a:extLst>
          </p:cNvPr>
          <p:cNvSpPr txBox="1">
            <a:spLocks/>
          </p:cNvSpPr>
          <p:nvPr/>
        </p:nvSpPr>
        <p:spPr>
          <a:xfrm>
            <a:off x="774597" y="161563"/>
            <a:ext cx="10994475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AXAFA: Apixaban vs VKA in AF ablation</a:t>
            </a:r>
            <a:r>
              <a:rPr lang="en-NZ" sz="32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87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966163"/>
              </p:ext>
            </p:extLst>
          </p:nvPr>
        </p:nvGraphicFramePr>
        <p:xfrm>
          <a:off x="6223374" y="3069988"/>
          <a:ext cx="5167424" cy="240976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351924">
                  <a:extLst>
                    <a:ext uri="{9D8B030D-6E8A-4147-A177-3AD203B41FA5}">
                      <a16:colId xmlns:a16="http://schemas.microsoft.com/office/drawing/2014/main" val="3865684830"/>
                    </a:ext>
                  </a:extLst>
                </a:gridCol>
                <a:gridCol w="1500926">
                  <a:extLst>
                    <a:ext uri="{9D8B030D-6E8A-4147-A177-3AD203B41FA5}">
                      <a16:colId xmlns:a16="http://schemas.microsoft.com/office/drawing/2014/main" val="1172540400"/>
                    </a:ext>
                  </a:extLst>
                </a:gridCol>
                <a:gridCol w="1314574">
                  <a:extLst>
                    <a:ext uri="{9D8B030D-6E8A-4147-A177-3AD203B41FA5}">
                      <a16:colId xmlns:a16="http://schemas.microsoft.com/office/drawing/2014/main" val="2897480041"/>
                    </a:ext>
                  </a:extLst>
                </a:gridCol>
              </a:tblGrid>
              <a:tr h="414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 </a:t>
                      </a:r>
                      <a:endParaRPr lang="en-GB" sz="105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Apixaban</a:t>
                      </a:r>
                      <a:endParaRPr lang="en-GB" sz="1050" dirty="0">
                        <a:solidFill>
                          <a:schemeClr val="bg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VKA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56336"/>
                  </a:ext>
                </a:extLst>
              </a:tr>
              <a:tr h="4919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Patients with primary endpoint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n (%)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22/318 (6.9%), non-inferiority </a:t>
                      </a:r>
                      <a:r>
                        <a:rPr lang="en-US" sz="105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=0.0002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23/315 (7.3%)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935800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Death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(0.3%)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(0.3%)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261844"/>
                  </a:ext>
                </a:extLst>
              </a:tr>
              <a:tr h="293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Stroke or TIA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(0.6%)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29821"/>
                  </a:ext>
                </a:extLst>
              </a:tr>
              <a:tr h="2371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Intracranial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haemorrhage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(0.3%, fatal)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59473"/>
                  </a:ext>
                </a:extLst>
              </a:tr>
              <a:tr h="2653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TIMI major bleeding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(0.3%)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(1%)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167380"/>
                  </a:ext>
                </a:extLst>
              </a:tr>
              <a:tr h="216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ISTH major bleeding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(3.1%)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(4.4%)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6702"/>
                  </a:ext>
                </a:extLst>
              </a:tr>
              <a:tr h="2361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Tamponade</a:t>
                      </a: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2 (0.6%)</a:t>
                      </a: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5 (1.6%)</a:t>
                      </a:r>
                    </a:p>
                  </a:txBody>
                  <a:tcPr marL="23722" marR="23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559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5F203E-C7B5-452F-8260-E2E16CE42D1C}"/>
              </a:ext>
            </a:extLst>
          </p:cNvPr>
          <p:cNvSpPr txBox="1"/>
          <p:nvPr/>
        </p:nvSpPr>
        <p:spPr>
          <a:xfrm>
            <a:off x="459718" y="6309190"/>
            <a:ext cx="4661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100" b="0">
                <a:solidFill>
                  <a:srgbClr val="FFFFFF"/>
                </a:solidFill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sz="2000" baseline="0"/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defTabSz="669958" fontAlgn="base">
              <a:spcAft>
                <a:spcPct val="0"/>
              </a:spcAf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TIMI, thrombolysis in myocardial infarction.</a:t>
            </a:r>
            <a:br>
              <a:rPr lang="en-GB" sz="10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Arial" pitchFamily="34" charset="0"/>
              </a:rPr>
              <a:t>Please refer to the SmPC for further information.</a:t>
            </a:r>
            <a:r>
              <a:rPr lang="en-GB" sz="1000" baseline="30000" dirty="0">
                <a:solidFill>
                  <a:schemeClr val="tx1"/>
                </a:solidFill>
                <a:latin typeface="Arial" pitchFamily="34" charset="0"/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B822D0-2533-5E47-BFE5-FCF34E55EA46}"/>
              </a:ext>
            </a:extLst>
          </p:cNvPr>
          <p:cNvGrpSpPr/>
          <p:nvPr/>
        </p:nvGrpSpPr>
        <p:grpSpPr>
          <a:xfrm>
            <a:off x="528126" y="914400"/>
            <a:ext cx="11255073" cy="4928816"/>
            <a:chOff x="2047395" y="1651890"/>
            <a:chExt cx="9492099" cy="3765582"/>
          </a:xfrm>
        </p:grpSpPr>
        <p:sp>
          <p:nvSpPr>
            <p:cNvPr id="5" name="Rectangle 4"/>
            <p:cNvSpPr/>
            <p:nvPr/>
          </p:nvSpPr>
          <p:spPr>
            <a:xfrm>
              <a:off x="2081399" y="1651890"/>
              <a:ext cx="9458095" cy="1289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7490" indent="-167490" defTabSz="565311" eaLnBrk="0" fontAlgn="base" hangingPunct="0">
                <a:spcBef>
                  <a:spcPts val="440"/>
                </a:spcBef>
                <a:spcAft>
                  <a:spcPts val="440"/>
                </a:spcAft>
                <a:buClr>
                  <a:srgbClr val="EBB700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US" sz="1600" dirty="0">
                  <a:latin typeface="Arial"/>
                </a:rPr>
                <a:t>Difference in primary outcome (</a:t>
              </a:r>
              <a:r>
                <a:rPr lang="en-GB" sz="1600" dirty="0">
                  <a:latin typeface="Arial"/>
                </a:rPr>
                <a:t>composite of all-cause death, stroke or major bleeding) </a:t>
              </a:r>
              <a:r>
                <a:rPr lang="en-US" sz="1600" dirty="0">
                  <a:latin typeface="Arial"/>
                </a:rPr>
                <a:t>rate</a:t>
              </a:r>
            </a:p>
            <a:p>
              <a:pPr marL="502469" lvl="1" indent="-167490" defTabSz="565311" eaLnBrk="0" fontAlgn="base" hangingPunct="0">
                <a:spcBef>
                  <a:spcPts val="440"/>
                </a:spcBef>
                <a:spcAft>
                  <a:spcPts val="440"/>
                </a:spcAft>
                <a:buClr>
                  <a:srgbClr val="EBB700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US" sz="1600" dirty="0">
                  <a:latin typeface="Arial"/>
                </a:rPr>
                <a:t>-0.38% (90% CI </a:t>
              </a:r>
              <a:r>
                <a:rPr lang="en-US" sz="1600" dirty="0"/>
                <a:t>-4.0</a:t>
              </a:r>
              <a:r>
                <a:rPr lang="en-US" sz="1600" dirty="0">
                  <a:latin typeface="Arial"/>
                </a:rPr>
                <a:t>%, 3.3%); non-inferiority </a:t>
              </a:r>
              <a:r>
                <a:rPr lang="en-US" sz="1600" i="1" dirty="0">
                  <a:latin typeface="Arial"/>
                </a:rPr>
                <a:t>p</a:t>
              </a:r>
              <a:r>
                <a:rPr lang="en-US" sz="1600" dirty="0">
                  <a:latin typeface="Arial"/>
                </a:rPr>
                <a:t>=0.0002</a:t>
              </a:r>
            </a:p>
            <a:p>
              <a:pPr marL="502469" lvl="1" indent="-167490" defTabSz="565311" eaLnBrk="0" fontAlgn="base" hangingPunct="0">
                <a:spcBef>
                  <a:spcPts val="440"/>
                </a:spcBef>
                <a:spcAft>
                  <a:spcPts val="440"/>
                </a:spcAft>
                <a:buClr>
                  <a:srgbClr val="EBB700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US" sz="1600" dirty="0">
                  <a:latin typeface="Arial"/>
                </a:rPr>
                <a:t>Apixaban was also non-inferior to VKA among all randomized patients as assessed by Cox proportional hazards model comparison between treatment groups using a relative non-inferiority margin of 1.44 (HR=0.88, 90% CI 0.55, 1.41; </a:t>
              </a:r>
              <a:r>
                <a:rPr lang="en-US" sz="1600" i="1" dirty="0">
                  <a:latin typeface="Arial"/>
                </a:rPr>
                <a:t>p</a:t>
              </a:r>
              <a:r>
                <a:rPr lang="en-US" sz="1600" dirty="0">
                  <a:latin typeface="Arial"/>
                </a:rPr>
                <a:t>=0.042)</a:t>
              </a:r>
              <a:endParaRPr lang="en-GB" sz="1600" dirty="0">
                <a:latin typeface="Arial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075CF58-82B7-984F-94AD-12FFA8E6D6A5}"/>
                </a:ext>
              </a:extLst>
            </p:cNvPr>
            <p:cNvGrpSpPr/>
            <p:nvPr/>
          </p:nvGrpSpPr>
          <p:grpSpPr>
            <a:xfrm>
              <a:off x="2047395" y="2901882"/>
              <a:ext cx="3896659" cy="2515590"/>
              <a:chOff x="2047395" y="2901882"/>
              <a:chExt cx="3896659" cy="2515590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742F3E7F-E4AB-4081-BB45-804E17A7964C}"/>
                  </a:ext>
                </a:extLst>
              </p:cNvPr>
              <p:cNvGrpSpPr/>
              <p:nvPr/>
            </p:nvGrpSpPr>
            <p:grpSpPr>
              <a:xfrm>
                <a:off x="2047395" y="3232575"/>
                <a:ext cx="3896659" cy="2184897"/>
                <a:chOff x="6214821" y="1957711"/>
                <a:chExt cx="4319848" cy="2806787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87440228-EA60-4F33-BF98-0D825B2CE5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4523" y="4164627"/>
                  <a:ext cx="3427051" cy="57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10683DD7-1A5B-418A-B4FF-4AB90582A20B}"/>
                    </a:ext>
                  </a:extLst>
                </p:cNvPr>
                <p:cNvGrpSpPr/>
                <p:nvPr/>
              </p:nvGrpSpPr>
              <p:grpSpPr>
                <a:xfrm>
                  <a:off x="6836077" y="2029265"/>
                  <a:ext cx="79586" cy="2136355"/>
                  <a:chOff x="1687728" y="621872"/>
                  <a:chExt cx="94864" cy="2945350"/>
                </a:xfrm>
              </p:grpSpPr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C1D9D849-6431-4262-BFAE-50531E28EB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775638" y="627749"/>
                    <a:ext cx="0" cy="293947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306B810F-DE5F-4E6D-A8B4-C0EA56D6C73D}"/>
                      </a:ext>
                    </a:extLst>
                  </p:cNvPr>
                  <p:cNvCxnSpPr/>
                  <p:nvPr/>
                </p:nvCxnSpPr>
                <p:spPr>
                  <a:xfrm>
                    <a:off x="1698985" y="621872"/>
                    <a:ext cx="8158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B6585ECA-EAD9-461E-BAEA-BDB89CC54722}"/>
                      </a:ext>
                    </a:extLst>
                  </p:cNvPr>
                  <p:cNvGrpSpPr/>
                  <p:nvPr/>
                </p:nvGrpSpPr>
                <p:grpSpPr>
                  <a:xfrm>
                    <a:off x="1687728" y="918422"/>
                    <a:ext cx="94864" cy="2619992"/>
                    <a:chOff x="1687746" y="571962"/>
                    <a:chExt cx="94852" cy="1631642"/>
                  </a:xfrm>
                </p:grpSpPr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3F875A59-A62A-44AA-BE50-721B9D1D422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88746" y="2025016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C0C8350D-3D2E-4114-9097-73278705F94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93968" y="1843664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D42DFF33-83B7-4C66-8333-D9AA156DAD5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87746" y="2203604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>
                      <a:extLst>
                        <a:ext uri="{FF2B5EF4-FFF2-40B4-BE49-F238E27FC236}">
                          <a16:creationId xmlns:a16="http://schemas.microsoft.com/office/drawing/2014/main" id="{274301AD-847E-4308-8DA4-60F79D57A8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93654" y="1662198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E262E229-ED43-4DCE-A547-BEEA5A10CFB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94980" y="1298489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1EDD6A8A-D1F7-4D7D-931C-566C70DF51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00192" y="1117138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>
                      <a:extLst>
                        <a:ext uri="{FF2B5EF4-FFF2-40B4-BE49-F238E27FC236}">
                          <a16:creationId xmlns:a16="http://schemas.microsoft.com/office/drawing/2014/main" id="{3C422E0D-8BCF-44B4-B945-DC524FF238A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93962" y="1477078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141">
                      <a:extLst>
                        <a:ext uri="{FF2B5EF4-FFF2-40B4-BE49-F238E27FC236}">
                          <a16:creationId xmlns:a16="http://schemas.microsoft.com/office/drawing/2014/main" id="{8EB01C95-E49F-4EF3-BBD0-CE5307E8881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99872" y="932341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>
                      <a:extLst>
                        <a:ext uri="{FF2B5EF4-FFF2-40B4-BE49-F238E27FC236}">
                          <a16:creationId xmlns:a16="http://schemas.microsoft.com/office/drawing/2014/main" id="{32E4B69D-ED29-4748-A898-0D72852ACDF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93772" y="571962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>
                      <a:extLst>
                        <a:ext uri="{FF2B5EF4-FFF2-40B4-BE49-F238E27FC236}">
                          <a16:creationId xmlns:a16="http://schemas.microsoft.com/office/drawing/2014/main" id="{6E84ABFF-7250-43AA-BCCD-82C3C2ED391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01012" y="753162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4E96981E-1589-40C0-A72C-EE25918B4759}"/>
                    </a:ext>
                  </a:extLst>
                </p:cNvPr>
                <p:cNvCxnSpPr/>
                <p:nvPr/>
              </p:nvCxnSpPr>
              <p:spPr>
                <a:xfrm rot="5400000">
                  <a:off x="6902346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5E1F66E5-DEED-49B9-921A-F2A630F908F7}"/>
                    </a:ext>
                  </a:extLst>
                </p:cNvPr>
                <p:cNvCxnSpPr/>
                <p:nvPr/>
              </p:nvCxnSpPr>
              <p:spPr>
                <a:xfrm rot="5400000">
                  <a:off x="7265862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0A236C1D-E992-4F64-B68B-2CDD9A033C7C}"/>
                    </a:ext>
                  </a:extLst>
                </p:cNvPr>
                <p:cNvCxnSpPr/>
                <p:nvPr/>
              </p:nvCxnSpPr>
              <p:spPr>
                <a:xfrm rot="5400000">
                  <a:off x="7992894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95715B0C-330E-4661-B0DA-207D1C8F451E}"/>
                    </a:ext>
                  </a:extLst>
                </p:cNvPr>
                <p:cNvCxnSpPr/>
                <p:nvPr/>
              </p:nvCxnSpPr>
              <p:spPr>
                <a:xfrm rot="5400000">
                  <a:off x="7629378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0E905D2C-C41F-4DBA-BC01-E10E9245F01A}"/>
                    </a:ext>
                  </a:extLst>
                </p:cNvPr>
                <p:cNvCxnSpPr/>
                <p:nvPr/>
              </p:nvCxnSpPr>
              <p:spPr>
                <a:xfrm rot="5400000">
                  <a:off x="8719926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85F5E18-86EE-49C8-9596-E5B9539635FE}"/>
                    </a:ext>
                  </a:extLst>
                </p:cNvPr>
                <p:cNvCxnSpPr/>
                <p:nvPr/>
              </p:nvCxnSpPr>
              <p:spPr>
                <a:xfrm rot="5400000">
                  <a:off x="9446958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076087EF-7B79-4CD8-84D2-1FC7C1EC8EC7}"/>
                    </a:ext>
                  </a:extLst>
                </p:cNvPr>
                <p:cNvCxnSpPr/>
                <p:nvPr/>
              </p:nvCxnSpPr>
              <p:spPr>
                <a:xfrm rot="5400000">
                  <a:off x="8356410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43DDF37E-1770-4240-A390-C0AB2114CCAA}"/>
                    </a:ext>
                  </a:extLst>
                </p:cNvPr>
                <p:cNvCxnSpPr/>
                <p:nvPr/>
              </p:nvCxnSpPr>
              <p:spPr>
                <a:xfrm rot="5400000">
                  <a:off x="10173990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48E8987-9A04-4B93-AA6A-3548D7CC4CF2}"/>
                    </a:ext>
                  </a:extLst>
                </p:cNvPr>
                <p:cNvCxnSpPr/>
                <p:nvPr/>
              </p:nvCxnSpPr>
              <p:spPr>
                <a:xfrm rot="5400000">
                  <a:off x="9083442" y="4189763"/>
                  <a:ext cx="5912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870C4992-DB90-4370-988D-E1977D3A76C4}"/>
                    </a:ext>
                  </a:extLst>
                </p:cNvPr>
                <p:cNvCxnSpPr/>
                <p:nvPr/>
              </p:nvCxnSpPr>
              <p:spPr>
                <a:xfrm rot="5400000">
                  <a:off x="9810474" y="4189763"/>
                  <a:ext cx="5912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0FD8090-4BF1-4B10-9233-CC83A3771D74}"/>
                    </a:ext>
                  </a:extLst>
                </p:cNvPr>
                <p:cNvSpPr txBox="1"/>
                <p:nvPr/>
              </p:nvSpPr>
              <p:spPr>
                <a:xfrm rot="16200000">
                  <a:off x="5447929" y="2935164"/>
                  <a:ext cx="1863882" cy="3300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65311">
                    <a:defRPr/>
                  </a:pPr>
                  <a:r>
                    <a:rPr lang="en-GB" sz="900" dirty="0">
                      <a:latin typeface="Tahoma" charset="0"/>
                      <a:ea typeface="Tahoma" charset="0"/>
                      <a:cs typeface="Tahoma" charset="0"/>
                    </a:rPr>
                    <a:t>Event rate (%)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C671ED06-9548-453D-B981-41C68B986861}"/>
                    </a:ext>
                  </a:extLst>
                </p:cNvPr>
                <p:cNvSpPr txBox="1"/>
                <p:nvPr/>
              </p:nvSpPr>
              <p:spPr>
                <a:xfrm>
                  <a:off x="7195523" y="4511930"/>
                  <a:ext cx="2849711" cy="2525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65311">
                    <a:defRPr/>
                  </a:pPr>
                  <a:r>
                    <a:rPr lang="en-GB" sz="900" dirty="0">
                      <a:latin typeface="Tahoma" charset="0"/>
                      <a:ea typeface="Tahoma" charset="0"/>
                      <a:cs typeface="Tahoma" charset="0"/>
                    </a:rPr>
                    <a:t>Time since ablation (days)</a:t>
                  </a:r>
                </a:p>
              </p:txBody>
            </p: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E60CFED6-BED1-4C8E-8E2F-7CC8A7676162}"/>
                    </a:ext>
                  </a:extLst>
                </p:cNvPr>
                <p:cNvGrpSpPr/>
                <p:nvPr/>
              </p:nvGrpSpPr>
              <p:grpSpPr>
                <a:xfrm>
                  <a:off x="6850708" y="4245314"/>
                  <a:ext cx="3577981" cy="191698"/>
                  <a:chOff x="1302574" y="5319873"/>
                  <a:chExt cx="4409394" cy="221877"/>
                </a:xfrm>
              </p:grpSpPr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96A3CE3C-EC60-4622-B960-C77F4C71F702}"/>
                      </a:ext>
                    </a:extLst>
                  </p:cNvPr>
                  <p:cNvSpPr txBox="1"/>
                  <p:nvPr/>
                </p:nvSpPr>
                <p:spPr>
                  <a:xfrm>
                    <a:off x="1302574" y="5319873"/>
                    <a:ext cx="162000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0</a:t>
                    </a:r>
                  </a:p>
                </p:txBody>
              </p: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BA316916-1C94-4A6D-81DA-3EE536125684}"/>
                      </a:ext>
                    </a:extLst>
                  </p:cNvPr>
                  <p:cNvSpPr txBox="1"/>
                  <p:nvPr/>
                </p:nvSpPr>
                <p:spPr>
                  <a:xfrm>
                    <a:off x="2118932" y="5319873"/>
                    <a:ext cx="363179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20</a:t>
                    </a:r>
                  </a:p>
                </p:txBody>
              </p:sp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352BB9F5-3895-481F-BA1C-09620726FBA8}"/>
                      </a:ext>
                    </a:extLst>
                  </p:cNvPr>
                  <p:cNvSpPr txBox="1"/>
                  <p:nvPr/>
                </p:nvSpPr>
                <p:spPr>
                  <a:xfrm>
                    <a:off x="2987777" y="5319873"/>
                    <a:ext cx="417852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40</a:t>
                    </a:r>
                  </a:p>
                </p:txBody>
              </p:sp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5B952B3E-9200-4F1F-9F0E-CE9744B3AFD4}"/>
                      </a:ext>
                    </a:extLst>
                  </p:cNvPr>
                  <p:cNvSpPr txBox="1"/>
                  <p:nvPr/>
                </p:nvSpPr>
                <p:spPr>
                  <a:xfrm>
                    <a:off x="3916255" y="5319873"/>
                    <a:ext cx="349115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60</a:t>
                    </a:r>
                  </a:p>
                </p:txBody>
              </p:sp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ACC34BB9-9594-45C1-8595-B4DE7E45FD8A}"/>
                      </a:ext>
                    </a:extLst>
                  </p:cNvPr>
                  <p:cNvSpPr txBox="1"/>
                  <p:nvPr/>
                </p:nvSpPr>
                <p:spPr>
                  <a:xfrm>
                    <a:off x="4840126" y="5319873"/>
                    <a:ext cx="324667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80</a:t>
                    </a:r>
                  </a:p>
                </p:txBody>
              </p:sp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D9C88921-327F-4B7D-9FBC-6BA7E42B3668}"/>
                      </a:ext>
                    </a:extLst>
                  </p:cNvPr>
                  <p:cNvSpPr txBox="1"/>
                  <p:nvPr/>
                </p:nvSpPr>
                <p:spPr>
                  <a:xfrm>
                    <a:off x="5157068" y="5319873"/>
                    <a:ext cx="554900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90</a:t>
                    </a:r>
                  </a:p>
                </p:txBody>
              </p:sp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8A56ECE5-340C-433E-B4F1-2792FB9B9CBA}"/>
                      </a:ext>
                    </a:extLst>
                  </p:cNvPr>
                  <p:cNvSpPr txBox="1"/>
                  <p:nvPr/>
                </p:nvSpPr>
                <p:spPr>
                  <a:xfrm>
                    <a:off x="4326963" y="5319873"/>
                    <a:ext cx="440565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70</a:t>
                    </a:r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FEDBE015-4D0E-4C6F-9BE9-D24628AFF55C}"/>
                    </a:ext>
                  </a:extLst>
                </p:cNvPr>
                <p:cNvGrpSpPr/>
                <p:nvPr/>
              </p:nvGrpSpPr>
              <p:grpSpPr>
                <a:xfrm>
                  <a:off x="6556237" y="1957711"/>
                  <a:ext cx="252001" cy="2300446"/>
                  <a:chOff x="259340" y="1438265"/>
                  <a:chExt cx="223168" cy="3107116"/>
                </a:xfrm>
              </p:grpSpPr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973EBB26-D5D6-4835-9A24-6D9BDA7A3D98}"/>
                      </a:ext>
                    </a:extLst>
                  </p:cNvPr>
                  <p:cNvSpPr txBox="1"/>
                  <p:nvPr/>
                </p:nvSpPr>
                <p:spPr>
                  <a:xfrm>
                    <a:off x="259340" y="1438265"/>
                    <a:ext cx="223168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100</a:t>
                    </a:r>
                  </a:p>
                </p:txBody>
              </p:sp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D807A1BE-2349-433D-8D18-532AF8B42B75}"/>
                      </a:ext>
                    </a:extLst>
                  </p:cNvPr>
                  <p:cNvSpPr txBox="1"/>
                  <p:nvPr/>
                </p:nvSpPr>
                <p:spPr>
                  <a:xfrm>
                    <a:off x="320329" y="2011981"/>
                    <a:ext cx="162000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80</a:t>
                    </a:r>
                  </a:p>
                </p:txBody>
              </p: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32778A42-6390-4380-8AFB-D4DF17AFED5B}"/>
                      </a:ext>
                    </a:extLst>
                  </p:cNvPr>
                  <p:cNvSpPr txBox="1"/>
                  <p:nvPr/>
                </p:nvSpPr>
                <p:spPr>
                  <a:xfrm>
                    <a:off x="320329" y="2594180"/>
                    <a:ext cx="162000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60</a:t>
                    </a:r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B6B4770C-A5BB-45A5-84B3-A2760C35FE2B}"/>
                      </a:ext>
                    </a:extLst>
                  </p:cNvPr>
                  <p:cNvSpPr txBox="1"/>
                  <p:nvPr/>
                </p:nvSpPr>
                <p:spPr>
                  <a:xfrm>
                    <a:off x="320329" y="3141095"/>
                    <a:ext cx="162000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40</a:t>
                    </a: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3EEADC97-3648-4FA0-8B34-23A71490AB9D}"/>
                      </a:ext>
                    </a:extLst>
                  </p:cNvPr>
                  <p:cNvSpPr txBox="1"/>
                  <p:nvPr/>
                </p:nvSpPr>
                <p:spPr>
                  <a:xfrm>
                    <a:off x="320329" y="3726918"/>
                    <a:ext cx="162000" cy="2218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20</a:t>
                    </a:r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7389885A-CCB3-4E63-A7E3-F6D1A09ABF17}"/>
                      </a:ext>
                    </a:extLst>
                  </p:cNvPr>
                  <p:cNvSpPr txBox="1"/>
                  <p:nvPr/>
                </p:nvSpPr>
                <p:spPr>
                  <a:xfrm>
                    <a:off x="320329" y="4323504"/>
                    <a:ext cx="162000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0</a:t>
                    </a:r>
                  </a:p>
                </p:txBody>
              </p:sp>
            </p:grp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AF0C0A63-7C1F-4CD4-887E-D1DD831A98BE}"/>
                    </a:ext>
                  </a:extLst>
                </p:cNvPr>
                <p:cNvCxnSpPr/>
                <p:nvPr/>
              </p:nvCxnSpPr>
              <p:spPr bwMode="auto">
                <a:xfrm>
                  <a:off x="9250237" y="2076258"/>
                  <a:ext cx="21594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8262E5BA-D4E7-4DF9-AC05-D2AC449E4A3B}"/>
                    </a:ext>
                  </a:extLst>
                </p:cNvPr>
                <p:cNvCxnSpPr/>
                <p:nvPr/>
              </p:nvCxnSpPr>
              <p:spPr bwMode="auto">
                <a:xfrm>
                  <a:off x="8440651" y="2082268"/>
                  <a:ext cx="21594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A2A2A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B5448AF-4915-4E7E-A108-7C3F955B9962}"/>
                    </a:ext>
                  </a:extLst>
                </p:cNvPr>
                <p:cNvSpPr txBox="1"/>
                <p:nvPr/>
              </p:nvSpPr>
              <p:spPr>
                <a:xfrm>
                  <a:off x="9447448" y="1962727"/>
                  <a:ext cx="1087221" cy="250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82655">
                    <a:defRPr/>
                  </a:pPr>
                  <a:r>
                    <a:rPr lang="en-US" sz="900" dirty="0">
                      <a:latin typeface="Tahoma"/>
                      <a:cs typeface="Tahoma"/>
                    </a:rPr>
                    <a:t>Apixaban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2B21B7A-44E6-4F01-93C7-AA8D618E2C82}"/>
                    </a:ext>
                  </a:extLst>
                </p:cNvPr>
                <p:cNvSpPr txBox="1"/>
                <p:nvPr/>
              </p:nvSpPr>
              <p:spPr>
                <a:xfrm>
                  <a:off x="8656595" y="1965601"/>
                  <a:ext cx="456405" cy="250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82655">
                    <a:defRPr/>
                  </a:pPr>
                  <a:r>
                    <a:rPr lang="en-US" sz="900" dirty="0">
                      <a:latin typeface="Tahoma"/>
                      <a:cs typeface="Tahoma"/>
                    </a:rPr>
                    <a:t>VKA</a:t>
                  </a:r>
                </a:p>
              </p:txBody>
            </p:sp>
          </p:grp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401C2149-7ED9-43AC-BC1D-09108E1D2BAB}"/>
                  </a:ext>
                </a:extLst>
              </p:cNvPr>
              <p:cNvSpPr txBox="1"/>
              <p:nvPr/>
            </p:nvSpPr>
            <p:spPr>
              <a:xfrm>
                <a:off x="4201286" y="5015708"/>
                <a:ext cx="255536" cy="15136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65311">
                  <a:defRPr/>
                </a:pPr>
                <a:r>
                  <a:rPr lang="en-GB" sz="900" dirty="0">
                    <a:latin typeface="Tahoma" charset="0"/>
                    <a:ea typeface="Tahoma" charset="0"/>
                    <a:cs typeface="Tahoma" charset="0"/>
                  </a:rPr>
                  <a:t>50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F5E75EE-53D1-4DD6-9C59-65596CD706B0}"/>
                  </a:ext>
                </a:extLst>
              </p:cNvPr>
              <p:cNvSpPr txBox="1"/>
              <p:nvPr/>
            </p:nvSpPr>
            <p:spPr>
              <a:xfrm>
                <a:off x="3566313" y="5013325"/>
                <a:ext cx="255536" cy="14922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65311">
                  <a:defRPr/>
                </a:pPr>
                <a:r>
                  <a:rPr lang="en-GB" sz="900" dirty="0">
                    <a:latin typeface="Tahoma" charset="0"/>
                    <a:ea typeface="Tahoma" charset="0"/>
                    <a:cs typeface="Tahoma" charset="0"/>
                  </a:rPr>
                  <a:t>30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24FBC14-FB08-40E5-B296-65CFD9E9A8E1}"/>
                  </a:ext>
                </a:extLst>
              </p:cNvPr>
              <p:cNvSpPr txBox="1"/>
              <p:nvPr/>
            </p:nvSpPr>
            <p:spPr>
              <a:xfrm>
                <a:off x="2884119" y="5006795"/>
                <a:ext cx="266842" cy="134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65311">
                  <a:defRPr/>
                </a:pPr>
                <a:r>
                  <a:rPr lang="en-GB" sz="900" dirty="0">
                    <a:latin typeface="Tahoma" charset="0"/>
                    <a:ea typeface="Tahoma" charset="0"/>
                    <a:cs typeface="Tahoma" charset="0"/>
                  </a:rPr>
                  <a:t>10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9F9E0F59-5DEE-4591-80C2-88FBCBDDFC4F}"/>
                  </a:ext>
                </a:extLst>
              </p:cNvPr>
              <p:cNvSpPr/>
              <p:nvPr/>
            </p:nvSpPr>
            <p:spPr bwMode="auto">
              <a:xfrm>
                <a:off x="2638664" y="4760024"/>
                <a:ext cx="3006711" cy="17098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6998" tIns="33499" rIns="66998" bIns="33499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6995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3F47D5FE-A64E-45AA-9B7F-51A00441AFE8}"/>
                  </a:ext>
                </a:extLst>
              </p:cNvPr>
              <p:cNvGrpSpPr/>
              <p:nvPr/>
            </p:nvGrpSpPr>
            <p:grpSpPr>
              <a:xfrm>
                <a:off x="2692471" y="4839421"/>
                <a:ext cx="2946819" cy="96332"/>
                <a:chOff x="-3618261" y="5540603"/>
                <a:chExt cx="3130653" cy="176401"/>
              </a:xfrm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09CC2E44-BBC2-4C65-9297-F324D2E2B965}"/>
                    </a:ext>
                  </a:extLst>
                </p:cNvPr>
                <p:cNvGrpSpPr/>
                <p:nvPr/>
              </p:nvGrpSpPr>
              <p:grpSpPr>
                <a:xfrm>
                  <a:off x="-3618261" y="5555156"/>
                  <a:ext cx="3130652" cy="156416"/>
                  <a:chOff x="6815024" y="2996565"/>
                  <a:chExt cx="4583411" cy="1639443"/>
                </a:xfrm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CD0035A6-A406-4F5A-9CCA-F5E152414721}"/>
                      </a:ext>
                    </a:extLst>
                  </p:cNvPr>
                  <p:cNvGrpSpPr/>
                  <p:nvPr/>
                </p:nvGrpSpPr>
                <p:grpSpPr>
                  <a:xfrm>
                    <a:off x="6860667" y="2996565"/>
                    <a:ext cx="4537768" cy="1639443"/>
                    <a:chOff x="6860667" y="2996565"/>
                    <a:chExt cx="4537768" cy="1639443"/>
                  </a:xfrm>
                </p:grpSpPr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1D1BA1C6-2A55-4EC7-BE9F-1511F8B06CF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9121579" y="3004185"/>
                      <a:ext cx="2276856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57" name="Straight Connector 156">
                      <a:extLst>
                        <a:ext uri="{FF2B5EF4-FFF2-40B4-BE49-F238E27FC236}">
                          <a16:creationId xmlns:a16="http://schemas.microsoft.com/office/drawing/2014/main" id="{AB0B7BEC-F8C2-4222-8EEE-5D2F523C5F63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792981" y="3086100"/>
                      <a:ext cx="134416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58" name="Straight Connector 157">
                      <a:extLst>
                        <a:ext uri="{FF2B5EF4-FFF2-40B4-BE49-F238E27FC236}">
                          <a16:creationId xmlns:a16="http://schemas.microsoft.com/office/drawing/2014/main" id="{3393F302-3AE5-46F1-A67C-66F51AE7005F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9130730" y="2996565"/>
                      <a:ext cx="0" cy="914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59" name="Straight Connector 158">
                      <a:extLst>
                        <a:ext uri="{FF2B5EF4-FFF2-40B4-BE49-F238E27FC236}">
                          <a16:creationId xmlns:a16="http://schemas.microsoft.com/office/drawing/2014/main" id="{76C77130-CDBE-4C0D-8A9A-0E97D7D266F0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799135" y="3078480"/>
                      <a:ext cx="0" cy="914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0" name="Straight Connector 159">
                      <a:extLst>
                        <a:ext uri="{FF2B5EF4-FFF2-40B4-BE49-F238E27FC236}">
                          <a16:creationId xmlns:a16="http://schemas.microsoft.com/office/drawing/2014/main" id="{F2BD608E-4BAA-498C-B512-B1ADE951C50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547234" y="3143413"/>
                      <a:ext cx="2560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1" name="Straight Connector 160">
                      <a:extLst>
                        <a:ext uri="{FF2B5EF4-FFF2-40B4-BE49-F238E27FC236}">
                          <a16:creationId xmlns:a16="http://schemas.microsoft.com/office/drawing/2014/main" id="{73A72348-517E-4B0E-AF4E-D7443A5E9629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150995" y="3200733"/>
                      <a:ext cx="41145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2" name="Straight Connector 161">
                      <a:extLst>
                        <a:ext uri="{FF2B5EF4-FFF2-40B4-BE49-F238E27FC236}">
                          <a16:creationId xmlns:a16="http://schemas.microsoft.com/office/drawing/2014/main" id="{0AE52439-8E30-46F6-96BE-204D820B508A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551046" y="3154680"/>
                      <a:ext cx="0" cy="914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3" name="Straight Connector 162">
                      <a:extLst>
                        <a:ext uri="{FF2B5EF4-FFF2-40B4-BE49-F238E27FC236}">
                          <a16:creationId xmlns:a16="http://schemas.microsoft.com/office/drawing/2014/main" id="{F1DEBCE2-3E64-40C8-A126-7E8CDEEFC527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154806" y="3230880"/>
                      <a:ext cx="0" cy="914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4" name="Straight Connector 163">
                      <a:extLst>
                        <a:ext uri="{FF2B5EF4-FFF2-40B4-BE49-F238E27FC236}">
                          <a16:creationId xmlns:a16="http://schemas.microsoft.com/office/drawing/2014/main" id="{D0FB61A7-3F12-4C77-9871-0F7123F7246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002025" y="3394710"/>
                      <a:ext cx="10972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5" name="Straight Connector 164">
                      <a:extLst>
                        <a:ext uri="{FF2B5EF4-FFF2-40B4-BE49-F238E27FC236}">
                          <a16:creationId xmlns:a16="http://schemas.microsoft.com/office/drawing/2014/main" id="{9A1C78CD-2115-48F4-A329-EE8BEDFCC01F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102228" y="3297717"/>
                      <a:ext cx="5486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6" name="Straight Connector 165">
                      <a:extLst>
                        <a:ext uri="{FF2B5EF4-FFF2-40B4-BE49-F238E27FC236}">
                          <a16:creationId xmlns:a16="http://schemas.microsoft.com/office/drawing/2014/main" id="{02332650-DBDC-4D86-865E-BE183DB9186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6957060" y="3552825"/>
                      <a:ext cx="5486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7" name="Straight Connector 166">
                      <a:extLst>
                        <a:ext uri="{FF2B5EF4-FFF2-40B4-BE49-F238E27FC236}">
                          <a16:creationId xmlns:a16="http://schemas.microsoft.com/office/drawing/2014/main" id="{5FB7FDB4-4176-4A91-AFE1-2E1D1CAB8B6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107569" y="3310073"/>
                      <a:ext cx="0" cy="914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8" name="Straight Connector 167">
                      <a:extLst>
                        <a:ext uri="{FF2B5EF4-FFF2-40B4-BE49-F238E27FC236}">
                          <a16:creationId xmlns:a16="http://schemas.microsoft.com/office/drawing/2014/main" id="{4C756F2E-1520-4FBF-9BCA-B865FD133BE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008128" y="3386273"/>
                      <a:ext cx="0" cy="17373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9" name="Straight Connector 168">
                      <a:extLst>
                        <a:ext uri="{FF2B5EF4-FFF2-40B4-BE49-F238E27FC236}">
                          <a16:creationId xmlns:a16="http://schemas.microsoft.com/office/drawing/2014/main" id="{57D3D418-9AFA-425C-A04D-55E575597438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6958965" y="3545205"/>
                      <a:ext cx="0" cy="2468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0" name="Straight Connector 169">
                      <a:extLst>
                        <a:ext uri="{FF2B5EF4-FFF2-40B4-BE49-F238E27FC236}">
                          <a16:creationId xmlns:a16="http://schemas.microsoft.com/office/drawing/2014/main" id="{2747C294-00DB-4023-ABB4-31A18DB93BB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6911725" y="3777619"/>
                      <a:ext cx="0" cy="32918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1" name="Straight Connector 170">
                      <a:extLst>
                        <a:ext uri="{FF2B5EF4-FFF2-40B4-BE49-F238E27FC236}">
                          <a16:creationId xmlns:a16="http://schemas.microsoft.com/office/drawing/2014/main" id="{AB0C3C5C-E840-4CDD-8FB9-1AF0F4D1B75C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6909435" y="3784473"/>
                      <a:ext cx="5486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2" name="Straight Connector 171">
                      <a:extLst>
                        <a:ext uri="{FF2B5EF4-FFF2-40B4-BE49-F238E27FC236}">
                          <a16:creationId xmlns:a16="http://schemas.microsoft.com/office/drawing/2014/main" id="{7EA1D446-81BF-4B91-AE9E-E2F3DF4F10B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6860667" y="4100322"/>
                      <a:ext cx="5486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3" name="Straight Connector 172">
                      <a:extLst>
                        <a:ext uri="{FF2B5EF4-FFF2-40B4-BE49-F238E27FC236}">
                          <a16:creationId xmlns:a16="http://schemas.microsoft.com/office/drawing/2014/main" id="{A88684AD-DF61-431E-BAA6-952A336DB2B9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6861048" y="4096512"/>
                      <a:ext cx="0" cy="53949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F89334DC-3D90-4E19-B6A9-C1BE66E5AEC1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815024" y="4634429"/>
                    <a:ext cx="54864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A2A2A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424686E2-941F-4257-810F-0ACBE15172B2}"/>
                    </a:ext>
                  </a:extLst>
                </p:cNvPr>
                <p:cNvGrpSpPr/>
                <p:nvPr/>
              </p:nvGrpSpPr>
              <p:grpSpPr>
                <a:xfrm>
                  <a:off x="-3618261" y="5540603"/>
                  <a:ext cx="3130653" cy="176401"/>
                  <a:chOff x="6815024" y="2903162"/>
                  <a:chExt cx="4587557" cy="1731267"/>
                </a:xfrm>
              </p:grpSpPr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49C1EC3C-5041-417A-90CC-B6D1488F5D4E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7247828" y="3007646"/>
                    <a:ext cx="31089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E77C703F-D87A-4157-A39C-E54A86B6AD33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953250" y="3070860"/>
                    <a:ext cx="31089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70D60CAB-130C-487A-98A4-B5BE2E7E5D1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7551046" y="2903162"/>
                    <a:ext cx="0" cy="914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9E39F665-FCB4-4585-A965-8E965E63A87D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7255448" y="2983230"/>
                    <a:ext cx="0" cy="9144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C0354C03-2828-42C4-B185-745EEBACEB5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959792" y="3064277"/>
                    <a:ext cx="0" cy="16459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37058C0A-EB8F-4E7A-BCF7-7A2C3A0AC532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903346" y="3226964"/>
                    <a:ext cx="6400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DB15FC0C-3C5D-4CF6-B226-AEA80DD1476E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910643" y="3221681"/>
                    <a:ext cx="0" cy="55778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8544C065-A59B-4152-AB0E-463CB7DC374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854190" y="3777615"/>
                    <a:ext cx="6400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6E311128-725F-4A56-8AFE-29D7739AC3D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815024" y="4634429"/>
                    <a:ext cx="54864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9E80B089-F4E0-4858-ACAF-8D9D2A734F3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861113" y="3774893"/>
                    <a:ext cx="0" cy="8595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63487386-9AA4-4432-A480-CA7B87C547CF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7552956" y="2929533"/>
                    <a:ext cx="384962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3E2128FE-915D-4133-B364-99DAB4D8E67B}"/>
                  </a:ext>
                </a:extLst>
              </p:cNvPr>
              <p:cNvGrpSpPr/>
              <p:nvPr/>
            </p:nvGrpSpPr>
            <p:grpSpPr>
              <a:xfrm>
                <a:off x="3337797" y="3265160"/>
                <a:ext cx="2365717" cy="1427469"/>
                <a:chOff x="6214821" y="1929991"/>
                <a:chExt cx="4116753" cy="2834507"/>
              </a:xfrm>
            </p:grpSpPr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5720DB15-1845-4C06-82D5-4F8649D34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4523" y="4164627"/>
                  <a:ext cx="3427051" cy="57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555466E7-04A3-4E52-B6E7-0D3DD85DBF0F}"/>
                    </a:ext>
                  </a:extLst>
                </p:cNvPr>
                <p:cNvGrpSpPr/>
                <p:nvPr/>
              </p:nvGrpSpPr>
              <p:grpSpPr>
                <a:xfrm>
                  <a:off x="6836077" y="2029265"/>
                  <a:ext cx="79586" cy="2136355"/>
                  <a:chOff x="1687728" y="621872"/>
                  <a:chExt cx="94864" cy="2945350"/>
                </a:xfrm>
              </p:grpSpPr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63E7C0B0-9E22-45EA-B5AF-18E301DFE26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775638" y="627749"/>
                    <a:ext cx="0" cy="293947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EE1A4D50-E102-4470-B851-4FF1003A16FF}"/>
                      </a:ext>
                    </a:extLst>
                  </p:cNvPr>
                  <p:cNvCxnSpPr/>
                  <p:nvPr/>
                </p:nvCxnSpPr>
                <p:spPr>
                  <a:xfrm>
                    <a:off x="1698985" y="621872"/>
                    <a:ext cx="8158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1" name="Group 220">
                    <a:extLst>
                      <a:ext uri="{FF2B5EF4-FFF2-40B4-BE49-F238E27FC236}">
                        <a16:creationId xmlns:a16="http://schemas.microsoft.com/office/drawing/2014/main" id="{F92F8862-B129-4AC6-B3EA-25F84B1BB12C}"/>
                      </a:ext>
                    </a:extLst>
                  </p:cNvPr>
                  <p:cNvGrpSpPr/>
                  <p:nvPr/>
                </p:nvGrpSpPr>
                <p:grpSpPr>
                  <a:xfrm>
                    <a:off x="1687728" y="1209382"/>
                    <a:ext cx="94864" cy="2329032"/>
                    <a:chOff x="1687746" y="753162"/>
                    <a:chExt cx="94852" cy="1450442"/>
                  </a:xfrm>
                </p:grpSpPr>
                <p:cxnSp>
                  <p:nvCxnSpPr>
                    <p:cNvPr id="223" name="Straight Connector 222">
                      <a:extLst>
                        <a:ext uri="{FF2B5EF4-FFF2-40B4-BE49-F238E27FC236}">
                          <a16:creationId xmlns:a16="http://schemas.microsoft.com/office/drawing/2014/main" id="{E8D898EA-6AED-4EA5-B60A-17A336675EC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93968" y="1843664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223">
                      <a:extLst>
                        <a:ext uri="{FF2B5EF4-FFF2-40B4-BE49-F238E27FC236}">
                          <a16:creationId xmlns:a16="http://schemas.microsoft.com/office/drawing/2014/main" id="{2D4377F4-34C3-481B-AB87-BA57E629134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87746" y="2203604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226">
                      <a:extLst>
                        <a:ext uri="{FF2B5EF4-FFF2-40B4-BE49-F238E27FC236}">
                          <a16:creationId xmlns:a16="http://schemas.microsoft.com/office/drawing/2014/main" id="{E29CC52D-7B68-4736-94A9-88F40976649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00192" y="1117138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>
                      <a:extLst>
                        <a:ext uri="{FF2B5EF4-FFF2-40B4-BE49-F238E27FC236}">
                          <a16:creationId xmlns:a16="http://schemas.microsoft.com/office/drawing/2014/main" id="{BDB5F680-C513-41B2-8E69-E84FE1990E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93962" y="1477078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230">
                      <a:extLst>
                        <a:ext uri="{FF2B5EF4-FFF2-40B4-BE49-F238E27FC236}">
                          <a16:creationId xmlns:a16="http://schemas.microsoft.com/office/drawing/2014/main" id="{5A4B740E-70A2-4B72-BE27-53F19B9D003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01012" y="753162"/>
                      <a:ext cx="8158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890B0384-2007-435E-AB92-0F02F499254B}"/>
                    </a:ext>
                  </a:extLst>
                </p:cNvPr>
                <p:cNvCxnSpPr/>
                <p:nvPr/>
              </p:nvCxnSpPr>
              <p:spPr>
                <a:xfrm rot="5400000">
                  <a:off x="6902346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DE03F754-A275-40EE-960D-EEC52EC788F1}"/>
                    </a:ext>
                  </a:extLst>
                </p:cNvPr>
                <p:cNvCxnSpPr/>
                <p:nvPr/>
              </p:nvCxnSpPr>
              <p:spPr>
                <a:xfrm rot="5400000">
                  <a:off x="7265862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4E56BC8F-F3BF-426A-9C1A-1AAF783FEFA1}"/>
                    </a:ext>
                  </a:extLst>
                </p:cNvPr>
                <p:cNvCxnSpPr/>
                <p:nvPr/>
              </p:nvCxnSpPr>
              <p:spPr>
                <a:xfrm rot="5400000">
                  <a:off x="7992894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6B43B319-BA86-4B6E-BEEA-38971A82B9F5}"/>
                    </a:ext>
                  </a:extLst>
                </p:cNvPr>
                <p:cNvCxnSpPr/>
                <p:nvPr/>
              </p:nvCxnSpPr>
              <p:spPr>
                <a:xfrm rot="5400000">
                  <a:off x="7629378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4AE34ADE-7E64-4DB3-95AA-706BF6B1A276}"/>
                    </a:ext>
                  </a:extLst>
                </p:cNvPr>
                <p:cNvCxnSpPr/>
                <p:nvPr/>
              </p:nvCxnSpPr>
              <p:spPr>
                <a:xfrm rot="5400000">
                  <a:off x="8719926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E71FAFCD-4D76-4931-A954-296977B2A3A5}"/>
                    </a:ext>
                  </a:extLst>
                </p:cNvPr>
                <p:cNvCxnSpPr/>
                <p:nvPr/>
              </p:nvCxnSpPr>
              <p:spPr>
                <a:xfrm rot="5400000">
                  <a:off x="9446958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5442D703-CC0A-4B7B-B313-881C52064C6A}"/>
                    </a:ext>
                  </a:extLst>
                </p:cNvPr>
                <p:cNvCxnSpPr/>
                <p:nvPr/>
              </p:nvCxnSpPr>
              <p:spPr>
                <a:xfrm rot="5400000">
                  <a:off x="8356410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1F988ED9-D2A8-43C9-ADF0-DA40BE4466DC}"/>
                    </a:ext>
                  </a:extLst>
                </p:cNvPr>
                <p:cNvCxnSpPr/>
                <p:nvPr/>
              </p:nvCxnSpPr>
              <p:spPr>
                <a:xfrm rot="5400000">
                  <a:off x="10173990" y="4189763"/>
                  <a:ext cx="591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EAA03802-89C0-4DC4-B79E-970AD16B0873}"/>
                    </a:ext>
                  </a:extLst>
                </p:cNvPr>
                <p:cNvCxnSpPr/>
                <p:nvPr/>
              </p:nvCxnSpPr>
              <p:spPr>
                <a:xfrm rot="5400000">
                  <a:off x="9083442" y="4189763"/>
                  <a:ext cx="5912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FDF0FE91-3329-4276-BFBF-0DF13FBFB782}"/>
                    </a:ext>
                  </a:extLst>
                </p:cNvPr>
                <p:cNvCxnSpPr/>
                <p:nvPr/>
              </p:nvCxnSpPr>
              <p:spPr>
                <a:xfrm rot="5400000">
                  <a:off x="9810474" y="4189763"/>
                  <a:ext cx="5912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53F1B663-338B-4438-9512-C0986D5D9A86}"/>
                    </a:ext>
                  </a:extLst>
                </p:cNvPr>
                <p:cNvSpPr txBox="1"/>
                <p:nvPr/>
              </p:nvSpPr>
              <p:spPr>
                <a:xfrm rot="16200000">
                  <a:off x="5447929" y="2935164"/>
                  <a:ext cx="1863882" cy="3300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65311">
                    <a:defRPr/>
                  </a:pPr>
                  <a:r>
                    <a:rPr lang="en-GB" sz="900" dirty="0">
                      <a:latin typeface="Tahoma" charset="0"/>
                      <a:ea typeface="Tahoma" charset="0"/>
                      <a:cs typeface="Tahoma" charset="0"/>
                    </a:rPr>
                    <a:t>Event rate (%)</a:t>
                  </a: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922D21B8-A546-4774-AEEA-E0FD47306435}"/>
                    </a:ext>
                  </a:extLst>
                </p:cNvPr>
                <p:cNvSpPr txBox="1"/>
                <p:nvPr/>
              </p:nvSpPr>
              <p:spPr>
                <a:xfrm>
                  <a:off x="7195523" y="4511930"/>
                  <a:ext cx="2849711" cy="2525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65311">
                    <a:defRPr/>
                  </a:pPr>
                  <a:r>
                    <a:rPr lang="en-GB" sz="900" dirty="0">
                      <a:latin typeface="Tahoma" charset="0"/>
                      <a:ea typeface="Tahoma" charset="0"/>
                      <a:cs typeface="Tahoma" charset="0"/>
                    </a:rPr>
                    <a:t>Time since ablation (days)</a:t>
                  </a:r>
                </a:p>
              </p:txBody>
            </p:sp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EE2E4CC5-C387-4E74-AFB4-63C2EEDE8F5E}"/>
                    </a:ext>
                  </a:extLst>
                </p:cNvPr>
                <p:cNvGrpSpPr/>
                <p:nvPr/>
              </p:nvGrpSpPr>
              <p:grpSpPr>
                <a:xfrm>
                  <a:off x="6850708" y="4245314"/>
                  <a:ext cx="3133979" cy="191698"/>
                  <a:chOff x="1302574" y="5319873"/>
                  <a:chExt cx="3862219" cy="221877"/>
                </a:xfrm>
              </p:grpSpPr>
              <p:sp>
                <p:nvSpPr>
                  <p:cNvPr id="212" name="TextBox 211">
                    <a:extLst>
                      <a:ext uri="{FF2B5EF4-FFF2-40B4-BE49-F238E27FC236}">
                        <a16:creationId xmlns:a16="http://schemas.microsoft.com/office/drawing/2014/main" id="{3838E2B0-78B2-4C95-8D46-6211B4C4C6F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2574" y="5319873"/>
                    <a:ext cx="162000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0</a:t>
                    </a:r>
                  </a:p>
                </p:txBody>
              </p:sp>
              <p:sp>
                <p:nvSpPr>
                  <p:cNvPr id="213" name="TextBox 212">
                    <a:extLst>
                      <a:ext uri="{FF2B5EF4-FFF2-40B4-BE49-F238E27FC236}">
                        <a16:creationId xmlns:a16="http://schemas.microsoft.com/office/drawing/2014/main" id="{8E70FF84-25D8-456F-BAA0-6E279431CFA9}"/>
                      </a:ext>
                    </a:extLst>
                  </p:cNvPr>
                  <p:cNvSpPr txBox="1"/>
                  <p:nvPr/>
                </p:nvSpPr>
                <p:spPr>
                  <a:xfrm>
                    <a:off x="2118932" y="5319873"/>
                    <a:ext cx="363179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20</a:t>
                    </a:r>
                  </a:p>
                </p:txBody>
              </p:sp>
              <p:sp>
                <p:nvSpPr>
                  <p:cNvPr id="214" name="TextBox 213">
                    <a:extLst>
                      <a:ext uri="{FF2B5EF4-FFF2-40B4-BE49-F238E27FC236}">
                        <a16:creationId xmlns:a16="http://schemas.microsoft.com/office/drawing/2014/main" id="{FD8B325F-B32D-4326-8F03-09FF3B0B5174}"/>
                      </a:ext>
                    </a:extLst>
                  </p:cNvPr>
                  <p:cNvSpPr txBox="1"/>
                  <p:nvPr/>
                </p:nvSpPr>
                <p:spPr>
                  <a:xfrm>
                    <a:off x="2987777" y="5319873"/>
                    <a:ext cx="417852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40</a:t>
                    </a:r>
                  </a:p>
                </p:txBody>
              </p:sp>
              <p:sp>
                <p:nvSpPr>
                  <p:cNvPr id="215" name="TextBox 214">
                    <a:extLst>
                      <a:ext uri="{FF2B5EF4-FFF2-40B4-BE49-F238E27FC236}">
                        <a16:creationId xmlns:a16="http://schemas.microsoft.com/office/drawing/2014/main" id="{86A1677B-887E-439B-8F67-E5E2DF668B4F}"/>
                      </a:ext>
                    </a:extLst>
                  </p:cNvPr>
                  <p:cNvSpPr txBox="1"/>
                  <p:nvPr/>
                </p:nvSpPr>
                <p:spPr>
                  <a:xfrm>
                    <a:off x="3916255" y="5319873"/>
                    <a:ext cx="349115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60</a:t>
                    </a:r>
                  </a:p>
                </p:txBody>
              </p:sp>
              <p:sp>
                <p:nvSpPr>
                  <p:cNvPr id="216" name="TextBox 215">
                    <a:extLst>
                      <a:ext uri="{FF2B5EF4-FFF2-40B4-BE49-F238E27FC236}">
                        <a16:creationId xmlns:a16="http://schemas.microsoft.com/office/drawing/2014/main" id="{CA4C6DBD-EADA-4842-AB22-4A57407F3C91}"/>
                      </a:ext>
                    </a:extLst>
                  </p:cNvPr>
                  <p:cNvSpPr txBox="1"/>
                  <p:nvPr/>
                </p:nvSpPr>
                <p:spPr>
                  <a:xfrm>
                    <a:off x="4840126" y="5319873"/>
                    <a:ext cx="324667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80</a:t>
                    </a:r>
                  </a:p>
                </p:txBody>
              </p:sp>
            </p:grp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89BA153D-FFED-4B72-83E0-CA393BF77D84}"/>
                    </a:ext>
                  </a:extLst>
                </p:cNvPr>
                <p:cNvGrpSpPr/>
                <p:nvPr/>
              </p:nvGrpSpPr>
              <p:grpSpPr>
                <a:xfrm>
                  <a:off x="6556237" y="1929991"/>
                  <a:ext cx="252001" cy="2279656"/>
                  <a:chOff x="259340" y="1400825"/>
                  <a:chExt cx="223168" cy="3079036"/>
                </a:xfrm>
              </p:grpSpPr>
              <p:sp>
                <p:nvSpPr>
                  <p:cNvPr id="206" name="TextBox 205">
                    <a:extLst>
                      <a:ext uri="{FF2B5EF4-FFF2-40B4-BE49-F238E27FC236}">
                        <a16:creationId xmlns:a16="http://schemas.microsoft.com/office/drawing/2014/main" id="{0F2EF9A7-D4C6-45E1-9028-39D2DBA59522}"/>
                      </a:ext>
                    </a:extLst>
                  </p:cNvPr>
                  <p:cNvSpPr txBox="1"/>
                  <p:nvPr/>
                </p:nvSpPr>
                <p:spPr>
                  <a:xfrm>
                    <a:off x="259340" y="1400825"/>
                    <a:ext cx="223168" cy="2577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10</a:t>
                    </a:r>
                  </a:p>
                </p:txBody>
              </p:sp>
              <p:sp>
                <p:nvSpPr>
                  <p:cNvPr id="207" name="TextBox 206">
                    <a:extLst>
                      <a:ext uri="{FF2B5EF4-FFF2-40B4-BE49-F238E27FC236}">
                        <a16:creationId xmlns:a16="http://schemas.microsoft.com/office/drawing/2014/main" id="{6C4480AE-F431-4206-8111-88743D122A2D}"/>
                      </a:ext>
                    </a:extLst>
                  </p:cNvPr>
                  <p:cNvSpPr txBox="1"/>
                  <p:nvPr/>
                </p:nvSpPr>
                <p:spPr>
                  <a:xfrm>
                    <a:off x="320329" y="2011981"/>
                    <a:ext cx="162000" cy="2218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endParaRPr lang="en-GB" sz="900" dirty="0">
                      <a:latin typeface="Tahoma" charset="0"/>
                      <a:ea typeface="Tahoma" charset="0"/>
                      <a:cs typeface="Tahoma" charset="0"/>
                    </a:endParaRPr>
                  </a:p>
                </p:txBody>
              </p:sp>
              <p:sp>
                <p:nvSpPr>
                  <p:cNvPr id="208" name="TextBox 207">
                    <a:extLst>
                      <a:ext uri="{FF2B5EF4-FFF2-40B4-BE49-F238E27FC236}">
                        <a16:creationId xmlns:a16="http://schemas.microsoft.com/office/drawing/2014/main" id="{26CA76E5-C8F3-4B72-AB29-269F506BA49B}"/>
                      </a:ext>
                    </a:extLst>
                  </p:cNvPr>
                  <p:cNvSpPr txBox="1"/>
                  <p:nvPr/>
                </p:nvSpPr>
                <p:spPr>
                  <a:xfrm>
                    <a:off x="320329" y="2547381"/>
                    <a:ext cx="162000" cy="22187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6</a:t>
                    </a:r>
                  </a:p>
                </p:txBody>
              </p:sp>
              <p:sp>
                <p:nvSpPr>
                  <p:cNvPr id="209" name="TextBox 208">
                    <a:extLst>
                      <a:ext uri="{FF2B5EF4-FFF2-40B4-BE49-F238E27FC236}">
                        <a16:creationId xmlns:a16="http://schemas.microsoft.com/office/drawing/2014/main" id="{05AD16B6-1E54-4E33-A6C0-378930937B0E}"/>
                      </a:ext>
                    </a:extLst>
                  </p:cNvPr>
                  <p:cNvSpPr txBox="1"/>
                  <p:nvPr/>
                </p:nvSpPr>
                <p:spPr>
                  <a:xfrm>
                    <a:off x="320329" y="3103657"/>
                    <a:ext cx="162000" cy="22187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4</a:t>
                    </a:r>
                  </a:p>
                </p:txBody>
              </p:sp>
              <p:sp>
                <p:nvSpPr>
                  <p:cNvPr id="210" name="TextBox 209">
                    <a:extLst>
                      <a:ext uri="{FF2B5EF4-FFF2-40B4-BE49-F238E27FC236}">
                        <a16:creationId xmlns:a16="http://schemas.microsoft.com/office/drawing/2014/main" id="{022406C5-7214-4F00-A2BC-D77DC1A9A0DC}"/>
                      </a:ext>
                    </a:extLst>
                  </p:cNvPr>
                  <p:cNvSpPr txBox="1"/>
                  <p:nvPr/>
                </p:nvSpPr>
                <p:spPr>
                  <a:xfrm>
                    <a:off x="320329" y="3689480"/>
                    <a:ext cx="162000" cy="221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2</a:t>
                    </a:r>
                  </a:p>
                </p:txBody>
              </p:sp>
              <p:sp>
                <p:nvSpPr>
                  <p:cNvPr id="211" name="TextBox 210">
                    <a:extLst>
                      <a:ext uri="{FF2B5EF4-FFF2-40B4-BE49-F238E27FC236}">
                        <a16:creationId xmlns:a16="http://schemas.microsoft.com/office/drawing/2014/main" id="{CD10D684-9E30-4613-97C5-2DFAAE22805A}"/>
                      </a:ext>
                    </a:extLst>
                  </p:cNvPr>
                  <p:cNvSpPr txBox="1"/>
                  <p:nvPr/>
                </p:nvSpPr>
                <p:spPr>
                  <a:xfrm>
                    <a:off x="320329" y="4257985"/>
                    <a:ext cx="162000" cy="22187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565311">
                      <a:defRPr/>
                    </a:pPr>
                    <a:r>
                      <a:rPr lang="en-GB" sz="900" dirty="0">
                        <a:latin typeface="Tahoma" charset="0"/>
                        <a:ea typeface="Tahoma" charset="0"/>
                        <a:cs typeface="Tahoma" charset="0"/>
                      </a:rPr>
                      <a:t>0</a:t>
                    </a:r>
                  </a:p>
                </p:txBody>
              </p:sp>
            </p:grpSp>
          </p:grp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7EC85579-9CA0-4EDF-87F1-77B9A803C074}"/>
                  </a:ext>
                </a:extLst>
              </p:cNvPr>
              <p:cNvSpPr txBox="1"/>
              <p:nvPr/>
            </p:nvSpPr>
            <p:spPr>
              <a:xfrm>
                <a:off x="3548288" y="3474076"/>
                <a:ext cx="144814" cy="96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65311">
                  <a:defRPr/>
                </a:pPr>
                <a:r>
                  <a:rPr lang="en-GB" sz="900" dirty="0">
                    <a:latin typeface="Tahoma" charset="0"/>
                    <a:ea typeface="Tahoma" charset="0"/>
                    <a:cs typeface="Tahoma" charset="0"/>
                  </a:rPr>
                  <a:t>8</a:t>
                </a:r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BCEC097C-C6AE-4913-BF5D-26C6F5FEFEEE}"/>
                  </a:ext>
                </a:extLst>
              </p:cNvPr>
              <p:cNvGrpSpPr/>
              <p:nvPr/>
            </p:nvGrpSpPr>
            <p:grpSpPr>
              <a:xfrm>
                <a:off x="3753254" y="3643382"/>
                <a:ext cx="1892117" cy="735688"/>
                <a:chOff x="3597885" y="3442742"/>
                <a:chExt cx="4585316" cy="1735805"/>
              </a:xfrm>
            </p:grpSpPr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53DEDC90-D67F-40D4-A00D-4D910988F89F}"/>
                    </a:ext>
                  </a:extLst>
                </p:cNvPr>
                <p:cNvGrpSpPr/>
                <p:nvPr/>
              </p:nvGrpSpPr>
              <p:grpSpPr>
                <a:xfrm>
                  <a:off x="3599790" y="3539104"/>
                  <a:ext cx="4583411" cy="1639443"/>
                  <a:chOff x="6815024" y="2996565"/>
                  <a:chExt cx="4583411" cy="1639443"/>
                </a:xfrm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970FFB66-A912-4BCF-A580-EB8FACEE3DF1}"/>
                      </a:ext>
                    </a:extLst>
                  </p:cNvPr>
                  <p:cNvGrpSpPr/>
                  <p:nvPr/>
                </p:nvGrpSpPr>
                <p:grpSpPr>
                  <a:xfrm>
                    <a:off x="6860667" y="2996565"/>
                    <a:ext cx="4537768" cy="1639443"/>
                    <a:chOff x="6860667" y="2996565"/>
                    <a:chExt cx="4537768" cy="1639443"/>
                  </a:xfrm>
                </p:grpSpPr>
                <p:cxnSp>
                  <p:nvCxnSpPr>
                    <p:cNvPr id="249" name="Straight Connector 248">
                      <a:extLst>
                        <a:ext uri="{FF2B5EF4-FFF2-40B4-BE49-F238E27FC236}">
                          <a16:creationId xmlns:a16="http://schemas.microsoft.com/office/drawing/2014/main" id="{D70DADC4-E75A-493A-B11B-21D24E9E5324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9121579" y="3004185"/>
                      <a:ext cx="2276856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50" name="Straight Connector 249">
                      <a:extLst>
                        <a:ext uri="{FF2B5EF4-FFF2-40B4-BE49-F238E27FC236}">
                          <a16:creationId xmlns:a16="http://schemas.microsoft.com/office/drawing/2014/main" id="{692C9ADA-A433-41A9-8D81-4BA7A24D39D9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792981" y="3086100"/>
                      <a:ext cx="134416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51" name="Straight Connector 250">
                      <a:extLst>
                        <a:ext uri="{FF2B5EF4-FFF2-40B4-BE49-F238E27FC236}">
                          <a16:creationId xmlns:a16="http://schemas.microsoft.com/office/drawing/2014/main" id="{43C34772-54E8-4561-AEC3-289B418BE57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9130730" y="2996565"/>
                      <a:ext cx="0" cy="10058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52" name="Straight Connector 251">
                      <a:extLst>
                        <a:ext uri="{FF2B5EF4-FFF2-40B4-BE49-F238E27FC236}">
                          <a16:creationId xmlns:a16="http://schemas.microsoft.com/office/drawing/2014/main" id="{04AB0B84-F730-4A7B-915A-776203527E87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799135" y="3075318"/>
                      <a:ext cx="0" cy="10058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53" name="Straight Connector 252">
                      <a:extLst>
                        <a:ext uri="{FF2B5EF4-FFF2-40B4-BE49-F238E27FC236}">
                          <a16:creationId xmlns:a16="http://schemas.microsoft.com/office/drawing/2014/main" id="{AA095041-7950-4A71-B2C7-355ADBD6E366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538359" y="3162300"/>
                      <a:ext cx="265176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54" name="Straight Connector 253">
                      <a:extLst>
                        <a:ext uri="{FF2B5EF4-FFF2-40B4-BE49-F238E27FC236}">
                          <a16:creationId xmlns:a16="http://schemas.microsoft.com/office/drawing/2014/main" id="{AFA8C0A8-378B-45FE-961B-A4C973168154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141268" y="3238500"/>
                      <a:ext cx="42062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55" name="Straight Connector 254">
                      <a:extLst>
                        <a:ext uri="{FF2B5EF4-FFF2-40B4-BE49-F238E27FC236}">
                          <a16:creationId xmlns:a16="http://schemas.microsoft.com/office/drawing/2014/main" id="{E84CFBA0-F1C5-41EB-981C-4D4581A3F5E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551046" y="3154680"/>
                      <a:ext cx="0" cy="914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56" name="Straight Connector 255">
                      <a:extLst>
                        <a:ext uri="{FF2B5EF4-FFF2-40B4-BE49-F238E27FC236}">
                          <a16:creationId xmlns:a16="http://schemas.microsoft.com/office/drawing/2014/main" id="{5B7F1636-2C98-4ADA-8D3E-506C128F49D9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154806" y="3230880"/>
                      <a:ext cx="0" cy="9144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57" name="Straight Connector 256">
                      <a:extLst>
                        <a:ext uri="{FF2B5EF4-FFF2-40B4-BE49-F238E27FC236}">
                          <a16:creationId xmlns:a16="http://schemas.microsoft.com/office/drawing/2014/main" id="{C962A1F5-CA1B-490F-A99C-3095265F6624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6994405" y="3394710"/>
                      <a:ext cx="128016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58" name="Straight Connector 257">
                      <a:extLst>
                        <a:ext uri="{FF2B5EF4-FFF2-40B4-BE49-F238E27FC236}">
                          <a16:creationId xmlns:a16="http://schemas.microsoft.com/office/drawing/2014/main" id="{826BE29A-908B-4672-81E0-349D06DE7703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096310" y="3316605"/>
                      <a:ext cx="6400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59" name="Straight Connector 258">
                      <a:extLst>
                        <a:ext uri="{FF2B5EF4-FFF2-40B4-BE49-F238E27FC236}">
                          <a16:creationId xmlns:a16="http://schemas.microsoft.com/office/drawing/2014/main" id="{75EE3890-B064-432F-825E-CDC01125E52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6957060" y="3552825"/>
                      <a:ext cx="5486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60" name="Straight Connector 259">
                      <a:extLst>
                        <a:ext uri="{FF2B5EF4-FFF2-40B4-BE49-F238E27FC236}">
                          <a16:creationId xmlns:a16="http://schemas.microsoft.com/office/drawing/2014/main" id="{0B597A84-641E-4D80-966F-A2193C3E49D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107569" y="3304155"/>
                      <a:ext cx="0" cy="10058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61" name="Straight Connector 260">
                      <a:extLst>
                        <a:ext uri="{FF2B5EF4-FFF2-40B4-BE49-F238E27FC236}">
                          <a16:creationId xmlns:a16="http://schemas.microsoft.com/office/drawing/2014/main" id="{E559E026-4BE4-47A6-8E6F-844653172329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008128" y="3382260"/>
                      <a:ext cx="0" cy="18288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62" name="Straight Connector 261">
                      <a:extLst>
                        <a:ext uri="{FF2B5EF4-FFF2-40B4-BE49-F238E27FC236}">
                          <a16:creationId xmlns:a16="http://schemas.microsoft.com/office/drawing/2014/main" id="{C0CCA5D6-9A66-4DA2-9D5D-341F63227F2F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6958965" y="3539287"/>
                      <a:ext cx="0" cy="256032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63" name="Straight Connector 262">
                      <a:extLst>
                        <a:ext uri="{FF2B5EF4-FFF2-40B4-BE49-F238E27FC236}">
                          <a16:creationId xmlns:a16="http://schemas.microsoft.com/office/drawing/2014/main" id="{524B5047-C7A7-44A7-8CDE-03EAD74353E6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6913626" y="3783533"/>
                      <a:ext cx="0" cy="32918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64" name="Straight Connector 263">
                      <a:extLst>
                        <a:ext uri="{FF2B5EF4-FFF2-40B4-BE49-F238E27FC236}">
                          <a16:creationId xmlns:a16="http://schemas.microsoft.com/office/drawing/2014/main" id="{9872535F-98F1-4A95-B88A-454D090EEBD9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6912394" y="3784473"/>
                      <a:ext cx="5486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65" name="Straight Connector 264">
                      <a:extLst>
                        <a:ext uri="{FF2B5EF4-FFF2-40B4-BE49-F238E27FC236}">
                          <a16:creationId xmlns:a16="http://schemas.microsoft.com/office/drawing/2014/main" id="{BA52CA25-DB73-4B11-8A6C-8392B83B5BE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6860667" y="4100322"/>
                      <a:ext cx="5486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66" name="Straight Connector 265">
                      <a:extLst>
                        <a:ext uri="{FF2B5EF4-FFF2-40B4-BE49-F238E27FC236}">
                          <a16:creationId xmlns:a16="http://schemas.microsoft.com/office/drawing/2014/main" id="{C51EDB15-D57F-4BE3-B25C-BE51D287C42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6861048" y="4096512"/>
                      <a:ext cx="0" cy="53949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rgbClr val="A2A2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369B2F61-FE3F-4E8E-9378-12EFEA1BA303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815024" y="4634429"/>
                    <a:ext cx="54864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A2A2A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0D368A92-18C5-42E5-8920-960E09D09D08}"/>
                    </a:ext>
                  </a:extLst>
                </p:cNvPr>
                <p:cNvGrpSpPr/>
                <p:nvPr/>
              </p:nvGrpSpPr>
              <p:grpSpPr>
                <a:xfrm>
                  <a:off x="3597885" y="3442742"/>
                  <a:ext cx="4581836" cy="1734226"/>
                  <a:chOff x="6813119" y="2900203"/>
                  <a:chExt cx="4581836" cy="1734226"/>
                </a:xfrm>
              </p:grpSpPr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BB599609-E501-4B24-BD5C-E818B76B8CA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7545331" y="2910840"/>
                    <a:ext cx="3849624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89D892AB-BEDE-43CD-8F3E-D206F2C08A89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7247828" y="2988945"/>
                    <a:ext cx="31089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091B0580-C091-4DB9-A060-75EFE099286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953250" y="3070860"/>
                    <a:ext cx="31089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E0C3F96-CBC6-4600-8244-BBBE19DEB05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7551046" y="2900203"/>
                    <a:ext cx="0" cy="10058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1102B063-8ABC-411F-85A2-E946BD081C2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7255448" y="2977312"/>
                    <a:ext cx="0" cy="10058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B71E9133-0006-4F8C-9095-283029C3D8A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959792" y="3063439"/>
                    <a:ext cx="0" cy="1737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2" name="Straight Connector 241">
                    <a:extLst>
                      <a:ext uri="{FF2B5EF4-FFF2-40B4-BE49-F238E27FC236}">
                        <a16:creationId xmlns:a16="http://schemas.microsoft.com/office/drawing/2014/main" id="{ED1A48D7-75A7-4001-BE2A-443023DB623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899087" y="3226964"/>
                    <a:ext cx="7315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51CD9C71-10C9-4239-AE9B-516A01E251CE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910643" y="3221681"/>
                    <a:ext cx="0" cy="55778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4" name="Straight Connector 243">
                    <a:extLst>
                      <a:ext uri="{FF2B5EF4-FFF2-40B4-BE49-F238E27FC236}">
                        <a16:creationId xmlns:a16="http://schemas.microsoft.com/office/drawing/2014/main" id="{67C5582E-60C4-452F-BD30-FB65AEDEAC0A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851231" y="3777615"/>
                    <a:ext cx="7315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F98892D9-7F59-43E7-9C35-1931DC5C702E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813119" y="4634429"/>
                    <a:ext cx="6400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6" name="Straight Connector 245">
                    <a:extLst>
                      <a:ext uri="{FF2B5EF4-FFF2-40B4-BE49-F238E27FC236}">
                        <a16:creationId xmlns:a16="http://schemas.microsoft.com/office/drawing/2014/main" id="{2BDAB75C-91A9-40F5-8DFF-9E0784E5AE07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6861113" y="3774893"/>
                    <a:ext cx="0" cy="8595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E2A74622-E722-4256-9B3E-B852031D1460}"/>
                  </a:ext>
                </a:extLst>
              </p:cNvPr>
              <p:cNvSpPr/>
              <p:nvPr/>
            </p:nvSpPr>
            <p:spPr>
              <a:xfrm>
                <a:off x="3573572" y="2901882"/>
                <a:ext cx="1321280" cy="259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65311">
                  <a:defRPr/>
                </a:pPr>
                <a:r>
                  <a:rPr lang="en-GB" sz="1400" b="1" dirty="0">
                    <a:latin typeface="OTNEJMScalaSansLF-Bold"/>
                  </a:rPr>
                  <a:t>Primary outcome</a:t>
                </a:r>
                <a:endParaRPr lang="en-GB" sz="1400" dirty="0">
                  <a:latin typeface="Calibri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9378B40-8661-4A3F-BDC7-A5928666FF1C}"/>
              </a:ext>
            </a:extLst>
          </p:cNvPr>
          <p:cNvSpPr/>
          <p:nvPr/>
        </p:nvSpPr>
        <p:spPr>
          <a:xfrm>
            <a:off x="7601788" y="6306807"/>
            <a:ext cx="446654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6995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dirty="0">
                <a:latin typeface="Arial" pitchFamily="34" charset="0"/>
                <a:cs typeface="Arial" pitchFamily="34" charset="0"/>
              </a:rPr>
              <a:t>1.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Kirchhof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P, et al. Eur Heart J 2018; 39:2942–55; </a:t>
            </a:r>
            <a:br>
              <a:rPr lang="en-GB" sz="1000" dirty="0">
                <a:latin typeface="Arial" pitchFamily="34" charset="0"/>
                <a:cs typeface="Arial" pitchFamily="34" charset="0"/>
              </a:rPr>
            </a:br>
            <a:r>
              <a:rPr lang="en-GB" sz="1000" dirty="0">
                <a:latin typeface="Arial" pitchFamily="34" charset="0"/>
                <a:cs typeface="Arial" pitchFamily="34" charset="0"/>
              </a:rPr>
              <a:t>2.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Apixaban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SmPC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. Available at: http://www.ema.europa.eu.</a:t>
            </a:r>
          </a:p>
        </p:txBody>
      </p:sp>
      <p:sp>
        <p:nvSpPr>
          <p:cNvPr id="202" name="Title 1">
            <a:extLst>
              <a:ext uri="{FF2B5EF4-FFF2-40B4-BE49-F238E27FC236}">
                <a16:creationId xmlns:a16="http://schemas.microsoft.com/office/drawing/2014/main" id="{40EBE629-6592-E545-803B-4CC30E744B42}"/>
              </a:ext>
            </a:extLst>
          </p:cNvPr>
          <p:cNvSpPr txBox="1">
            <a:spLocks/>
          </p:cNvSpPr>
          <p:nvPr/>
        </p:nvSpPr>
        <p:spPr>
          <a:xfrm>
            <a:off x="794086" y="39193"/>
            <a:ext cx="10994475" cy="600303"/>
          </a:xfrm>
          <a:prstGeom prst="rect">
            <a:avLst/>
          </a:prstGeom>
        </p:spPr>
        <p:txBody>
          <a:bodyPr/>
          <a:lstStyle>
            <a:lvl1pPr algn="ctr" defTabSz="893277" rtl="0" eaLnBrk="1" latinLnBrk="0" hangingPunct="1">
              <a:spcBef>
                <a:spcPct val="0"/>
              </a:spcBef>
              <a:buNone/>
              <a:defRPr sz="2345" b="1" kern="12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/>
              <a:t>AXAFA: Primary outcome</a:t>
            </a:r>
            <a:r>
              <a:rPr lang="en-NZ" sz="32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71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ESC montalescot">
      <a:dk1>
        <a:sysClr val="windowText" lastClr="000000"/>
      </a:dk1>
      <a:lt1>
        <a:sysClr val="window" lastClr="FFFFFF"/>
      </a:lt1>
      <a:dk2>
        <a:srgbClr val="000080"/>
      </a:dk2>
      <a:lt2>
        <a:srgbClr val="FFFFFF"/>
      </a:lt2>
      <a:accent1>
        <a:srgbClr val="FFFF19"/>
      </a:accent1>
      <a:accent2>
        <a:srgbClr val="73FF54"/>
      </a:accent2>
      <a:accent3>
        <a:srgbClr val="00FFFF"/>
      </a:accent3>
      <a:accent4>
        <a:srgbClr val="FF9933"/>
      </a:accent4>
      <a:accent5>
        <a:srgbClr val="66CCFF"/>
      </a:accent5>
      <a:accent6>
        <a:srgbClr val="FFC000"/>
      </a:accent6>
      <a:hlink>
        <a:srgbClr val="FF9933"/>
      </a:hlink>
      <a:folHlink>
        <a:srgbClr val="FF7F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52754" tIns="33499" rIns="158263" bIns="79132" rtlCol="0" anchor="b" anchorCtr="0"/>
      <a:lstStyle>
        <a:defPPr algn="l" defTabSz="669958">
          <a:defRPr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AHP_BARCELONA_No logo">
  <a:themeElements>
    <a:clrScheme name="ESC2017 Alliance colours">
      <a:dk1>
        <a:srgbClr val="54565A"/>
      </a:dk1>
      <a:lt1>
        <a:srgbClr val="EEF5F8"/>
      </a:lt1>
      <a:dk2>
        <a:srgbClr val="005B92"/>
      </a:dk2>
      <a:lt2>
        <a:srgbClr val="FFFFFF"/>
      </a:lt2>
      <a:accent1>
        <a:srgbClr val="41AD49"/>
      </a:accent1>
      <a:accent2>
        <a:srgbClr val="739ECA"/>
      </a:accent2>
      <a:accent3>
        <a:srgbClr val="31B2E6"/>
      </a:accent3>
      <a:accent4>
        <a:srgbClr val="007EAD"/>
      </a:accent4>
      <a:accent5>
        <a:srgbClr val="A9CF38"/>
      </a:accent5>
      <a:accent6>
        <a:srgbClr val="A5CA9D"/>
      </a:accent6>
      <a:hlink>
        <a:srgbClr val="2F4C79"/>
      </a:hlink>
      <a:folHlink>
        <a:srgbClr val="2A6988"/>
      </a:folHlink>
    </a:clrScheme>
    <a:fontScheme name="Luci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8000000"/>
          </a:lightRig>
        </a:scene3d>
        <a:sp3d>
          <a:bevelB w="215900" h="152400"/>
        </a:sp3d>
      </a:spPr>
      <a:bodyPr wrap="square" lIns="0" tIns="0" rIns="0" bIns="0" rtlCol="0" anchor="ctr"/>
      <a:lstStyle>
        <a:defPPr algn="ctr">
          <a:lnSpc>
            <a:spcPct val="70000"/>
          </a:lnSpc>
          <a:defRPr sz="2800" dirty="0" smtClean="0">
            <a:solidFill>
              <a:prstClr val="white"/>
            </a:solidFill>
            <a:latin typeface="Eras Demi ITC" panose="020B0805030504020804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 anchor="ctr">
        <a:spAutoFit/>
      </a:bodyPr>
      <a:lstStyle>
        <a:defPPr>
          <a:defRPr sz="1600" b="1" dirty="0" smtClean="0">
            <a:latin typeface="Eras Medium ITC" panose="020B06020305040208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S Default" id="{8DA75875-3491-4903-BEF0-15E63A44C151}" vid="{AC925A11-FE19-45F7-BA6F-E9C19488A226}"/>
    </a:ext>
  </a:extLst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3838</Words>
  <Application>Microsoft Office PowerPoint</Application>
  <PresentationFormat>Personnalisé</PresentationFormat>
  <Paragraphs>872</Paragraphs>
  <Slides>33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33</vt:i4>
      </vt:variant>
    </vt:vector>
  </HeadingPairs>
  <TitlesOfParts>
    <vt:vector size="47" baseType="lpstr">
      <vt:lpstr>Arial</vt:lpstr>
      <vt:lpstr>Arial-BoldItalicMT</vt:lpstr>
      <vt:lpstr>Calibri</vt:lpstr>
      <vt:lpstr>Eras Demi ITC</vt:lpstr>
      <vt:lpstr>Helvetica</vt:lpstr>
      <vt:lpstr>Myriad Pro</vt:lpstr>
      <vt:lpstr>OTNEJMScalaSansLF-Bold</vt:lpstr>
      <vt:lpstr>Symbol</vt:lpstr>
      <vt:lpstr>Tahoma</vt:lpstr>
      <vt:lpstr>Wingdings 3</vt:lpstr>
      <vt:lpstr>1_Office Theme</vt:lpstr>
      <vt:lpstr>7_Office Theme</vt:lpstr>
      <vt:lpstr>2_EAHP_BARCELONA_No logo</vt:lpstr>
      <vt:lpstr>17_Office Theme</vt:lpstr>
      <vt:lpstr>Advancing patient care with NOACs  in other cardiac interventions</vt:lpstr>
      <vt:lpstr>Disclosures</vt:lpstr>
      <vt:lpstr>NOACs and AF ablation</vt:lpstr>
      <vt:lpstr>Stroke/TIA risk when anticoagulation is interrupted  in patients undergoing ablation: Meta-analysis1</vt:lpstr>
      <vt:lpstr>VENTURE-AF: Rivaroxaban vs VKA in AF ablation1</vt:lpstr>
      <vt:lpstr>RE-CIRCUIT: Dabigatran vs warfarin in AF ablation1</vt:lpstr>
      <vt:lpstr>ELIMINATE-AF: Edoxaban vs VKA for AF ablation1</vt:lpstr>
      <vt:lpstr>Présentation PowerPoint</vt:lpstr>
      <vt:lpstr>Présentation PowerPoint</vt:lpstr>
      <vt:lpstr>Présentation PowerPoint</vt:lpstr>
      <vt:lpstr>Présentation PowerPoint</vt:lpstr>
      <vt:lpstr>NOACs and cardioversion</vt:lpstr>
      <vt:lpstr>Présentation PowerPoint</vt:lpstr>
      <vt:lpstr>Présentation PowerPoint</vt:lpstr>
      <vt:lpstr>Présentation PowerPoint</vt:lpstr>
      <vt:lpstr>NOAC trials in patients undergoing cardioversion</vt:lpstr>
      <vt:lpstr>Présentation PowerPoint</vt:lpstr>
      <vt:lpstr>Présentation PowerPoint</vt:lpstr>
      <vt:lpstr>Présentation PowerPoint</vt:lpstr>
      <vt:lpstr>Présentation PowerPoint</vt:lpstr>
      <vt:lpstr>NOACs and TAVI</vt:lpstr>
      <vt:lpstr>Présentation PowerPoint</vt:lpstr>
      <vt:lpstr>Anti-Thrombotic Strategy to Lower All cardiovascular and Neurologic Ischemic  and Hemorrhagic Events after Trans-Aortic Valve Implantation for Aortic Stenosis)1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Implementation adherence at 24 weeks1 (primary endpoint)</vt:lpstr>
      <vt:lpstr>Persistence over 48 weeks1 (secondary endpoint)</vt:lpstr>
      <vt:lpstr>Clinical endpoints at week 241 (adjudicated)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Optimising oral anticoagulation  in routine clinical practice</dc:title>
  <dc:creator>Angela Pozo Ramajo</dc:creator>
  <cp:lastModifiedBy>MONTALESCOT</cp:lastModifiedBy>
  <cp:revision>336</cp:revision>
  <dcterms:created xsi:type="dcterms:W3CDTF">2015-08-21T08:15:03Z</dcterms:created>
  <dcterms:modified xsi:type="dcterms:W3CDTF">2019-08-02T14:53:47Z</dcterms:modified>
</cp:coreProperties>
</file>