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bin" ContentType="application/vnd.openxmlformats-officedocument.oleObject"/>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9" r:id="rId3"/>
  </p:sldMasterIdLst>
  <p:notesMasterIdLst>
    <p:notesMasterId r:id="rId55"/>
  </p:notesMasterIdLst>
  <p:sldIdLst>
    <p:sldId id="335" r:id="rId4"/>
    <p:sldId id="339" r:id="rId5"/>
    <p:sldId id="370" r:id="rId6"/>
    <p:sldId id="377" r:id="rId7"/>
    <p:sldId id="310" r:id="rId8"/>
    <p:sldId id="376" r:id="rId9"/>
    <p:sldId id="344" r:id="rId10"/>
    <p:sldId id="350" r:id="rId11"/>
    <p:sldId id="379" r:id="rId12"/>
    <p:sldId id="345" r:id="rId13"/>
    <p:sldId id="311" r:id="rId14"/>
    <p:sldId id="348" r:id="rId15"/>
    <p:sldId id="388" r:id="rId16"/>
    <p:sldId id="391" r:id="rId17"/>
    <p:sldId id="390" r:id="rId18"/>
    <p:sldId id="392" r:id="rId19"/>
    <p:sldId id="393" r:id="rId20"/>
    <p:sldId id="385" r:id="rId21"/>
    <p:sldId id="313" r:id="rId22"/>
    <p:sldId id="354" r:id="rId23"/>
    <p:sldId id="355" r:id="rId24"/>
    <p:sldId id="356" r:id="rId25"/>
    <p:sldId id="328" r:id="rId26"/>
    <p:sldId id="357" r:id="rId27"/>
    <p:sldId id="381" r:id="rId28"/>
    <p:sldId id="371" r:id="rId29"/>
    <p:sldId id="372" r:id="rId30"/>
    <p:sldId id="362" r:id="rId31"/>
    <p:sldId id="312" r:id="rId32"/>
    <p:sldId id="326" r:id="rId33"/>
    <p:sldId id="327" r:id="rId34"/>
    <p:sldId id="382" r:id="rId35"/>
    <p:sldId id="322" r:id="rId36"/>
    <p:sldId id="368" r:id="rId37"/>
    <p:sldId id="369" r:id="rId38"/>
    <p:sldId id="363" r:id="rId39"/>
    <p:sldId id="386" r:id="rId40"/>
    <p:sldId id="364" r:id="rId41"/>
    <p:sldId id="314" r:id="rId42"/>
    <p:sldId id="321" r:id="rId43"/>
    <p:sldId id="365" r:id="rId44"/>
    <p:sldId id="373" r:id="rId45"/>
    <p:sldId id="383" r:id="rId46"/>
    <p:sldId id="384" r:id="rId47"/>
    <p:sldId id="367" r:id="rId48"/>
    <p:sldId id="332" r:id="rId49"/>
    <p:sldId id="374" r:id="rId50"/>
    <p:sldId id="375" r:id="rId51"/>
    <p:sldId id="347" r:id="rId52"/>
    <p:sldId id="352" r:id="rId53"/>
    <p:sldId id="346" r:id="rId54"/>
  </p:sldIdLst>
  <p:sldSz cx="12192000" cy="6858000"/>
  <p:notesSz cx="6858000" cy="9144000"/>
  <p:defaultTextStyle>
    <a:defPPr>
      <a:defRPr lang="fr-FR"/>
    </a:defPPr>
    <a:lvl1pPr marL="0" algn="l" defTabSz="914173" rtl="0" eaLnBrk="1" latinLnBrk="0" hangingPunct="1">
      <a:defRPr sz="1900" kern="1200">
        <a:solidFill>
          <a:schemeClr val="tx1"/>
        </a:solidFill>
        <a:latin typeface="+mn-lt"/>
        <a:ea typeface="+mn-ea"/>
        <a:cs typeface="+mn-cs"/>
      </a:defRPr>
    </a:lvl1pPr>
    <a:lvl2pPr marL="457083" algn="l" defTabSz="914173" rtl="0" eaLnBrk="1" latinLnBrk="0" hangingPunct="1">
      <a:defRPr sz="1900" kern="1200">
        <a:solidFill>
          <a:schemeClr val="tx1"/>
        </a:solidFill>
        <a:latin typeface="+mn-lt"/>
        <a:ea typeface="+mn-ea"/>
        <a:cs typeface="+mn-cs"/>
      </a:defRPr>
    </a:lvl2pPr>
    <a:lvl3pPr marL="914173" algn="l" defTabSz="914173" rtl="0" eaLnBrk="1" latinLnBrk="0" hangingPunct="1">
      <a:defRPr sz="1900" kern="1200">
        <a:solidFill>
          <a:schemeClr val="tx1"/>
        </a:solidFill>
        <a:latin typeface="+mn-lt"/>
        <a:ea typeface="+mn-ea"/>
        <a:cs typeface="+mn-cs"/>
      </a:defRPr>
    </a:lvl3pPr>
    <a:lvl4pPr marL="1371260" algn="l" defTabSz="914173" rtl="0" eaLnBrk="1" latinLnBrk="0" hangingPunct="1">
      <a:defRPr sz="1900" kern="1200">
        <a:solidFill>
          <a:schemeClr val="tx1"/>
        </a:solidFill>
        <a:latin typeface="+mn-lt"/>
        <a:ea typeface="+mn-ea"/>
        <a:cs typeface="+mn-cs"/>
      </a:defRPr>
    </a:lvl4pPr>
    <a:lvl5pPr marL="1828346" algn="l" defTabSz="914173" rtl="0" eaLnBrk="1" latinLnBrk="0" hangingPunct="1">
      <a:defRPr sz="1900" kern="1200">
        <a:solidFill>
          <a:schemeClr val="tx1"/>
        </a:solidFill>
        <a:latin typeface="+mn-lt"/>
        <a:ea typeface="+mn-ea"/>
        <a:cs typeface="+mn-cs"/>
      </a:defRPr>
    </a:lvl5pPr>
    <a:lvl6pPr marL="2285438" algn="l" defTabSz="914173" rtl="0" eaLnBrk="1" latinLnBrk="0" hangingPunct="1">
      <a:defRPr sz="1900" kern="1200">
        <a:solidFill>
          <a:schemeClr val="tx1"/>
        </a:solidFill>
        <a:latin typeface="+mn-lt"/>
        <a:ea typeface="+mn-ea"/>
        <a:cs typeface="+mn-cs"/>
      </a:defRPr>
    </a:lvl6pPr>
    <a:lvl7pPr marL="2742518" algn="l" defTabSz="914173" rtl="0" eaLnBrk="1" latinLnBrk="0" hangingPunct="1">
      <a:defRPr sz="1900" kern="1200">
        <a:solidFill>
          <a:schemeClr val="tx1"/>
        </a:solidFill>
        <a:latin typeface="+mn-lt"/>
        <a:ea typeface="+mn-ea"/>
        <a:cs typeface="+mn-cs"/>
      </a:defRPr>
    </a:lvl7pPr>
    <a:lvl8pPr marL="3199600" algn="l" defTabSz="914173" rtl="0" eaLnBrk="1" latinLnBrk="0" hangingPunct="1">
      <a:defRPr sz="1900" kern="1200">
        <a:solidFill>
          <a:schemeClr val="tx1"/>
        </a:solidFill>
        <a:latin typeface="+mn-lt"/>
        <a:ea typeface="+mn-ea"/>
        <a:cs typeface="+mn-cs"/>
      </a:defRPr>
    </a:lvl8pPr>
    <a:lvl9pPr marL="3656683" algn="l" defTabSz="914173"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Guedeney" initials="P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4472C4"/>
    <a:srgbClr val="0099FF"/>
    <a:srgbClr val="F8F8F8"/>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96" autoAdjust="0"/>
    <p:restoredTop sz="84361" autoAdjust="0"/>
  </p:normalViewPr>
  <p:slideViewPr>
    <p:cSldViewPr snapToGrid="0">
      <p:cViewPr>
        <p:scale>
          <a:sx n="60" d="100"/>
          <a:sy n="60" d="100"/>
        </p:scale>
        <p:origin x="-1430" y="-398"/>
      </p:cViewPr>
      <p:guideLst>
        <p:guide orient="horz" pos="2160"/>
        <p:guide pos="3840"/>
      </p:guideLst>
    </p:cSldViewPr>
  </p:slideViewPr>
  <p:notesTextViewPr>
    <p:cViewPr>
      <p:scale>
        <a:sx n="1" d="1"/>
        <a:sy n="1" d="1"/>
      </p:scale>
      <p:origin x="0" y="0"/>
    </p:cViewPr>
  </p:notesTextViewPr>
  <p:sorterViewPr>
    <p:cViewPr>
      <p:scale>
        <a:sx n="70" d="100"/>
        <a:sy n="70" d="100"/>
      </p:scale>
      <p:origin x="0" y="6108"/>
    </p:cViewPr>
  </p:sorterViewPr>
  <p:notesViewPr>
    <p:cSldViewPr snapToGrid="0">
      <p:cViewPr varScale="1">
        <p:scale>
          <a:sx n="106" d="100"/>
          <a:sy n="106" d="100"/>
        </p:scale>
        <p:origin x="1824" y="12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fr-FR"/>
  <c:chart>
    <c:plotArea>
      <c:layout>
        <c:manualLayout>
          <c:layoutTarget val="inner"/>
          <c:xMode val="edge"/>
          <c:yMode val="edge"/>
          <c:x val="0.24093804545729069"/>
          <c:y val="0.26182775360194765"/>
          <c:w val="0.72448435567849823"/>
          <c:h val="0.59984229154856106"/>
        </c:manualLayout>
      </c:layout>
      <c:barChart>
        <c:barDir val="col"/>
        <c:grouping val="clustered"/>
        <c:ser>
          <c:idx val="0"/>
          <c:order val="0"/>
          <c:tx>
            <c:strRef>
              <c:f>Sheet1!$B$1</c:f>
              <c:strCache>
                <c:ptCount val="1"/>
                <c:pt idx="0">
                  <c:v>Pre-hospital ticagrelor</c:v>
                </c:pt>
              </c:strCache>
            </c:strRef>
          </c:tx>
          <c:spPr>
            <a:solidFill>
              <a:schemeClr val="accent3"/>
            </a:solidFill>
          </c:spPr>
          <c:dLbls>
            <c:spPr>
              <a:noFill/>
              <a:ln>
                <a:noFill/>
              </a:ln>
              <a:effectLst/>
            </c:spPr>
            <c:txPr>
              <a:bodyPr/>
              <a:lstStyle/>
              <a:p>
                <a:pPr>
                  <a:defRPr sz="1400" b="0"/>
                </a:pPr>
                <a:endParaRPr lang="fr-FR"/>
              </a:p>
            </c:txPr>
            <c:showVal val="1"/>
            <c:extLst>
              <c:ext xmlns:c15="http://schemas.microsoft.com/office/drawing/2012/chart" uri="{CE6537A1-D6FC-4f65-9D91-7224C49458BB}">
                <c15:layout/>
                <c15:showLeaderLines val="0"/>
              </c:ext>
            </c:extLst>
          </c:dLbls>
          <c:cat>
            <c:strRef>
              <c:f>Sheet1!$A$2:$A$3</c:f>
              <c:strCache>
                <c:ptCount val="2"/>
                <c:pt idx="0">
                  <c:v>TIMI flow grade 3</c:v>
                </c:pt>
                <c:pt idx="1">
                  <c:v>ST-segment resolution &gt;70%</c:v>
                </c:pt>
              </c:strCache>
            </c:strRef>
          </c:cat>
          <c:val>
            <c:numRef>
              <c:f>Sheet1!$B$2:$B$3</c:f>
              <c:numCache>
                <c:formatCode>General</c:formatCode>
                <c:ptCount val="2"/>
                <c:pt idx="0">
                  <c:v>82.2</c:v>
                </c:pt>
                <c:pt idx="1">
                  <c:v>57.5</c:v>
                </c:pt>
              </c:numCache>
            </c:numRef>
          </c:val>
        </c:ser>
        <c:ser>
          <c:idx val="1"/>
          <c:order val="1"/>
          <c:tx>
            <c:strRef>
              <c:f>Sheet1!$C$1</c:f>
              <c:strCache>
                <c:ptCount val="1"/>
                <c:pt idx="0">
                  <c:v>In-hospital ticagrelor</c:v>
                </c:pt>
              </c:strCache>
            </c:strRef>
          </c:tx>
          <c:spPr>
            <a:solidFill>
              <a:schemeClr val="tx1"/>
            </a:solidFill>
          </c:spPr>
          <c:dLbls>
            <c:spPr>
              <a:noFill/>
              <a:ln>
                <a:noFill/>
              </a:ln>
              <a:effectLst/>
            </c:spPr>
            <c:txPr>
              <a:bodyPr/>
              <a:lstStyle/>
              <a:p>
                <a:pPr>
                  <a:defRPr sz="1400" b="0"/>
                </a:pPr>
                <a:endParaRPr lang="fr-FR"/>
              </a:p>
            </c:txPr>
            <c:showVal val="1"/>
            <c:extLst>
              <c:ext xmlns:c15="http://schemas.microsoft.com/office/drawing/2012/chart" uri="{CE6537A1-D6FC-4f65-9D91-7224C49458BB}">
                <c15:layout/>
                <c15:showLeaderLines val="0"/>
              </c:ext>
            </c:extLst>
          </c:dLbls>
          <c:cat>
            <c:strRef>
              <c:f>Sheet1!$A$2:$A$3</c:f>
              <c:strCache>
                <c:ptCount val="2"/>
                <c:pt idx="0">
                  <c:v>TIMI flow grade 3</c:v>
                </c:pt>
                <c:pt idx="1">
                  <c:v>ST-segment resolution &gt;70%</c:v>
                </c:pt>
              </c:strCache>
            </c:strRef>
          </c:cat>
          <c:val>
            <c:numRef>
              <c:f>Sheet1!$C$2:$C$3</c:f>
              <c:numCache>
                <c:formatCode>General</c:formatCode>
                <c:ptCount val="2"/>
                <c:pt idx="0">
                  <c:v>80.400000000000006</c:v>
                </c:pt>
                <c:pt idx="1">
                  <c:v>52.5</c:v>
                </c:pt>
              </c:numCache>
            </c:numRef>
          </c:val>
        </c:ser>
        <c:dLbls/>
        <c:gapWidth val="70"/>
        <c:axId val="106890368"/>
        <c:axId val="106891904"/>
      </c:barChart>
      <c:catAx>
        <c:axId val="106890368"/>
        <c:scaling>
          <c:orientation val="minMax"/>
        </c:scaling>
        <c:axPos val="b"/>
        <c:numFmt formatCode="General" sourceLinked="0"/>
        <c:majorTickMark val="none"/>
        <c:tickLblPos val="none"/>
        <c:spPr>
          <a:ln w="19050">
            <a:solidFill>
              <a:srgbClr val="002060"/>
            </a:solidFill>
          </a:ln>
        </c:spPr>
        <c:crossAx val="106891904"/>
        <c:crosses val="autoZero"/>
        <c:auto val="1"/>
        <c:lblAlgn val="ctr"/>
        <c:lblOffset val="100"/>
      </c:catAx>
      <c:valAx>
        <c:axId val="106891904"/>
        <c:scaling>
          <c:orientation val="minMax"/>
          <c:max val="90"/>
        </c:scaling>
        <c:axPos val="l"/>
        <c:title>
          <c:tx>
            <c:rich>
              <a:bodyPr rot="-5400000" vert="horz"/>
              <a:lstStyle/>
              <a:p>
                <a:pPr>
                  <a:defRPr sz="1600"/>
                </a:pPr>
                <a:r>
                  <a:rPr lang="en-GB" sz="1600" dirty="0" smtClean="0"/>
                  <a:t>Patients (%)</a:t>
                </a:r>
                <a:endParaRPr lang="en-GB" sz="1600" dirty="0"/>
              </a:p>
            </c:rich>
          </c:tx>
          <c:layout/>
        </c:title>
        <c:numFmt formatCode="General" sourceLinked="1"/>
        <c:tickLblPos val="nextTo"/>
        <c:spPr>
          <a:ln w="19050" cap="sq">
            <a:solidFill>
              <a:srgbClr val="002060"/>
            </a:solidFill>
            <a:miter lim="800000"/>
          </a:ln>
        </c:spPr>
        <c:txPr>
          <a:bodyPr/>
          <a:lstStyle/>
          <a:p>
            <a:pPr>
              <a:defRPr sz="1600"/>
            </a:pPr>
            <a:endParaRPr lang="fr-FR"/>
          </a:p>
        </c:txPr>
        <c:crossAx val="106890368"/>
        <c:crosses val="autoZero"/>
        <c:crossBetween val="between"/>
      </c:valAx>
    </c:plotArea>
    <c:legend>
      <c:legendPos val="t"/>
      <c:layout>
        <c:manualLayout>
          <c:xMode val="edge"/>
          <c:yMode val="edge"/>
          <c:x val="4.9999900994706206E-2"/>
          <c:y val="3.3114863597834332E-2"/>
          <c:w val="0.89999995049735315"/>
          <c:h val="6.3246564713157705E-2"/>
        </c:manualLayout>
      </c:layout>
      <c:txPr>
        <a:bodyPr/>
        <a:lstStyle/>
        <a:p>
          <a:pPr>
            <a:defRPr sz="1400" b="1"/>
          </a:pPr>
          <a:endParaRPr lang="fr-FR"/>
        </a:p>
      </c:txPr>
    </c:legend>
    <c:plotVisOnly val="1"/>
    <c:dispBlanksAs val="gap"/>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chart>
    <c:plotArea>
      <c:layout>
        <c:manualLayout>
          <c:layoutTarget val="inner"/>
          <c:xMode val="edge"/>
          <c:yMode val="edge"/>
          <c:x val="0.23636316515614642"/>
          <c:y val="0.1157022722717251"/>
          <c:w val="0.46249514067275954"/>
          <c:h val="0.6950596868666622"/>
        </c:manualLayout>
      </c:layout>
      <c:barChart>
        <c:barDir val="col"/>
        <c:grouping val="clustered"/>
        <c:ser>
          <c:idx val="0"/>
          <c:order val="0"/>
          <c:tx>
            <c:strRef>
              <c:f>Sheet1!$B$1</c:f>
              <c:strCache>
                <c:ptCount val="1"/>
                <c:pt idx="0">
                  <c:v>Pre-hospital ticagrelor</c:v>
                </c:pt>
              </c:strCache>
            </c:strRef>
          </c:tx>
          <c:spPr>
            <a:solidFill>
              <a:schemeClr val="accent3"/>
            </a:solidFill>
          </c:spPr>
          <c:dLbls>
            <c:spPr>
              <a:noFill/>
              <a:ln>
                <a:noFill/>
              </a:ln>
              <a:effectLst/>
            </c:spPr>
            <c:txPr>
              <a:bodyPr/>
              <a:lstStyle/>
              <a:p>
                <a:pPr>
                  <a:defRPr sz="1400" b="0"/>
                </a:pPr>
                <a:endParaRPr lang="fr-FR"/>
              </a:p>
            </c:txPr>
            <c:showVal val="1"/>
            <c:extLst>
              <c:ext xmlns:c15="http://schemas.microsoft.com/office/drawing/2012/chart" uri="{CE6537A1-D6FC-4f65-9D91-7224C49458BB}">
                <c15:layout/>
                <c15:showLeaderLines val="0"/>
              </c:ext>
            </c:extLst>
          </c:dLbls>
          <c:cat>
            <c:strRef>
              <c:f>Sheet1!$A$2</c:f>
              <c:strCache>
                <c:ptCount val="1"/>
                <c:pt idx="0">
                  <c:v>Degree of ST-segment elevation resolution</c:v>
                </c:pt>
              </c:strCache>
            </c:strRef>
          </c:cat>
          <c:val>
            <c:numRef>
              <c:f>Sheet1!$B$2</c:f>
              <c:numCache>
                <c:formatCode>0.0</c:formatCode>
                <c:ptCount val="1"/>
                <c:pt idx="0">
                  <c:v>75</c:v>
                </c:pt>
              </c:numCache>
            </c:numRef>
          </c:val>
        </c:ser>
        <c:ser>
          <c:idx val="1"/>
          <c:order val="1"/>
          <c:tx>
            <c:strRef>
              <c:f>Sheet1!$C$1</c:f>
              <c:strCache>
                <c:ptCount val="1"/>
                <c:pt idx="0">
                  <c:v>In-hospital ticagrelor</c:v>
                </c:pt>
              </c:strCache>
            </c:strRef>
          </c:tx>
          <c:spPr>
            <a:solidFill>
              <a:srgbClr val="FF0000"/>
            </a:solidFill>
          </c:spPr>
          <c:dPt>
            <c:idx val="0"/>
            <c:spPr>
              <a:solidFill>
                <a:schemeClr val="tx1"/>
              </a:solidFill>
            </c:spPr>
          </c:dPt>
          <c:dLbls>
            <c:spPr>
              <a:noFill/>
              <a:ln>
                <a:noFill/>
              </a:ln>
              <a:effectLst/>
            </c:spPr>
            <c:txPr>
              <a:bodyPr/>
              <a:lstStyle/>
              <a:p>
                <a:pPr>
                  <a:defRPr sz="1400" b="0"/>
                </a:pPr>
                <a:endParaRPr lang="fr-FR"/>
              </a:p>
            </c:txPr>
            <c:showVal val="1"/>
            <c:extLst>
              <c:ext xmlns:c15="http://schemas.microsoft.com/office/drawing/2012/chart" uri="{CE6537A1-D6FC-4f65-9D91-7224C49458BB}">
                <c15:layout/>
                <c15:showLeaderLines val="0"/>
              </c:ext>
            </c:extLst>
          </c:dLbls>
          <c:cat>
            <c:strRef>
              <c:f>Sheet1!$A$2</c:f>
              <c:strCache>
                <c:ptCount val="1"/>
                <c:pt idx="0">
                  <c:v>Degree of ST-segment elevation resolution</c:v>
                </c:pt>
              </c:strCache>
            </c:strRef>
          </c:cat>
          <c:val>
            <c:numRef>
              <c:f>Sheet1!$C$2</c:f>
              <c:numCache>
                <c:formatCode>General</c:formatCode>
                <c:ptCount val="1"/>
                <c:pt idx="0">
                  <c:v>71.400000000000006</c:v>
                </c:pt>
              </c:numCache>
            </c:numRef>
          </c:val>
        </c:ser>
        <c:dLbls/>
        <c:gapWidth val="70"/>
        <c:axId val="106923136"/>
        <c:axId val="106924672"/>
      </c:barChart>
      <c:catAx>
        <c:axId val="106923136"/>
        <c:scaling>
          <c:orientation val="minMax"/>
        </c:scaling>
        <c:axPos val="b"/>
        <c:numFmt formatCode="General" sourceLinked="0"/>
        <c:majorTickMark val="none"/>
        <c:tickLblPos val="none"/>
        <c:spPr>
          <a:ln w="19050">
            <a:solidFill>
              <a:srgbClr val="002060"/>
            </a:solidFill>
          </a:ln>
        </c:spPr>
        <c:crossAx val="106924672"/>
        <c:crosses val="autoZero"/>
        <c:auto val="1"/>
        <c:lblAlgn val="ctr"/>
        <c:lblOffset val="100"/>
      </c:catAx>
      <c:valAx>
        <c:axId val="106924672"/>
        <c:scaling>
          <c:orientation val="minMax"/>
          <c:max val="80"/>
          <c:min val="0"/>
        </c:scaling>
        <c:axPos val="l"/>
        <c:title>
          <c:tx>
            <c:rich>
              <a:bodyPr rot="-5400000" vert="horz"/>
              <a:lstStyle/>
              <a:p>
                <a:pPr>
                  <a:defRPr sz="1600"/>
                </a:pPr>
                <a:r>
                  <a:rPr lang="en-GB" sz="1600" dirty="0" smtClean="0"/>
                  <a:t>Median </a:t>
                </a:r>
                <a:r>
                  <a:rPr lang="en-GB" sz="1600" baseline="0" dirty="0" smtClean="0"/>
                  <a:t>degree of resolution (%)</a:t>
                </a:r>
                <a:endParaRPr lang="en-GB" sz="1600" dirty="0"/>
              </a:p>
            </c:rich>
          </c:tx>
          <c:layout>
            <c:manualLayout>
              <c:xMode val="edge"/>
              <c:yMode val="edge"/>
              <c:x val="0"/>
              <c:y val="7.7132570442853085E-2"/>
            </c:manualLayout>
          </c:layout>
        </c:title>
        <c:numFmt formatCode="General" sourceLinked="0"/>
        <c:tickLblPos val="nextTo"/>
        <c:spPr>
          <a:ln w="19050">
            <a:solidFill>
              <a:srgbClr val="002060"/>
            </a:solidFill>
          </a:ln>
        </c:spPr>
        <c:txPr>
          <a:bodyPr/>
          <a:lstStyle/>
          <a:p>
            <a:pPr>
              <a:defRPr sz="1600"/>
            </a:pPr>
            <a:endParaRPr lang="fr-FR"/>
          </a:p>
        </c:txPr>
        <c:crossAx val="106923136"/>
        <c:crosses val="autoZero"/>
        <c:crossBetween val="between"/>
      </c:valAx>
    </c:plotArea>
    <c:plotVisOnly val="1"/>
    <c:dispBlanksAs val="gap"/>
  </c:chart>
  <c:txPr>
    <a:bodyPr/>
    <a:lstStyle/>
    <a:p>
      <a:pPr>
        <a:defRPr sz="1800"/>
      </a:pPr>
      <a:endParaRPr lang="fr-FR"/>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274C8-55E7-46E8-857D-ADBC894D5EC9}" type="datetimeFigureOut">
              <a:rPr lang="en-US" smtClean="0"/>
              <a:pPr/>
              <a:t>9/2/2019</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B0645-13DA-433B-ABFF-2FC1BAFBAB24}" type="slidenum">
              <a:rPr lang="en-US" smtClean="0"/>
              <a:pPr/>
              <a:t>‹N°›</a:t>
            </a:fld>
            <a:endParaRPr lang="en-US"/>
          </a:p>
        </p:txBody>
      </p:sp>
    </p:spTree>
    <p:extLst>
      <p:ext uri="{BB962C8B-B14F-4D97-AF65-F5344CB8AC3E}">
        <p14:creationId xmlns:p14="http://schemas.microsoft.com/office/powerpoint/2010/main" xmlns="" val="2657816017"/>
      </p:ext>
    </p:extLst>
  </p:cSld>
  <p:clrMap bg1="lt1" tx1="dk1" bg2="lt2" tx2="dk2" accent1="accent1" accent2="accent2" accent3="accent3" accent4="accent4" accent5="accent5" accent6="accent6" hlink="hlink" folHlink="folHlink"/>
  <p:notesStyle>
    <a:lvl1pPr marL="0" algn="l" defTabSz="914173" rtl="0" eaLnBrk="1" latinLnBrk="0" hangingPunct="1">
      <a:defRPr sz="1200" kern="1200">
        <a:solidFill>
          <a:schemeClr val="tx1"/>
        </a:solidFill>
        <a:latin typeface="+mn-lt"/>
        <a:ea typeface="+mn-ea"/>
        <a:cs typeface="+mn-cs"/>
      </a:defRPr>
    </a:lvl1pPr>
    <a:lvl2pPr marL="457083" algn="l" defTabSz="914173" rtl="0" eaLnBrk="1" latinLnBrk="0" hangingPunct="1">
      <a:defRPr sz="1200" kern="1200">
        <a:solidFill>
          <a:schemeClr val="tx1"/>
        </a:solidFill>
        <a:latin typeface="+mn-lt"/>
        <a:ea typeface="+mn-ea"/>
        <a:cs typeface="+mn-cs"/>
      </a:defRPr>
    </a:lvl2pPr>
    <a:lvl3pPr marL="914173" algn="l" defTabSz="914173" rtl="0" eaLnBrk="1" latinLnBrk="0" hangingPunct="1">
      <a:defRPr sz="1200" kern="1200">
        <a:solidFill>
          <a:schemeClr val="tx1"/>
        </a:solidFill>
        <a:latin typeface="+mn-lt"/>
        <a:ea typeface="+mn-ea"/>
        <a:cs typeface="+mn-cs"/>
      </a:defRPr>
    </a:lvl3pPr>
    <a:lvl4pPr marL="1371260" algn="l" defTabSz="914173" rtl="0" eaLnBrk="1" latinLnBrk="0" hangingPunct="1">
      <a:defRPr sz="1200" kern="1200">
        <a:solidFill>
          <a:schemeClr val="tx1"/>
        </a:solidFill>
        <a:latin typeface="+mn-lt"/>
        <a:ea typeface="+mn-ea"/>
        <a:cs typeface="+mn-cs"/>
      </a:defRPr>
    </a:lvl4pPr>
    <a:lvl5pPr marL="1828346" algn="l" defTabSz="914173" rtl="0" eaLnBrk="1" latinLnBrk="0" hangingPunct="1">
      <a:defRPr sz="1200" kern="1200">
        <a:solidFill>
          <a:schemeClr val="tx1"/>
        </a:solidFill>
        <a:latin typeface="+mn-lt"/>
        <a:ea typeface="+mn-ea"/>
        <a:cs typeface="+mn-cs"/>
      </a:defRPr>
    </a:lvl5pPr>
    <a:lvl6pPr marL="2285438" algn="l" defTabSz="914173" rtl="0" eaLnBrk="1" latinLnBrk="0" hangingPunct="1">
      <a:defRPr sz="1200" kern="1200">
        <a:solidFill>
          <a:schemeClr val="tx1"/>
        </a:solidFill>
        <a:latin typeface="+mn-lt"/>
        <a:ea typeface="+mn-ea"/>
        <a:cs typeface="+mn-cs"/>
      </a:defRPr>
    </a:lvl6pPr>
    <a:lvl7pPr marL="2742518" algn="l" defTabSz="914173" rtl="0" eaLnBrk="1" latinLnBrk="0" hangingPunct="1">
      <a:defRPr sz="1200" kern="1200">
        <a:solidFill>
          <a:schemeClr val="tx1"/>
        </a:solidFill>
        <a:latin typeface="+mn-lt"/>
        <a:ea typeface="+mn-ea"/>
        <a:cs typeface="+mn-cs"/>
      </a:defRPr>
    </a:lvl7pPr>
    <a:lvl8pPr marL="3199600" algn="l" defTabSz="914173" rtl="0" eaLnBrk="1" latinLnBrk="0" hangingPunct="1">
      <a:defRPr sz="1200" kern="1200">
        <a:solidFill>
          <a:schemeClr val="tx1"/>
        </a:solidFill>
        <a:latin typeface="+mn-lt"/>
        <a:ea typeface="+mn-ea"/>
        <a:cs typeface="+mn-cs"/>
      </a:defRPr>
    </a:lvl8pPr>
    <a:lvl9pPr marL="3656683" algn="l" defTabSz="9141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F0BDDC9-A138-7E4D-AA5C-541F25147A60}"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xmlns="" val="1387209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undertook an analysis of our registry, to compare compliance with the guidelines and patient outcomes with the previous guidelines (2012) and with the new ones (2017) [1,2]. We analyzed data from a prospective, 15-year-old registry of patients with STEMI (&lt;24 h) managed in prehospital settings in the Great Paris area (e-MUST). In accordance with the French SAMU system, patients with STEMI are managed (and thereby included in the registry) by 41 mobile ICUs with an emergency physician on board.</a:t>
            </a:r>
          </a:p>
          <a:p>
            <a:r>
              <a:rPr lang="en-US" sz="1200" b="0" i="0" u="none" strike="noStrike" kern="1200" baseline="0" dirty="0" smtClean="0">
                <a:solidFill>
                  <a:schemeClr val="tx1"/>
                </a:solidFill>
                <a:latin typeface="+mn-lt"/>
                <a:ea typeface="+mn-ea"/>
                <a:cs typeface="+mn-cs"/>
              </a:rPr>
              <a:t>Early presenters (i.e. delay from pain to first medical contact &lt;2 h) who benefitted from a prehospital strategy of primary percutaneous coronary intervention (PCI) were included in our analysis. Patients treated with a </a:t>
            </a:r>
            <a:r>
              <a:rPr lang="en-US" sz="1200" b="0" i="0" u="none" strike="noStrike" kern="1200" baseline="0" dirty="0" err="1" smtClean="0">
                <a:solidFill>
                  <a:schemeClr val="tx1"/>
                </a:solidFill>
                <a:latin typeface="+mn-lt"/>
                <a:ea typeface="+mn-ea"/>
                <a:cs typeface="+mn-cs"/>
              </a:rPr>
              <a:t>pharmacoinvasive</a:t>
            </a:r>
            <a:r>
              <a:rPr lang="en-US" sz="1200" b="0" i="0" u="none" strike="noStrike" kern="1200" baseline="0" dirty="0" smtClean="0">
                <a:solidFill>
                  <a:schemeClr val="tx1"/>
                </a:solidFill>
                <a:latin typeface="+mn-lt"/>
                <a:ea typeface="+mn-ea"/>
                <a:cs typeface="+mn-cs"/>
              </a:rPr>
              <a:t> strategy (prehospital </a:t>
            </a:r>
            <a:r>
              <a:rPr lang="en-US" sz="1200" b="0" i="0" u="none" strike="noStrike" kern="1200" baseline="0" dirty="0" err="1" smtClean="0">
                <a:solidFill>
                  <a:schemeClr val="tx1"/>
                </a:solidFill>
                <a:latin typeface="+mn-lt"/>
                <a:ea typeface="+mn-ea"/>
                <a:cs typeface="+mn-cs"/>
              </a:rPr>
              <a:t>lytics</a:t>
            </a:r>
            <a:r>
              <a:rPr lang="en-US" sz="1200" b="0" i="0" u="none" strike="noStrike" kern="1200" baseline="0" dirty="0" smtClean="0">
                <a:solidFill>
                  <a:schemeClr val="tx1"/>
                </a:solidFill>
                <a:latin typeface="+mn-lt"/>
                <a:ea typeface="+mn-ea"/>
                <a:cs typeface="+mn-cs"/>
              </a:rPr>
              <a:t> before PCI), patients who did not benefit from a reperfusion strategy, patients who died before arrival at the hospital and patients for whom information about the delay was missing </a:t>
            </a:r>
            <a:r>
              <a:rPr lang="fr-FR" sz="1200" b="0" i="0" u="none" strike="noStrike" kern="1200" baseline="0" dirty="0" err="1" smtClean="0">
                <a:solidFill>
                  <a:schemeClr val="tx1"/>
                </a:solidFill>
                <a:latin typeface="+mn-lt"/>
                <a:ea typeface="+mn-ea"/>
                <a:cs typeface="+mn-cs"/>
              </a:rPr>
              <a:t>were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excluded</a:t>
            </a:r>
            <a:r>
              <a:rPr lang="fr-FR"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We then compared the rates of compliance with previous and recent guideline delays reported by physicians (correspondingly the preferred 60 min for ‘early presenters’ in the 2012 guidelines vs. 120 min for all patients in</a:t>
            </a:r>
          </a:p>
          <a:p>
            <a:r>
              <a:rPr lang="en-US" sz="1200" b="0" i="0" u="none" strike="noStrike" kern="1200" baseline="0" dirty="0" smtClean="0">
                <a:solidFill>
                  <a:schemeClr val="tx1"/>
                </a:solidFill>
                <a:latin typeface="+mn-lt"/>
                <a:ea typeface="+mn-ea"/>
                <a:cs typeface="+mn-cs"/>
              </a:rPr>
              <a:t>the 2017 guidelines), and the in-hospital mortality rates corresponding to those delays. These criteria were retrospectively applied to all patients of the cohort. Among 22 160 patients managed in prehospital settings</a:t>
            </a:r>
          </a:p>
          <a:p>
            <a:r>
              <a:rPr lang="en-US" sz="1200" b="0" i="0" u="none" strike="noStrike" kern="1200" baseline="0" dirty="0" smtClean="0">
                <a:solidFill>
                  <a:schemeClr val="tx1"/>
                </a:solidFill>
                <a:latin typeface="+mn-lt"/>
                <a:ea typeface="+mn-ea"/>
                <a:cs typeface="+mn-cs"/>
              </a:rPr>
              <a:t>from 2003 to 2015, 13 569 (61%) were ‘early presenters.’</a:t>
            </a:r>
          </a:p>
          <a:p>
            <a:r>
              <a:rPr lang="en-US" sz="1200" b="0" i="0" u="none" strike="noStrike" kern="1200" baseline="0" dirty="0" smtClean="0">
                <a:solidFill>
                  <a:schemeClr val="tx1"/>
                </a:solidFill>
                <a:latin typeface="+mn-lt"/>
                <a:ea typeface="+mn-ea"/>
                <a:cs typeface="+mn-cs"/>
              </a:rPr>
              <a:t>Among the population of ‘early presenters’, 7684 (35%) were included. Excluded were 2839 patients treated with </a:t>
            </a:r>
            <a:r>
              <a:rPr lang="en-US" sz="1200" b="0" i="0" u="none" strike="noStrike" kern="1200" baseline="0" dirty="0" err="1" smtClean="0">
                <a:solidFill>
                  <a:schemeClr val="tx1"/>
                </a:solidFill>
                <a:latin typeface="+mn-lt"/>
                <a:ea typeface="+mn-ea"/>
                <a:cs typeface="+mn-cs"/>
              </a:rPr>
              <a:t>lytics</a:t>
            </a:r>
            <a:r>
              <a:rPr lang="en-US" sz="1200" b="0" i="0" u="none" strike="noStrike" kern="1200" baseline="0" dirty="0" smtClean="0">
                <a:solidFill>
                  <a:schemeClr val="tx1"/>
                </a:solidFill>
                <a:latin typeface="+mn-lt"/>
                <a:ea typeface="+mn-ea"/>
                <a:cs typeface="+mn-cs"/>
              </a:rPr>
              <a:t> in a prehospital setting, 637 patients for whom arrival at the hospital and 2393 patients with missing</a:t>
            </a:r>
          </a:p>
          <a:p>
            <a:r>
              <a:rPr lang="fr-FR" sz="1200" b="0" i="0" u="none" strike="noStrike" kern="1200" baseline="0" dirty="0" smtClean="0">
                <a:solidFill>
                  <a:schemeClr val="tx1"/>
                </a:solidFill>
                <a:latin typeface="+mn-lt"/>
                <a:ea typeface="+mn-ea"/>
                <a:cs typeface="+mn-cs"/>
              </a:rPr>
              <a:t>information about PCI </a:t>
            </a:r>
            <a:r>
              <a:rPr lang="fr-FR" sz="1200" b="0" i="0" u="none" strike="noStrike" kern="1200" baseline="0" dirty="0" err="1" smtClean="0">
                <a:solidFill>
                  <a:schemeClr val="tx1"/>
                </a:solidFill>
                <a:latin typeface="+mn-lt"/>
                <a:ea typeface="+mn-ea"/>
                <a:cs typeface="+mn-cs"/>
              </a:rPr>
              <a:t>delay</a:t>
            </a:r>
            <a:r>
              <a:rPr lang="fr-FR"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rate of patients managed in compliance with the guideline delays (2012 vs. 2017) increased from 5.7 [95% </a:t>
            </a:r>
            <a:r>
              <a:rPr lang="it-IT" sz="1200" b="0" i="0" u="none" strike="noStrike" kern="1200" baseline="0" dirty="0" smtClean="0">
                <a:solidFill>
                  <a:schemeClr val="tx1"/>
                </a:solidFill>
                <a:latin typeface="+mn-lt"/>
                <a:ea typeface="+mn-ea"/>
                <a:cs typeface="+mn-cs"/>
              </a:rPr>
              <a:t>confidence interval (CI): 5.1–6.2%] to 85.8% (95% CI: 85.0–86.8%) [+80.1 (95% CI: 77.7–82.5)] (Fig. 1). The </a:t>
            </a:r>
            <a:r>
              <a:rPr lang="en-US" sz="1200" b="0" i="0" u="none" strike="noStrike" kern="1200" baseline="0" dirty="0" smtClean="0">
                <a:solidFill>
                  <a:schemeClr val="tx1"/>
                </a:solidFill>
                <a:latin typeface="+mn-lt"/>
                <a:ea typeface="+mn-ea"/>
                <a:cs typeface="+mn-cs"/>
              </a:rPr>
              <a:t>in-hospital mortality rate related to compliance to the 2012 versus 2017 guideline increased from 1.6 (95% CI: </a:t>
            </a:r>
            <a:r>
              <a:rPr lang="fr-FR" sz="1200" b="0" i="0" u="none" strike="noStrike" kern="1200" baseline="0" dirty="0" smtClean="0">
                <a:solidFill>
                  <a:schemeClr val="tx1"/>
                </a:solidFill>
                <a:latin typeface="+mn-lt"/>
                <a:ea typeface="+mn-ea"/>
                <a:cs typeface="+mn-cs"/>
              </a:rPr>
              <a:t>0.4–2.8%) to 3.3% (95% CI: 2.9–3.7%) [+1.7 (95% CI: 0.4–3.0)] (Fig. 1).</a:t>
            </a:r>
          </a:p>
          <a:p>
            <a:r>
              <a:rPr lang="en-US" sz="1200" b="0" i="0" u="none" strike="noStrike" kern="1200" baseline="0" dirty="0" smtClean="0">
                <a:solidFill>
                  <a:schemeClr val="tx1"/>
                </a:solidFill>
                <a:latin typeface="+mn-lt"/>
                <a:ea typeface="+mn-ea"/>
                <a:cs typeface="+mn-cs"/>
              </a:rPr>
              <a:t>The change in delay thresholds allows physicians managing ‘early presenter’ patients with STEMI to report better compliance with the guidelines (86 vs. 6%). Nevertheless, compliance with these new guidelines is associated with an increased mortality rate (3.3 vs. 1.6%). As others have previously demonstrated, and as is demonstrated in this large prehospital registry, STEMI management does not tolerate delay [3,4]. These guideline changes, not supported by any recent literature, as underlined by the authors, aim to simplify patient management. Whatever the guidelines may recommend, physicians should keep in mind that from</a:t>
            </a:r>
          </a:p>
          <a:p>
            <a:r>
              <a:rPr lang="en-US" sz="1200" b="0" i="0" u="none" strike="noStrike" kern="1200" baseline="0" dirty="0" smtClean="0">
                <a:solidFill>
                  <a:schemeClr val="tx1"/>
                </a:solidFill>
                <a:latin typeface="+mn-lt"/>
                <a:ea typeface="+mn-ea"/>
                <a:cs typeface="+mn-cs"/>
              </a:rPr>
              <a:t>pain to reperfusion, ‘time is muscle.’ This is particularly true and critical in the (no longer mentioned) subgroup of ‘early presenters’ managed daily in the prehospital settings</a:t>
            </a:r>
            <a:endParaRPr lang="fr-FR" dirty="0"/>
          </a:p>
        </p:txBody>
      </p:sp>
      <p:sp>
        <p:nvSpPr>
          <p:cNvPr id="4" name="Espace réservé du numéro de diapositive 3"/>
          <p:cNvSpPr>
            <a:spLocks noGrp="1"/>
          </p:cNvSpPr>
          <p:nvPr>
            <p:ph type="sldNum" sz="quarter" idx="10"/>
          </p:nvPr>
        </p:nvSpPr>
        <p:spPr/>
        <p:txBody>
          <a:bodyPr/>
          <a:lstStyle/>
          <a:p>
            <a:fld id="{A2EB0645-13DA-433B-ABFF-2FC1BAFBAB24}" type="slidenum">
              <a:rPr lang="en-US" smtClean="0"/>
              <a:pPr/>
              <a:t>35</a:t>
            </a:fld>
            <a:endParaRPr lang="en-US"/>
          </a:p>
        </p:txBody>
      </p:sp>
    </p:spTree>
    <p:extLst>
      <p:ext uri="{BB962C8B-B14F-4D97-AF65-F5344CB8AC3E}">
        <p14:creationId xmlns:p14="http://schemas.microsoft.com/office/powerpoint/2010/main" xmlns="" val="3646676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Median presentation time for the whole study population was 110 minutes (IQR, 51—300) and was 57 minutes (IQR, 30—90) in early presenters (FMC within 2 hours of SO,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357) versus 324 minutes (IQR, 195—693) in-late presenters (FMC &gt; 2 hours of SO,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349). </a:t>
            </a:r>
          </a:p>
          <a:p>
            <a:r>
              <a:rPr lang="en-US" sz="1200" b="0" i="0" u="none" strike="noStrike" kern="1200" baseline="0" dirty="0" smtClean="0">
                <a:solidFill>
                  <a:schemeClr val="tx1"/>
                </a:solidFill>
                <a:latin typeface="+mn-lt"/>
                <a:ea typeface="+mn-ea"/>
                <a:cs typeface="+mn-cs"/>
              </a:rPr>
              <a:t>Conversely, median transfer time was shorter in early presenters compared with</a:t>
            </a:r>
          </a:p>
          <a:p>
            <a:r>
              <a:rPr lang="en-US" sz="1200" b="0" i="0" u="none" strike="noStrike" kern="1200" baseline="0" dirty="0" smtClean="0">
                <a:solidFill>
                  <a:schemeClr val="tx1"/>
                </a:solidFill>
                <a:latin typeface="+mn-lt"/>
                <a:ea typeface="+mn-ea"/>
                <a:cs typeface="+mn-cs"/>
              </a:rPr>
              <a:t>in-late presenters (95 minutes [IQR, 76—129] vs. 117 minutes</a:t>
            </a:r>
          </a:p>
          <a:p>
            <a:r>
              <a:rPr lang="en-US" sz="1200" b="0" i="0" u="none" strike="noStrike" kern="1200" baseline="0" dirty="0" smtClean="0">
                <a:solidFill>
                  <a:schemeClr val="tx1"/>
                </a:solidFill>
                <a:latin typeface="+mn-lt"/>
                <a:ea typeface="+mn-ea"/>
                <a:cs typeface="+mn-cs"/>
              </a:rPr>
              <a:t>[IQR, 85—196]; </a:t>
            </a:r>
            <a:r>
              <a:rPr lang="en-US" sz="1200" b="0" i="1" u="none" strike="noStrike" kern="1200" baseline="0" dirty="0" smtClean="0">
                <a:solidFill>
                  <a:schemeClr val="tx1"/>
                </a:solidFill>
                <a:latin typeface="+mn-lt"/>
                <a:ea typeface="+mn-ea"/>
                <a:cs typeface="+mn-cs"/>
              </a:rPr>
              <a:t>P </a:t>
            </a:r>
            <a:r>
              <a:rPr lang="en-US" sz="1200" b="0" i="0" u="none" strike="noStrike" kern="1200" baseline="0" dirty="0" smtClean="0">
                <a:solidFill>
                  <a:schemeClr val="tx1"/>
                </a:solidFill>
                <a:latin typeface="+mn-lt"/>
                <a:ea typeface="+mn-ea"/>
                <a:cs typeface="+mn-cs"/>
              </a:rPr>
              <a:t>&lt; 0.0001). The more rapid transfer in early</a:t>
            </a:r>
          </a:p>
          <a:p>
            <a:r>
              <a:rPr lang="en-US" sz="1200" b="0" i="0" u="none" strike="noStrike" kern="1200" baseline="0" dirty="0" smtClean="0">
                <a:solidFill>
                  <a:schemeClr val="tx1"/>
                </a:solidFill>
                <a:latin typeface="+mn-lt"/>
                <a:ea typeface="+mn-ea"/>
                <a:cs typeface="+mn-cs"/>
              </a:rPr>
              <a:t>presenters is explained by a higher rate of field triage by</a:t>
            </a:r>
          </a:p>
          <a:p>
            <a:r>
              <a:rPr lang="en-US" sz="1200" b="0" i="0" u="none" strike="noStrike" kern="1200" baseline="0" dirty="0" smtClean="0">
                <a:solidFill>
                  <a:schemeClr val="tx1"/>
                </a:solidFill>
                <a:latin typeface="+mn-lt"/>
                <a:ea typeface="+mn-ea"/>
                <a:cs typeface="+mn-cs"/>
              </a:rPr>
              <a:t>MICU in early presenters who seem to call MICU more frequently</a:t>
            </a:r>
          </a:p>
          <a:p>
            <a:r>
              <a:rPr lang="en-US" sz="1200" b="0" i="0" u="none" strike="noStrike" kern="1200" baseline="0" dirty="0" smtClean="0">
                <a:solidFill>
                  <a:schemeClr val="tx1"/>
                </a:solidFill>
                <a:latin typeface="+mn-lt"/>
                <a:ea typeface="+mn-ea"/>
                <a:cs typeface="+mn-cs"/>
              </a:rPr>
              <a:t>than late presenters who prefer to ‘walk-in’ to the</a:t>
            </a:r>
          </a:p>
          <a:p>
            <a:r>
              <a:rPr lang="en-US" sz="1200" b="0" i="0" u="none" strike="noStrike" kern="1200" baseline="0" dirty="0" smtClean="0">
                <a:solidFill>
                  <a:schemeClr val="tx1"/>
                </a:solidFill>
                <a:latin typeface="+mn-lt"/>
                <a:ea typeface="+mn-ea"/>
                <a:cs typeface="+mn-cs"/>
              </a:rPr>
              <a:t>ED (73.4% vs. 62.9%).</a:t>
            </a:r>
            <a:endParaRPr lang="en-US" dirty="0"/>
          </a:p>
        </p:txBody>
      </p:sp>
      <p:sp>
        <p:nvSpPr>
          <p:cNvPr id="4" name="Espace réservé du numéro de diapositive 3"/>
          <p:cNvSpPr>
            <a:spLocks noGrp="1"/>
          </p:cNvSpPr>
          <p:nvPr>
            <p:ph type="sldNum" sz="quarter" idx="10"/>
          </p:nvPr>
        </p:nvSpPr>
        <p:spPr/>
        <p:txBody>
          <a:bodyPr/>
          <a:lstStyle/>
          <a:p>
            <a:fld id="{A2EB0645-13DA-433B-ABFF-2FC1BAFBAB24}" type="slidenum">
              <a:rPr lang="en-US" smtClean="0"/>
              <a:pPr/>
              <a:t>39</a:t>
            </a:fld>
            <a:endParaRPr lang="en-US"/>
          </a:p>
        </p:txBody>
      </p:sp>
    </p:spTree>
    <p:extLst>
      <p:ext uri="{BB962C8B-B14F-4D97-AF65-F5344CB8AC3E}">
        <p14:creationId xmlns:p14="http://schemas.microsoft.com/office/powerpoint/2010/main" xmlns="" val="1939490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Inhospital</a:t>
            </a:r>
            <a:r>
              <a:rPr lang="en-US" sz="1200" b="0" i="0" u="none" strike="noStrike" kern="1200" baseline="0" dirty="0" smtClean="0">
                <a:solidFill>
                  <a:schemeClr val="tx1"/>
                </a:solidFill>
                <a:latin typeface="+mn-lt"/>
                <a:ea typeface="+mn-ea"/>
                <a:cs typeface="+mn-cs"/>
              </a:rPr>
              <a:t> mortality according to quartiles of transfer</a:t>
            </a:r>
          </a:p>
          <a:p>
            <a:r>
              <a:rPr lang="en-US" sz="1200" b="0" i="0" u="none" strike="noStrike" kern="1200" baseline="0" dirty="0" smtClean="0">
                <a:solidFill>
                  <a:schemeClr val="tx1"/>
                </a:solidFill>
                <a:latin typeface="+mn-lt"/>
                <a:ea typeface="+mn-ea"/>
                <a:cs typeface="+mn-cs"/>
              </a:rPr>
              <a:t>time (symptom onset — angiography) (above) and divided according</a:t>
            </a:r>
          </a:p>
          <a:p>
            <a:r>
              <a:rPr lang="en-US" sz="1200" b="0" i="0" u="none" strike="noStrike" kern="1200" baseline="0" dirty="0" smtClean="0">
                <a:solidFill>
                  <a:schemeClr val="tx1"/>
                </a:solidFill>
                <a:latin typeface="+mn-lt"/>
                <a:ea typeface="+mn-ea"/>
                <a:cs typeface="+mn-cs"/>
              </a:rPr>
              <a:t>to the group of presentation (below). The early presenters</a:t>
            </a:r>
          </a:p>
          <a:p>
            <a:r>
              <a:rPr lang="en-US" sz="1200" b="0" i="0" u="none" strike="noStrike" kern="1200" baseline="0" dirty="0" smtClean="0">
                <a:solidFill>
                  <a:schemeClr val="tx1"/>
                </a:solidFill>
                <a:latin typeface="+mn-lt"/>
                <a:ea typeface="+mn-ea"/>
                <a:cs typeface="+mn-cs"/>
              </a:rPr>
              <a:t>(symptom onset — first medical contact</a:t>
            </a:r>
          </a:p>
          <a:p>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2 hours) group is on</a:t>
            </a:r>
          </a:p>
          <a:p>
            <a:r>
              <a:rPr lang="en-US" sz="1200" b="0" i="0" u="none" strike="noStrike" kern="1200" baseline="0" dirty="0" smtClean="0">
                <a:solidFill>
                  <a:schemeClr val="tx1"/>
                </a:solidFill>
                <a:latin typeface="+mn-lt"/>
                <a:ea typeface="+mn-ea"/>
                <a:cs typeface="+mn-cs"/>
              </a:rPr>
              <a:t>the left and the late presenters (symptom onset — first medical</a:t>
            </a:r>
          </a:p>
          <a:p>
            <a:r>
              <a:rPr lang="en-US" sz="1200" b="0" i="0" u="none" strike="noStrike" kern="1200" baseline="0" dirty="0" smtClean="0">
                <a:solidFill>
                  <a:schemeClr val="tx1"/>
                </a:solidFill>
                <a:latin typeface="+mn-lt"/>
                <a:ea typeface="+mn-ea"/>
                <a:cs typeface="+mn-cs"/>
              </a:rPr>
              <a:t>contact &gt; 2 hours) group is on the right. ns: not significant.</a:t>
            </a:r>
            <a:endParaRPr lang="en-US" dirty="0"/>
          </a:p>
        </p:txBody>
      </p:sp>
      <p:sp>
        <p:nvSpPr>
          <p:cNvPr id="4" name="Espace réservé du numéro de diapositive 3"/>
          <p:cNvSpPr>
            <a:spLocks noGrp="1"/>
          </p:cNvSpPr>
          <p:nvPr>
            <p:ph type="sldNum" sz="quarter" idx="10"/>
          </p:nvPr>
        </p:nvSpPr>
        <p:spPr/>
        <p:txBody>
          <a:bodyPr/>
          <a:lstStyle/>
          <a:p>
            <a:fld id="{A2EB0645-13DA-433B-ABFF-2FC1BAFBAB24}" type="slidenum">
              <a:rPr lang="en-US" smtClean="0"/>
              <a:pPr/>
              <a:t>40</a:t>
            </a:fld>
            <a:endParaRPr lang="en-US"/>
          </a:p>
        </p:txBody>
      </p:sp>
    </p:spTree>
    <p:extLst>
      <p:ext uri="{BB962C8B-B14F-4D97-AF65-F5344CB8AC3E}">
        <p14:creationId xmlns:p14="http://schemas.microsoft.com/office/powerpoint/2010/main" xmlns="" val="158656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Age, </a:t>
            </a:r>
            <a:r>
              <a:rPr lang="en-US" sz="1200" b="0" i="0" u="none" strike="noStrike" kern="1200" baseline="0" dirty="0" err="1" smtClean="0">
                <a:solidFill>
                  <a:schemeClr val="tx1"/>
                </a:solidFill>
                <a:latin typeface="+mn-lt"/>
                <a:ea typeface="+mn-ea"/>
                <a:cs typeface="+mn-cs"/>
              </a:rPr>
              <a:t>yrs</a:t>
            </a:r>
            <a:r>
              <a:rPr lang="en-US" sz="1200" b="0" i="0" u="none" strike="noStrike" kern="1200" baseline="0" dirty="0" smtClean="0">
                <a:solidFill>
                  <a:schemeClr val="tx1"/>
                </a:solidFill>
                <a:latin typeface="+mn-lt"/>
                <a:ea typeface="+mn-ea"/>
                <a:cs typeface="+mn-cs"/>
              </a:rPr>
              <a:t> 62.7  </a:t>
            </a:r>
          </a:p>
          <a:p>
            <a:r>
              <a:rPr lang="en-US" sz="1200" b="0" i="0" u="none" strike="noStrike" kern="1200" baseline="0" dirty="0" smtClean="0">
                <a:solidFill>
                  <a:schemeClr val="tx1"/>
                </a:solidFill>
                <a:latin typeface="+mn-lt"/>
                <a:ea typeface="+mn-ea"/>
                <a:cs typeface="+mn-cs"/>
              </a:rPr>
              <a:t>Male sex 1,652 (76.3) </a:t>
            </a:r>
          </a:p>
          <a:p>
            <a:r>
              <a:rPr lang="en-US" sz="1200" b="0" i="0" u="none" strike="noStrike" kern="1200" baseline="0" dirty="0" smtClean="0">
                <a:solidFill>
                  <a:schemeClr val="tx1"/>
                </a:solidFill>
                <a:latin typeface="+mn-lt"/>
                <a:ea typeface="+mn-ea"/>
                <a:cs typeface="+mn-cs"/>
              </a:rPr>
              <a:t>Cardiogenic shock 13%</a:t>
            </a:r>
          </a:p>
          <a:p>
            <a:r>
              <a:rPr lang="fr-FR" sz="1200" b="0" i="0" u="none" strike="noStrike" kern="1200" baseline="0" dirty="0" err="1" smtClean="0">
                <a:solidFill>
                  <a:schemeClr val="tx1"/>
                </a:solidFill>
                <a:latin typeface="+mn-lt"/>
                <a:ea typeface="+mn-ea"/>
                <a:cs typeface="+mn-cs"/>
              </a:rPr>
              <a:t>Cardiac</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arrest</a:t>
            </a:r>
            <a:r>
              <a:rPr lang="fr-FR" sz="1200" b="0" i="0" u="none" strike="noStrike" kern="1200" baseline="0" dirty="0" smtClean="0">
                <a:solidFill>
                  <a:schemeClr val="tx1"/>
                </a:solidFill>
                <a:latin typeface="+mn-lt"/>
                <a:ea typeface="+mn-ea"/>
                <a:cs typeface="+mn-cs"/>
              </a:rPr>
              <a:t> 8%</a:t>
            </a:r>
          </a:p>
          <a:p>
            <a:r>
              <a:rPr lang="fr-FR" sz="1200" b="0" i="0" u="none" strike="noStrike" kern="1200" baseline="0" dirty="0" smtClean="0">
                <a:solidFill>
                  <a:schemeClr val="tx1"/>
                </a:solidFill>
                <a:latin typeface="+mn-lt"/>
                <a:ea typeface="+mn-ea"/>
                <a:cs typeface="+mn-cs"/>
              </a:rPr>
              <a:t>Radial </a:t>
            </a:r>
            <a:r>
              <a:rPr lang="fr-FR" sz="1200" b="0" i="0" u="none" strike="noStrike" kern="1200" baseline="0" dirty="0" err="1" smtClean="0">
                <a:solidFill>
                  <a:schemeClr val="tx1"/>
                </a:solidFill>
                <a:latin typeface="+mn-lt"/>
                <a:ea typeface="+mn-ea"/>
                <a:cs typeface="+mn-cs"/>
              </a:rPr>
              <a:t>access</a:t>
            </a:r>
            <a:r>
              <a:rPr lang="fr-FR" sz="1200" b="0" i="0" u="none" strike="noStrike" kern="1200" baseline="0" dirty="0" smtClean="0">
                <a:solidFill>
                  <a:schemeClr val="tx1"/>
                </a:solidFill>
                <a:latin typeface="+mn-lt"/>
                <a:ea typeface="+mn-ea"/>
                <a:cs typeface="+mn-cs"/>
              </a:rPr>
              <a:t> 86%</a:t>
            </a:r>
          </a:p>
          <a:p>
            <a:r>
              <a:rPr lang="fr-FR" sz="1200" b="0" i="0" u="none" strike="noStrike" kern="1200" baseline="0" dirty="0" err="1" smtClean="0">
                <a:solidFill>
                  <a:schemeClr val="tx1"/>
                </a:solidFill>
                <a:latin typeface="+mn-lt"/>
                <a:ea typeface="+mn-ea"/>
                <a:cs typeface="+mn-cs"/>
              </a:rPr>
              <a:t>Multivessel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disease</a:t>
            </a:r>
            <a:r>
              <a:rPr lang="fr-FR" sz="1200" b="0" i="0" u="none" strike="noStrike" kern="1200" baseline="0" dirty="0" smtClean="0">
                <a:solidFill>
                  <a:schemeClr val="tx1"/>
                </a:solidFill>
                <a:latin typeface="+mn-lt"/>
                <a:ea typeface="+mn-ea"/>
                <a:cs typeface="+mn-cs"/>
              </a:rPr>
              <a:t>† 45%</a:t>
            </a:r>
          </a:p>
          <a:p>
            <a:r>
              <a:rPr lang="fr-FR" sz="1200" b="0" i="0" u="none" strike="noStrike" kern="1200" baseline="0" dirty="0" err="1" smtClean="0">
                <a:solidFill>
                  <a:schemeClr val="tx1"/>
                </a:solidFill>
                <a:latin typeface="+mn-lt"/>
                <a:ea typeface="+mn-ea"/>
                <a:cs typeface="+mn-cs"/>
              </a:rPr>
              <a:t>Pre</a:t>
            </a:r>
            <a:r>
              <a:rPr lang="fr-FR" sz="1200" b="0" i="0" u="none" strike="noStrike" kern="1200" baseline="0" dirty="0" smtClean="0">
                <a:solidFill>
                  <a:schemeClr val="tx1"/>
                </a:solidFill>
                <a:latin typeface="+mn-lt"/>
                <a:ea typeface="+mn-ea"/>
                <a:cs typeface="+mn-cs"/>
              </a:rPr>
              <a:t>-PCI TIMI 0–1 flow grade 68%</a:t>
            </a:r>
          </a:p>
          <a:p>
            <a:r>
              <a:rPr lang="fr-FR" sz="1200" b="0" i="0" u="none" strike="noStrike" kern="1200" baseline="0" dirty="0" smtClean="0">
                <a:solidFill>
                  <a:schemeClr val="tx1"/>
                </a:solidFill>
                <a:latin typeface="+mn-lt"/>
                <a:ea typeface="+mn-ea"/>
                <a:cs typeface="+mn-cs"/>
              </a:rPr>
              <a:t>Post-PCI TIMI 3 flow grade 89%</a:t>
            </a:r>
          </a:p>
        </p:txBody>
      </p:sp>
      <p:sp>
        <p:nvSpPr>
          <p:cNvPr id="4" name="Espace réservé du numéro de diapositive 3"/>
          <p:cNvSpPr>
            <a:spLocks noGrp="1"/>
          </p:cNvSpPr>
          <p:nvPr>
            <p:ph type="sldNum" sz="quarter" idx="10"/>
          </p:nvPr>
        </p:nvSpPr>
        <p:spPr/>
        <p:txBody>
          <a:bodyPr/>
          <a:lstStyle/>
          <a:p>
            <a:fld id="{A2EB0645-13DA-433B-ABFF-2FC1BAFBAB24}" type="slidenum">
              <a:rPr lang="en-US" smtClean="0"/>
              <a:pPr/>
              <a:t>41</a:t>
            </a:fld>
            <a:endParaRPr lang="en-US"/>
          </a:p>
        </p:txBody>
      </p:sp>
    </p:spTree>
    <p:extLst>
      <p:ext uri="{BB962C8B-B14F-4D97-AF65-F5344CB8AC3E}">
        <p14:creationId xmlns:p14="http://schemas.microsoft.com/office/powerpoint/2010/main" xmlns="" val="4133990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F0BDDC9-A138-7E4D-AA5C-541F25147A60}" type="slidenum">
              <a:rPr lang="fr-FR" smtClean="0">
                <a:solidFill>
                  <a:prstClr val="black"/>
                </a:solidFill>
              </a:rPr>
              <a:pPr/>
              <a:t>44</a:t>
            </a:fld>
            <a:endParaRPr lang="fr-FR">
              <a:solidFill>
                <a:prstClr val="black"/>
              </a:solidFill>
            </a:endParaRPr>
          </a:p>
        </p:txBody>
      </p:sp>
    </p:spTree>
    <p:extLst>
      <p:ext uri="{BB962C8B-B14F-4D97-AF65-F5344CB8AC3E}">
        <p14:creationId xmlns:p14="http://schemas.microsoft.com/office/powerpoint/2010/main" xmlns="" val="1387209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lnSpc>
                <a:spcPct val="90000"/>
              </a:lnSpc>
              <a:spcBef>
                <a:spcPct val="0"/>
              </a:spcBef>
            </a:pPr>
            <a:r>
              <a:rPr lang="en-US" b="1" i="1" dirty="0" smtClean="0"/>
              <a:t>Back</a:t>
            </a:r>
            <a:r>
              <a:rPr lang="en-US" b="1" dirty="0" smtClean="0">
                <a:latin typeface="Times New Roman" pitchFamily="8" charset="0"/>
                <a:ea typeface="Arial" pitchFamily="8" charset="0"/>
                <a:cs typeface="Arial" pitchFamily="8" charset="0"/>
              </a:rPr>
              <a:t>ground—Intravenous thrombolysis remains a widely used treatment for ST-elevation myocardial infarction; however, i</a:t>
            </a:r>
            <a:r>
              <a:rPr lang="en-US" dirty="0" smtClean="0"/>
              <a:t>t </a:t>
            </a:r>
            <a:r>
              <a:rPr lang="en-US" dirty="0" smtClean="0">
                <a:latin typeface="Times New Roman" pitchFamily="8" charset="0"/>
                <a:ea typeface="Arial" pitchFamily="8" charset="0"/>
                <a:cs typeface="Arial" pitchFamily="8" charset="0"/>
              </a:rPr>
              <a:t>carries a higher risk of reinfarction than primary PCI (PPCI). There are few data comparing PPCI with thrombolysis followed by routine angiography and PCI. The purpose of the present study was to assess contemporary outcomes in ST-elevation myocardial infarction patients, with specific emphasis on comparing a </a:t>
            </a:r>
            <a:r>
              <a:rPr lang="en-US" dirty="0" err="1" smtClean="0">
                <a:latin typeface="Times New Roman" pitchFamily="8" charset="0"/>
                <a:ea typeface="Arial" pitchFamily="8" charset="0"/>
                <a:cs typeface="Arial" pitchFamily="8" charset="0"/>
              </a:rPr>
              <a:t>pharmacoinvasive</a:t>
            </a:r>
            <a:r>
              <a:rPr lang="en-US" dirty="0" smtClean="0">
                <a:latin typeface="Times New Roman" pitchFamily="8" charset="0"/>
                <a:ea typeface="Arial" pitchFamily="8" charset="0"/>
                <a:cs typeface="Arial" pitchFamily="8" charset="0"/>
              </a:rPr>
              <a:t> strategy (thrombolysis followed by routine angiography) with PPCI.</a:t>
            </a:r>
          </a:p>
          <a:p>
            <a:pPr eaLnBrk="1" hangingPunct="1">
              <a:lnSpc>
                <a:spcPct val="90000"/>
              </a:lnSpc>
              <a:spcBef>
                <a:spcPct val="0"/>
              </a:spcBef>
            </a:pPr>
            <a:r>
              <a:rPr lang="en-US" dirty="0" smtClean="0">
                <a:latin typeface="Times New Roman" pitchFamily="8" charset="0"/>
                <a:ea typeface="Arial" pitchFamily="8" charset="0"/>
                <a:cs typeface="Arial" pitchFamily="8" charset="0"/>
              </a:rPr>
              <a:t>Methods and Results—This nationwide registry in France included 223 centers and 1714 patients over a 1-month period at the end of 2005, with 1-year follow-up. Sixty percent of the patients underwent reperfusion therapy, 33% with PPCI and 29% with intravenous thrombolysis (18% prehospital). At baseline, the Global Registry of Acute Coronary Events score was similar in thrombolysis and PPCI patients. Time to initiation of reperfusion therapy was significantly shorter in thrombolysis than in PPCI (median 130 versus 300 minutes). After thrombolysis, 96% of patients had coronary angiography, and 84% had subsequent PCI (58% within 24 hours). In hospital mortality was 4.3% for thrombolysis and 5.0% for PPCI. In patients with thrombolysis, 30-day mortality was 9.2% when PCI was not used and 3.9% when PCI was subsequently performed (4.0% if PCI was performed in the same hospital and 3.3% if performed after transfer to another facility). One-year survival was 94% for thrombolysis and 92% for PPCI (P0.31). After propensity score matching, 1-year survival was 94% and 93%, respectively.</a:t>
            </a:r>
          </a:p>
          <a:p>
            <a:pPr eaLnBrk="1" hangingPunct="1">
              <a:lnSpc>
                <a:spcPct val="90000"/>
              </a:lnSpc>
              <a:spcBef>
                <a:spcPct val="0"/>
              </a:spcBef>
            </a:pPr>
            <a:r>
              <a:rPr lang="en-US" dirty="0" smtClean="0">
                <a:latin typeface="Times New Roman" pitchFamily="8" charset="0"/>
                <a:ea typeface="Arial" pitchFamily="8" charset="0"/>
                <a:cs typeface="Arial" pitchFamily="8" charset="0"/>
              </a:rPr>
              <a:t>Conclusions—When used early after the onset of symptoms, a </a:t>
            </a:r>
            <a:r>
              <a:rPr lang="en-US" dirty="0" err="1" smtClean="0">
                <a:latin typeface="Times New Roman" pitchFamily="8" charset="0"/>
                <a:ea typeface="Arial" pitchFamily="8" charset="0"/>
                <a:cs typeface="Arial" pitchFamily="8" charset="0"/>
              </a:rPr>
              <a:t>pharmacoinvasive</a:t>
            </a:r>
            <a:r>
              <a:rPr lang="en-US" dirty="0" smtClean="0">
                <a:latin typeface="Times New Roman" pitchFamily="8" charset="0"/>
                <a:ea typeface="Arial" pitchFamily="8" charset="0"/>
                <a:cs typeface="Arial" pitchFamily="8" charset="0"/>
              </a:rPr>
              <a:t> strategy that combines thrombolysis with a liberal use of PCI yields early and 1-year survival rates that are comparable to those of PPCI.</a:t>
            </a:r>
            <a:endParaRPr lang="fr-FR" dirty="0" smtClean="0">
              <a:latin typeface="Times New Roman" pitchFamily="8" charset="0"/>
              <a:ea typeface="Arial" pitchFamily="8" charset="0"/>
              <a:cs typeface="Arial" pitchFamily="8" charset="0"/>
            </a:endParaRPr>
          </a:p>
          <a:p>
            <a:endParaRPr lang="en-US" dirty="0"/>
          </a:p>
        </p:txBody>
      </p:sp>
      <p:sp>
        <p:nvSpPr>
          <p:cNvPr id="4" name="Espace réservé du numéro de diapositive 3"/>
          <p:cNvSpPr>
            <a:spLocks noGrp="1"/>
          </p:cNvSpPr>
          <p:nvPr>
            <p:ph type="sldNum" sz="quarter" idx="10"/>
          </p:nvPr>
        </p:nvSpPr>
        <p:spPr/>
        <p:txBody>
          <a:bodyPr/>
          <a:lstStyle/>
          <a:p>
            <a:fld id="{A2EB0645-13DA-433B-ABFF-2FC1BAFBAB24}" type="slidenum">
              <a:rPr lang="en-US" smtClean="0"/>
              <a:pPr/>
              <a:t>49</a:t>
            </a:fld>
            <a:endParaRPr lang="en-US"/>
          </a:p>
        </p:txBody>
      </p:sp>
    </p:spTree>
    <p:extLst>
      <p:ext uri="{BB962C8B-B14F-4D97-AF65-F5344CB8AC3E}">
        <p14:creationId xmlns:p14="http://schemas.microsoft.com/office/powerpoint/2010/main" xmlns="" val="393862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Figure 1: </a:t>
            </a:r>
            <a:r>
              <a:rPr lang="en-US" sz="1200" b="1" i="0" u="none" strike="noStrike" kern="1200" baseline="0" dirty="0" smtClean="0">
                <a:solidFill>
                  <a:schemeClr val="tx1"/>
                </a:solidFill>
                <a:latin typeface="+mn-lt"/>
                <a:ea typeface="+mn-ea"/>
                <a:cs typeface="+mn-cs"/>
              </a:rPr>
              <a:t>Important timeline metrics in management of STEMI</a:t>
            </a:r>
          </a:p>
          <a:p>
            <a:r>
              <a:rPr lang="en-US" sz="1200" b="0" i="0" u="none" strike="noStrike" kern="1200" baseline="0" dirty="0" smtClean="0">
                <a:solidFill>
                  <a:schemeClr val="tx1"/>
                </a:solidFill>
                <a:latin typeface="+mn-lt"/>
                <a:ea typeface="+mn-ea"/>
                <a:cs typeface="+mn-cs"/>
              </a:rPr>
              <a:t>Obstacles to reperfusion can be divided into delays related to patients and to the health-care system. PCI-related delay is the extra time needed to do primary angioplasty</a:t>
            </a:r>
          </a:p>
          <a:p>
            <a:r>
              <a:rPr lang="en-US" sz="1200" b="0" i="0" u="none" strike="noStrike" kern="1200" baseline="0" dirty="0" smtClean="0">
                <a:solidFill>
                  <a:schemeClr val="tx1"/>
                </a:solidFill>
                <a:latin typeface="+mn-lt"/>
                <a:ea typeface="+mn-ea"/>
                <a:cs typeface="+mn-cs"/>
              </a:rPr>
              <a:t>rather than give on-scene prehospital thrombolysis. Delay can also occur if the nearest hospital is not PCI capable. Depending on STEMI network infrastructure, the non-PCI</a:t>
            </a:r>
          </a:p>
          <a:p>
            <a:r>
              <a:rPr lang="en-US" sz="1200" b="0" i="0" u="none" strike="noStrike" kern="1200" baseline="0" dirty="0" smtClean="0">
                <a:solidFill>
                  <a:schemeClr val="tx1"/>
                </a:solidFill>
                <a:latin typeface="+mn-lt"/>
                <a:ea typeface="+mn-ea"/>
                <a:cs typeface="+mn-cs"/>
              </a:rPr>
              <a:t>hospital is either bypassed or the patient is taken there fi </a:t>
            </a:r>
            <a:r>
              <a:rPr lang="en-US" sz="1200" b="0" i="0" u="none" strike="noStrike" kern="1200" baseline="0" dirty="0" err="1" smtClean="0">
                <a:solidFill>
                  <a:schemeClr val="tx1"/>
                </a:solidFill>
                <a:latin typeface="+mn-lt"/>
                <a:ea typeface="+mn-ea"/>
                <a:cs typeface="+mn-cs"/>
              </a:rPr>
              <a:t>rst</a:t>
            </a:r>
            <a:r>
              <a:rPr lang="en-US" sz="1200" b="0" i="0" u="none" strike="noStrike" kern="1200" baseline="0" dirty="0" smtClean="0">
                <a:solidFill>
                  <a:schemeClr val="tx1"/>
                </a:solidFill>
                <a:latin typeface="+mn-lt"/>
                <a:ea typeface="+mn-ea"/>
                <a:cs typeface="+mn-cs"/>
              </a:rPr>
              <a:t> before </a:t>
            </a:r>
            <a:r>
              <a:rPr lang="en-US" sz="1200" b="0" i="0" u="none" strike="noStrike" kern="1200" baseline="0" dirty="0" err="1" smtClean="0">
                <a:solidFill>
                  <a:schemeClr val="tx1"/>
                </a:solidFill>
                <a:latin typeface="+mn-lt"/>
                <a:ea typeface="+mn-ea"/>
                <a:cs typeface="+mn-cs"/>
              </a:rPr>
              <a:t>interhospital</a:t>
            </a:r>
            <a:r>
              <a:rPr lang="en-US" sz="1200" b="0" i="0" u="none" strike="noStrike" kern="1200" baseline="0" dirty="0" smtClean="0">
                <a:solidFill>
                  <a:schemeClr val="tx1"/>
                </a:solidFill>
                <a:latin typeface="+mn-lt"/>
                <a:ea typeface="+mn-ea"/>
                <a:cs typeface="+mn-cs"/>
              </a:rPr>
              <a:t> transfer to a primary-PCI </a:t>
            </a:r>
            <a:r>
              <a:rPr lang="en-US" sz="1200" b="0" i="0" u="none" strike="noStrike" kern="1200" baseline="0" dirty="0" err="1" smtClean="0">
                <a:solidFill>
                  <a:schemeClr val="tx1"/>
                </a:solidFill>
                <a:latin typeface="+mn-lt"/>
                <a:ea typeface="+mn-ea"/>
                <a:cs typeface="+mn-cs"/>
              </a:rPr>
              <a:t>centre</a:t>
            </a:r>
            <a:r>
              <a:rPr lang="en-US" sz="1200" b="0" i="0" u="none" strike="noStrike" kern="1200" baseline="0" dirty="0" smtClean="0">
                <a:solidFill>
                  <a:schemeClr val="tx1"/>
                </a:solidFill>
                <a:latin typeface="+mn-lt"/>
                <a:ea typeface="+mn-ea"/>
                <a:cs typeface="+mn-cs"/>
              </a:rPr>
              <a:t>. In addition, a fi </a:t>
            </a:r>
            <a:r>
              <a:rPr lang="en-US" sz="1200" b="0" i="0" u="none" strike="noStrike" kern="1200" baseline="0" dirty="0" err="1" smtClean="0">
                <a:solidFill>
                  <a:schemeClr val="tx1"/>
                </a:solidFill>
                <a:latin typeface="+mn-lt"/>
                <a:ea typeface="+mn-ea"/>
                <a:cs typeface="+mn-cs"/>
              </a:rPr>
              <a:t>brinolytic</a:t>
            </a:r>
            <a:r>
              <a:rPr lang="en-US" sz="1200" b="0" i="0" u="none" strike="noStrike" kern="1200" baseline="0" dirty="0" smtClean="0">
                <a:solidFill>
                  <a:schemeClr val="tx1"/>
                </a:solidFill>
                <a:latin typeface="+mn-lt"/>
                <a:ea typeface="+mn-ea"/>
                <a:cs typeface="+mn-cs"/>
              </a:rPr>
              <a:t> agent can be given at the</a:t>
            </a:r>
          </a:p>
          <a:p>
            <a:r>
              <a:rPr lang="en-US" sz="1200" b="0" i="0" u="none" strike="noStrike" kern="1200" baseline="0" dirty="0" smtClean="0">
                <a:solidFill>
                  <a:schemeClr val="tx1"/>
                </a:solidFill>
                <a:latin typeface="+mn-lt"/>
                <a:ea typeface="+mn-ea"/>
                <a:cs typeface="+mn-cs"/>
              </a:rPr>
              <a:t>non-PCI-capable hospital. Delay intervals mandated by European and US guidelines are superimposed.1,2 Figure not drawn to scale. Patient-related delays can vary</a:t>
            </a:r>
          </a:p>
          <a:p>
            <a:r>
              <a:rPr lang="en-US" sz="1200" b="0" i="0" u="none" strike="noStrike" kern="1200" baseline="0" dirty="0" smtClean="0">
                <a:solidFill>
                  <a:schemeClr val="tx1"/>
                </a:solidFill>
                <a:latin typeface="+mn-lt"/>
                <a:ea typeface="+mn-ea"/>
                <a:cs typeface="+mn-cs"/>
              </a:rPr>
              <a:t>substantially in length. STEMI=ST-segment elevation myocardial infarction. PCI=percutaneous coronary intervention. FMC=fi </a:t>
            </a:r>
            <a:r>
              <a:rPr lang="en-US" sz="1200" b="0" i="0" u="none" strike="noStrike" kern="1200" baseline="0" dirty="0" err="1" smtClean="0">
                <a:solidFill>
                  <a:schemeClr val="tx1"/>
                </a:solidFill>
                <a:latin typeface="+mn-lt"/>
                <a:ea typeface="+mn-ea"/>
                <a:cs typeface="+mn-cs"/>
              </a:rPr>
              <a:t>rst</a:t>
            </a:r>
            <a:r>
              <a:rPr lang="en-US" sz="1200" b="0" i="0" u="none" strike="noStrike" kern="1200" baseline="0" dirty="0" smtClean="0">
                <a:solidFill>
                  <a:schemeClr val="tx1"/>
                </a:solidFill>
                <a:latin typeface="+mn-lt"/>
                <a:ea typeface="+mn-ea"/>
                <a:cs typeface="+mn-cs"/>
              </a:rPr>
              <a:t> medical contact. DI-DO=door-in to</a:t>
            </a:r>
          </a:p>
          <a:p>
            <a:r>
              <a:rPr lang="en-US" sz="1200" b="0" i="0" u="none" strike="noStrike" kern="1200" baseline="0" dirty="0" smtClean="0">
                <a:solidFill>
                  <a:schemeClr val="tx1"/>
                </a:solidFill>
                <a:latin typeface="+mn-lt"/>
                <a:ea typeface="+mn-ea"/>
                <a:cs typeface="+mn-cs"/>
              </a:rPr>
              <a:t>door-out. DTB=door to balloon.</a:t>
            </a:r>
            <a:endParaRPr lang="en-US" dirty="0"/>
          </a:p>
        </p:txBody>
      </p:sp>
      <p:sp>
        <p:nvSpPr>
          <p:cNvPr id="4" name="Espace réservé du numéro de diapositive 3"/>
          <p:cNvSpPr>
            <a:spLocks noGrp="1"/>
          </p:cNvSpPr>
          <p:nvPr>
            <p:ph type="sldNum" sz="quarter" idx="10"/>
          </p:nvPr>
        </p:nvSpPr>
        <p:spPr/>
        <p:txBody>
          <a:bodyPr/>
          <a:lstStyle/>
          <a:p>
            <a:fld id="{A2EB0645-13DA-433B-ABFF-2FC1BAFBAB24}" type="slidenum">
              <a:rPr lang="en-US" smtClean="0"/>
              <a:pPr/>
              <a:t>50</a:t>
            </a:fld>
            <a:endParaRPr lang="en-US"/>
          </a:p>
        </p:txBody>
      </p:sp>
    </p:spTree>
    <p:extLst>
      <p:ext uri="{BB962C8B-B14F-4D97-AF65-F5344CB8AC3E}">
        <p14:creationId xmlns:p14="http://schemas.microsoft.com/office/powerpoint/2010/main" xmlns="" val="2923930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06353"/>
            <a:r>
              <a:rPr lang="en-US" dirty="0" smtClean="0">
                <a:latin typeface="Times New Roman" pitchFamily="8" charset="0"/>
                <a:ea typeface="Arial" pitchFamily="8" charset="0"/>
                <a:cs typeface="Arial" pitchFamily="8" charset="0"/>
              </a:rPr>
              <a:t>Depending on age, duration of symptoms, and infarct location, some patients may actually derive more benefit from fibrinolytic therapy than PCI, even within the 90-minute-or-less door-to-balloon time recommended in current guidelines, while others may actually face lower mortality rates with PCI even if this delay time is longer.</a:t>
            </a:r>
          </a:p>
          <a:p>
            <a:pPr defTabSz="906353"/>
            <a:endParaRPr lang="en-US" dirty="0" smtClean="0">
              <a:latin typeface="Times New Roman" pitchFamily="8" charset="0"/>
              <a:ea typeface="Arial" pitchFamily="8" charset="0"/>
              <a:cs typeface="Arial" pitchFamily="8" charset="0"/>
            </a:endParaRPr>
          </a:p>
          <a:p>
            <a:pPr defTabSz="906353"/>
            <a:r>
              <a:rPr lang="en-US" dirty="0" smtClean="0">
                <a:latin typeface="Times New Roman" pitchFamily="8" charset="0"/>
                <a:ea typeface="Arial" pitchFamily="8" charset="0"/>
                <a:cs typeface="Arial" pitchFamily="8" charset="0"/>
              </a:rPr>
              <a:t>Red figures show the DB-DN delay times at which the survival advantage of PCI over fibrinolysis is lost.</a:t>
            </a:r>
          </a:p>
          <a:p>
            <a:pPr defTabSz="906353"/>
            <a:r>
              <a:rPr lang="en-US" dirty="0" smtClean="0">
                <a:latin typeface="Times New Roman" pitchFamily="8" charset="0"/>
                <a:ea typeface="Arial" pitchFamily="8" charset="0"/>
                <a:cs typeface="Arial" pitchFamily="8" charset="0"/>
              </a:rPr>
              <a:t>For example, in a young patient under age 65, with an anterior infarction, presenting to the hospital with less than two hours of symptoms, a DB-DN delay time of 40 minutes effectively renders PCI no better than fibrinolysis in terms of reducing mortality.</a:t>
            </a:r>
          </a:p>
          <a:p>
            <a:endParaRPr lang="en-US" dirty="0"/>
          </a:p>
        </p:txBody>
      </p:sp>
      <p:sp>
        <p:nvSpPr>
          <p:cNvPr id="4" name="Espace réservé du numéro de diapositive 3"/>
          <p:cNvSpPr>
            <a:spLocks noGrp="1"/>
          </p:cNvSpPr>
          <p:nvPr>
            <p:ph type="sldNum" sz="quarter" idx="10"/>
          </p:nvPr>
        </p:nvSpPr>
        <p:spPr/>
        <p:txBody>
          <a:bodyPr/>
          <a:lstStyle/>
          <a:p>
            <a:fld id="{A2EB0645-13DA-433B-ABFF-2FC1BAFBAB24}" type="slidenum">
              <a:rPr lang="en-US" smtClean="0"/>
              <a:pPr/>
              <a:t>51</a:t>
            </a:fld>
            <a:endParaRPr lang="en-US"/>
          </a:p>
        </p:txBody>
      </p:sp>
    </p:spTree>
    <p:extLst>
      <p:ext uri="{BB962C8B-B14F-4D97-AF65-F5344CB8AC3E}">
        <p14:creationId xmlns:p14="http://schemas.microsoft.com/office/powerpoint/2010/main" xmlns="" val="120871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lnSpcReduction="10000"/>
          </a:bodyPr>
          <a:lstStyle/>
          <a:p>
            <a:pPr>
              <a:defRPr/>
            </a:pPr>
            <a:r>
              <a:rPr lang="fr-FR" dirty="0" smtClean="0"/>
              <a:t> </a:t>
            </a:r>
          </a:p>
        </p:txBody>
      </p:sp>
      <p:sp>
        <p:nvSpPr>
          <p:cNvPr id="4" name="Espace réservé du numéro de diapositive 3"/>
          <p:cNvSpPr>
            <a:spLocks noGrp="1"/>
          </p:cNvSpPr>
          <p:nvPr>
            <p:ph type="sldNum" sz="quarter" idx="5"/>
          </p:nvPr>
        </p:nvSpPr>
        <p:spPr/>
        <p:txBody>
          <a:bodyPr/>
          <a:lstStyle/>
          <a:p>
            <a:pPr>
              <a:defRPr/>
            </a:pPr>
            <a:fld id="{F6B36AC1-8E41-4F5F-A199-9CB8C59E50C1}" type="slidenum">
              <a:rPr lang="fr-FR" smtClean="0">
                <a:solidFill>
                  <a:prstClr val="black"/>
                </a:solidFill>
              </a:rPr>
              <a:pPr>
                <a:defRPr/>
              </a:pPr>
              <a:t>2</a:t>
            </a:fld>
            <a:endParaRPr lang="fr-F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Figure 3: </a:t>
            </a:r>
            <a:r>
              <a:rPr lang="en-US" sz="1200" b="1" i="0" u="none" strike="noStrike" kern="1200" baseline="0" dirty="0" smtClean="0">
                <a:solidFill>
                  <a:schemeClr val="tx1"/>
                </a:solidFill>
                <a:latin typeface="+mn-lt"/>
                <a:ea typeface="+mn-ea"/>
                <a:cs typeface="+mn-cs"/>
              </a:rPr>
              <a:t>Association between health-care-system delays and long-term mortality</a:t>
            </a:r>
          </a:p>
          <a:p>
            <a:r>
              <a:rPr lang="en-US" sz="1200" b="0" i="0" u="none" strike="noStrike" kern="1200" baseline="0" dirty="0" smtClean="0">
                <a:solidFill>
                  <a:schemeClr val="tx1"/>
                </a:solidFill>
                <a:latin typeface="+mn-lt"/>
                <a:ea typeface="+mn-ea"/>
                <a:cs typeface="+mn-cs"/>
              </a:rPr>
              <a:t>Health-care-system delays (</a:t>
            </a:r>
            <a:r>
              <a:rPr lang="en-US" sz="1200" b="0" i="0" u="none" strike="noStrike" kern="1200" baseline="0" dirty="0" err="1" smtClean="0">
                <a:solidFill>
                  <a:schemeClr val="tx1"/>
                </a:solidFill>
                <a:latin typeface="+mn-lt"/>
                <a:ea typeface="+mn-ea"/>
                <a:cs typeface="+mn-cs"/>
              </a:rPr>
              <a:t>ie</a:t>
            </a:r>
            <a:r>
              <a:rPr lang="en-US" sz="1200" b="0" i="0" u="none" strike="noStrike" kern="1200" baseline="0" dirty="0" smtClean="0">
                <a:solidFill>
                  <a:schemeClr val="tx1"/>
                </a:solidFill>
                <a:latin typeface="+mn-lt"/>
                <a:ea typeface="+mn-ea"/>
                <a:cs typeface="+mn-cs"/>
              </a:rPr>
              <a:t>, time from fi </a:t>
            </a:r>
            <a:r>
              <a:rPr lang="en-US" sz="1200" b="0" i="0" u="none" strike="noStrike" kern="1200" baseline="0" dirty="0" err="1" smtClean="0">
                <a:solidFill>
                  <a:schemeClr val="tx1"/>
                </a:solidFill>
                <a:latin typeface="+mn-lt"/>
                <a:ea typeface="+mn-ea"/>
                <a:cs typeface="+mn-cs"/>
              </a:rPr>
              <a:t>rst</a:t>
            </a:r>
            <a:r>
              <a:rPr lang="en-US" sz="1200" b="0" i="0" u="none" strike="noStrike" kern="1200" baseline="0" dirty="0" smtClean="0">
                <a:solidFill>
                  <a:schemeClr val="tx1"/>
                </a:solidFill>
                <a:latin typeface="+mn-lt"/>
                <a:ea typeface="+mn-ea"/>
                <a:cs typeface="+mn-cs"/>
              </a:rPr>
              <a:t> medical contact to primary percutaneous coronary intervention) have the strongest association with long-term mortality among </a:t>
            </a:r>
            <a:r>
              <a:rPr lang="en-US" sz="1200" b="0" i="0" u="none" strike="noStrike" kern="1200" baseline="0" dirty="0" err="1" smtClean="0">
                <a:solidFill>
                  <a:schemeClr val="tx1"/>
                </a:solidFill>
                <a:latin typeface="+mn-lt"/>
                <a:ea typeface="+mn-ea"/>
                <a:cs typeface="+mn-cs"/>
              </a:rPr>
              <a:t>modifi</a:t>
            </a:r>
            <a:r>
              <a:rPr lang="en-US" sz="1200" b="0" i="0" u="none" strike="noStrike" kern="1200" baseline="0" dirty="0" smtClean="0">
                <a:solidFill>
                  <a:schemeClr val="tx1"/>
                </a:solidFill>
                <a:latin typeface="+mn-lt"/>
                <a:ea typeface="+mn-ea"/>
                <a:cs typeface="+mn-cs"/>
              </a:rPr>
              <a:t> able acute-phase covariates, with a hazard</a:t>
            </a:r>
          </a:p>
          <a:p>
            <a:r>
              <a:rPr lang="en-US" sz="1200" b="0" i="0" u="none" strike="noStrike" kern="1200" baseline="0" dirty="0" smtClean="0">
                <a:solidFill>
                  <a:schemeClr val="tx1"/>
                </a:solidFill>
                <a:latin typeface="+mn-lt"/>
                <a:ea typeface="+mn-ea"/>
                <a:cs typeface="+mn-cs"/>
              </a:rPr>
              <a:t>ratio of 1·22 (p&lt;0·001) per 1 h increase in system delay. Figure reproduced from </a:t>
            </a:r>
            <a:r>
              <a:rPr lang="en-US" sz="1200" b="0" i="0" u="none" strike="noStrike" kern="1200" baseline="0" dirty="0" err="1" smtClean="0">
                <a:solidFill>
                  <a:schemeClr val="tx1"/>
                </a:solidFill>
                <a:latin typeface="+mn-lt"/>
                <a:ea typeface="+mn-ea"/>
                <a:cs typeface="+mn-cs"/>
              </a:rPr>
              <a:t>Terkelsen</a:t>
            </a:r>
            <a:r>
              <a:rPr lang="en-US" sz="1200" b="0" i="0" u="none" strike="noStrike" kern="1200" baseline="0" dirty="0" smtClean="0">
                <a:solidFill>
                  <a:schemeClr val="tx1"/>
                </a:solidFill>
                <a:latin typeface="+mn-lt"/>
                <a:ea typeface="+mn-ea"/>
                <a:cs typeface="+mn-cs"/>
              </a:rPr>
              <a:t> et al,47 by permission of</a:t>
            </a:r>
          </a:p>
          <a:p>
            <a:r>
              <a:rPr lang="en-US" sz="1200" b="0" i="0" u="none" strike="noStrike" kern="1200" baseline="0" dirty="0" smtClean="0">
                <a:solidFill>
                  <a:schemeClr val="tx1"/>
                </a:solidFill>
                <a:latin typeface="+mn-lt"/>
                <a:ea typeface="+mn-ea"/>
                <a:cs typeface="+mn-cs"/>
              </a:rPr>
              <a:t>the American Medical Association.</a:t>
            </a:r>
            <a:endParaRPr lang="en-US" dirty="0"/>
          </a:p>
        </p:txBody>
      </p:sp>
      <p:sp>
        <p:nvSpPr>
          <p:cNvPr id="4" name="Espace réservé du numéro de diapositive 3"/>
          <p:cNvSpPr>
            <a:spLocks noGrp="1"/>
          </p:cNvSpPr>
          <p:nvPr>
            <p:ph type="sldNum" sz="quarter" idx="10"/>
          </p:nvPr>
        </p:nvSpPr>
        <p:spPr/>
        <p:txBody>
          <a:bodyPr/>
          <a:lstStyle/>
          <a:p>
            <a:fld id="{A2EB0645-13DA-433B-ABFF-2FC1BAFBAB24}" type="slidenum">
              <a:rPr lang="en-US" smtClean="0"/>
              <a:pPr/>
              <a:t>8</a:t>
            </a:fld>
            <a:endParaRPr lang="en-US"/>
          </a:p>
        </p:txBody>
      </p:sp>
    </p:spTree>
    <p:extLst>
      <p:ext uri="{BB962C8B-B14F-4D97-AF65-F5344CB8AC3E}">
        <p14:creationId xmlns:p14="http://schemas.microsoft.com/office/powerpoint/2010/main" xmlns="" val="1659814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EA16105-074A-6947-BA24-4D9F5AF1231E}" type="datetime1">
              <a:rPr lang="fr-FR"/>
              <a:pPr/>
              <a:t>02/09/2019</a:t>
            </a:fld>
            <a:endParaRPr lang="fr-FR"/>
          </a:p>
        </p:txBody>
      </p:sp>
      <p:sp>
        <p:nvSpPr>
          <p:cNvPr id="7" name="Rectangle 7"/>
          <p:cNvSpPr>
            <a:spLocks noGrp="1" noChangeArrowheads="1"/>
          </p:cNvSpPr>
          <p:nvPr>
            <p:ph type="sldNum" sz="quarter" idx="5"/>
          </p:nvPr>
        </p:nvSpPr>
        <p:spPr>
          <a:ln/>
        </p:spPr>
        <p:txBody>
          <a:bodyPr/>
          <a:lstStyle/>
          <a:p>
            <a:fld id="{9D57608E-B6C7-9B4E-8C61-A3F2F7E8F46D}" type="slidenum">
              <a:rPr lang="fr-FR"/>
              <a:pPr/>
              <a:t>11</a:t>
            </a:fld>
            <a:endParaRPr lang="fr-FR"/>
          </a:p>
        </p:txBody>
      </p:sp>
      <p:sp>
        <p:nvSpPr>
          <p:cNvPr id="1147906" name="Rectangle 2"/>
          <p:cNvSpPr>
            <a:spLocks noGrp="1" noRot="1" noChangeAspect="1" noChangeArrowheads="1" noTextEdit="1"/>
          </p:cNvSpPr>
          <p:nvPr>
            <p:ph type="sldImg"/>
          </p:nvPr>
        </p:nvSpPr>
        <p:spPr>
          <a:xfrm>
            <a:off x="381000" y="685800"/>
            <a:ext cx="6096000" cy="3429000"/>
          </a:xfrm>
          <a:ln/>
        </p:spPr>
      </p:sp>
      <p:sp>
        <p:nvSpPr>
          <p:cNvPr id="1147907" name="Rectangle 3"/>
          <p:cNvSpPr>
            <a:spLocks noGrp="1" noChangeArrowheads="1"/>
          </p:cNvSpPr>
          <p:nvPr>
            <p:ph type="body" idx="1"/>
          </p:nvPr>
        </p:nvSpPr>
        <p:spPr/>
        <p:txBody>
          <a:bodyPr/>
          <a:lstStyle/>
          <a:p>
            <a:r>
              <a:rPr lang="en-US" sz="1200" b="1" i="1" u="none" strike="noStrike" kern="1200" baseline="0" dirty="0" smtClean="0">
                <a:solidFill>
                  <a:schemeClr val="tx1"/>
                </a:solidFill>
                <a:latin typeface="+mn-lt"/>
                <a:ea typeface="+mn-ea"/>
                <a:cs typeface="+mn-cs"/>
              </a:rPr>
              <a:t>Figure 2: </a:t>
            </a:r>
            <a:r>
              <a:rPr lang="en-US" sz="1200" b="1" i="0" u="none" strike="noStrike" kern="1200" baseline="0" dirty="0" smtClean="0">
                <a:solidFill>
                  <a:schemeClr val="tx1"/>
                </a:solidFill>
                <a:latin typeface="+mn-lt"/>
                <a:ea typeface="+mn-ea"/>
                <a:cs typeface="+mn-cs"/>
              </a:rPr>
              <a:t>The association between time to treatment, reduction in mortality, and extent of myocardial salvage</a:t>
            </a:r>
          </a:p>
          <a:p>
            <a:r>
              <a:rPr lang="en-US" sz="1200" b="0" i="0" u="none" strike="noStrike" kern="1200" baseline="0" dirty="0" smtClean="0">
                <a:solidFill>
                  <a:schemeClr val="tx1"/>
                </a:solidFill>
                <a:latin typeface="+mn-lt"/>
                <a:ea typeface="+mn-ea"/>
                <a:cs typeface="+mn-cs"/>
              </a:rPr>
              <a:t>The greatest </a:t>
            </a:r>
            <a:r>
              <a:rPr lang="en-US" sz="1200" b="0" i="0" u="none" strike="noStrike" kern="1200" baseline="0" dirty="0" err="1" smtClean="0">
                <a:solidFill>
                  <a:schemeClr val="tx1"/>
                </a:solidFill>
                <a:latin typeface="+mn-lt"/>
                <a:ea typeface="+mn-ea"/>
                <a:cs typeface="+mn-cs"/>
              </a:rPr>
              <a:t>benefi</a:t>
            </a:r>
            <a:r>
              <a:rPr lang="en-US" sz="1200" b="0" i="0" u="none" strike="noStrike" kern="1200" baseline="0" dirty="0" smtClean="0">
                <a:solidFill>
                  <a:schemeClr val="tx1"/>
                </a:solidFill>
                <a:latin typeface="+mn-lt"/>
                <a:ea typeface="+mn-ea"/>
                <a:cs typeface="+mn-cs"/>
              </a:rPr>
              <a:t> t gained from reperfusion therapy occurs in the fi </a:t>
            </a:r>
            <a:r>
              <a:rPr lang="en-US" sz="1200" b="0" i="0" u="none" strike="noStrike" kern="1200" baseline="0" dirty="0" err="1" smtClean="0">
                <a:solidFill>
                  <a:schemeClr val="tx1"/>
                </a:solidFill>
                <a:latin typeface="+mn-lt"/>
                <a:ea typeface="+mn-ea"/>
                <a:cs typeface="+mn-cs"/>
              </a:rPr>
              <a:t>rst</a:t>
            </a:r>
            <a:r>
              <a:rPr lang="en-US" sz="1200" b="0" i="0" u="none" strike="noStrike" kern="1200" baseline="0" dirty="0" smtClean="0">
                <a:solidFill>
                  <a:schemeClr val="tx1"/>
                </a:solidFill>
                <a:latin typeface="+mn-lt"/>
                <a:ea typeface="+mn-ea"/>
                <a:cs typeface="+mn-cs"/>
              </a:rPr>
              <a:t> 2–3 h after symptom onset (shaded dark</a:t>
            </a:r>
          </a:p>
          <a:p>
            <a:r>
              <a:rPr lang="en-US" sz="1200" b="0" i="0" u="none" strike="noStrike" kern="1200" baseline="0" dirty="0" smtClean="0">
                <a:solidFill>
                  <a:schemeClr val="tx1"/>
                </a:solidFill>
                <a:latin typeface="+mn-lt"/>
                <a:ea typeface="+mn-ea"/>
                <a:cs typeface="+mn-cs"/>
              </a:rPr>
              <a:t>blue). The duration of this time-critical period can be </a:t>
            </a:r>
            <a:r>
              <a:rPr lang="en-US" sz="1200" b="0" i="0" u="none" strike="noStrike" kern="1200" baseline="0" dirty="0" err="1" smtClean="0">
                <a:solidFill>
                  <a:schemeClr val="tx1"/>
                </a:solidFill>
                <a:latin typeface="+mn-lt"/>
                <a:ea typeface="+mn-ea"/>
                <a:cs typeface="+mn-cs"/>
              </a:rPr>
              <a:t>modifi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ed</a:t>
            </a:r>
            <a:r>
              <a:rPr lang="en-US" sz="1200" b="0" i="0" u="none" strike="noStrike" kern="1200" baseline="0" dirty="0" smtClean="0">
                <a:solidFill>
                  <a:schemeClr val="tx1"/>
                </a:solidFill>
                <a:latin typeface="+mn-lt"/>
                <a:ea typeface="+mn-ea"/>
                <a:cs typeface="+mn-cs"/>
              </a:rPr>
              <a:t> by factors such as extent of coronary-vessel</a:t>
            </a:r>
          </a:p>
          <a:p>
            <a:r>
              <a:rPr lang="en-US" sz="1200" b="0" i="0" u="none" strike="noStrike" kern="1200" baseline="0" dirty="0" err="1" smtClean="0">
                <a:solidFill>
                  <a:schemeClr val="tx1"/>
                </a:solidFill>
                <a:latin typeface="+mn-lt"/>
                <a:ea typeface="+mn-ea"/>
                <a:cs typeface="+mn-cs"/>
              </a:rPr>
              <a:t>collateralisation</a:t>
            </a:r>
            <a:r>
              <a:rPr lang="en-US" sz="1200" b="0" i="0" u="none" strike="noStrike" kern="1200" baseline="0" dirty="0" smtClean="0">
                <a:solidFill>
                  <a:schemeClr val="tx1"/>
                </a:solidFill>
                <a:latin typeface="+mn-lt"/>
                <a:ea typeface="+mn-ea"/>
                <a:cs typeface="+mn-cs"/>
              </a:rPr>
              <a:t>, myocardial oxygen consumption, total ischaemic time, and ischaemic preconditioning. The gain</a:t>
            </a:r>
          </a:p>
          <a:p>
            <a:r>
              <a:rPr lang="en-US" sz="1200" b="0" i="0" u="none" strike="noStrike" kern="1200" baseline="0" dirty="0" smtClean="0">
                <a:solidFill>
                  <a:schemeClr val="tx1"/>
                </a:solidFill>
                <a:latin typeface="+mn-lt"/>
                <a:ea typeface="+mn-ea"/>
                <a:cs typeface="+mn-cs"/>
              </a:rPr>
              <a:t>in mortality begins to plateau after this period, with time to reperfusion becoming less important. Figure adapted</a:t>
            </a:r>
          </a:p>
          <a:p>
            <a:r>
              <a:rPr lang="en-US" sz="1200" b="0" i="0" u="none" strike="noStrike" kern="1200" baseline="0" dirty="0" smtClean="0">
                <a:solidFill>
                  <a:schemeClr val="tx1"/>
                </a:solidFill>
                <a:latin typeface="+mn-lt"/>
                <a:ea typeface="+mn-ea"/>
                <a:cs typeface="+mn-cs"/>
              </a:rPr>
              <a:t>from </a:t>
            </a:r>
            <a:r>
              <a:rPr lang="en-US" sz="1200" b="0" i="0" u="none" strike="noStrike" kern="1200" baseline="0" dirty="0" err="1" smtClean="0">
                <a:solidFill>
                  <a:schemeClr val="tx1"/>
                </a:solidFill>
                <a:latin typeface="+mn-lt"/>
                <a:ea typeface="+mn-ea"/>
                <a:cs typeface="+mn-cs"/>
              </a:rPr>
              <a:t>Gersh</a:t>
            </a:r>
            <a:r>
              <a:rPr lang="en-US" sz="1200" b="0" i="0" u="none" strike="noStrike" kern="1200" baseline="0" dirty="0" smtClean="0">
                <a:solidFill>
                  <a:schemeClr val="tx1"/>
                </a:solidFill>
                <a:latin typeface="+mn-lt"/>
                <a:ea typeface="+mn-ea"/>
                <a:cs typeface="+mn-cs"/>
              </a:rPr>
              <a:t> et al5 by permission of the American Medical Association.</a:t>
            </a:r>
            <a:endParaRPr lang="fr-FR" dirty="0"/>
          </a:p>
        </p:txBody>
      </p:sp>
    </p:spTree>
    <p:extLst>
      <p:ext uri="{BB962C8B-B14F-4D97-AF65-F5344CB8AC3E}">
        <p14:creationId xmlns:p14="http://schemas.microsoft.com/office/powerpoint/2010/main" xmlns="" val="36246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Background</a:t>
            </a:r>
          </a:p>
          <a:p>
            <a:r>
              <a:rPr lang="en-US" sz="1200" b="0" i="0" u="none" strike="noStrike" kern="1200" baseline="0" dirty="0" smtClean="0">
                <a:solidFill>
                  <a:schemeClr val="tx1"/>
                </a:solidFill>
                <a:latin typeface="+mn-lt"/>
                <a:ea typeface="+mn-ea"/>
                <a:cs typeface="+mn-cs"/>
              </a:rPr>
              <a:t>It is not known whether prehospital fibrinolysis, coupled with timely coronary angiography,</a:t>
            </a:r>
          </a:p>
          <a:p>
            <a:r>
              <a:rPr lang="en-US" sz="1200" b="0" i="0" u="none" strike="noStrike" kern="1200" baseline="0" dirty="0" smtClean="0">
                <a:solidFill>
                  <a:schemeClr val="tx1"/>
                </a:solidFill>
                <a:latin typeface="+mn-lt"/>
                <a:ea typeface="+mn-ea"/>
                <a:cs typeface="+mn-cs"/>
              </a:rPr>
              <a:t>provides a clinical outcome similar to that with primary percutaneous</a:t>
            </a:r>
          </a:p>
          <a:p>
            <a:r>
              <a:rPr lang="en-US" sz="1200" b="0" i="0" u="none" strike="noStrike" kern="1200" baseline="0" dirty="0" smtClean="0">
                <a:solidFill>
                  <a:schemeClr val="tx1"/>
                </a:solidFill>
                <a:latin typeface="+mn-lt"/>
                <a:ea typeface="+mn-ea"/>
                <a:cs typeface="+mn-cs"/>
              </a:rPr>
              <a:t>coronary intervention (PCI) early after acute ST-segment elevation myocardial infarction</a:t>
            </a:r>
          </a:p>
          <a:p>
            <a:r>
              <a:rPr lang="en-US" sz="1200" b="0" i="0" u="none" strike="noStrike" kern="1200" baseline="0" dirty="0" smtClean="0">
                <a:solidFill>
                  <a:schemeClr val="tx1"/>
                </a:solidFill>
                <a:latin typeface="+mn-lt"/>
                <a:ea typeface="+mn-ea"/>
                <a:cs typeface="+mn-cs"/>
              </a:rPr>
              <a:t>(STEMI).</a:t>
            </a:r>
          </a:p>
          <a:p>
            <a:r>
              <a:rPr lang="en-US" sz="1200" b="1" i="0" u="none" strike="noStrike" kern="1200" baseline="0" dirty="0" smtClean="0">
                <a:solidFill>
                  <a:schemeClr val="tx1"/>
                </a:solidFill>
                <a:latin typeface="+mn-lt"/>
                <a:ea typeface="+mn-ea"/>
                <a:cs typeface="+mn-cs"/>
              </a:rPr>
              <a:t>Methods</a:t>
            </a:r>
          </a:p>
          <a:p>
            <a:r>
              <a:rPr lang="en-US" sz="1200" b="0" i="0" u="none" strike="noStrike" kern="1200" baseline="0" dirty="0" smtClean="0">
                <a:solidFill>
                  <a:schemeClr val="tx1"/>
                </a:solidFill>
                <a:latin typeface="+mn-lt"/>
                <a:ea typeface="+mn-ea"/>
                <a:cs typeface="+mn-cs"/>
              </a:rPr>
              <a:t>Among 1892 patients with STEMI who presented within 3 hours after symptom onset and who were unable to undergo primary PCI within 1 hour, patients were</a:t>
            </a:r>
          </a:p>
          <a:p>
            <a:r>
              <a:rPr lang="en-US" sz="1200" b="0" i="0" u="none" strike="noStrike" kern="1200" baseline="0" dirty="0" smtClean="0">
                <a:solidFill>
                  <a:schemeClr val="tx1"/>
                </a:solidFill>
                <a:latin typeface="+mn-lt"/>
                <a:ea typeface="+mn-ea"/>
                <a:cs typeface="+mn-cs"/>
              </a:rPr>
              <a:t>randomly assigned to undergo either primary PCI or fibrinolytic therapy with bolus </a:t>
            </a:r>
            <a:r>
              <a:rPr lang="en-US" sz="1200" b="0" i="0" u="none" strike="noStrike" kern="1200" baseline="0" dirty="0" err="1" smtClean="0">
                <a:solidFill>
                  <a:schemeClr val="tx1"/>
                </a:solidFill>
                <a:latin typeface="+mn-lt"/>
                <a:ea typeface="+mn-ea"/>
                <a:cs typeface="+mn-cs"/>
              </a:rPr>
              <a:t>tenecteplase</a:t>
            </a:r>
            <a:r>
              <a:rPr lang="en-US" sz="1200" b="0" i="0" u="none" strike="noStrike" kern="1200" baseline="0" dirty="0" smtClean="0">
                <a:solidFill>
                  <a:schemeClr val="tx1"/>
                </a:solidFill>
                <a:latin typeface="+mn-lt"/>
                <a:ea typeface="+mn-ea"/>
                <a:cs typeface="+mn-cs"/>
              </a:rPr>
              <a:t> (amended to half dose in patients ≥75 years of age), clopidogrel, and</a:t>
            </a:r>
          </a:p>
          <a:p>
            <a:r>
              <a:rPr lang="en-US" sz="1200" b="0" i="0" u="none" strike="noStrike" kern="1200" baseline="0" dirty="0" smtClean="0">
                <a:solidFill>
                  <a:schemeClr val="tx1"/>
                </a:solidFill>
                <a:latin typeface="+mn-lt"/>
                <a:ea typeface="+mn-ea"/>
                <a:cs typeface="+mn-cs"/>
              </a:rPr>
              <a:t>enoxaparin before transport to a PCI-capable hospital. Emergency coronary angiography was performed if fibrinolysis failed; otherwise, angiography was performed</a:t>
            </a:r>
          </a:p>
          <a:p>
            <a:r>
              <a:rPr lang="en-US" sz="1200" b="0" i="0" u="none" strike="noStrike" kern="1200" baseline="0" dirty="0" smtClean="0">
                <a:solidFill>
                  <a:schemeClr val="tx1"/>
                </a:solidFill>
                <a:latin typeface="+mn-lt"/>
                <a:ea typeface="+mn-ea"/>
                <a:cs typeface="+mn-cs"/>
              </a:rPr>
              <a:t>6 to 24 hours after randomization. The primary end point was a composite of death, shock, congestive heart failure, or reinfarction up to 30 days.</a:t>
            </a:r>
          </a:p>
          <a:p>
            <a:r>
              <a:rPr lang="en-US" sz="1200" b="1" i="0" u="none" strike="noStrike" kern="1200" baseline="0" dirty="0" smtClean="0">
                <a:solidFill>
                  <a:schemeClr val="tx1"/>
                </a:solidFill>
                <a:latin typeface="+mn-lt"/>
                <a:ea typeface="+mn-ea"/>
                <a:cs typeface="+mn-cs"/>
              </a:rPr>
              <a:t>Results</a:t>
            </a:r>
          </a:p>
          <a:p>
            <a:r>
              <a:rPr lang="en-US" sz="1200" b="0" i="0" u="none" strike="noStrike" kern="1200" baseline="0" dirty="0" smtClean="0">
                <a:solidFill>
                  <a:schemeClr val="tx1"/>
                </a:solidFill>
                <a:latin typeface="+mn-lt"/>
                <a:ea typeface="+mn-ea"/>
                <a:cs typeface="+mn-cs"/>
              </a:rPr>
              <a:t>The primary end point occurred in 116 of 939 patients (12.4%) in the fibrinolysis group and in 135 of 943 patients (14.3%) in the primary PCI group (relative risk in the</a:t>
            </a:r>
          </a:p>
          <a:p>
            <a:r>
              <a:rPr lang="en-US" sz="1200" b="0" i="0" u="none" strike="noStrike" kern="1200" baseline="0" dirty="0" smtClean="0">
                <a:solidFill>
                  <a:schemeClr val="tx1"/>
                </a:solidFill>
                <a:latin typeface="+mn-lt"/>
                <a:ea typeface="+mn-ea"/>
                <a:cs typeface="+mn-cs"/>
              </a:rPr>
              <a:t>fibrinolysis group, 0.86; 95% confidence interval, 0.68 to 1.09; P = 0.21). Emergency angiography was required in 36.3% of patients in the fibrinolysis group, whereas the</a:t>
            </a:r>
          </a:p>
          <a:p>
            <a:r>
              <a:rPr lang="en-US" sz="1200" b="0" i="0" u="none" strike="noStrike" kern="1200" baseline="0" dirty="0" smtClean="0">
                <a:solidFill>
                  <a:schemeClr val="tx1"/>
                </a:solidFill>
                <a:latin typeface="+mn-lt"/>
                <a:ea typeface="+mn-ea"/>
                <a:cs typeface="+mn-cs"/>
              </a:rPr>
              <a:t>remainder of patients underwent angiography at a median of 17 hours after randomization. More intracranial hemorrhages occurred in the fibrinolysis group than in the</a:t>
            </a:r>
          </a:p>
          <a:p>
            <a:r>
              <a:rPr lang="en-US" sz="1200" b="0" i="0" u="none" strike="noStrike" kern="1200" baseline="0" dirty="0" smtClean="0">
                <a:solidFill>
                  <a:schemeClr val="tx1"/>
                </a:solidFill>
                <a:latin typeface="+mn-lt"/>
                <a:ea typeface="+mn-ea"/>
                <a:cs typeface="+mn-cs"/>
              </a:rPr>
              <a:t>primary PCI group (1.0% vs. 0.2%, P = 0.04; after protocol amendment, 0.5% vs. 0.3%, P = 0.45). The rates of </a:t>
            </a:r>
            <a:r>
              <a:rPr lang="en-US" sz="1200" b="0" i="0" u="none" strike="noStrike" kern="1200" baseline="0" dirty="0" err="1" smtClean="0">
                <a:solidFill>
                  <a:schemeClr val="tx1"/>
                </a:solidFill>
                <a:latin typeface="+mn-lt"/>
                <a:ea typeface="+mn-ea"/>
                <a:cs typeface="+mn-cs"/>
              </a:rPr>
              <a:t>nonintracranial</a:t>
            </a:r>
            <a:r>
              <a:rPr lang="en-US" sz="1200" b="0" i="0" u="none" strike="noStrike" kern="1200" baseline="0" dirty="0" smtClean="0">
                <a:solidFill>
                  <a:schemeClr val="tx1"/>
                </a:solidFill>
                <a:latin typeface="+mn-lt"/>
                <a:ea typeface="+mn-ea"/>
                <a:cs typeface="+mn-cs"/>
              </a:rPr>
              <a:t> bleeding were similar in the two groups.</a:t>
            </a:r>
          </a:p>
          <a:p>
            <a:r>
              <a:rPr lang="en-US" sz="1200" b="1" i="0" u="none" strike="noStrike" kern="1200" baseline="0" dirty="0" smtClean="0">
                <a:solidFill>
                  <a:schemeClr val="tx1"/>
                </a:solidFill>
                <a:latin typeface="+mn-lt"/>
                <a:ea typeface="+mn-ea"/>
                <a:cs typeface="+mn-cs"/>
              </a:rPr>
              <a:t>Conclusion</a:t>
            </a:r>
          </a:p>
          <a:p>
            <a:r>
              <a:rPr lang="en-US" sz="1200" b="0" i="0" u="none" strike="noStrike" kern="1200" baseline="0" dirty="0" smtClean="0">
                <a:solidFill>
                  <a:schemeClr val="tx1"/>
                </a:solidFill>
                <a:latin typeface="+mn-lt"/>
                <a:ea typeface="+mn-ea"/>
                <a:cs typeface="+mn-cs"/>
              </a:rPr>
              <a:t>Prehospital fibrinolysis with timely coronary angiography resulted in effective reperfusion in patients with early STEMI who could not undergo primary PCI within</a:t>
            </a:r>
          </a:p>
          <a:p>
            <a:r>
              <a:rPr lang="en-US" sz="1200" b="0" i="0" u="none" strike="noStrike" kern="1200" baseline="0" dirty="0" smtClean="0">
                <a:solidFill>
                  <a:schemeClr val="tx1"/>
                </a:solidFill>
                <a:latin typeface="+mn-lt"/>
                <a:ea typeface="+mn-ea"/>
                <a:cs typeface="+mn-cs"/>
              </a:rPr>
              <a:t>1 hour after the first medical contact. However, fibrinolysis was associated with a slightly increased risk of intracranial bleeding. (Funded by </a:t>
            </a:r>
            <a:r>
              <a:rPr lang="en-US" sz="1200" b="0" i="0" u="none" strike="noStrike" kern="1200" baseline="0" dirty="0" err="1" smtClean="0">
                <a:solidFill>
                  <a:schemeClr val="tx1"/>
                </a:solidFill>
                <a:latin typeface="+mn-lt"/>
                <a:ea typeface="+mn-ea"/>
                <a:cs typeface="+mn-cs"/>
              </a:rPr>
              <a:t>Boehringer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Ingelheim</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ClinicalTrials.gov number, NCT00623623.)</a:t>
            </a:r>
            <a:endParaRPr lang="en-US" dirty="0"/>
          </a:p>
        </p:txBody>
      </p:sp>
      <p:sp>
        <p:nvSpPr>
          <p:cNvPr id="4" name="Espace réservé du numéro de diapositive 3"/>
          <p:cNvSpPr>
            <a:spLocks noGrp="1"/>
          </p:cNvSpPr>
          <p:nvPr>
            <p:ph type="sldNum" sz="quarter" idx="10"/>
          </p:nvPr>
        </p:nvSpPr>
        <p:spPr/>
        <p:txBody>
          <a:bodyPr/>
          <a:lstStyle/>
          <a:p>
            <a:fld id="{A2EB0645-13DA-433B-ABFF-2FC1BAFBAB24}" type="slidenum">
              <a:rPr lang="en-US" smtClean="0"/>
              <a:pPr/>
              <a:t>12</a:t>
            </a:fld>
            <a:endParaRPr lang="en-US"/>
          </a:p>
        </p:txBody>
      </p:sp>
    </p:spTree>
    <p:extLst>
      <p:ext uri="{BB962C8B-B14F-4D97-AF65-F5344CB8AC3E}">
        <p14:creationId xmlns:p14="http://schemas.microsoft.com/office/powerpoint/2010/main" xmlns="" val="4065444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6632DF-A9EF-4A58-ADAE-04A4FFF9B10D}" type="slidenum">
              <a:rPr lang="en-GB" smtClean="0"/>
              <a:pPr/>
              <a:t>14</a:t>
            </a:fld>
            <a:endParaRPr lang="en-GB" dirty="0"/>
          </a:p>
        </p:txBody>
      </p:sp>
    </p:spTree>
    <p:extLst>
      <p:ext uri="{BB962C8B-B14F-4D97-AF65-F5344CB8AC3E}">
        <p14:creationId xmlns:p14="http://schemas.microsoft.com/office/powerpoint/2010/main" xmlns="" val="240852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EA16105-074A-6947-BA24-4D9F5AF1231E}" type="datetime1">
              <a:rPr lang="fr-FR"/>
              <a:pPr/>
              <a:t>02/09/2019</a:t>
            </a:fld>
            <a:endParaRPr lang="fr-FR"/>
          </a:p>
        </p:txBody>
      </p:sp>
      <p:sp>
        <p:nvSpPr>
          <p:cNvPr id="7" name="Rectangle 7"/>
          <p:cNvSpPr>
            <a:spLocks noGrp="1" noChangeArrowheads="1"/>
          </p:cNvSpPr>
          <p:nvPr>
            <p:ph type="sldNum" sz="quarter" idx="5"/>
          </p:nvPr>
        </p:nvSpPr>
        <p:spPr>
          <a:ln/>
        </p:spPr>
        <p:txBody>
          <a:bodyPr/>
          <a:lstStyle/>
          <a:p>
            <a:fld id="{9D57608E-B6C7-9B4E-8C61-A3F2F7E8F46D}" type="slidenum">
              <a:rPr lang="fr-FR"/>
              <a:pPr/>
              <a:t>30</a:t>
            </a:fld>
            <a:endParaRPr lang="fr-FR"/>
          </a:p>
        </p:txBody>
      </p:sp>
      <p:sp>
        <p:nvSpPr>
          <p:cNvPr id="1147906" name="Rectangle 2"/>
          <p:cNvSpPr>
            <a:spLocks noGrp="1" noRot="1" noChangeAspect="1" noChangeArrowheads="1" noTextEdit="1"/>
          </p:cNvSpPr>
          <p:nvPr>
            <p:ph type="sldImg"/>
          </p:nvPr>
        </p:nvSpPr>
        <p:spPr>
          <a:xfrm>
            <a:off x="381000" y="685800"/>
            <a:ext cx="6096000" cy="3429000"/>
          </a:xfrm>
          <a:ln/>
        </p:spPr>
      </p:sp>
      <p:sp>
        <p:nvSpPr>
          <p:cNvPr id="114790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xmlns="" val="399471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EA16105-074A-6947-BA24-4D9F5AF1231E}" type="datetime1">
              <a:rPr lang="fr-FR"/>
              <a:pPr/>
              <a:t>02/09/2019</a:t>
            </a:fld>
            <a:endParaRPr lang="fr-FR"/>
          </a:p>
        </p:txBody>
      </p:sp>
      <p:sp>
        <p:nvSpPr>
          <p:cNvPr id="7" name="Rectangle 7"/>
          <p:cNvSpPr>
            <a:spLocks noGrp="1" noChangeArrowheads="1"/>
          </p:cNvSpPr>
          <p:nvPr>
            <p:ph type="sldNum" sz="quarter" idx="5"/>
          </p:nvPr>
        </p:nvSpPr>
        <p:spPr>
          <a:ln/>
        </p:spPr>
        <p:txBody>
          <a:bodyPr/>
          <a:lstStyle/>
          <a:p>
            <a:fld id="{9D57608E-B6C7-9B4E-8C61-A3F2F7E8F46D}" type="slidenum">
              <a:rPr lang="fr-FR"/>
              <a:pPr/>
              <a:t>31</a:t>
            </a:fld>
            <a:endParaRPr lang="fr-FR"/>
          </a:p>
        </p:txBody>
      </p:sp>
      <p:sp>
        <p:nvSpPr>
          <p:cNvPr id="1147906" name="Rectangle 2"/>
          <p:cNvSpPr>
            <a:spLocks noGrp="1" noRot="1" noChangeAspect="1" noChangeArrowheads="1" noTextEdit="1"/>
          </p:cNvSpPr>
          <p:nvPr>
            <p:ph type="sldImg"/>
          </p:nvPr>
        </p:nvSpPr>
        <p:spPr>
          <a:xfrm>
            <a:off x="381000" y="685800"/>
            <a:ext cx="6096000" cy="3429000"/>
          </a:xfrm>
          <a:ln/>
        </p:spPr>
      </p:sp>
      <p:sp>
        <p:nvSpPr>
          <p:cNvPr id="114790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xmlns="" val="3125479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undertook an analysis of our registry, to compare compliance with the guidelines and patient outcomes with the previous guidelines (2012) and with the new ones (2017) [1,2]. We analyzed data from a prospective, 15-year-old registry of patients with STEMI (&lt;24 h) managed in prehospital settings in the Great Paris area (e-MUST). In accordance with the French SAMU system, patients with STEMI are managed (and thereby included in the registry) by 41 mobile ICUs with an emergency physician on board.</a:t>
            </a:r>
          </a:p>
          <a:p>
            <a:r>
              <a:rPr lang="en-US" sz="1200" b="0" i="0" u="none" strike="noStrike" kern="1200" baseline="0" dirty="0" smtClean="0">
                <a:solidFill>
                  <a:schemeClr val="tx1"/>
                </a:solidFill>
                <a:latin typeface="+mn-lt"/>
                <a:ea typeface="+mn-ea"/>
                <a:cs typeface="+mn-cs"/>
              </a:rPr>
              <a:t>Early presenters (i.e. delay from pain to first medical contact &lt;2 h) who benefitted from a prehospital strategy of primary percutaneous coronary intervention (PCI) were included in our analysis. Patients treated with a </a:t>
            </a:r>
            <a:r>
              <a:rPr lang="en-US" sz="1200" b="0" i="0" u="none" strike="noStrike" kern="1200" baseline="0" dirty="0" err="1" smtClean="0">
                <a:solidFill>
                  <a:schemeClr val="tx1"/>
                </a:solidFill>
                <a:latin typeface="+mn-lt"/>
                <a:ea typeface="+mn-ea"/>
                <a:cs typeface="+mn-cs"/>
              </a:rPr>
              <a:t>pharmacoinvasive</a:t>
            </a:r>
            <a:r>
              <a:rPr lang="en-US" sz="1200" b="0" i="0" u="none" strike="noStrike" kern="1200" baseline="0" dirty="0" smtClean="0">
                <a:solidFill>
                  <a:schemeClr val="tx1"/>
                </a:solidFill>
                <a:latin typeface="+mn-lt"/>
                <a:ea typeface="+mn-ea"/>
                <a:cs typeface="+mn-cs"/>
              </a:rPr>
              <a:t> strategy (prehospital </a:t>
            </a:r>
            <a:r>
              <a:rPr lang="en-US" sz="1200" b="0" i="0" u="none" strike="noStrike" kern="1200" baseline="0" dirty="0" err="1" smtClean="0">
                <a:solidFill>
                  <a:schemeClr val="tx1"/>
                </a:solidFill>
                <a:latin typeface="+mn-lt"/>
                <a:ea typeface="+mn-ea"/>
                <a:cs typeface="+mn-cs"/>
              </a:rPr>
              <a:t>lytics</a:t>
            </a:r>
            <a:r>
              <a:rPr lang="en-US" sz="1200" b="0" i="0" u="none" strike="noStrike" kern="1200" baseline="0" dirty="0" smtClean="0">
                <a:solidFill>
                  <a:schemeClr val="tx1"/>
                </a:solidFill>
                <a:latin typeface="+mn-lt"/>
                <a:ea typeface="+mn-ea"/>
                <a:cs typeface="+mn-cs"/>
              </a:rPr>
              <a:t> before PCI), patients who did not benefit from a reperfusion strategy, patients who died before arrival at the hospital and patients for whom information about the delay was missing </a:t>
            </a:r>
            <a:r>
              <a:rPr lang="fr-FR" sz="1200" b="0" i="0" u="none" strike="noStrike" kern="1200" baseline="0" dirty="0" err="1" smtClean="0">
                <a:solidFill>
                  <a:schemeClr val="tx1"/>
                </a:solidFill>
                <a:latin typeface="+mn-lt"/>
                <a:ea typeface="+mn-ea"/>
                <a:cs typeface="+mn-cs"/>
              </a:rPr>
              <a:t>were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excluded</a:t>
            </a:r>
            <a:r>
              <a:rPr lang="fr-FR"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We then compared the rates of compliance with previous and recent guideline delays reported by physicians (correspondingly the preferred 60 min for ‘early presenters’ in the 2012 guidelines vs. 120 min for all patients in</a:t>
            </a:r>
          </a:p>
          <a:p>
            <a:r>
              <a:rPr lang="en-US" sz="1200" b="0" i="0" u="none" strike="noStrike" kern="1200" baseline="0" dirty="0" smtClean="0">
                <a:solidFill>
                  <a:schemeClr val="tx1"/>
                </a:solidFill>
                <a:latin typeface="+mn-lt"/>
                <a:ea typeface="+mn-ea"/>
                <a:cs typeface="+mn-cs"/>
              </a:rPr>
              <a:t>the 2017 guidelines), and the in-hospital mortality rates corresponding to those delays. These criteria were retrospectively applied to all patients of the cohort. Among 22 160 patients managed in prehospital settings</a:t>
            </a:r>
          </a:p>
          <a:p>
            <a:r>
              <a:rPr lang="en-US" sz="1200" b="0" i="0" u="none" strike="noStrike" kern="1200" baseline="0" dirty="0" smtClean="0">
                <a:solidFill>
                  <a:schemeClr val="tx1"/>
                </a:solidFill>
                <a:latin typeface="+mn-lt"/>
                <a:ea typeface="+mn-ea"/>
                <a:cs typeface="+mn-cs"/>
              </a:rPr>
              <a:t>from 2003 to 2015, 13 569 (61%) were ‘early presenters.’</a:t>
            </a:r>
          </a:p>
          <a:p>
            <a:r>
              <a:rPr lang="en-US" sz="1200" b="0" i="0" u="none" strike="noStrike" kern="1200" baseline="0" dirty="0" smtClean="0">
                <a:solidFill>
                  <a:schemeClr val="tx1"/>
                </a:solidFill>
                <a:latin typeface="+mn-lt"/>
                <a:ea typeface="+mn-ea"/>
                <a:cs typeface="+mn-cs"/>
              </a:rPr>
              <a:t>Among the population of ‘early presenters’, 7684 (35%) were included. Excluded were 2839 patients treated with </a:t>
            </a:r>
            <a:r>
              <a:rPr lang="en-US" sz="1200" b="0" i="0" u="none" strike="noStrike" kern="1200" baseline="0" dirty="0" err="1" smtClean="0">
                <a:solidFill>
                  <a:schemeClr val="tx1"/>
                </a:solidFill>
                <a:latin typeface="+mn-lt"/>
                <a:ea typeface="+mn-ea"/>
                <a:cs typeface="+mn-cs"/>
              </a:rPr>
              <a:t>lytics</a:t>
            </a:r>
            <a:r>
              <a:rPr lang="en-US" sz="1200" b="0" i="0" u="none" strike="noStrike" kern="1200" baseline="0" dirty="0" smtClean="0">
                <a:solidFill>
                  <a:schemeClr val="tx1"/>
                </a:solidFill>
                <a:latin typeface="+mn-lt"/>
                <a:ea typeface="+mn-ea"/>
                <a:cs typeface="+mn-cs"/>
              </a:rPr>
              <a:t> in a prehospital setting, 637 patients for whom arrival at the hospital and 2393 patients with missing</a:t>
            </a:r>
          </a:p>
          <a:p>
            <a:r>
              <a:rPr lang="fr-FR" sz="1200" b="0" i="0" u="none" strike="noStrike" kern="1200" baseline="0" dirty="0" smtClean="0">
                <a:solidFill>
                  <a:schemeClr val="tx1"/>
                </a:solidFill>
                <a:latin typeface="+mn-lt"/>
                <a:ea typeface="+mn-ea"/>
                <a:cs typeface="+mn-cs"/>
              </a:rPr>
              <a:t>information about PCI </a:t>
            </a:r>
            <a:r>
              <a:rPr lang="fr-FR" sz="1200" b="0" i="0" u="none" strike="noStrike" kern="1200" baseline="0" dirty="0" err="1" smtClean="0">
                <a:solidFill>
                  <a:schemeClr val="tx1"/>
                </a:solidFill>
                <a:latin typeface="+mn-lt"/>
                <a:ea typeface="+mn-ea"/>
                <a:cs typeface="+mn-cs"/>
              </a:rPr>
              <a:t>delay</a:t>
            </a:r>
            <a:r>
              <a:rPr lang="fr-FR"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rate of patients managed in compliance with the guideline delays (2012 vs. 2017) increased from 5.7 [95% </a:t>
            </a:r>
            <a:r>
              <a:rPr lang="it-IT" sz="1200" b="0" i="0" u="none" strike="noStrike" kern="1200" baseline="0" dirty="0" smtClean="0">
                <a:solidFill>
                  <a:schemeClr val="tx1"/>
                </a:solidFill>
                <a:latin typeface="+mn-lt"/>
                <a:ea typeface="+mn-ea"/>
                <a:cs typeface="+mn-cs"/>
              </a:rPr>
              <a:t>confidence interval (CI): 5.1–6.2%] to 85.8% (95% CI: 85.0–86.8%) [+80.1 (95% CI: 77.7–82.5)] (Fig. 1). The </a:t>
            </a:r>
            <a:r>
              <a:rPr lang="en-US" sz="1200" b="0" i="0" u="none" strike="noStrike" kern="1200" baseline="0" dirty="0" smtClean="0">
                <a:solidFill>
                  <a:schemeClr val="tx1"/>
                </a:solidFill>
                <a:latin typeface="+mn-lt"/>
                <a:ea typeface="+mn-ea"/>
                <a:cs typeface="+mn-cs"/>
              </a:rPr>
              <a:t>in-hospital mortality rate related to compliance to the 2012 versus 2017 guideline increased from 1.6 (95% CI: </a:t>
            </a:r>
            <a:r>
              <a:rPr lang="fr-FR" sz="1200" b="0" i="0" u="none" strike="noStrike" kern="1200" baseline="0" dirty="0" smtClean="0">
                <a:solidFill>
                  <a:schemeClr val="tx1"/>
                </a:solidFill>
                <a:latin typeface="+mn-lt"/>
                <a:ea typeface="+mn-ea"/>
                <a:cs typeface="+mn-cs"/>
              </a:rPr>
              <a:t>0.4–2.8%) to 3.3% (95% CI: 2.9–3.7%) [+1.7 (95% CI: 0.4–3.0)] (Fig. 1).</a:t>
            </a:r>
          </a:p>
          <a:p>
            <a:r>
              <a:rPr lang="en-US" sz="1200" b="0" i="0" u="none" strike="noStrike" kern="1200" baseline="0" dirty="0" smtClean="0">
                <a:solidFill>
                  <a:schemeClr val="tx1"/>
                </a:solidFill>
                <a:latin typeface="+mn-lt"/>
                <a:ea typeface="+mn-ea"/>
                <a:cs typeface="+mn-cs"/>
              </a:rPr>
              <a:t>The change in delay thresholds allows physicians managing ‘early presenter’ patients with STEMI to report better compliance with the guidelines (86 vs. 6%). Nevertheless, compliance with these new guidelines is associated with an increased mortality rate (3.3 vs. 1.6%). As others have previously demonstrated, and as is demonstrated in this large prehospital registry, STEMI management does not tolerate delay [3,4]. These guideline changes, not supported by any recent literature, as underlined by the authors, aim to simplify patient management. Whatever the guidelines may recommend, physicians should keep in mind that from</a:t>
            </a:r>
          </a:p>
          <a:p>
            <a:r>
              <a:rPr lang="en-US" sz="1200" b="0" i="0" u="none" strike="noStrike" kern="1200" baseline="0" dirty="0" smtClean="0">
                <a:solidFill>
                  <a:schemeClr val="tx1"/>
                </a:solidFill>
                <a:latin typeface="+mn-lt"/>
                <a:ea typeface="+mn-ea"/>
                <a:cs typeface="+mn-cs"/>
              </a:rPr>
              <a:t>pain to reperfusion, ‘time is muscle.’ This is particularly true and critical in the (no longer mentioned) subgroup of ‘early presenters’ managed daily in the prehospital settings</a:t>
            </a:r>
            <a:endParaRPr lang="fr-FR" dirty="0"/>
          </a:p>
        </p:txBody>
      </p:sp>
      <p:sp>
        <p:nvSpPr>
          <p:cNvPr id="4" name="Espace réservé du numéro de diapositive 3"/>
          <p:cNvSpPr>
            <a:spLocks noGrp="1"/>
          </p:cNvSpPr>
          <p:nvPr>
            <p:ph type="sldNum" sz="quarter" idx="10"/>
          </p:nvPr>
        </p:nvSpPr>
        <p:spPr/>
        <p:txBody>
          <a:bodyPr/>
          <a:lstStyle/>
          <a:p>
            <a:fld id="{A2EB0645-13DA-433B-ABFF-2FC1BAFBAB24}" type="slidenum">
              <a:rPr lang="en-US" smtClean="0"/>
              <a:pPr/>
              <a:t>34</a:t>
            </a:fld>
            <a:endParaRPr lang="en-US"/>
          </a:p>
        </p:txBody>
      </p:sp>
    </p:spTree>
    <p:extLst>
      <p:ext uri="{BB962C8B-B14F-4D97-AF65-F5344CB8AC3E}">
        <p14:creationId xmlns:p14="http://schemas.microsoft.com/office/powerpoint/2010/main" xmlns="" val="325377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escardio.org/guidelines"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7" Type="http://schemas.microsoft.com/office/2007/relationships/hdphoto" Target="../media/hdphoto1.wdp"/><Relationship Id="rId2" Type="http://schemas.openxmlformats.org/officeDocument/2006/relationships/slideMaster" Target="../slideMasters/slideMaster3.xml"/><Relationship Id="rId1" Type="http://schemas.openxmlformats.org/officeDocument/2006/relationships/vmlDrawing" Target="../drawings/vmlDrawing1.v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5627985-1D24-4730-983F-1C0C4E85316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 xmlns:a16="http://schemas.microsoft.com/office/drawing/2014/main" id="{643F8BBC-A83C-45E8-AECC-FDB43CF9FC6C}"/>
              </a:ext>
            </a:extLst>
          </p:cNvPr>
          <p:cNvSpPr>
            <a:spLocks noGrp="1"/>
          </p:cNvSpPr>
          <p:nvPr>
            <p:ph type="subTitle" idx="1"/>
          </p:nvPr>
        </p:nvSpPr>
        <p:spPr>
          <a:xfrm>
            <a:off x="1524000" y="3602037"/>
            <a:ext cx="9144000" cy="1655763"/>
          </a:xfrm>
        </p:spPr>
        <p:txBody>
          <a:bodyPr/>
          <a:lstStyle>
            <a:lvl1pPr marL="0" indent="0" algn="ctr">
              <a:buNone/>
              <a:defRPr sz="2400"/>
            </a:lvl1pPr>
            <a:lvl2pPr marL="457083" indent="0" algn="ctr">
              <a:buNone/>
              <a:defRPr sz="2000"/>
            </a:lvl2pPr>
            <a:lvl3pPr marL="914173" indent="0" algn="ctr">
              <a:buNone/>
              <a:defRPr sz="1900"/>
            </a:lvl3pPr>
            <a:lvl4pPr marL="1371260" indent="0" algn="ctr">
              <a:buNone/>
              <a:defRPr sz="1600"/>
            </a:lvl4pPr>
            <a:lvl5pPr marL="1828346" indent="0" algn="ctr">
              <a:buNone/>
              <a:defRPr sz="1600"/>
            </a:lvl5pPr>
            <a:lvl6pPr marL="2285438" indent="0" algn="ctr">
              <a:buNone/>
              <a:defRPr sz="1600"/>
            </a:lvl6pPr>
            <a:lvl7pPr marL="2742518" indent="0" algn="ctr">
              <a:buNone/>
              <a:defRPr sz="1600"/>
            </a:lvl7pPr>
            <a:lvl8pPr marL="3199600" indent="0" algn="ctr">
              <a:buNone/>
              <a:defRPr sz="1600"/>
            </a:lvl8pPr>
            <a:lvl9pPr marL="3656683"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 xmlns:a16="http://schemas.microsoft.com/office/drawing/2014/main" id="{E0DBDA82-7560-436D-875B-9E358418FC53}"/>
              </a:ext>
            </a:extLst>
          </p:cNvPr>
          <p:cNvSpPr>
            <a:spLocks noGrp="1"/>
          </p:cNvSpPr>
          <p:nvPr>
            <p:ph type="dt" sz="half" idx="10"/>
          </p:nvPr>
        </p:nvSpPr>
        <p:spPr/>
        <p:txBody>
          <a:bodyPr/>
          <a:lstStyle/>
          <a:p>
            <a:fld id="{57F44FE7-4DBC-4005-8FCF-B3CB2E1274A0}" type="datetimeFigureOut">
              <a:rPr lang="en-US" smtClean="0"/>
              <a:pPr/>
              <a:t>9/2/2019</a:t>
            </a:fld>
            <a:endParaRPr lang="en-US"/>
          </a:p>
        </p:txBody>
      </p:sp>
      <p:sp>
        <p:nvSpPr>
          <p:cNvPr id="5" name="Espace réservé du pied de page 4">
            <a:extLst>
              <a:ext uri="{FF2B5EF4-FFF2-40B4-BE49-F238E27FC236}">
                <a16:creationId xmlns="" xmlns:a16="http://schemas.microsoft.com/office/drawing/2014/main" id="{83D401FE-07FD-4780-9EC2-FE1EE254BE0A}"/>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 xmlns:a16="http://schemas.microsoft.com/office/drawing/2014/main" id="{A7D2CDF2-BE4E-41A5-A958-86D046ECD6D6}"/>
              </a:ext>
            </a:extLst>
          </p:cNvPr>
          <p:cNvSpPr>
            <a:spLocks noGrp="1"/>
          </p:cNvSpPr>
          <p:nvPr>
            <p:ph type="sldNum" sz="quarter" idx="12"/>
          </p:nvPr>
        </p:nvSpPr>
        <p:spPr/>
        <p:txBody>
          <a:bodyPr/>
          <a:lstStyle/>
          <a:p>
            <a:fld id="{2D393B1A-5AC2-4935-81B4-D59F0BC41637}" type="slidenum">
              <a:rPr lang="en-US" smtClean="0"/>
              <a:pPr/>
              <a:t>‹N°›</a:t>
            </a:fld>
            <a:endParaRPr lang="en-US"/>
          </a:p>
        </p:txBody>
      </p:sp>
    </p:spTree>
    <p:extLst>
      <p:ext uri="{BB962C8B-B14F-4D97-AF65-F5344CB8AC3E}">
        <p14:creationId xmlns:p14="http://schemas.microsoft.com/office/powerpoint/2010/main" xmlns="" val="169907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2C98CC2-0FC1-4A66-8723-9395D10A0106}"/>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 xmlns:a16="http://schemas.microsoft.com/office/drawing/2014/main" id="{FC051E07-0078-4CF4-B071-A0E3B341DD2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 xmlns:a16="http://schemas.microsoft.com/office/drawing/2014/main" id="{53B77A2C-2644-4132-8AED-B94BDBF5A083}"/>
              </a:ext>
            </a:extLst>
          </p:cNvPr>
          <p:cNvSpPr>
            <a:spLocks noGrp="1"/>
          </p:cNvSpPr>
          <p:nvPr>
            <p:ph type="dt" sz="half" idx="10"/>
          </p:nvPr>
        </p:nvSpPr>
        <p:spPr/>
        <p:txBody>
          <a:bodyPr/>
          <a:lstStyle/>
          <a:p>
            <a:fld id="{57F44FE7-4DBC-4005-8FCF-B3CB2E1274A0}" type="datetimeFigureOut">
              <a:rPr lang="en-US" smtClean="0"/>
              <a:pPr/>
              <a:t>9/2/2019</a:t>
            </a:fld>
            <a:endParaRPr lang="en-US"/>
          </a:p>
        </p:txBody>
      </p:sp>
      <p:sp>
        <p:nvSpPr>
          <p:cNvPr id="5" name="Espace réservé du pied de page 4">
            <a:extLst>
              <a:ext uri="{FF2B5EF4-FFF2-40B4-BE49-F238E27FC236}">
                <a16:creationId xmlns="" xmlns:a16="http://schemas.microsoft.com/office/drawing/2014/main" id="{4EB9D618-D031-4715-9D28-666D9C5C0DC5}"/>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 xmlns:a16="http://schemas.microsoft.com/office/drawing/2014/main" id="{54E65C98-E2AB-4C4C-B048-3B5513CDD267}"/>
              </a:ext>
            </a:extLst>
          </p:cNvPr>
          <p:cNvSpPr>
            <a:spLocks noGrp="1"/>
          </p:cNvSpPr>
          <p:nvPr>
            <p:ph type="sldNum" sz="quarter" idx="12"/>
          </p:nvPr>
        </p:nvSpPr>
        <p:spPr/>
        <p:txBody>
          <a:bodyPr/>
          <a:lstStyle/>
          <a:p>
            <a:fld id="{2D393B1A-5AC2-4935-81B4-D59F0BC41637}" type="slidenum">
              <a:rPr lang="en-US" smtClean="0"/>
              <a:pPr/>
              <a:t>‹N°›</a:t>
            </a:fld>
            <a:endParaRPr lang="en-US"/>
          </a:p>
        </p:txBody>
      </p:sp>
    </p:spTree>
    <p:extLst>
      <p:ext uri="{BB962C8B-B14F-4D97-AF65-F5344CB8AC3E}">
        <p14:creationId xmlns:p14="http://schemas.microsoft.com/office/powerpoint/2010/main" xmlns="" val="279192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7EAEE14D-8D94-4BC1-BA26-4261671EB3EC}"/>
              </a:ext>
            </a:extLst>
          </p:cNvPr>
          <p:cNvSpPr>
            <a:spLocks noGrp="1"/>
          </p:cNvSpPr>
          <p:nvPr>
            <p:ph type="title" orient="vert"/>
          </p:nvPr>
        </p:nvSpPr>
        <p:spPr>
          <a:xfrm>
            <a:off x="8724902" y="365124"/>
            <a:ext cx="2628900" cy="5811839"/>
          </a:xfrm>
        </p:spPr>
        <p:txBody>
          <a:bodyPr vert="eaVert"/>
          <a:lstStyle/>
          <a:p>
            <a:r>
              <a:rPr lang="fr-FR"/>
              <a:t>Modifiez le style du titre</a:t>
            </a:r>
            <a:endParaRPr lang="en-US"/>
          </a:p>
        </p:txBody>
      </p:sp>
      <p:sp>
        <p:nvSpPr>
          <p:cNvPr id="3" name="Espace réservé du texte vertical 2">
            <a:extLst>
              <a:ext uri="{FF2B5EF4-FFF2-40B4-BE49-F238E27FC236}">
                <a16:creationId xmlns="" xmlns:a16="http://schemas.microsoft.com/office/drawing/2014/main" id="{E044DB54-97B5-4323-8B65-4CC5A4091D87}"/>
              </a:ext>
            </a:extLst>
          </p:cNvPr>
          <p:cNvSpPr>
            <a:spLocks noGrp="1"/>
          </p:cNvSpPr>
          <p:nvPr>
            <p:ph type="body" orient="vert" idx="1"/>
          </p:nvPr>
        </p:nvSpPr>
        <p:spPr>
          <a:xfrm>
            <a:off x="838203" y="365124"/>
            <a:ext cx="7734300" cy="581183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 xmlns:a16="http://schemas.microsoft.com/office/drawing/2014/main" id="{E7F9F360-7100-4A49-9315-340026978886}"/>
              </a:ext>
            </a:extLst>
          </p:cNvPr>
          <p:cNvSpPr>
            <a:spLocks noGrp="1"/>
          </p:cNvSpPr>
          <p:nvPr>
            <p:ph type="dt" sz="half" idx="10"/>
          </p:nvPr>
        </p:nvSpPr>
        <p:spPr/>
        <p:txBody>
          <a:bodyPr/>
          <a:lstStyle/>
          <a:p>
            <a:fld id="{57F44FE7-4DBC-4005-8FCF-B3CB2E1274A0}" type="datetimeFigureOut">
              <a:rPr lang="en-US" smtClean="0"/>
              <a:pPr/>
              <a:t>9/2/2019</a:t>
            </a:fld>
            <a:endParaRPr lang="en-US"/>
          </a:p>
        </p:txBody>
      </p:sp>
      <p:sp>
        <p:nvSpPr>
          <p:cNvPr id="5" name="Espace réservé du pied de page 4">
            <a:extLst>
              <a:ext uri="{FF2B5EF4-FFF2-40B4-BE49-F238E27FC236}">
                <a16:creationId xmlns="" xmlns:a16="http://schemas.microsoft.com/office/drawing/2014/main" id="{861C3C48-521E-4B9D-B07C-D6F2131253AC}"/>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 xmlns:a16="http://schemas.microsoft.com/office/drawing/2014/main" id="{688C5369-DF4D-46DF-B440-893ACB7BE21B}"/>
              </a:ext>
            </a:extLst>
          </p:cNvPr>
          <p:cNvSpPr>
            <a:spLocks noGrp="1"/>
          </p:cNvSpPr>
          <p:nvPr>
            <p:ph type="sldNum" sz="quarter" idx="12"/>
          </p:nvPr>
        </p:nvSpPr>
        <p:spPr/>
        <p:txBody>
          <a:bodyPr/>
          <a:lstStyle/>
          <a:p>
            <a:fld id="{2D393B1A-5AC2-4935-81B4-D59F0BC41637}" type="slidenum">
              <a:rPr lang="en-US" smtClean="0"/>
              <a:pPr/>
              <a:t>‹N°›</a:t>
            </a:fld>
            <a:endParaRPr lang="en-US"/>
          </a:p>
        </p:txBody>
      </p:sp>
    </p:spTree>
    <p:extLst>
      <p:ext uri="{BB962C8B-B14F-4D97-AF65-F5344CB8AC3E}">
        <p14:creationId xmlns:p14="http://schemas.microsoft.com/office/powerpoint/2010/main" xmlns="" val="2694367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ZoneTexte 2">
            <a:hlinkClick r:id="rId2" tooltip="www.escardio.org/guidelines"/>
          </p:cNvPr>
          <p:cNvSpPr txBox="1">
            <a:spLocks noChangeArrowheads="1"/>
          </p:cNvSpPr>
          <p:nvPr userDrawn="1"/>
        </p:nvSpPr>
        <p:spPr bwMode="auto">
          <a:xfrm>
            <a:off x="668866" y="6320367"/>
            <a:ext cx="2224898" cy="323161"/>
          </a:xfrm>
          <a:prstGeom prst="rect">
            <a:avLst/>
          </a:prstGeom>
          <a:noFill/>
          <a:ln>
            <a:noFill/>
          </a:ln>
          <a:extLst/>
        </p:spPr>
        <p:txBody>
          <a:bodyPr wrap="none" lIns="121917" tIns="60958" rIns="121917" bIns="6095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altLang="fr-FR" sz="1300" dirty="0" smtClean="0">
                <a:solidFill>
                  <a:srgbClr val="AE1022"/>
                </a:solidFill>
                <a:latin typeface="Calibri" pitchFamily="34" charset="0"/>
              </a:rPr>
              <a:t>www.escardio.org/guidelines</a:t>
            </a:r>
          </a:p>
        </p:txBody>
      </p:sp>
      <p:sp>
        <p:nvSpPr>
          <p:cNvPr id="4" name="TextBox 5"/>
          <p:cNvSpPr txBox="1">
            <a:spLocks noChangeArrowheads="1"/>
          </p:cNvSpPr>
          <p:nvPr userDrawn="1"/>
        </p:nvSpPr>
        <p:spPr bwMode="auto">
          <a:xfrm>
            <a:off x="2849033" y="6354234"/>
            <a:ext cx="8652933" cy="294217"/>
          </a:xfrm>
          <a:prstGeom prst="rect">
            <a:avLst/>
          </a:prstGeom>
          <a:noFill/>
          <a:ln>
            <a:noFill/>
          </a:ln>
          <a:extLst/>
        </p:spPr>
        <p:txBody>
          <a:bodyPr wrap="none" lIns="121917" tIns="60958" rIns="121917" bIns="60958" anchor="b">
            <a:spAutoFit/>
          </a:bodyPr>
          <a:lstStyle>
            <a:lvl1pPr marL="0" indent="0" algn="l" rtl="0" eaLnBrk="0" fontAlgn="base" hangingPunct="0">
              <a:lnSpc>
                <a:spcPts val="2500"/>
              </a:lnSpc>
              <a:spcBef>
                <a:spcPts val="600"/>
              </a:spcBef>
              <a:spcAft>
                <a:spcPct val="0"/>
              </a:spcAft>
              <a:buClr>
                <a:srgbClr val="D00040"/>
              </a:buClr>
              <a:buSzPct val="100000"/>
              <a:buFont typeface="Arial" charset="0"/>
              <a:buChar char="•"/>
              <a:defRPr sz="2800" b="1" kern="1200">
                <a:solidFill>
                  <a:srgbClr val="595959"/>
                </a:solidFill>
                <a:latin typeface="Verdana" pitchFamily="34" charset="0"/>
                <a:ea typeface="MS PGothic" pitchFamily="34" charset="-128"/>
                <a:cs typeface="Verdana" pitchFamily="34" charset="0"/>
              </a:defRPr>
            </a:lvl1pPr>
            <a:lvl2pPr marL="742950" indent="-285750" algn="l" rtl="0" eaLnBrk="0" fontAlgn="base" hangingPunct="0">
              <a:spcBef>
                <a:spcPts val="600"/>
              </a:spcBef>
              <a:spcAft>
                <a:spcPct val="0"/>
              </a:spcAft>
              <a:buClr>
                <a:srgbClr val="D00040"/>
              </a:buClr>
              <a:buSzPct val="100000"/>
              <a:buFont typeface="Arial" charset="0"/>
              <a:buChar char="•"/>
              <a:defRPr sz="1600" b="1" kern="1200">
                <a:solidFill>
                  <a:srgbClr val="595959"/>
                </a:solidFill>
                <a:latin typeface="Verdana" pitchFamily="34" charset="0"/>
                <a:ea typeface="MS PGothic" pitchFamily="34" charset="-128"/>
                <a:cs typeface="Verdana" pitchFamily="34" charset="0"/>
              </a:defRPr>
            </a:lvl2pPr>
            <a:lvl3pPr marL="1143000" indent="-228600" algn="l" rtl="0" eaLnBrk="0" fontAlgn="base" hangingPunct="0">
              <a:spcBef>
                <a:spcPts val="600"/>
              </a:spcBef>
              <a:spcAft>
                <a:spcPct val="0"/>
              </a:spcAft>
              <a:buClr>
                <a:srgbClr val="D00040"/>
              </a:buClr>
              <a:buSzPct val="100000"/>
              <a:buFont typeface="Arial" charset="0"/>
              <a:buChar char="•"/>
              <a:defRPr sz="1400" b="1" kern="1200">
                <a:solidFill>
                  <a:srgbClr val="595959"/>
                </a:solidFill>
                <a:latin typeface="Verdana" pitchFamily="34" charset="0"/>
                <a:ea typeface="MS PGothic" pitchFamily="34" charset="-128"/>
                <a:cs typeface="Verdana" pitchFamily="34" charset="0"/>
              </a:defRPr>
            </a:lvl3pPr>
            <a:lvl4pPr marL="1600200" indent="-228600" algn="l" rtl="0" eaLnBrk="0" fontAlgn="base" hangingPunct="0">
              <a:spcBef>
                <a:spcPts val="600"/>
              </a:spcBef>
              <a:spcAft>
                <a:spcPct val="0"/>
              </a:spcAft>
              <a:buClr>
                <a:srgbClr val="D00040"/>
              </a:buClr>
              <a:buSzPct val="100000"/>
              <a:buFont typeface="Arial" charset="0"/>
              <a:buChar char="•"/>
              <a:defRPr sz="1400" b="1" kern="1200">
                <a:solidFill>
                  <a:srgbClr val="595959"/>
                </a:solidFill>
                <a:latin typeface="Verdana" pitchFamily="34" charset="0"/>
                <a:ea typeface="MS PGothic" pitchFamily="34" charset="-128"/>
                <a:cs typeface="Verdana" pitchFamily="34" charset="0"/>
              </a:defRPr>
            </a:lvl4pPr>
            <a:lvl5pPr marL="2057400" indent="-228600" algn="l" rtl="0" eaLnBrk="0" fontAlgn="base" hangingPunct="0">
              <a:spcBef>
                <a:spcPts val="600"/>
              </a:spcBef>
              <a:spcAft>
                <a:spcPct val="0"/>
              </a:spcAft>
              <a:buClr>
                <a:srgbClr val="D00040"/>
              </a:buClr>
              <a:buSzPct val="100000"/>
              <a:buFont typeface="Arial" charset="0"/>
              <a:buChar char="•"/>
              <a:defRPr sz="1400" b="1" kern="1200">
                <a:solidFill>
                  <a:srgbClr val="595959"/>
                </a:solidFill>
                <a:latin typeface="Verdana" pitchFamily="34" charset="0"/>
                <a:ea typeface="MS PGothic" pitchFamily="34" charset="-128"/>
                <a:cs typeface="Verdana" pitchFamily="34" charset="0"/>
              </a:defRPr>
            </a:lvl5pPr>
            <a:lvl6pPr marL="2514600" indent="-228600" algn="l" defTabSz="914400" rtl="0" eaLnBrk="0" fontAlgn="base" latinLnBrk="0" hangingPunct="0">
              <a:spcBef>
                <a:spcPts val="600"/>
              </a:spcBef>
              <a:spcAft>
                <a:spcPct val="0"/>
              </a:spcAft>
              <a:buClr>
                <a:srgbClr val="D00040"/>
              </a:buClr>
              <a:buSzPct val="100000"/>
              <a:buFont typeface="Arial" charset="0"/>
              <a:buChar char="•"/>
              <a:defRPr sz="2000" b="1" kern="1200">
                <a:solidFill>
                  <a:srgbClr val="595959"/>
                </a:solidFill>
                <a:latin typeface="Verdana" pitchFamily="34" charset="0"/>
                <a:ea typeface="MS PGothic" pitchFamily="34" charset="-128"/>
                <a:cs typeface="Verdana" pitchFamily="34" charset="0"/>
              </a:defRPr>
            </a:lvl6pPr>
            <a:lvl7pPr marL="2971800" indent="-228600" algn="l" defTabSz="914400" rtl="0" eaLnBrk="0" fontAlgn="base" latinLnBrk="0" hangingPunct="0">
              <a:spcBef>
                <a:spcPts val="600"/>
              </a:spcBef>
              <a:spcAft>
                <a:spcPct val="0"/>
              </a:spcAft>
              <a:buClr>
                <a:srgbClr val="D00040"/>
              </a:buClr>
              <a:buSzPct val="100000"/>
              <a:buFont typeface="Arial" charset="0"/>
              <a:buChar char="•"/>
              <a:defRPr sz="2000" b="1" kern="1200">
                <a:solidFill>
                  <a:srgbClr val="595959"/>
                </a:solidFill>
                <a:latin typeface="Verdana" pitchFamily="34" charset="0"/>
                <a:ea typeface="MS PGothic" pitchFamily="34" charset="-128"/>
                <a:cs typeface="Verdana" pitchFamily="34" charset="0"/>
              </a:defRPr>
            </a:lvl7pPr>
            <a:lvl8pPr marL="3429000" indent="-228600" algn="l" defTabSz="914400" rtl="0" eaLnBrk="0" fontAlgn="base" latinLnBrk="0" hangingPunct="0">
              <a:spcBef>
                <a:spcPts val="600"/>
              </a:spcBef>
              <a:spcAft>
                <a:spcPct val="0"/>
              </a:spcAft>
              <a:buClr>
                <a:srgbClr val="D00040"/>
              </a:buClr>
              <a:buSzPct val="100000"/>
              <a:buFont typeface="Arial" charset="0"/>
              <a:buChar char="•"/>
              <a:defRPr sz="2000" b="1" kern="1200">
                <a:solidFill>
                  <a:srgbClr val="595959"/>
                </a:solidFill>
                <a:latin typeface="Verdana" pitchFamily="34" charset="0"/>
                <a:ea typeface="MS PGothic" pitchFamily="34" charset="-128"/>
                <a:cs typeface="Verdana" pitchFamily="34" charset="0"/>
              </a:defRPr>
            </a:lvl8pPr>
            <a:lvl9pPr marL="3886200" indent="-228600" algn="l" defTabSz="914400" rtl="0" eaLnBrk="0" fontAlgn="base" latinLnBrk="0" hangingPunct="0">
              <a:spcBef>
                <a:spcPts val="600"/>
              </a:spcBef>
              <a:spcAft>
                <a:spcPct val="0"/>
              </a:spcAft>
              <a:buClr>
                <a:srgbClr val="D00040"/>
              </a:buClr>
              <a:buSzPct val="100000"/>
              <a:buFont typeface="Arial" charset="0"/>
              <a:buChar char="•"/>
              <a:defRPr sz="2000" b="1" kern="1200">
                <a:solidFill>
                  <a:srgbClr val="595959"/>
                </a:solidFill>
                <a:latin typeface="Verdana" pitchFamily="34" charset="0"/>
                <a:ea typeface="MS PGothic" pitchFamily="34" charset="-128"/>
                <a:cs typeface="Verdana" pitchFamily="34" charset="0"/>
              </a:defRPr>
            </a:lvl9pPr>
          </a:lstStyle>
          <a:p>
            <a:pPr algn="r">
              <a:lnSpc>
                <a:spcPts val="1333"/>
              </a:lnSpc>
              <a:spcBef>
                <a:spcPts val="0"/>
              </a:spcBef>
              <a:buFont typeface="Arial" charset="0"/>
              <a:buNone/>
              <a:defRPr/>
            </a:pPr>
            <a:r>
              <a:rPr lang="en-US" sz="1300" dirty="0" smtClean="0">
                <a:solidFill>
                  <a:srgbClr val="6D6E71"/>
                </a:solidFill>
                <a:latin typeface="Calibri"/>
              </a:rPr>
              <a:t>2017 ESC Guidelines for the Management of AMI-STEMI (European Heart Journal 2017 - doi:10.1093/</a:t>
            </a:r>
            <a:r>
              <a:rPr lang="en-US" sz="1300" dirty="0" err="1" smtClean="0">
                <a:solidFill>
                  <a:srgbClr val="6D6E71"/>
                </a:solidFill>
                <a:latin typeface="Calibri"/>
              </a:rPr>
              <a:t>eurheartj</a:t>
            </a:r>
            <a:r>
              <a:rPr lang="en-US" sz="1300" dirty="0" smtClean="0">
                <a:solidFill>
                  <a:srgbClr val="6D6E71"/>
                </a:solidFill>
                <a:latin typeface="Calibri"/>
              </a:rPr>
              <a:t>/ehx095)</a:t>
            </a:r>
            <a:endParaRPr lang="en-US" sz="1300" dirty="0">
              <a:solidFill>
                <a:srgbClr val="6D6E71"/>
              </a:solidFill>
              <a:latin typeface="Calibri"/>
            </a:endParaRPr>
          </a:p>
        </p:txBody>
      </p:sp>
      <p:sp>
        <p:nvSpPr>
          <p:cNvPr id="25" name="Espace réservé du texte 5">
            <a:extLst>
              <a:ext uri="{FF2B5EF4-FFF2-40B4-BE49-F238E27FC236}"/>
            </a:extLst>
          </p:cNvPr>
          <p:cNvSpPr>
            <a:spLocks noGrp="1"/>
          </p:cNvSpPr>
          <p:nvPr>
            <p:ph type="body" sz="quarter" idx="10"/>
          </p:nvPr>
        </p:nvSpPr>
        <p:spPr>
          <a:xfrm>
            <a:off x="768000" y="384000"/>
            <a:ext cx="9264000" cy="960109"/>
          </a:xfrm>
          <a:prstGeom prst="rect">
            <a:avLst/>
          </a:prstGeom>
        </p:spPr>
        <p:txBody>
          <a:bodyPr/>
          <a:lstStyle>
            <a:lvl1pPr marL="0" indent="0">
              <a:lnSpc>
                <a:spcPts val="3333"/>
              </a:lnSpc>
              <a:spcBef>
                <a:spcPts val="0"/>
              </a:spcBef>
              <a:buNone/>
              <a:defRPr sz="3700" b="1">
                <a:solidFill>
                  <a:srgbClr val="AE1022"/>
                </a:solidFill>
                <a:latin typeface="+mj-lt"/>
              </a:defRPr>
            </a:lvl1pPr>
            <a:lvl2pPr marL="355591" indent="0">
              <a:buNone/>
              <a:defRPr/>
            </a:lvl2pPr>
            <a:lvl3pPr marL="709065" indent="0">
              <a:buNone/>
              <a:defRPr/>
            </a:lvl3pPr>
            <a:lvl4pPr marL="1079473" indent="0">
              <a:buNone/>
              <a:defRPr/>
            </a:lvl4pPr>
            <a:lvl5pPr marL="1435064" indent="0">
              <a:buNone/>
              <a:defRPr/>
            </a:lvl5pPr>
          </a:lstStyle>
          <a:p>
            <a:pPr lvl="0"/>
            <a:r>
              <a:rPr lang="en-US" smtClean="0"/>
              <a:t>Click to edit Master text styles</a:t>
            </a:r>
          </a:p>
        </p:txBody>
      </p:sp>
      <p:sp>
        <p:nvSpPr>
          <p:cNvPr id="5" name="Espace réservé du numéro de diapositive 2"/>
          <p:cNvSpPr>
            <a:spLocks noGrp="1"/>
          </p:cNvSpPr>
          <p:nvPr>
            <p:ph type="sldNum" sz="quarter" idx="11"/>
          </p:nvPr>
        </p:nvSpPr>
        <p:spPr/>
        <p:txBody>
          <a:bodyPr/>
          <a:lstStyle>
            <a:lvl1pPr algn="r">
              <a:defRPr sz="1300" b="1">
                <a:solidFill>
                  <a:prstClr val="black"/>
                </a:solidFill>
                <a:latin typeface="+mn-lt"/>
              </a:defRPr>
            </a:lvl1pPr>
          </a:lstStyle>
          <a:p>
            <a:pPr>
              <a:defRPr/>
            </a:pPr>
            <a:fld id="{06C3D6F3-F743-444C-A001-FB6231D200AE}" type="slidenum">
              <a:rPr lang="fr-FR"/>
              <a:pPr>
                <a:defRPr/>
              </a:pPr>
              <a:t>‹N°›</a:t>
            </a:fld>
            <a:endParaRPr lang="fr-FR"/>
          </a:p>
        </p:txBody>
      </p:sp>
    </p:spTree>
    <p:extLst>
      <p:ext uri="{BB962C8B-B14F-4D97-AF65-F5344CB8AC3E}">
        <p14:creationId xmlns:p14="http://schemas.microsoft.com/office/powerpoint/2010/main" xmlns="" val="202282182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524000" y="3602037"/>
            <a:ext cx="9144000" cy="1655763"/>
          </a:xfrm>
        </p:spPr>
        <p:txBody>
          <a:bodyPr/>
          <a:lstStyle>
            <a:lvl1pPr marL="0" indent="0" algn="ctr">
              <a:buNone/>
              <a:defRPr sz="2400"/>
            </a:lvl1pPr>
            <a:lvl2pPr marL="457143" indent="0" algn="ctr">
              <a:buNone/>
              <a:defRPr sz="2000"/>
            </a:lvl2pPr>
            <a:lvl3pPr marL="914286" indent="0" algn="ctr">
              <a:buNone/>
              <a:defRPr sz="19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6853BA6-F1B1-5644-9FD2-6EF83BEE101D}" type="datetimeFigureOut">
              <a:rPr lang="fr-FR" smtClean="0">
                <a:solidFill>
                  <a:prstClr val="black">
                    <a:tint val="75000"/>
                  </a:prstClr>
                </a:solidFill>
              </a:rPr>
              <a:pPr/>
              <a:t>02/09/2019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487C98-E1F6-984E-816C-EA65EE71EF0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890061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853BA6-F1B1-5644-9FD2-6EF83BEE101D}" type="datetimeFigureOut">
              <a:rPr lang="fr-FR" smtClean="0">
                <a:solidFill>
                  <a:prstClr val="black">
                    <a:tint val="75000"/>
                  </a:prstClr>
                </a:solidFill>
              </a:rPr>
              <a:pPr/>
              <a:t>02/09/2019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487C98-E1F6-984E-816C-EA65EE71EF0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839184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49" y="1709743"/>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43" indent="0">
              <a:buNone/>
              <a:defRPr sz="2000">
                <a:solidFill>
                  <a:schemeClr val="tx1">
                    <a:tint val="75000"/>
                  </a:schemeClr>
                </a:solidFill>
              </a:defRPr>
            </a:lvl2pPr>
            <a:lvl3pPr marL="914286" indent="0">
              <a:buNone/>
              <a:defRPr sz="19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6853BA6-F1B1-5644-9FD2-6EF83BEE101D}" type="datetimeFigureOut">
              <a:rPr lang="fr-FR" smtClean="0">
                <a:solidFill>
                  <a:prstClr val="black">
                    <a:tint val="75000"/>
                  </a:prstClr>
                </a:solidFill>
              </a:rPr>
              <a:pPr/>
              <a:t>02/09/2019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487C98-E1F6-984E-816C-EA65EE71EF0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66350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4"/>
            <a:ext cx="5181600" cy="43513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4"/>
            <a:ext cx="5181600" cy="43513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853BA6-F1B1-5644-9FD2-6EF83BEE101D}" type="datetimeFigureOut">
              <a:rPr lang="fr-FR" smtClean="0">
                <a:solidFill>
                  <a:prstClr val="black">
                    <a:tint val="75000"/>
                  </a:prstClr>
                </a:solidFill>
              </a:rPr>
              <a:pPr/>
              <a:t>02/09/2019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4487C98-E1F6-984E-816C-EA65EE71EF0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298004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3" y="1681163"/>
            <a:ext cx="5183188" cy="823912"/>
          </a:xfrm>
        </p:spPr>
        <p:txBody>
          <a:bodyPr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3"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6853BA6-F1B1-5644-9FD2-6EF83BEE101D}" type="datetimeFigureOut">
              <a:rPr lang="fr-FR" smtClean="0">
                <a:solidFill>
                  <a:prstClr val="black">
                    <a:tint val="75000"/>
                  </a:prstClr>
                </a:solidFill>
              </a:rPr>
              <a:pPr/>
              <a:t>02/09/2019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94487C98-E1F6-984E-816C-EA65EE71EF0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834610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06853BA6-F1B1-5644-9FD2-6EF83BEE101D}" type="datetimeFigureOut">
              <a:rPr lang="fr-FR" smtClean="0">
                <a:solidFill>
                  <a:prstClr val="black">
                    <a:tint val="75000"/>
                  </a:prstClr>
                </a:solidFill>
              </a:rPr>
              <a:pPr/>
              <a:t>02/09/2019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94487C98-E1F6-984E-816C-EA65EE71EF0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140063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853BA6-F1B1-5644-9FD2-6EF83BEE101D}" type="datetimeFigureOut">
              <a:rPr lang="fr-FR" smtClean="0">
                <a:solidFill>
                  <a:prstClr val="black">
                    <a:tint val="75000"/>
                  </a:prstClr>
                </a:solidFill>
              </a:rPr>
              <a:pPr/>
              <a:t>02/09/2019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94487C98-E1F6-984E-816C-EA65EE71EF0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91608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6C79F72-A781-48EF-B83B-FBA03957AAE6}"/>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 xmlns:a16="http://schemas.microsoft.com/office/drawing/2014/main" id="{87EC92ED-8245-41F2-95DF-94AB8AC3B57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 xmlns:a16="http://schemas.microsoft.com/office/drawing/2014/main" id="{85145A88-E0C9-4CA7-A736-31162934A4F7}"/>
              </a:ext>
            </a:extLst>
          </p:cNvPr>
          <p:cNvSpPr>
            <a:spLocks noGrp="1"/>
          </p:cNvSpPr>
          <p:nvPr>
            <p:ph type="dt" sz="half" idx="10"/>
          </p:nvPr>
        </p:nvSpPr>
        <p:spPr/>
        <p:txBody>
          <a:bodyPr/>
          <a:lstStyle/>
          <a:p>
            <a:fld id="{57F44FE7-4DBC-4005-8FCF-B3CB2E1274A0}" type="datetimeFigureOut">
              <a:rPr lang="en-US" smtClean="0"/>
              <a:pPr/>
              <a:t>9/2/2019</a:t>
            </a:fld>
            <a:endParaRPr lang="en-US"/>
          </a:p>
        </p:txBody>
      </p:sp>
      <p:sp>
        <p:nvSpPr>
          <p:cNvPr id="5" name="Espace réservé du pied de page 4">
            <a:extLst>
              <a:ext uri="{FF2B5EF4-FFF2-40B4-BE49-F238E27FC236}">
                <a16:creationId xmlns="" xmlns:a16="http://schemas.microsoft.com/office/drawing/2014/main" id="{7ABE30DE-F6E5-46C6-A725-47CC3FFDC6C7}"/>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 xmlns:a16="http://schemas.microsoft.com/office/drawing/2014/main" id="{92A5A8EB-AD68-4AE3-923F-5944A2F8E83B}"/>
              </a:ext>
            </a:extLst>
          </p:cNvPr>
          <p:cNvSpPr>
            <a:spLocks noGrp="1"/>
          </p:cNvSpPr>
          <p:nvPr>
            <p:ph type="sldNum" sz="quarter" idx="12"/>
          </p:nvPr>
        </p:nvSpPr>
        <p:spPr/>
        <p:txBody>
          <a:bodyPr/>
          <a:lstStyle/>
          <a:p>
            <a:fld id="{2D393B1A-5AC2-4935-81B4-D59F0BC41637}" type="slidenum">
              <a:rPr lang="en-US" smtClean="0"/>
              <a:pPr/>
              <a:t>‹N°›</a:t>
            </a:fld>
            <a:endParaRPr lang="en-US"/>
          </a:p>
        </p:txBody>
      </p:sp>
    </p:spTree>
    <p:extLst>
      <p:ext uri="{BB962C8B-B14F-4D97-AF65-F5344CB8AC3E}">
        <p14:creationId xmlns:p14="http://schemas.microsoft.com/office/powerpoint/2010/main" xmlns="" val="1526577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2"/>
            <a:ext cx="3932237" cy="3811588"/>
          </a:xfrm>
        </p:spPr>
        <p:txBody>
          <a:bodyPr/>
          <a:lstStyle>
            <a:lvl1pPr marL="0" indent="0">
              <a:buNone/>
              <a:defRPr sz="1600"/>
            </a:lvl1pPr>
            <a:lvl2pPr marL="457143" indent="0">
              <a:buNone/>
              <a:defRPr sz="1500"/>
            </a:lvl2pPr>
            <a:lvl3pPr marL="914286" indent="0">
              <a:buNone/>
              <a:defRPr sz="1200"/>
            </a:lvl3pPr>
            <a:lvl4pPr marL="1371430" indent="0">
              <a:buNone/>
              <a:defRPr sz="1100"/>
            </a:lvl4pPr>
            <a:lvl5pPr marL="1828573" indent="0">
              <a:buNone/>
              <a:defRPr sz="1100"/>
            </a:lvl5pPr>
            <a:lvl6pPr marL="2285718" indent="0">
              <a:buNone/>
              <a:defRPr sz="1100"/>
            </a:lvl6pPr>
            <a:lvl7pPr marL="2742858" indent="0">
              <a:buNone/>
              <a:defRPr sz="1100"/>
            </a:lvl7pPr>
            <a:lvl8pPr marL="3200000" indent="0">
              <a:buNone/>
              <a:defRPr sz="1100"/>
            </a:lvl8pPr>
            <a:lvl9pPr marL="3657143" indent="0">
              <a:buNone/>
              <a:defRPr sz="11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6853BA6-F1B1-5644-9FD2-6EF83BEE101D}" type="datetimeFigureOut">
              <a:rPr lang="fr-FR" smtClean="0">
                <a:solidFill>
                  <a:prstClr val="black">
                    <a:tint val="75000"/>
                  </a:prstClr>
                </a:solidFill>
              </a:rPr>
              <a:pPr/>
              <a:t>02/09/2019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4487C98-E1F6-984E-816C-EA65EE71EF0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368255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fr-FR"/>
          </a:p>
        </p:txBody>
      </p:sp>
      <p:sp>
        <p:nvSpPr>
          <p:cNvPr id="4" name="Espace réservé du texte 3"/>
          <p:cNvSpPr>
            <a:spLocks noGrp="1"/>
          </p:cNvSpPr>
          <p:nvPr>
            <p:ph type="body" sz="half" idx="2"/>
          </p:nvPr>
        </p:nvSpPr>
        <p:spPr>
          <a:xfrm>
            <a:off x="839788" y="2057402"/>
            <a:ext cx="3932237" cy="3811588"/>
          </a:xfrm>
        </p:spPr>
        <p:txBody>
          <a:bodyPr/>
          <a:lstStyle>
            <a:lvl1pPr marL="0" indent="0">
              <a:buNone/>
              <a:defRPr sz="1600"/>
            </a:lvl1pPr>
            <a:lvl2pPr marL="457143" indent="0">
              <a:buNone/>
              <a:defRPr sz="1500"/>
            </a:lvl2pPr>
            <a:lvl3pPr marL="914286" indent="0">
              <a:buNone/>
              <a:defRPr sz="1200"/>
            </a:lvl3pPr>
            <a:lvl4pPr marL="1371430" indent="0">
              <a:buNone/>
              <a:defRPr sz="1100"/>
            </a:lvl4pPr>
            <a:lvl5pPr marL="1828573" indent="0">
              <a:buNone/>
              <a:defRPr sz="1100"/>
            </a:lvl5pPr>
            <a:lvl6pPr marL="2285718" indent="0">
              <a:buNone/>
              <a:defRPr sz="1100"/>
            </a:lvl6pPr>
            <a:lvl7pPr marL="2742858" indent="0">
              <a:buNone/>
              <a:defRPr sz="1100"/>
            </a:lvl7pPr>
            <a:lvl8pPr marL="3200000" indent="0">
              <a:buNone/>
              <a:defRPr sz="1100"/>
            </a:lvl8pPr>
            <a:lvl9pPr marL="3657143" indent="0">
              <a:buNone/>
              <a:defRPr sz="11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6853BA6-F1B1-5644-9FD2-6EF83BEE101D}" type="datetimeFigureOut">
              <a:rPr lang="fr-FR" smtClean="0">
                <a:solidFill>
                  <a:prstClr val="black">
                    <a:tint val="75000"/>
                  </a:prstClr>
                </a:solidFill>
              </a:rPr>
              <a:pPr/>
              <a:t>02/09/2019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4487C98-E1F6-984E-816C-EA65EE71EF0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501806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853BA6-F1B1-5644-9FD2-6EF83BEE101D}" type="datetimeFigureOut">
              <a:rPr lang="fr-FR" smtClean="0">
                <a:solidFill>
                  <a:prstClr val="black">
                    <a:tint val="75000"/>
                  </a:prstClr>
                </a:solidFill>
              </a:rPr>
              <a:pPr/>
              <a:t>02/09/2019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487C98-E1F6-984E-816C-EA65EE71EF0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43367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2" y="365124"/>
            <a:ext cx="2628900" cy="5811839"/>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3" y="365124"/>
            <a:ext cx="7734300" cy="581183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853BA6-F1B1-5644-9FD2-6EF83BEE101D}" type="datetimeFigureOut">
              <a:rPr lang="fr-FR" smtClean="0">
                <a:solidFill>
                  <a:prstClr val="black">
                    <a:tint val="75000"/>
                  </a:prstClr>
                </a:solidFill>
              </a:rPr>
              <a:pPr/>
              <a:t>02/09/2019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487C98-E1F6-984E-816C-EA65EE71EF0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082322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22318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433917" y="346084"/>
            <a:ext cx="9929283" cy="555625"/>
          </a:xfrm>
          <a:prstGeom prst="rect">
            <a:avLst/>
          </a:prstGeom>
        </p:spPr>
        <p:txBody>
          <a:bodyPr/>
          <a:lstStyle/>
          <a:p>
            <a:r>
              <a:rPr lang="fr-FR"/>
              <a:t>Cliquez et modifiez le titre</a:t>
            </a:r>
          </a:p>
        </p:txBody>
      </p:sp>
      <p:sp>
        <p:nvSpPr>
          <p:cNvPr id="3" name="Espace réservé du graphique SmartArt 2"/>
          <p:cNvSpPr>
            <a:spLocks noGrp="1"/>
          </p:cNvSpPr>
          <p:nvPr>
            <p:ph type="dgm" idx="1"/>
          </p:nvPr>
        </p:nvSpPr>
        <p:spPr>
          <a:xfrm>
            <a:off x="914400" y="1981200"/>
            <a:ext cx="10363200" cy="4114800"/>
          </a:xfrm>
        </p:spPr>
        <p:txBody>
          <a:bodyPr/>
          <a:lstStyle/>
          <a:p>
            <a:endParaRPr lang="fr-FR"/>
          </a:p>
        </p:txBody>
      </p:sp>
      <p:sp>
        <p:nvSpPr>
          <p:cNvPr id="4" name="Espace réservé de la date 3"/>
          <p:cNvSpPr>
            <a:spLocks noGrp="1"/>
          </p:cNvSpPr>
          <p:nvPr>
            <p:ph type="dt" sz="half" idx="10"/>
          </p:nvPr>
        </p:nvSpPr>
        <p:spPr>
          <a:xfrm>
            <a:off x="914400" y="6249991"/>
            <a:ext cx="2540000" cy="455612"/>
          </a:xfrm>
        </p:spPr>
        <p:txBody>
          <a:bodyPr/>
          <a:lstStyle>
            <a:lvl1pPr>
              <a:defRPr/>
            </a:lvl1pPr>
          </a:lstStyle>
          <a:p>
            <a:endParaRPr lang="fr-FR">
              <a:solidFill>
                <a:prstClr val="black">
                  <a:tint val="75000"/>
                </a:prstClr>
              </a:solidFill>
            </a:endParaRPr>
          </a:p>
        </p:txBody>
      </p:sp>
      <p:sp>
        <p:nvSpPr>
          <p:cNvPr id="5" name="Espace réservé du pied de page 4"/>
          <p:cNvSpPr>
            <a:spLocks noGrp="1"/>
          </p:cNvSpPr>
          <p:nvPr>
            <p:ph type="ftr" sz="quarter" idx="11"/>
          </p:nvPr>
        </p:nvSpPr>
        <p:spPr>
          <a:xfrm>
            <a:off x="4163491" y="6249991"/>
            <a:ext cx="3865033" cy="455612"/>
          </a:xfrm>
        </p:spPr>
        <p:txBody>
          <a:bodyPr/>
          <a:lstStyle>
            <a:lvl1pPr>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8737600" y="6249991"/>
            <a:ext cx="2540000" cy="455612"/>
          </a:xfrm>
        </p:spPr>
        <p:txBody>
          <a:bodyPr/>
          <a:lstStyle>
            <a:lvl1pPr>
              <a:defRPr smtClean="0"/>
            </a:lvl1pPr>
          </a:lstStyle>
          <a:p>
            <a:fld id="{08263088-79A0-7746-85DB-CEF7E11DCFFC}" type="slidenum">
              <a:rPr lang="fr-FR">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383250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82977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992855"/>
            <a:ext cx="10363200" cy="1470025"/>
          </a:xfrm>
        </p:spPr>
        <p:txBody>
          <a:bodyPr/>
          <a:lstStyle/>
          <a:p>
            <a:r>
              <a:rPr lang="fr-FR" dirty="0"/>
              <a:t>Cliquez et modifiez le titre</a:t>
            </a:r>
          </a:p>
        </p:txBody>
      </p:sp>
      <p:sp>
        <p:nvSpPr>
          <p:cNvPr id="3" name="Sous-titre 2"/>
          <p:cNvSpPr>
            <a:spLocks noGrp="1"/>
          </p:cNvSpPr>
          <p:nvPr>
            <p:ph type="subTitle" idx="1"/>
          </p:nvPr>
        </p:nvSpPr>
        <p:spPr>
          <a:xfrm>
            <a:off x="1828800" y="2748629"/>
            <a:ext cx="8534400" cy="1752600"/>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80" indent="0" algn="ctr">
              <a:buNone/>
              <a:defRPr>
                <a:solidFill>
                  <a:schemeClr val="tx1">
                    <a:tint val="75000"/>
                  </a:schemeClr>
                </a:solidFill>
              </a:defRPr>
            </a:lvl3pPr>
            <a:lvl4pPr marL="1828618" indent="0" algn="ctr">
              <a:buNone/>
              <a:defRPr>
                <a:solidFill>
                  <a:schemeClr val="tx1">
                    <a:tint val="75000"/>
                  </a:schemeClr>
                </a:solidFill>
              </a:defRPr>
            </a:lvl4pPr>
            <a:lvl5pPr marL="2438158" indent="0" algn="ctr">
              <a:buNone/>
              <a:defRPr>
                <a:solidFill>
                  <a:schemeClr val="tx1">
                    <a:tint val="75000"/>
                  </a:schemeClr>
                </a:solidFill>
              </a:defRPr>
            </a:lvl5pPr>
            <a:lvl6pPr marL="3047696" indent="0" algn="ctr">
              <a:buNone/>
              <a:defRPr>
                <a:solidFill>
                  <a:schemeClr val="tx1">
                    <a:tint val="75000"/>
                  </a:schemeClr>
                </a:solidFill>
              </a:defRPr>
            </a:lvl6pPr>
            <a:lvl7pPr marL="3657235" indent="0" algn="ctr">
              <a:buNone/>
              <a:defRPr>
                <a:solidFill>
                  <a:schemeClr val="tx1">
                    <a:tint val="75000"/>
                  </a:schemeClr>
                </a:solidFill>
              </a:defRPr>
            </a:lvl7pPr>
            <a:lvl8pPr marL="4266773" indent="0" algn="ctr">
              <a:buNone/>
              <a:defRPr>
                <a:solidFill>
                  <a:schemeClr val="tx1">
                    <a:tint val="75000"/>
                  </a:schemeClr>
                </a:solidFill>
              </a:defRPr>
            </a:lvl8pPr>
            <a:lvl9pPr marL="4876313"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xmlns="" val="3283067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1359943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2906713"/>
            <a:ext cx="10363200" cy="1362075"/>
          </a:xfrm>
        </p:spPr>
        <p:txBody>
          <a:bodyPr anchor="t"/>
          <a:lstStyle>
            <a:lvl1pPr algn="l">
              <a:defRPr sz="5300" b="1" cap="all"/>
            </a:lvl1pPr>
          </a:lstStyle>
          <a:p>
            <a:r>
              <a:rPr lang="fr-FR" dirty="0"/>
              <a:t>Cliquez et modifiez le titre</a:t>
            </a:r>
          </a:p>
        </p:txBody>
      </p:sp>
      <p:sp>
        <p:nvSpPr>
          <p:cNvPr id="3" name="Espace réservé du texte 2"/>
          <p:cNvSpPr>
            <a:spLocks noGrp="1"/>
          </p:cNvSpPr>
          <p:nvPr>
            <p:ph type="body" idx="1"/>
          </p:nvPr>
        </p:nvSpPr>
        <p:spPr>
          <a:xfrm>
            <a:off x="963084" y="1406528"/>
            <a:ext cx="10363200" cy="1500187"/>
          </a:xfrm>
        </p:spPr>
        <p:txBody>
          <a:bodyPr anchor="b"/>
          <a:lstStyle>
            <a:lvl1pPr marL="0" indent="0">
              <a:buNone/>
              <a:defRPr sz="2700">
                <a:solidFill>
                  <a:schemeClr val="tx1">
                    <a:tint val="75000"/>
                  </a:schemeClr>
                </a:solidFill>
              </a:defRPr>
            </a:lvl1pPr>
            <a:lvl2pPr marL="609539" indent="0">
              <a:buNone/>
              <a:defRPr sz="2400">
                <a:solidFill>
                  <a:schemeClr val="tx1">
                    <a:tint val="75000"/>
                  </a:schemeClr>
                </a:solidFill>
              </a:defRPr>
            </a:lvl2pPr>
            <a:lvl3pPr marL="1219080" indent="0">
              <a:buNone/>
              <a:defRPr sz="2100">
                <a:solidFill>
                  <a:schemeClr val="tx1">
                    <a:tint val="75000"/>
                  </a:schemeClr>
                </a:solidFill>
              </a:defRPr>
            </a:lvl3pPr>
            <a:lvl4pPr marL="1828618" indent="0">
              <a:buNone/>
              <a:defRPr sz="1900">
                <a:solidFill>
                  <a:schemeClr val="tx1">
                    <a:tint val="75000"/>
                  </a:schemeClr>
                </a:solidFill>
              </a:defRPr>
            </a:lvl4pPr>
            <a:lvl5pPr marL="2438158" indent="0">
              <a:buNone/>
              <a:defRPr sz="1900">
                <a:solidFill>
                  <a:schemeClr val="tx1">
                    <a:tint val="75000"/>
                  </a:schemeClr>
                </a:solidFill>
              </a:defRPr>
            </a:lvl5pPr>
            <a:lvl6pPr marL="3047696" indent="0">
              <a:buNone/>
              <a:defRPr sz="1900">
                <a:solidFill>
                  <a:schemeClr val="tx1">
                    <a:tint val="75000"/>
                  </a:schemeClr>
                </a:solidFill>
              </a:defRPr>
            </a:lvl6pPr>
            <a:lvl7pPr marL="3657235" indent="0">
              <a:buNone/>
              <a:defRPr sz="1900">
                <a:solidFill>
                  <a:schemeClr val="tx1">
                    <a:tint val="75000"/>
                  </a:schemeClr>
                </a:solidFill>
              </a:defRPr>
            </a:lvl7pPr>
            <a:lvl8pPr marL="4266773" indent="0">
              <a:buNone/>
              <a:defRPr sz="1900">
                <a:solidFill>
                  <a:schemeClr val="tx1">
                    <a:tint val="75000"/>
                  </a:schemeClr>
                </a:solidFill>
              </a:defRPr>
            </a:lvl8pPr>
            <a:lvl9pPr marL="4876313" indent="0">
              <a:buNone/>
              <a:defRPr sz="19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xmlns="" val="169956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91E18C9-4EA6-4F9E-8A97-5FCCFEF8452A}"/>
              </a:ext>
            </a:extLst>
          </p:cNvPr>
          <p:cNvSpPr>
            <a:spLocks noGrp="1"/>
          </p:cNvSpPr>
          <p:nvPr>
            <p:ph type="title"/>
          </p:nvPr>
        </p:nvSpPr>
        <p:spPr>
          <a:xfrm>
            <a:off x="831849" y="1709743"/>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 xmlns:a16="http://schemas.microsoft.com/office/drawing/2014/main" id="{0A6AC6A4-FECE-4537-961B-FD3D16D9715C}"/>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083" indent="0">
              <a:buNone/>
              <a:defRPr sz="2000">
                <a:solidFill>
                  <a:schemeClr val="tx1">
                    <a:tint val="75000"/>
                  </a:schemeClr>
                </a:solidFill>
              </a:defRPr>
            </a:lvl2pPr>
            <a:lvl3pPr marL="914173" indent="0">
              <a:buNone/>
              <a:defRPr sz="1900">
                <a:solidFill>
                  <a:schemeClr val="tx1">
                    <a:tint val="75000"/>
                  </a:schemeClr>
                </a:solidFill>
              </a:defRPr>
            </a:lvl3pPr>
            <a:lvl4pPr marL="1371260" indent="0">
              <a:buNone/>
              <a:defRPr sz="1600">
                <a:solidFill>
                  <a:schemeClr val="tx1">
                    <a:tint val="75000"/>
                  </a:schemeClr>
                </a:solidFill>
              </a:defRPr>
            </a:lvl4pPr>
            <a:lvl5pPr marL="1828346" indent="0">
              <a:buNone/>
              <a:defRPr sz="1600">
                <a:solidFill>
                  <a:schemeClr val="tx1">
                    <a:tint val="75000"/>
                  </a:schemeClr>
                </a:solidFill>
              </a:defRPr>
            </a:lvl5pPr>
            <a:lvl6pPr marL="2285438" indent="0">
              <a:buNone/>
              <a:defRPr sz="1600">
                <a:solidFill>
                  <a:schemeClr val="tx1">
                    <a:tint val="75000"/>
                  </a:schemeClr>
                </a:solidFill>
              </a:defRPr>
            </a:lvl6pPr>
            <a:lvl7pPr marL="2742518" indent="0">
              <a:buNone/>
              <a:defRPr sz="1600">
                <a:solidFill>
                  <a:schemeClr val="tx1">
                    <a:tint val="75000"/>
                  </a:schemeClr>
                </a:solidFill>
              </a:defRPr>
            </a:lvl7pPr>
            <a:lvl8pPr marL="3199600" indent="0">
              <a:buNone/>
              <a:defRPr sz="1600">
                <a:solidFill>
                  <a:schemeClr val="tx1">
                    <a:tint val="75000"/>
                  </a:schemeClr>
                </a:solidFill>
              </a:defRPr>
            </a:lvl8pPr>
            <a:lvl9pPr marL="3656683"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 xmlns:a16="http://schemas.microsoft.com/office/drawing/2014/main" id="{6653266E-3B8D-4277-A102-7A1F2B68C7EA}"/>
              </a:ext>
            </a:extLst>
          </p:cNvPr>
          <p:cNvSpPr>
            <a:spLocks noGrp="1"/>
          </p:cNvSpPr>
          <p:nvPr>
            <p:ph type="dt" sz="half" idx="10"/>
          </p:nvPr>
        </p:nvSpPr>
        <p:spPr/>
        <p:txBody>
          <a:bodyPr/>
          <a:lstStyle/>
          <a:p>
            <a:fld id="{57F44FE7-4DBC-4005-8FCF-B3CB2E1274A0}" type="datetimeFigureOut">
              <a:rPr lang="en-US" smtClean="0"/>
              <a:pPr/>
              <a:t>9/2/2019</a:t>
            </a:fld>
            <a:endParaRPr lang="en-US"/>
          </a:p>
        </p:txBody>
      </p:sp>
      <p:sp>
        <p:nvSpPr>
          <p:cNvPr id="5" name="Espace réservé du pied de page 4">
            <a:extLst>
              <a:ext uri="{FF2B5EF4-FFF2-40B4-BE49-F238E27FC236}">
                <a16:creationId xmlns="" xmlns:a16="http://schemas.microsoft.com/office/drawing/2014/main" id="{FB4658BE-928E-4621-9576-AB131CB8529E}"/>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 xmlns:a16="http://schemas.microsoft.com/office/drawing/2014/main" id="{DE0DFB12-EDE3-4336-93BC-84FF55143BE6}"/>
              </a:ext>
            </a:extLst>
          </p:cNvPr>
          <p:cNvSpPr>
            <a:spLocks noGrp="1"/>
          </p:cNvSpPr>
          <p:nvPr>
            <p:ph type="sldNum" sz="quarter" idx="12"/>
          </p:nvPr>
        </p:nvSpPr>
        <p:spPr/>
        <p:txBody>
          <a:bodyPr/>
          <a:lstStyle/>
          <a:p>
            <a:fld id="{2D393B1A-5AC2-4935-81B4-D59F0BC41637}" type="slidenum">
              <a:rPr lang="en-US" smtClean="0"/>
              <a:pPr/>
              <a:t>‹N°›</a:t>
            </a:fld>
            <a:endParaRPr lang="en-US"/>
          </a:p>
        </p:txBody>
      </p:sp>
    </p:spTree>
    <p:extLst>
      <p:ext uri="{BB962C8B-B14F-4D97-AF65-F5344CB8AC3E}">
        <p14:creationId xmlns:p14="http://schemas.microsoft.com/office/powerpoint/2010/main" xmlns="" val="2172083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0619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1"/>
            <a:ext cx="5384800" cy="40619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1188822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3"/>
          </a:xfrm>
        </p:spPr>
        <p:txBody>
          <a:bodyPr anchor="b"/>
          <a:lstStyle>
            <a:lvl1pPr marL="0" indent="0">
              <a:buNone/>
              <a:defRPr sz="3200" b="1"/>
            </a:lvl1pPr>
            <a:lvl2pPr marL="609539" indent="0">
              <a:buNone/>
              <a:defRPr sz="2700" b="1"/>
            </a:lvl2pPr>
            <a:lvl3pPr marL="1219080" indent="0">
              <a:buNone/>
              <a:defRPr sz="2400" b="1"/>
            </a:lvl3pPr>
            <a:lvl4pPr marL="1828618" indent="0">
              <a:buNone/>
              <a:defRPr sz="2100" b="1"/>
            </a:lvl4pPr>
            <a:lvl5pPr marL="2438158" indent="0">
              <a:buNone/>
              <a:defRPr sz="2100" b="1"/>
            </a:lvl5pPr>
            <a:lvl6pPr marL="3047696" indent="0">
              <a:buNone/>
              <a:defRPr sz="2100" b="1"/>
            </a:lvl6pPr>
            <a:lvl7pPr marL="3657235" indent="0">
              <a:buNone/>
              <a:defRPr sz="2100" b="1"/>
            </a:lvl7pPr>
            <a:lvl8pPr marL="4266773" indent="0">
              <a:buNone/>
              <a:defRPr sz="2100" b="1"/>
            </a:lvl8pPr>
            <a:lvl9pPr marL="4876313" indent="0">
              <a:buNone/>
              <a:defRPr sz="21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9"/>
            <a:ext cx="5386917" cy="3385751"/>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77" y="1535113"/>
            <a:ext cx="5389033" cy="639763"/>
          </a:xfrm>
        </p:spPr>
        <p:txBody>
          <a:bodyPr anchor="b"/>
          <a:lstStyle>
            <a:lvl1pPr marL="0" indent="0">
              <a:buNone/>
              <a:defRPr sz="3200" b="1"/>
            </a:lvl1pPr>
            <a:lvl2pPr marL="609539" indent="0">
              <a:buNone/>
              <a:defRPr sz="2700" b="1"/>
            </a:lvl2pPr>
            <a:lvl3pPr marL="1219080" indent="0">
              <a:buNone/>
              <a:defRPr sz="2400" b="1"/>
            </a:lvl3pPr>
            <a:lvl4pPr marL="1828618" indent="0">
              <a:buNone/>
              <a:defRPr sz="2100" b="1"/>
            </a:lvl4pPr>
            <a:lvl5pPr marL="2438158" indent="0">
              <a:buNone/>
              <a:defRPr sz="2100" b="1"/>
            </a:lvl5pPr>
            <a:lvl6pPr marL="3047696" indent="0">
              <a:buNone/>
              <a:defRPr sz="2100" b="1"/>
            </a:lvl6pPr>
            <a:lvl7pPr marL="3657235" indent="0">
              <a:buNone/>
              <a:defRPr sz="2100" b="1"/>
            </a:lvl7pPr>
            <a:lvl8pPr marL="4266773" indent="0">
              <a:buNone/>
              <a:defRPr sz="2100" b="1"/>
            </a:lvl8pPr>
            <a:lvl9pPr marL="4876313" indent="0">
              <a:buNone/>
              <a:defRPr sz="21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77" y="2174879"/>
            <a:ext cx="5389033" cy="3385751"/>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1606883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xmlns="" val="281963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14876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7" y="273053"/>
            <a:ext cx="4011084" cy="1162051"/>
          </a:xfrm>
        </p:spPr>
        <p:txBody>
          <a:bodyPr anchor="b"/>
          <a:lstStyle>
            <a:lvl1pPr algn="l">
              <a:defRPr sz="2700" b="1"/>
            </a:lvl1pPr>
          </a:lstStyle>
          <a:p>
            <a:r>
              <a:rPr lang="fr-FR"/>
              <a:t>Cliquez et modifiez le titre</a:t>
            </a:r>
          </a:p>
        </p:txBody>
      </p:sp>
      <p:sp>
        <p:nvSpPr>
          <p:cNvPr id="3" name="Espace réservé du contenu 2"/>
          <p:cNvSpPr>
            <a:spLocks noGrp="1"/>
          </p:cNvSpPr>
          <p:nvPr>
            <p:ph idx="1"/>
          </p:nvPr>
        </p:nvSpPr>
        <p:spPr>
          <a:xfrm>
            <a:off x="4766733" y="273049"/>
            <a:ext cx="6815667" cy="5287576"/>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7" y="1435103"/>
            <a:ext cx="4011084" cy="4237804"/>
          </a:xfrm>
        </p:spPr>
        <p:txBody>
          <a:bodyPr/>
          <a:lstStyle>
            <a:lvl1pPr marL="0" indent="0">
              <a:buNone/>
              <a:defRPr sz="1900"/>
            </a:lvl1pPr>
            <a:lvl2pPr marL="609539" indent="0">
              <a:buNone/>
              <a:defRPr sz="1600"/>
            </a:lvl2pPr>
            <a:lvl3pPr marL="1219080" indent="0">
              <a:buNone/>
              <a:defRPr sz="1300"/>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fr-FR"/>
              <a:t>Cliquez pour modifier les styles du texte du masque</a:t>
            </a:r>
          </a:p>
        </p:txBody>
      </p:sp>
    </p:spTree>
    <p:extLst>
      <p:ext uri="{BB962C8B-B14F-4D97-AF65-F5344CB8AC3E}">
        <p14:creationId xmlns:p14="http://schemas.microsoft.com/office/powerpoint/2010/main" xmlns="" val="3221123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517236"/>
            <a:ext cx="7315200" cy="566737"/>
          </a:xfrm>
        </p:spPr>
        <p:txBody>
          <a:bodyPr anchor="b"/>
          <a:lstStyle>
            <a:lvl1pPr algn="l">
              <a:defRPr sz="2700" b="1"/>
            </a:lvl1pPr>
          </a:lstStyle>
          <a:p>
            <a:r>
              <a:rPr lang="fr-FR" dirty="0"/>
              <a:t>Cliquez et modifiez le titre</a:t>
            </a:r>
          </a:p>
        </p:txBody>
      </p:sp>
      <p:sp>
        <p:nvSpPr>
          <p:cNvPr id="3" name="Espace réservé pour une image  2"/>
          <p:cNvSpPr>
            <a:spLocks noGrp="1"/>
          </p:cNvSpPr>
          <p:nvPr>
            <p:ph type="pic" idx="1"/>
          </p:nvPr>
        </p:nvSpPr>
        <p:spPr>
          <a:xfrm>
            <a:off x="2389717" y="612775"/>
            <a:ext cx="7315200" cy="3628272"/>
          </a:xfrm>
        </p:spPr>
        <p:txBody>
          <a:bodyPr/>
          <a:lstStyle>
            <a:lvl1pPr marL="0" indent="0">
              <a:buNone/>
              <a:defRPr sz="4300"/>
            </a:lvl1pPr>
            <a:lvl2pPr marL="609539" indent="0">
              <a:buNone/>
              <a:defRPr sz="3700"/>
            </a:lvl2pPr>
            <a:lvl3pPr marL="1219080" indent="0">
              <a:buNone/>
              <a:defRPr sz="3200"/>
            </a:lvl3pPr>
            <a:lvl4pPr marL="1828618" indent="0">
              <a:buNone/>
              <a:defRPr sz="2700"/>
            </a:lvl4pPr>
            <a:lvl5pPr marL="2438158" indent="0">
              <a:buNone/>
              <a:defRPr sz="2700"/>
            </a:lvl5pPr>
            <a:lvl6pPr marL="3047696" indent="0">
              <a:buNone/>
              <a:defRPr sz="2700"/>
            </a:lvl6pPr>
            <a:lvl7pPr marL="3657235" indent="0">
              <a:buNone/>
              <a:defRPr sz="2700"/>
            </a:lvl7pPr>
            <a:lvl8pPr marL="4266773" indent="0">
              <a:buNone/>
              <a:defRPr sz="2700"/>
            </a:lvl8pPr>
            <a:lvl9pPr marL="4876313" indent="0">
              <a:buNone/>
              <a:defRPr sz="2700"/>
            </a:lvl9pPr>
          </a:lstStyle>
          <a:p>
            <a:endParaRPr lang="fr-FR"/>
          </a:p>
        </p:txBody>
      </p:sp>
      <p:sp>
        <p:nvSpPr>
          <p:cNvPr id="4" name="Espace réservé du texte 3"/>
          <p:cNvSpPr>
            <a:spLocks noGrp="1"/>
          </p:cNvSpPr>
          <p:nvPr>
            <p:ph type="body" sz="half" idx="2"/>
          </p:nvPr>
        </p:nvSpPr>
        <p:spPr>
          <a:xfrm>
            <a:off x="2389717" y="5083969"/>
            <a:ext cx="7315200" cy="396299"/>
          </a:xfrm>
        </p:spPr>
        <p:txBody>
          <a:bodyPr/>
          <a:lstStyle>
            <a:lvl1pPr marL="0" indent="0">
              <a:buNone/>
              <a:defRPr sz="1900"/>
            </a:lvl1pPr>
            <a:lvl2pPr marL="609539" indent="0">
              <a:buNone/>
              <a:defRPr sz="1600"/>
            </a:lvl2pPr>
            <a:lvl3pPr marL="1219080" indent="0">
              <a:buNone/>
              <a:defRPr sz="1300"/>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fr-FR"/>
              <a:t>Cliquez pour modifier les styles du texte du masque</a:t>
            </a:r>
          </a:p>
        </p:txBody>
      </p:sp>
    </p:spTree>
    <p:extLst>
      <p:ext uri="{BB962C8B-B14F-4D97-AF65-F5344CB8AC3E}">
        <p14:creationId xmlns:p14="http://schemas.microsoft.com/office/powerpoint/2010/main" xmlns="" val="3715740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750989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7"/>
            <a:ext cx="2743200" cy="54890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09600" y="274637"/>
            <a:ext cx="8026400" cy="54890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xmlns="" val="3312687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graphicFrame>
        <p:nvGraphicFramePr>
          <p:cNvPr id="10" name="Objet 9" hidden="1"/>
          <p:cNvGraphicFramePr>
            <a:graphicFrameLocks noChangeAspect="1"/>
          </p:cNvGraphicFramePr>
          <p:nvPr/>
        </p:nvGraphicFramePr>
        <p:xfrm>
          <a:off x="2117" y="1589"/>
          <a:ext cx="2116" cy="1587"/>
        </p:xfrm>
        <a:graphic>
          <a:graphicData uri="http://schemas.openxmlformats.org/presentationml/2006/ole">
            <p:oleObj spid="_x0000_s7171" name="Diapositive think-cell" r:id="rId3" imgW="360" imgH="360" progId="">
              <p:embed/>
            </p:oleObj>
          </a:graphicData>
        </a:graphic>
      </p:graphicFrame>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6"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786991FE-9074-4348-BA3B-34A9EA4B9583}" type="datetimeFigureOut">
              <a:rPr lang="en-GB" smtClean="0"/>
              <a:pPr/>
              <a:t>02/09/2019</a:t>
            </a:fld>
            <a:endParaRPr lang="en-GB" dirty="0"/>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7DE8EE3C-D050-4748-AFC8-B31F0092B45D}" type="slidenum">
              <a:rPr lang="en-GB" smtClean="0"/>
              <a:pPr/>
              <a:t>‹N°›</a:t>
            </a:fld>
            <a:endParaRPr lang="en-GB" dirty="0"/>
          </a:p>
        </p:txBody>
      </p:sp>
      <p:sp>
        <p:nvSpPr>
          <p:cNvPr id="11" name="Title 1"/>
          <p:cNvSpPr>
            <a:spLocks noGrp="1"/>
          </p:cNvSpPr>
          <p:nvPr>
            <p:ph type="title"/>
          </p:nvPr>
        </p:nvSpPr>
        <p:spPr>
          <a:xfrm>
            <a:off x="1727200" y="152400"/>
            <a:ext cx="10058400" cy="1143000"/>
          </a:xfrm>
        </p:spPr>
        <p:txBody>
          <a:bodyPr>
            <a:normAutofit/>
          </a:bodyPr>
          <a:lstStyle>
            <a:lvl1pPr>
              <a:defRPr sz="3600" b="1">
                <a:solidFill>
                  <a:schemeClr val="tx1"/>
                </a:solidFill>
              </a:defRPr>
            </a:lvl1pPr>
          </a:lstStyle>
          <a:p>
            <a:r>
              <a:rPr lang="en-US" dirty="0" smtClean="0"/>
              <a:t>Click to edit Master title style</a:t>
            </a:r>
            <a:endParaRPr lang="en-GB" dirty="0"/>
          </a:p>
        </p:txBody>
      </p:sp>
      <p:pic>
        <p:nvPicPr>
          <p:cNvPr id="12" name="Picture 13" descr="\\emea.astrazeneca.net\France\Rueil\Users 01\kggk394\Documents\1 - Projet\10- Projet A\Logo\ATLANTIC_ok.png"/>
          <p:cNvPicPr>
            <a:picLocks noChangeAspect="1" noChangeArrowheads="1"/>
          </p:cNvPicPr>
          <p:nvPr userDrawn="1"/>
        </p:nvPicPr>
        <p:blipFill>
          <a:blip r:embed="rId4" cstate="print">
            <a:extLst>
              <a:ext uri="{BEBA8EAE-BF5A-486C-A8C5-ECC9F3942E4B}">
                <a14:imgProps xmlns:a14="http://schemas.microsoft.com/office/drawing/2010/main" xmlns="">
                  <a14:imgLayer r:embed="rId7">
                    <a14:imgEffect>
                      <a14:colorTemperature colorTemp="4700"/>
                    </a14:imgEffect>
                    <a14:imgEffect>
                      <a14:saturation sat="400000"/>
                    </a14:imgEffect>
                    <a14:imgEffect>
                      <a14:brightnessContrast contrast="-20000"/>
                    </a14:imgEffect>
                  </a14:imgLayer>
                </a14:imgProps>
              </a:ext>
            </a:extLst>
          </a:blip>
          <a:srcRect l="20864" t="8711" r="11503" b="33734"/>
          <a:stretch>
            <a:fillRect/>
          </a:stretch>
        </p:blipFill>
        <p:spPr bwMode="auto">
          <a:xfrm>
            <a:off x="203201" y="152401"/>
            <a:ext cx="1882273" cy="953951"/>
          </a:xfrm>
          <a:prstGeom prst="rect">
            <a:avLst/>
          </a:prstGeom>
          <a:noFill/>
        </p:spPr>
      </p:pic>
    </p:spTree>
    <p:extLst>
      <p:ext uri="{BB962C8B-B14F-4D97-AF65-F5344CB8AC3E}">
        <p14:creationId xmlns:p14="http://schemas.microsoft.com/office/powerpoint/2010/main" xmlns="" val="1531424177"/>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60DEFB9-F625-4EAE-A766-79B99B7855ED}"/>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 xmlns:a16="http://schemas.microsoft.com/office/drawing/2014/main" id="{44514530-2324-4E0B-92F1-AE969143A3F4}"/>
              </a:ext>
            </a:extLst>
          </p:cNvPr>
          <p:cNvSpPr>
            <a:spLocks noGrp="1"/>
          </p:cNvSpPr>
          <p:nvPr>
            <p:ph sz="half" idx="1"/>
          </p:nvPr>
        </p:nvSpPr>
        <p:spPr>
          <a:xfrm>
            <a:off x="838200" y="1825624"/>
            <a:ext cx="518160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 xmlns:a16="http://schemas.microsoft.com/office/drawing/2014/main" id="{1164E83B-3033-46EB-9738-4682CDA2D8EF}"/>
              </a:ext>
            </a:extLst>
          </p:cNvPr>
          <p:cNvSpPr>
            <a:spLocks noGrp="1"/>
          </p:cNvSpPr>
          <p:nvPr>
            <p:ph sz="half" idx="2"/>
          </p:nvPr>
        </p:nvSpPr>
        <p:spPr>
          <a:xfrm>
            <a:off x="6172200" y="1825624"/>
            <a:ext cx="518160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 xmlns:a16="http://schemas.microsoft.com/office/drawing/2014/main" id="{8771AEA9-F2DB-4661-B272-DACA984D6A28}"/>
              </a:ext>
            </a:extLst>
          </p:cNvPr>
          <p:cNvSpPr>
            <a:spLocks noGrp="1"/>
          </p:cNvSpPr>
          <p:nvPr>
            <p:ph type="dt" sz="half" idx="10"/>
          </p:nvPr>
        </p:nvSpPr>
        <p:spPr/>
        <p:txBody>
          <a:bodyPr/>
          <a:lstStyle/>
          <a:p>
            <a:fld id="{57F44FE7-4DBC-4005-8FCF-B3CB2E1274A0}" type="datetimeFigureOut">
              <a:rPr lang="en-US" smtClean="0"/>
              <a:pPr/>
              <a:t>9/2/2019</a:t>
            </a:fld>
            <a:endParaRPr lang="en-US"/>
          </a:p>
        </p:txBody>
      </p:sp>
      <p:sp>
        <p:nvSpPr>
          <p:cNvPr id="6" name="Espace réservé du pied de page 5">
            <a:extLst>
              <a:ext uri="{FF2B5EF4-FFF2-40B4-BE49-F238E27FC236}">
                <a16:creationId xmlns="" xmlns:a16="http://schemas.microsoft.com/office/drawing/2014/main" id="{EA41097E-08AD-43A9-B431-A3B6854F98DC}"/>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 xmlns:a16="http://schemas.microsoft.com/office/drawing/2014/main" id="{F64632CE-AF19-4981-815A-8197B4375D79}"/>
              </a:ext>
            </a:extLst>
          </p:cNvPr>
          <p:cNvSpPr>
            <a:spLocks noGrp="1"/>
          </p:cNvSpPr>
          <p:nvPr>
            <p:ph type="sldNum" sz="quarter" idx="12"/>
          </p:nvPr>
        </p:nvSpPr>
        <p:spPr/>
        <p:txBody>
          <a:bodyPr/>
          <a:lstStyle/>
          <a:p>
            <a:fld id="{2D393B1A-5AC2-4935-81B4-D59F0BC41637}" type="slidenum">
              <a:rPr lang="en-US" smtClean="0"/>
              <a:pPr/>
              <a:t>‹N°›</a:t>
            </a:fld>
            <a:endParaRPr lang="en-US"/>
          </a:p>
        </p:txBody>
      </p:sp>
    </p:spTree>
    <p:extLst>
      <p:ext uri="{BB962C8B-B14F-4D97-AF65-F5344CB8AC3E}">
        <p14:creationId xmlns:p14="http://schemas.microsoft.com/office/powerpoint/2010/main" xmlns="" val="68266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3CF654-2A11-49B3-A909-426D74ACBAF7}"/>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 xmlns:a16="http://schemas.microsoft.com/office/drawing/2014/main" id="{94CB5CD4-1612-4AE6-BE42-C3C9139153BB}"/>
              </a:ext>
            </a:extLst>
          </p:cNvPr>
          <p:cNvSpPr>
            <a:spLocks noGrp="1"/>
          </p:cNvSpPr>
          <p:nvPr>
            <p:ph type="body" idx="1"/>
          </p:nvPr>
        </p:nvSpPr>
        <p:spPr>
          <a:xfrm>
            <a:off x="839789" y="1681163"/>
            <a:ext cx="5157787" cy="823912"/>
          </a:xfrm>
        </p:spPr>
        <p:txBody>
          <a:bodyPr anchor="b"/>
          <a:lstStyle>
            <a:lvl1pPr marL="0" indent="0">
              <a:buNone/>
              <a:defRPr sz="2400" b="1"/>
            </a:lvl1pPr>
            <a:lvl2pPr marL="457083" indent="0">
              <a:buNone/>
              <a:defRPr sz="2000" b="1"/>
            </a:lvl2pPr>
            <a:lvl3pPr marL="914173" indent="0">
              <a:buNone/>
              <a:defRPr sz="1900" b="1"/>
            </a:lvl3pPr>
            <a:lvl4pPr marL="1371260" indent="0">
              <a:buNone/>
              <a:defRPr sz="1600" b="1"/>
            </a:lvl4pPr>
            <a:lvl5pPr marL="1828346" indent="0">
              <a:buNone/>
              <a:defRPr sz="1600" b="1"/>
            </a:lvl5pPr>
            <a:lvl6pPr marL="2285438" indent="0">
              <a:buNone/>
              <a:defRPr sz="1600" b="1"/>
            </a:lvl6pPr>
            <a:lvl7pPr marL="2742518" indent="0">
              <a:buNone/>
              <a:defRPr sz="1600" b="1"/>
            </a:lvl7pPr>
            <a:lvl8pPr marL="3199600" indent="0">
              <a:buNone/>
              <a:defRPr sz="1600" b="1"/>
            </a:lvl8pPr>
            <a:lvl9pPr marL="3656683" indent="0">
              <a:buNone/>
              <a:defRPr sz="1600" b="1"/>
            </a:lvl9pPr>
          </a:lstStyle>
          <a:p>
            <a:pPr lvl="0"/>
            <a:r>
              <a:rPr lang="fr-FR"/>
              <a:t>Modifier les styles du texte du masque</a:t>
            </a:r>
          </a:p>
        </p:txBody>
      </p:sp>
      <p:sp>
        <p:nvSpPr>
          <p:cNvPr id="4" name="Espace réservé du contenu 3">
            <a:extLst>
              <a:ext uri="{FF2B5EF4-FFF2-40B4-BE49-F238E27FC236}">
                <a16:creationId xmlns="" xmlns:a16="http://schemas.microsoft.com/office/drawing/2014/main" id="{DA1699D9-A55E-40BA-B279-616BC7B95FFD}"/>
              </a:ext>
            </a:extLst>
          </p:cNvPr>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 xmlns:a16="http://schemas.microsoft.com/office/drawing/2014/main" id="{EC0FE4BF-5DD8-49F0-9142-2B9B686309AE}"/>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083" indent="0">
              <a:buNone/>
              <a:defRPr sz="2000" b="1"/>
            </a:lvl2pPr>
            <a:lvl3pPr marL="914173" indent="0">
              <a:buNone/>
              <a:defRPr sz="1900" b="1"/>
            </a:lvl3pPr>
            <a:lvl4pPr marL="1371260" indent="0">
              <a:buNone/>
              <a:defRPr sz="1600" b="1"/>
            </a:lvl4pPr>
            <a:lvl5pPr marL="1828346" indent="0">
              <a:buNone/>
              <a:defRPr sz="1600" b="1"/>
            </a:lvl5pPr>
            <a:lvl6pPr marL="2285438" indent="0">
              <a:buNone/>
              <a:defRPr sz="1600" b="1"/>
            </a:lvl6pPr>
            <a:lvl7pPr marL="2742518" indent="0">
              <a:buNone/>
              <a:defRPr sz="1600" b="1"/>
            </a:lvl7pPr>
            <a:lvl8pPr marL="3199600" indent="0">
              <a:buNone/>
              <a:defRPr sz="1600" b="1"/>
            </a:lvl8pPr>
            <a:lvl9pPr marL="3656683" indent="0">
              <a:buNone/>
              <a:defRPr sz="1600" b="1"/>
            </a:lvl9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28463B41-D1E2-458A-B844-AE0834E600DE}"/>
              </a:ext>
            </a:extLst>
          </p:cNvPr>
          <p:cNvSpPr>
            <a:spLocks noGrp="1"/>
          </p:cNvSpPr>
          <p:nvPr>
            <p:ph sz="quarter" idx="4"/>
          </p:nvPr>
        </p:nvSpPr>
        <p:spPr>
          <a:xfrm>
            <a:off x="6172203"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 xmlns:a16="http://schemas.microsoft.com/office/drawing/2014/main" id="{C2458B0F-4817-4C67-AB06-EB2ED8119BD2}"/>
              </a:ext>
            </a:extLst>
          </p:cNvPr>
          <p:cNvSpPr>
            <a:spLocks noGrp="1"/>
          </p:cNvSpPr>
          <p:nvPr>
            <p:ph type="dt" sz="half" idx="10"/>
          </p:nvPr>
        </p:nvSpPr>
        <p:spPr/>
        <p:txBody>
          <a:bodyPr/>
          <a:lstStyle/>
          <a:p>
            <a:fld id="{57F44FE7-4DBC-4005-8FCF-B3CB2E1274A0}" type="datetimeFigureOut">
              <a:rPr lang="en-US" smtClean="0"/>
              <a:pPr/>
              <a:t>9/2/2019</a:t>
            </a:fld>
            <a:endParaRPr lang="en-US"/>
          </a:p>
        </p:txBody>
      </p:sp>
      <p:sp>
        <p:nvSpPr>
          <p:cNvPr id="8" name="Espace réservé du pied de page 7">
            <a:extLst>
              <a:ext uri="{FF2B5EF4-FFF2-40B4-BE49-F238E27FC236}">
                <a16:creationId xmlns="" xmlns:a16="http://schemas.microsoft.com/office/drawing/2014/main" id="{83C91ABB-FE55-44E0-8242-A2EB2C2EB8D8}"/>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 xmlns:a16="http://schemas.microsoft.com/office/drawing/2014/main" id="{F3F11D6C-812D-4897-AACF-705CBE26FE3D}"/>
              </a:ext>
            </a:extLst>
          </p:cNvPr>
          <p:cNvSpPr>
            <a:spLocks noGrp="1"/>
          </p:cNvSpPr>
          <p:nvPr>
            <p:ph type="sldNum" sz="quarter" idx="12"/>
          </p:nvPr>
        </p:nvSpPr>
        <p:spPr/>
        <p:txBody>
          <a:bodyPr/>
          <a:lstStyle/>
          <a:p>
            <a:fld id="{2D393B1A-5AC2-4935-81B4-D59F0BC41637}" type="slidenum">
              <a:rPr lang="en-US" smtClean="0"/>
              <a:pPr/>
              <a:t>‹N°›</a:t>
            </a:fld>
            <a:endParaRPr lang="en-US"/>
          </a:p>
        </p:txBody>
      </p:sp>
    </p:spTree>
    <p:extLst>
      <p:ext uri="{BB962C8B-B14F-4D97-AF65-F5344CB8AC3E}">
        <p14:creationId xmlns:p14="http://schemas.microsoft.com/office/powerpoint/2010/main" xmlns="" val="95544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CC02342-3117-4935-AA7B-B207B728338C}"/>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 xmlns:a16="http://schemas.microsoft.com/office/drawing/2014/main" id="{B8C09B9F-9885-48C4-ACCB-092452FE8E8A}"/>
              </a:ext>
            </a:extLst>
          </p:cNvPr>
          <p:cNvSpPr>
            <a:spLocks noGrp="1"/>
          </p:cNvSpPr>
          <p:nvPr>
            <p:ph type="dt" sz="half" idx="10"/>
          </p:nvPr>
        </p:nvSpPr>
        <p:spPr/>
        <p:txBody>
          <a:bodyPr/>
          <a:lstStyle/>
          <a:p>
            <a:fld id="{57F44FE7-4DBC-4005-8FCF-B3CB2E1274A0}" type="datetimeFigureOut">
              <a:rPr lang="en-US" smtClean="0"/>
              <a:pPr/>
              <a:t>9/2/2019</a:t>
            </a:fld>
            <a:endParaRPr lang="en-US"/>
          </a:p>
        </p:txBody>
      </p:sp>
      <p:sp>
        <p:nvSpPr>
          <p:cNvPr id="4" name="Espace réservé du pied de page 3">
            <a:extLst>
              <a:ext uri="{FF2B5EF4-FFF2-40B4-BE49-F238E27FC236}">
                <a16:creationId xmlns="" xmlns:a16="http://schemas.microsoft.com/office/drawing/2014/main" id="{0206BFAB-5328-4E7A-A466-20CF3080D191}"/>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 xmlns:a16="http://schemas.microsoft.com/office/drawing/2014/main" id="{A6F44299-0CCC-4809-862F-5E397CF047AE}"/>
              </a:ext>
            </a:extLst>
          </p:cNvPr>
          <p:cNvSpPr>
            <a:spLocks noGrp="1"/>
          </p:cNvSpPr>
          <p:nvPr>
            <p:ph type="sldNum" sz="quarter" idx="12"/>
          </p:nvPr>
        </p:nvSpPr>
        <p:spPr/>
        <p:txBody>
          <a:bodyPr/>
          <a:lstStyle/>
          <a:p>
            <a:fld id="{2D393B1A-5AC2-4935-81B4-D59F0BC41637}" type="slidenum">
              <a:rPr lang="en-US" smtClean="0"/>
              <a:pPr/>
              <a:t>‹N°›</a:t>
            </a:fld>
            <a:endParaRPr lang="en-US"/>
          </a:p>
        </p:txBody>
      </p:sp>
    </p:spTree>
    <p:extLst>
      <p:ext uri="{BB962C8B-B14F-4D97-AF65-F5344CB8AC3E}">
        <p14:creationId xmlns:p14="http://schemas.microsoft.com/office/powerpoint/2010/main" xmlns="" val="48856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59E41399-5C85-4387-8583-43AACC179C0B}"/>
              </a:ext>
            </a:extLst>
          </p:cNvPr>
          <p:cNvSpPr>
            <a:spLocks noGrp="1"/>
          </p:cNvSpPr>
          <p:nvPr>
            <p:ph type="dt" sz="half" idx="10"/>
          </p:nvPr>
        </p:nvSpPr>
        <p:spPr/>
        <p:txBody>
          <a:bodyPr/>
          <a:lstStyle/>
          <a:p>
            <a:fld id="{57F44FE7-4DBC-4005-8FCF-B3CB2E1274A0}" type="datetimeFigureOut">
              <a:rPr lang="en-US" smtClean="0"/>
              <a:pPr/>
              <a:t>9/2/2019</a:t>
            </a:fld>
            <a:endParaRPr lang="en-US"/>
          </a:p>
        </p:txBody>
      </p:sp>
      <p:sp>
        <p:nvSpPr>
          <p:cNvPr id="3" name="Espace réservé du pied de page 2">
            <a:extLst>
              <a:ext uri="{FF2B5EF4-FFF2-40B4-BE49-F238E27FC236}">
                <a16:creationId xmlns="" xmlns:a16="http://schemas.microsoft.com/office/drawing/2014/main" id="{18132BBF-C7E4-4E0F-A9C4-8416C625284A}"/>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 xmlns:a16="http://schemas.microsoft.com/office/drawing/2014/main" id="{67E44D09-B8D2-4960-A43D-CB1705B14329}"/>
              </a:ext>
            </a:extLst>
          </p:cNvPr>
          <p:cNvSpPr>
            <a:spLocks noGrp="1"/>
          </p:cNvSpPr>
          <p:nvPr>
            <p:ph type="sldNum" sz="quarter" idx="12"/>
          </p:nvPr>
        </p:nvSpPr>
        <p:spPr/>
        <p:txBody>
          <a:bodyPr/>
          <a:lstStyle/>
          <a:p>
            <a:fld id="{2D393B1A-5AC2-4935-81B4-D59F0BC41637}" type="slidenum">
              <a:rPr lang="en-US" smtClean="0"/>
              <a:pPr/>
              <a:t>‹N°›</a:t>
            </a:fld>
            <a:endParaRPr lang="en-US"/>
          </a:p>
        </p:txBody>
      </p:sp>
    </p:spTree>
    <p:extLst>
      <p:ext uri="{BB962C8B-B14F-4D97-AF65-F5344CB8AC3E}">
        <p14:creationId xmlns:p14="http://schemas.microsoft.com/office/powerpoint/2010/main" xmlns="" val="177985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D0623A1-4015-4F83-A92A-85A422CBE79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 xmlns:a16="http://schemas.microsoft.com/office/drawing/2014/main" id="{9CF80DBC-69D9-4E88-BE39-438036E46CD4}"/>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 xmlns:a16="http://schemas.microsoft.com/office/drawing/2014/main" id="{81F8455B-9ECE-49BE-81A0-7F979CF2AE0B}"/>
              </a:ext>
            </a:extLst>
          </p:cNvPr>
          <p:cNvSpPr>
            <a:spLocks noGrp="1"/>
          </p:cNvSpPr>
          <p:nvPr>
            <p:ph type="body" sz="half" idx="2"/>
          </p:nvPr>
        </p:nvSpPr>
        <p:spPr>
          <a:xfrm>
            <a:off x="839788" y="2057402"/>
            <a:ext cx="3932237" cy="3811588"/>
          </a:xfrm>
        </p:spPr>
        <p:txBody>
          <a:bodyPr/>
          <a:lstStyle>
            <a:lvl1pPr marL="0" indent="0">
              <a:buNone/>
              <a:defRPr sz="1600"/>
            </a:lvl1pPr>
            <a:lvl2pPr marL="457083" indent="0">
              <a:buNone/>
              <a:defRPr sz="1500"/>
            </a:lvl2pPr>
            <a:lvl3pPr marL="914173" indent="0">
              <a:buNone/>
              <a:defRPr sz="1200"/>
            </a:lvl3pPr>
            <a:lvl4pPr marL="1371260" indent="0">
              <a:buNone/>
              <a:defRPr sz="1100"/>
            </a:lvl4pPr>
            <a:lvl5pPr marL="1828346" indent="0">
              <a:buNone/>
              <a:defRPr sz="1100"/>
            </a:lvl5pPr>
            <a:lvl6pPr marL="2285438" indent="0">
              <a:buNone/>
              <a:defRPr sz="1100"/>
            </a:lvl6pPr>
            <a:lvl7pPr marL="2742518" indent="0">
              <a:buNone/>
              <a:defRPr sz="1100"/>
            </a:lvl7pPr>
            <a:lvl8pPr marL="3199600" indent="0">
              <a:buNone/>
              <a:defRPr sz="1100"/>
            </a:lvl8pPr>
            <a:lvl9pPr marL="3656683" indent="0">
              <a:buNone/>
              <a:defRPr sz="11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C3571D16-86D3-4AF7-9071-AC0FFEAEA0C3}"/>
              </a:ext>
            </a:extLst>
          </p:cNvPr>
          <p:cNvSpPr>
            <a:spLocks noGrp="1"/>
          </p:cNvSpPr>
          <p:nvPr>
            <p:ph type="dt" sz="half" idx="10"/>
          </p:nvPr>
        </p:nvSpPr>
        <p:spPr/>
        <p:txBody>
          <a:bodyPr/>
          <a:lstStyle/>
          <a:p>
            <a:fld id="{57F44FE7-4DBC-4005-8FCF-B3CB2E1274A0}" type="datetimeFigureOut">
              <a:rPr lang="en-US" smtClean="0"/>
              <a:pPr/>
              <a:t>9/2/2019</a:t>
            </a:fld>
            <a:endParaRPr lang="en-US"/>
          </a:p>
        </p:txBody>
      </p:sp>
      <p:sp>
        <p:nvSpPr>
          <p:cNvPr id="6" name="Espace réservé du pied de page 5">
            <a:extLst>
              <a:ext uri="{FF2B5EF4-FFF2-40B4-BE49-F238E27FC236}">
                <a16:creationId xmlns="" xmlns:a16="http://schemas.microsoft.com/office/drawing/2014/main" id="{7078026A-0DCF-45A1-93F6-DD4E845A7486}"/>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 xmlns:a16="http://schemas.microsoft.com/office/drawing/2014/main" id="{28CC25D0-C8E9-4A17-94E0-33BD03FEA258}"/>
              </a:ext>
            </a:extLst>
          </p:cNvPr>
          <p:cNvSpPr>
            <a:spLocks noGrp="1"/>
          </p:cNvSpPr>
          <p:nvPr>
            <p:ph type="sldNum" sz="quarter" idx="12"/>
          </p:nvPr>
        </p:nvSpPr>
        <p:spPr/>
        <p:txBody>
          <a:bodyPr/>
          <a:lstStyle/>
          <a:p>
            <a:fld id="{2D393B1A-5AC2-4935-81B4-D59F0BC41637}" type="slidenum">
              <a:rPr lang="en-US" smtClean="0"/>
              <a:pPr/>
              <a:t>‹N°›</a:t>
            </a:fld>
            <a:endParaRPr lang="en-US"/>
          </a:p>
        </p:txBody>
      </p:sp>
    </p:spTree>
    <p:extLst>
      <p:ext uri="{BB962C8B-B14F-4D97-AF65-F5344CB8AC3E}">
        <p14:creationId xmlns:p14="http://schemas.microsoft.com/office/powerpoint/2010/main" xmlns="" val="226385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500FC8E-A27E-499B-9AA3-79FE485931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 xmlns:a16="http://schemas.microsoft.com/office/drawing/2014/main" id="{E93381F1-FD31-4E7C-87E5-8CF910BC528D}"/>
              </a:ext>
            </a:extLst>
          </p:cNvPr>
          <p:cNvSpPr>
            <a:spLocks noGrp="1"/>
          </p:cNvSpPr>
          <p:nvPr>
            <p:ph type="pic" idx="1"/>
          </p:nvPr>
        </p:nvSpPr>
        <p:spPr>
          <a:xfrm>
            <a:off x="5183188" y="987427"/>
            <a:ext cx="6172200" cy="4873625"/>
          </a:xfrm>
        </p:spPr>
        <p:txBody>
          <a:bodyPr/>
          <a:lstStyle>
            <a:lvl1pPr marL="0" indent="0">
              <a:buNone/>
              <a:defRPr sz="3200"/>
            </a:lvl1pPr>
            <a:lvl2pPr marL="457083" indent="0">
              <a:buNone/>
              <a:defRPr sz="2800"/>
            </a:lvl2pPr>
            <a:lvl3pPr marL="914173" indent="0">
              <a:buNone/>
              <a:defRPr sz="2400"/>
            </a:lvl3pPr>
            <a:lvl4pPr marL="1371260" indent="0">
              <a:buNone/>
              <a:defRPr sz="2000"/>
            </a:lvl4pPr>
            <a:lvl5pPr marL="1828346" indent="0">
              <a:buNone/>
              <a:defRPr sz="2000"/>
            </a:lvl5pPr>
            <a:lvl6pPr marL="2285438" indent="0">
              <a:buNone/>
              <a:defRPr sz="2000"/>
            </a:lvl6pPr>
            <a:lvl7pPr marL="2742518" indent="0">
              <a:buNone/>
              <a:defRPr sz="2000"/>
            </a:lvl7pPr>
            <a:lvl8pPr marL="3199600" indent="0">
              <a:buNone/>
              <a:defRPr sz="2000"/>
            </a:lvl8pPr>
            <a:lvl9pPr marL="3656683" indent="0">
              <a:buNone/>
              <a:defRPr sz="2000"/>
            </a:lvl9pPr>
          </a:lstStyle>
          <a:p>
            <a:endParaRPr lang="en-US"/>
          </a:p>
        </p:txBody>
      </p:sp>
      <p:sp>
        <p:nvSpPr>
          <p:cNvPr id="4" name="Espace réservé du texte 3">
            <a:extLst>
              <a:ext uri="{FF2B5EF4-FFF2-40B4-BE49-F238E27FC236}">
                <a16:creationId xmlns="" xmlns:a16="http://schemas.microsoft.com/office/drawing/2014/main" id="{C1328092-9424-486F-8828-F5F2C0F648D4}"/>
              </a:ext>
            </a:extLst>
          </p:cNvPr>
          <p:cNvSpPr>
            <a:spLocks noGrp="1"/>
          </p:cNvSpPr>
          <p:nvPr>
            <p:ph type="body" sz="half" idx="2"/>
          </p:nvPr>
        </p:nvSpPr>
        <p:spPr>
          <a:xfrm>
            <a:off x="839788" y="2057402"/>
            <a:ext cx="3932237" cy="3811588"/>
          </a:xfrm>
        </p:spPr>
        <p:txBody>
          <a:bodyPr/>
          <a:lstStyle>
            <a:lvl1pPr marL="0" indent="0">
              <a:buNone/>
              <a:defRPr sz="1600"/>
            </a:lvl1pPr>
            <a:lvl2pPr marL="457083" indent="0">
              <a:buNone/>
              <a:defRPr sz="1500"/>
            </a:lvl2pPr>
            <a:lvl3pPr marL="914173" indent="0">
              <a:buNone/>
              <a:defRPr sz="1200"/>
            </a:lvl3pPr>
            <a:lvl4pPr marL="1371260" indent="0">
              <a:buNone/>
              <a:defRPr sz="1100"/>
            </a:lvl4pPr>
            <a:lvl5pPr marL="1828346" indent="0">
              <a:buNone/>
              <a:defRPr sz="1100"/>
            </a:lvl5pPr>
            <a:lvl6pPr marL="2285438" indent="0">
              <a:buNone/>
              <a:defRPr sz="1100"/>
            </a:lvl6pPr>
            <a:lvl7pPr marL="2742518" indent="0">
              <a:buNone/>
              <a:defRPr sz="1100"/>
            </a:lvl7pPr>
            <a:lvl8pPr marL="3199600" indent="0">
              <a:buNone/>
              <a:defRPr sz="1100"/>
            </a:lvl8pPr>
            <a:lvl9pPr marL="3656683" indent="0">
              <a:buNone/>
              <a:defRPr sz="11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91609CC5-2331-4869-9AC5-0067C8BC7464}"/>
              </a:ext>
            </a:extLst>
          </p:cNvPr>
          <p:cNvSpPr>
            <a:spLocks noGrp="1"/>
          </p:cNvSpPr>
          <p:nvPr>
            <p:ph type="dt" sz="half" idx="10"/>
          </p:nvPr>
        </p:nvSpPr>
        <p:spPr/>
        <p:txBody>
          <a:bodyPr/>
          <a:lstStyle/>
          <a:p>
            <a:fld id="{57F44FE7-4DBC-4005-8FCF-B3CB2E1274A0}" type="datetimeFigureOut">
              <a:rPr lang="en-US" smtClean="0"/>
              <a:pPr/>
              <a:t>9/2/2019</a:t>
            </a:fld>
            <a:endParaRPr lang="en-US"/>
          </a:p>
        </p:txBody>
      </p:sp>
      <p:sp>
        <p:nvSpPr>
          <p:cNvPr id="6" name="Espace réservé du pied de page 5">
            <a:extLst>
              <a:ext uri="{FF2B5EF4-FFF2-40B4-BE49-F238E27FC236}">
                <a16:creationId xmlns="" xmlns:a16="http://schemas.microsoft.com/office/drawing/2014/main" id="{A94B48D3-2057-4620-8CB5-C363DB434259}"/>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 xmlns:a16="http://schemas.microsoft.com/office/drawing/2014/main" id="{118E8F27-C3A9-4D88-86D8-1CFF2386FB27}"/>
              </a:ext>
            </a:extLst>
          </p:cNvPr>
          <p:cNvSpPr>
            <a:spLocks noGrp="1"/>
          </p:cNvSpPr>
          <p:nvPr>
            <p:ph type="sldNum" sz="quarter" idx="12"/>
          </p:nvPr>
        </p:nvSpPr>
        <p:spPr/>
        <p:txBody>
          <a:bodyPr/>
          <a:lstStyle/>
          <a:p>
            <a:fld id="{2D393B1A-5AC2-4935-81B4-D59F0BC41637}" type="slidenum">
              <a:rPr lang="en-US" smtClean="0"/>
              <a:pPr/>
              <a:t>‹N°›</a:t>
            </a:fld>
            <a:endParaRPr lang="en-US"/>
          </a:p>
        </p:txBody>
      </p:sp>
    </p:spTree>
    <p:extLst>
      <p:ext uri="{BB962C8B-B14F-4D97-AF65-F5344CB8AC3E}">
        <p14:creationId xmlns:p14="http://schemas.microsoft.com/office/powerpoint/2010/main" xmlns="" val="751165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5BBD7F09-D181-435C-9CEB-8A9DD1A2ECF5}"/>
              </a:ext>
            </a:extLst>
          </p:cNvPr>
          <p:cNvSpPr>
            <a:spLocks noGrp="1"/>
          </p:cNvSpPr>
          <p:nvPr>
            <p:ph type="title"/>
          </p:nvPr>
        </p:nvSpPr>
        <p:spPr>
          <a:xfrm>
            <a:off x="838200" y="365125"/>
            <a:ext cx="10515600" cy="1325563"/>
          </a:xfrm>
          <a:prstGeom prst="rect">
            <a:avLst/>
          </a:prstGeom>
        </p:spPr>
        <p:txBody>
          <a:bodyPr vert="horz" lIns="91420" tIns="45718" rIns="91420" bIns="45718" rtlCol="0" anchor="ctr">
            <a:normAutofit/>
          </a:bodyPr>
          <a:lstStyle/>
          <a:p>
            <a:r>
              <a:rPr lang="fr-FR"/>
              <a:t>Modifiez le style du titre</a:t>
            </a:r>
            <a:endParaRPr lang="en-US"/>
          </a:p>
        </p:txBody>
      </p:sp>
      <p:sp>
        <p:nvSpPr>
          <p:cNvPr id="3" name="Espace réservé du texte 2">
            <a:extLst>
              <a:ext uri="{FF2B5EF4-FFF2-40B4-BE49-F238E27FC236}">
                <a16:creationId xmlns="" xmlns:a16="http://schemas.microsoft.com/office/drawing/2014/main" id="{6F4E2E0E-2FBD-4ECA-8D9F-8D6DD0BDBC3E}"/>
              </a:ext>
            </a:extLst>
          </p:cNvPr>
          <p:cNvSpPr>
            <a:spLocks noGrp="1"/>
          </p:cNvSpPr>
          <p:nvPr>
            <p:ph type="body" idx="1"/>
          </p:nvPr>
        </p:nvSpPr>
        <p:spPr>
          <a:xfrm>
            <a:off x="838200" y="1825624"/>
            <a:ext cx="10515600" cy="4351339"/>
          </a:xfrm>
          <a:prstGeom prst="rect">
            <a:avLst/>
          </a:prstGeom>
        </p:spPr>
        <p:txBody>
          <a:bodyPr vert="horz" lIns="91420" tIns="45718" rIns="91420" bIns="45718"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 xmlns:a16="http://schemas.microsoft.com/office/drawing/2014/main" id="{69FDB7D7-AD88-4198-B583-02252C536B28}"/>
              </a:ext>
            </a:extLst>
          </p:cNvPr>
          <p:cNvSpPr>
            <a:spLocks noGrp="1"/>
          </p:cNvSpPr>
          <p:nvPr>
            <p:ph type="dt" sz="half" idx="2"/>
          </p:nvPr>
        </p:nvSpPr>
        <p:spPr>
          <a:xfrm>
            <a:off x="838200" y="6356352"/>
            <a:ext cx="2743200" cy="365125"/>
          </a:xfrm>
          <a:prstGeom prst="rect">
            <a:avLst/>
          </a:prstGeom>
        </p:spPr>
        <p:txBody>
          <a:bodyPr vert="horz" lIns="91420" tIns="45718" rIns="91420" bIns="45718" rtlCol="0" anchor="ctr"/>
          <a:lstStyle>
            <a:lvl1pPr algn="l">
              <a:defRPr sz="1200">
                <a:solidFill>
                  <a:schemeClr val="tx1">
                    <a:tint val="75000"/>
                  </a:schemeClr>
                </a:solidFill>
              </a:defRPr>
            </a:lvl1pPr>
          </a:lstStyle>
          <a:p>
            <a:fld id="{57F44FE7-4DBC-4005-8FCF-B3CB2E1274A0}" type="datetimeFigureOut">
              <a:rPr lang="en-US" smtClean="0"/>
              <a:pPr/>
              <a:t>9/2/2019</a:t>
            </a:fld>
            <a:endParaRPr lang="en-US"/>
          </a:p>
        </p:txBody>
      </p:sp>
      <p:sp>
        <p:nvSpPr>
          <p:cNvPr id="5" name="Espace réservé du pied de page 4">
            <a:extLst>
              <a:ext uri="{FF2B5EF4-FFF2-40B4-BE49-F238E27FC236}">
                <a16:creationId xmlns="" xmlns:a16="http://schemas.microsoft.com/office/drawing/2014/main" id="{6E2A6B5A-752A-49C2-897B-DDBECCCD2A69}"/>
              </a:ext>
            </a:extLst>
          </p:cNvPr>
          <p:cNvSpPr>
            <a:spLocks noGrp="1"/>
          </p:cNvSpPr>
          <p:nvPr>
            <p:ph type="ftr" sz="quarter" idx="3"/>
          </p:nvPr>
        </p:nvSpPr>
        <p:spPr>
          <a:xfrm>
            <a:off x="4038600" y="6356352"/>
            <a:ext cx="4114800" cy="365125"/>
          </a:xfrm>
          <a:prstGeom prst="rect">
            <a:avLst/>
          </a:prstGeom>
        </p:spPr>
        <p:txBody>
          <a:bodyPr vert="horz" lIns="91420" tIns="45718" rIns="91420" bIns="45718"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 xmlns:a16="http://schemas.microsoft.com/office/drawing/2014/main" id="{C1E0A804-3606-4768-97F8-7F6CAB66EA60}"/>
              </a:ext>
            </a:extLst>
          </p:cNvPr>
          <p:cNvSpPr>
            <a:spLocks noGrp="1"/>
          </p:cNvSpPr>
          <p:nvPr>
            <p:ph type="sldNum" sz="quarter" idx="4"/>
          </p:nvPr>
        </p:nvSpPr>
        <p:spPr>
          <a:xfrm>
            <a:off x="8610600" y="6356352"/>
            <a:ext cx="2743200" cy="365125"/>
          </a:xfrm>
          <a:prstGeom prst="rect">
            <a:avLst/>
          </a:prstGeom>
        </p:spPr>
        <p:txBody>
          <a:bodyPr vert="horz" lIns="91420" tIns="45718" rIns="91420" bIns="45718" rtlCol="0" anchor="ctr"/>
          <a:lstStyle>
            <a:lvl1pPr algn="r">
              <a:defRPr sz="1200">
                <a:solidFill>
                  <a:schemeClr val="tx1">
                    <a:tint val="75000"/>
                  </a:schemeClr>
                </a:solidFill>
              </a:defRPr>
            </a:lvl1pPr>
          </a:lstStyle>
          <a:p>
            <a:fld id="{2D393B1A-5AC2-4935-81B4-D59F0BC41637}" type="slidenum">
              <a:rPr lang="en-US" smtClean="0"/>
              <a:pPr/>
              <a:t>‹N°›</a:t>
            </a:fld>
            <a:endParaRPr lang="en-US"/>
          </a:p>
        </p:txBody>
      </p:sp>
    </p:spTree>
    <p:extLst>
      <p:ext uri="{BB962C8B-B14F-4D97-AF65-F5344CB8AC3E}">
        <p14:creationId xmlns:p14="http://schemas.microsoft.com/office/powerpoint/2010/main" xmlns="" val="3527014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1" r:id="rId12"/>
  </p:sldLayoutIdLst>
  <p:txStyles>
    <p:titleStyle>
      <a:lvl1pPr algn="l" defTabSz="9141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46" indent="-228546" algn="l" defTabSz="91417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38" indent="-228546" algn="l" defTabSz="9141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8" indent="-228546" algn="l" defTabSz="9141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883"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973"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060"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146"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238"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4173" rtl="0" eaLnBrk="1" latinLnBrk="0" hangingPunct="1">
        <a:defRPr sz="1900" kern="1200">
          <a:solidFill>
            <a:schemeClr val="tx1"/>
          </a:solidFill>
          <a:latin typeface="+mn-lt"/>
          <a:ea typeface="+mn-ea"/>
          <a:cs typeface="+mn-cs"/>
        </a:defRPr>
      </a:lvl1pPr>
      <a:lvl2pPr marL="457083" algn="l" defTabSz="914173" rtl="0" eaLnBrk="1" latinLnBrk="0" hangingPunct="1">
        <a:defRPr sz="1900" kern="1200">
          <a:solidFill>
            <a:schemeClr val="tx1"/>
          </a:solidFill>
          <a:latin typeface="+mn-lt"/>
          <a:ea typeface="+mn-ea"/>
          <a:cs typeface="+mn-cs"/>
        </a:defRPr>
      </a:lvl2pPr>
      <a:lvl3pPr marL="914173" algn="l" defTabSz="914173" rtl="0" eaLnBrk="1" latinLnBrk="0" hangingPunct="1">
        <a:defRPr sz="1900" kern="1200">
          <a:solidFill>
            <a:schemeClr val="tx1"/>
          </a:solidFill>
          <a:latin typeface="+mn-lt"/>
          <a:ea typeface="+mn-ea"/>
          <a:cs typeface="+mn-cs"/>
        </a:defRPr>
      </a:lvl3pPr>
      <a:lvl4pPr marL="1371260" algn="l" defTabSz="914173" rtl="0" eaLnBrk="1" latinLnBrk="0" hangingPunct="1">
        <a:defRPr sz="1900" kern="1200">
          <a:solidFill>
            <a:schemeClr val="tx1"/>
          </a:solidFill>
          <a:latin typeface="+mn-lt"/>
          <a:ea typeface="+mn-ea"/>
          <a:cs typeface="+mn-cs"/>
        </a:defRPr>
      </a:lvl4pPr>
      <a:lvl5pPr marL="1828346" algn="l" defTabSz="914173" rtl="0" eaLnBrk="1" latinLnBrk="0" hangingPunct="1">
        <a:defRPr sz="1900" kern="1200">
          <a:solidFill>
            <a:schemeClr val="tx1"/>
          </a:solidFill>
          <a:latin typeface="+mn-lt"/>
          <a:ea typeface="+mn-ea"/>
          <a:cs typeface="+mn-cs"/>
        </a:defRPr>
      </a:lvl5pPr>
      <a:lvl6pPr marL="2285438" algn="l" defTabSz="914173" rtl="0" eaLnBrk="1" latinLnBrk="0" hangingPunct="1">
        <a:defRPr sz="1900" kern="1200">
          <a:solidFill>
            <a:schemeClr val="tx1"/>
          </a:solidFill>
          <a:latin typeface="+mn-lt"/>
          <a:ea typeface="+mn-ea"/>
          <a:cs typeface="+mn-cs"/>
        </a:defRPr>
      </a:lvl6pPr>
      <a:lvl7pPr marL="2742518" algn="l" defTabSz="914173" rtl="0" eaLnBrk="1" latinLnBrk="0" hangingPunct="1">
        <a:defRPr sz="1900" kern="1200">
          <a:solidFill>
            <a:schemeClr val="tx1"/>
          </a:solidFill>
          <a:latin typeface="+mn-lt"/>
          <a:ea typeface="+mn-ea"/>
          <a:cs typeface="+mn-cs"/>
        </a:defRPr>
      </a:lvl7pPr>
      <a:lvl8pPr marL="3199600" algn="l" defTabSz="914173" rtl="0" eaLnBrk="1" latinLnBrk="0" hangingPunct="1">
        <a:defRPr sz="1900" kern="1200">
          <a:solidFill>
            <a:schemeClr val="tx1"/>
          </a:solidFill>
          <a:latin typeface="+mn-lt"/>
          <a:ea typeface="+mn-ea"/>
          <a:cs typeface="+mn-cs"/>
        </a:defRPr>
      </a:lvl8pPr>
      <a:lvl9pPr marL="3656683" algn="l" defTabSz="914173"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30" tIns="45718" rIns="91430" bIns="45718"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4"/>
            <a:ext cx="10515600" cy="4351339"/>
          </a:xfrm>
          <a:prstGeom prst="rect">
            <a:avLst/>
          </a:prstGeom>
        </p:spPr>
        <p:txBody>
          <a:bodyPr vert="horz" lIns="91430" tIns="45718" rIns="91430"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30" tIns="45718" rIns="91430" bIns="45718" rtlCol="0" anchor="ctr"/>
          <a:lstStyle>
            <a:lvl1pPr algn="l">
              <a:defRPr sz="1200">
                <a:solidFill>
                  <a:schemeClr val="tx1">
                    <a:tint val="75000"/>
                  </a:schemeClr>
                </a:solidFill>
              </a:defRPr>
            </a:lvl1pPr>
          </a:lstStyle>
          <a:p>
            <a:pPr defTabSz="914286"/>
            <a:fld id="{06853BA6-F1B1-5644-9FD2-6EF83BEE101D}" type="datetimeFigureOut">
              <a:rPr lang="fr-FR" smtClean="0">
                <a:solidFill>
                  <a:prstClr val="black">
                    <a:tint val="75000"/>
                  </a:prstClr>
                </a:solidFill>
              </a:rPr>
              <a:pPr defTabSz="914286"/>
              <a:t>02/09/2019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30" tIns="45718" rIns="91430" bIns="45718" rtlCol="0" anchor="ctr"/>
          <a:lstStyle>
            <a:lvl1pPr algn="ctr">
              <a:defRPr sz="1200">
                <a:solidFill>
                  <a:schemeClr val="tx1">
                    <a:tint val="75000"/>
                  </a:schemeClr>
                </a:solidFill>
              </a:defRPr>
            </a:lvl1pPr>
          </a:lstStyle>
          <a:p>
            <a:pPr defTabSz="914286"/>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30" tIns="45718" rIns="91430" bIns="45718" rtlCol="0" anchor="ctr"/>
          <a:lstStyle>
            <a:lvl1pPr algn="r">
              <a:defRPr sz="1200">
                <a:solidFill>
                  <a:schemeClr val="tx1">
                    <a:tint val="75000"/>
                  </a:schemeClr>
                </a:solidFill>
              </a:defRPr>
            </a:lvl1pPr>
          </a:lstStyle>
          <a:p>
            <a:pPr defTabSz="914286"/>
            <a:fld id="{94487C98-E1F6-984E-816C-EA65EE71EF08}" type="slidenum">
              <a:rPr lang="fr-FR" smtClean="0">
                <a:solidFill>
                  <a:prstClr val="black">
                    <a:tint val="75000"/>
                  </a:prstClr>
                </a:solidFill>
              </a:rPr>
              <a:pPr defTabSz="914286"/>
              <a:t>‹N°›</a:t>
            </a:fld>
            <a:endParaRPr lang="fr-FR">
              <a:solidFill>
                <a:prstClr val="black">
                  <a:tint val="75000"/>
                </a:prstClr>
              </a:solidFill>
            </a:endParaRPr>
          </a:p>
        </p:txBody>
      </p:sp>
    </p:spTree>
    <p:extLst>
      <p:ext uri="{BB962C8B-B14F-4D97-AF65-F5344CB8AC3E}">
        <p14:creationId xmlns:p14="http://schemas.microsoft.com/office/powerpoint/2010/main" xmlns="" val="36787137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l" defTabSz="9142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3" indent="-228573" algn="l" defTabSz="914286"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18" indent="-228573" algn="l" defTabSz="914286"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858" indent="-228573" algn="l" defTabSz="914286"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000" indent="-228573" algn="l" defTabSz="914286" rtl="0" eaLnBrk="1" latinLnBrk="0" hangingPunct="1">
        <a:lnSpc>
          <a:spcPct val="90000"/>
        </a:lnSpc>
        <a:spcBef>
          <a:spcPts val="500"/>
        </a:spcBef>
        <a:buFont typeface="Arial"/>
        <a:buChar char="•"/>
        <a:defRPr sz="1900" kern="1200">
          <a:solidFill>
            <a:schemeClr val="tx1"/>
          </a:solidFill>
          <a:latin typeface="+mn-lt"/>
          <a:ea typeface="+mn-ea"/>
          <a:cs typeface="+mn-cs"/>
        </a:defRPr>
      </a:lvl4pPr>
      <a:lvl5pPr marL="2057143" indent="-228573" algn="l" defTabSz="914286" rtl="0" eaLnBrk="1" latinLnBrk="0" hangingPunct="1">
        <a:lnSpc>
          <a:spcPct val="90000"/>
        </a:lnSpc>
        <a:spcBef>
          <a:spcPts val="500"/>
        </a:spcBef>
        <a:buFont typeface="Arial"/>
        <a:buChar char="•"/>
        <a:defRPr sz="1900" kern="1200">
          <a:solidFill>
            <a:schemeClr val="tx1"/>
          </a:solidFill>
          <a:latin typeface="+mn-lt"/>
          <a:ea typeface="+mn-ea"/>
          <a:cs typeface="+mn-cs"/>
        </a:defRPr>
      </a:lvl5pPr>
      <a:lvl6pPr marL="2514286" indent="-228573" algn="l" defTabSz="914286"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fr-FR"/>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40"/>
            <a:ext cx="10972800" cy="1087267"/>
          </a:xfrm>
          <a:prstGeom prst="rect">
            <a:avLst/>
          </a:prstGeom>
        </p:spPr>
        <p:txBody>
          <a:bodyPr vert="horz" lIns="121909" tIns="60954" rIns="121909" bIns="60954"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1600201"/>
            <a:ext cx="10972800" cy="3960424"/>
          </a:xfrm>
          <a:prstGeom prst="rect">
            <a:avLst/>
          </a:prstGeom>
        </p:spPr>
        <p:txBody>
          <a:bodyPr vert="horz" lIns="121909" tIns="60954" rIns="121909" bIns="60954"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xmlns="" val="225635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2" r:id="rId12"/>
  </p:sldLayoutIdLst>
  <p:txStyles>
    <p:titleStyle>
      <a:lvl1pPr algn="ctr" defTabSz="609539" rtl="0" eaLnBrk="1" latinLnBrk="0" hangingPunct="1">
        <a:spcBef>
          <a:spcPct val="0"/>
        </a:spcBef>
        <a:buNone/>
        <a:defRPr sz="5900" b="0" i="0" kern="1200">
          <a:solidFill>
            <a:schemeClr val="tx1"/>
          </a:solidFill>
          <a:latin typeface="Gill Sans MT"/>
          <a:ea typeface="+mj-ea"/>
          <a:cs typeface="Gill Sans MT"/>
        </a:defRPr>
      </a:lvl1pPr>
    </p:titleStyle>
    <p:bodyStyle>
      <a:lvl1pPr marL="457155" indent="-457155" algn="l" defTabSz="609539" rtl="0" eaLnBrk="1" latinLnBrk="0" hangingPunct="1">
        <a:spcBef>
          <a:spcPct val="20000"/>
        </a:spcBef>
        <a:buFont typeface="Arial"/>
        <a:buChar char="•"/>
        <a:defRPr sz="4300" b="0" i="0" kern="1200">
          <a:solidFill>
            <a:schemeClr val="tx1"/>
          </a:solidFill>
          <a:latin typeface="Gill Sans MT"/>
          <a:ea typeface="+mn-ea"/>
          <a:cs typeface="Gill Sans MT"/>
        </a:defRPr>
      </a:lvl1pPr>
      <a:lvl2pPr marL="990502" indent="-380962" algn="l" defTabSz="609539" rtl="0" eaLnBrk="1" latinLnBrk="0" hangingPunct="1">
        <a:spcBef>
          <a:spcPct val="20000"/>
        </a:spcBef>
        <a:buFont typeface="Arial"/>
        <a:buChar char="–"/>
        <a:defRPr sz="3700" b="0" i="0" kern="1200">
          <a:solidFill>
            <a:schemeClr val="tx1"/>
          </a:solidFill>
          <a:latin typeface="Gill Sans MT"/>
          <a:ea typeface="+mn-ea"/>
          <a:cs typeface="Gill Sans MT"/>
        </a:defRPr>
      </a:lvl2pPr>
      <a:lvl3pPr marL="1523849" indent="-304768" algn="l" defTabSz="609539" rtl="0" eaLnBrk="1" latinLnBrk="0" hangingPunct="1">
        <a:spcBef>
          <a:spcPct val="20000"/>
        </a:spcBef>
        <a:buFont typeface="Arial"/>
        <a:buChar char="•"/>
        <a:defRPr sz="3200" b="0" i="0" kern="1200">
          <a:solidFill>
            <a:schemeClr val="tx1"/>
          </a:solidFill>
          <a:latin typeface="Gill Sans MT"/>
          <a:ea typeface="+mn-ea"/>
          <a:cs typeface="Gill Sans MT"/>
        </a:defRPr>
      </a:lvl3pPr>
      <a:lvl4pPr marL="2133387" indent="-304768" algn="l" defTabSz="609539" rtl="0" eaLnBrk="1" latinLnBrk="0" hangingPunct="1">
        <a:spcBef>
          <a:spcPct val="20000"/>
        </a:spcBef>
        <a:buFont typeface="Arial"/>
        <a:buChar char="–"/>
        <a:defRPr sz="2700" b="0" i="0" kern="1200">
          <a:solidFill>
            <a:schemeClr val="tx1"/>
          </a:solidFill>
          <a:latin typeface="Gill Sans MT"/>
          <a:ea typeface="+mn-ea"/>
          <a:cs typeface="Gill Sans MT"/>
        </a:defRPr>
      </a:lvl4pPr>
      <a:lvl5pPr marL="2742926" indent="-304768" algn="l" defTabSz="609539" rtl="0" eaLnBrk="1" latinLnBrk="0" hangingPunct="1">
        <a:spcBef>
          <a:spcPct val="20000"/>
        </a:spcBef>
        <a:buFont typeface="Arial"/>
        <a:buChar char="»"/>
        <a:defRPr sz="2700" b="0" i="0" kern="1200">
          <a:solidFill>
            <a:schemeClr val="tx1"/>
          </a:solidFill>
          <a:latin typeface="Gill Sans MT"/>
          <a:ea typeface="+mn-ea"/>
          <a:cs typeface="Gill Sans MT"/>
        </a:defRPr>
      </a:lvl5pPr>
      <a:lvl6pPr marL="3352464" indent="-304768" algn="l" defTabSz="609539" rtl="0" eaLnBrk="1" latinLnBrk="0" hangingPunct="1">
        <a:spcBef>
          <a:spcPct val="20000"/>
        </a:spcBef>
        <a:buFont typeface="Arial"/>
        <a:buChar char="•"/>
        <a:defRPr sz="2700"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700"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700"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fr-FR"/>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8.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m/url?sa=i&amp;rct=j&amp;q=&amp;esrc=s&amp;source=images&amp;cd=&amp;ved=2ahUKEwjPgJvNmLrdAhUDPFAKHUN4BNsQjRx6BAgBEAU&amp;url=http://www.publichealth.cam.ac.uk/funding/funders/european-society-cardiology-esc/&amp;psig=AOvVaw3qdhBMXg6J0y1msDkTiCCa&amp;ust=1537004055622491" TargetMode="Externa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s://www.google.com/url?sa=i&amp;rct=j&amp;q=&amp;esrc=s&amp;source=images&amp;cd=&amp;ved=2ahUKEwiDneaDmLrdAhWOZ1AKHQdQB9YQjRx6BAgBEAU&amp;url=https://www.seronet.info/article/traitements-resistances-echecs-les-recommandations-de-lafef-pour-le-vhc-72998&amp;psig=AOvVaw3ntXIfVjgL4jzmQarbIln-&amp;ust=153700386542050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8.xml"/><Relationship Id="rId5" Type="http://schemas.openxmlformats.org/officeDocument/2006/relationships/image" Target="../media/image11.pn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8.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2.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7.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google.com/url?sa=i&amp;rct=j&amp;q=&amp;esrc=s&amp;source=images&amp;cd=&amp;ved=2ahUKEwjPgJvNmLrdAhUDPFAKHUN4BNsQjRx6BAgBEAU&amp;url=http://www.publichealth.cam.ac.uk/funding/funders/european-society-cardiology-esc/&amp;psig=AOvVaw3qdhBMXg6J0y1msDkTiCCa&amp;ust=1537004055622491" TargetMode="External"/><Relationship Id="rId5" Type="http://schemas.openxmlformats.org/officeDocument/2006/relationships/image" Target="../media/image57.jpeg"/><Relationship Id="rId10" Type="http://schemas.openxmlformats.org/officeDocument/2006/relationships/image" Target="../media/image11.png"/><Relationship Id="rId4" Type="http://schemas.openxmlformats.org/officeDocument/2006/relationships/image" Target="../media/image56.png"/><Relationship Id="rId9"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png"/><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DneaDmLrdAhWOZ1AKHQdQB9YQjRx6BAgBEAU&amp;url=https://www.seronet.info/article/traitements-resistances-echecs-les-recommandations-de-lafef-pour-le-vhc-72998&amp;psig=AOvVaw3ntXIfVjgL4jzmQarbIln-&amp;ust=1537003865420500"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4.bin"/><Relationship Id="rId5" Type="http://schemas.openxmlformats.org/officeDocument/2006/relationships/image" Target="../media/image72.png"/><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s://www.google.com/url?sa=i&amp;rct=j&amp;q=&amp;esrc=s&amp;source=images&amp;cd=&amp;ved=2ahUKEwiiuJitmbrdAhULZ1AKHVPIAdsQjRx6BAgBEAU&amp;url=https://www.grazia.fr/lifestyle/psycho-sexo/linfidelite-a-t-elle-toujours-pour-consequence-le-divorce-821078&amp;psig=AOvVaw1JHkYCCrWw6ZU4l_Wzd45v&amp;ust=1537004275049136" TargetMode="Externa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oleObject" Target="../embeddings/Feuille_Microsoft_Office_Excel_97-20031.xls"/></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ac médecine Sorbonne Universite (clr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924" y="8736"/>
            <a:ext cx="1088616" cy="435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Objet 5"/>
          <p:cNvGraphicFramePr>
            <a:graphicFrameLocks noChangeAspect="1"/>
          </p:cNvGraphicFramePr>
          <p:nvPr>
            <p:extLst>
              <p:ext uri="{D42A27DB-BD31-4B8C-83A1-F6EECF244321}">
                <p14:modId xmlns:p14="http://schemas.microsoft.com/office/powerpoint/2010/main" xmlns="" val="1370512571"/>
              </p:ext>
            </p:extLst>
          </p:nvPr>
        </p:nvGraphicFramePr>
        <p:xfrm>
          <a:off x="5588633" y="3529875"/>
          <a:ext cx="4332523" cy="2745778"/>
        </p:xfrm>
        <a:graphic>
          <a:graphicData uri="http://schemas.openxmlformats.org/presentationml/2006/ole">
            <p:oleObj spid="_x0000_s3167" name="Image" r:id="rId5" imgW="4685714" imgH="2971429" progId="">
              <p:embed/>
            </p:oleObj>
          </a:graphicData>
        </a:graphic>
      </p:graphicFrame>
      <p:sp>
        <p:nvSpPr>
          <p:cNvPr id="8" name="Rectangle 7"/>
          <p:cNvSpPr/>
          <p:nvPr/>
        </p:nvSpPr>
        <p:spPr>
          <a:xfrm>
            <a:off x="3479656" y="6501343"/>
            <a:ext cx="7833747" cy="369316"/>
          </a:xfrm>
          <a:prstGeom prst="rect">
            <a:avLst/>
          </a:prstGeom>
        </p:spPr>
        <p:txBody>
          <a:bodyPr wrap="square" lIns="121890" tIns="60945" rIns="121890" bIns="60945">
            <a:spAutoFit/>
          </a:bodyPr>
          <a:lstStyle/>
          <a:p>
            <a:pPr defTabSz="609523"/>
            <a:r>
              <a:rPr lang="en-US" sz="1600" dirty="0">
                <a:solidFill>
                  <a:prstClr val="black"/>
                </a:solidFill>
              </a:rPr>
              <a:t>COI: Dr Collet has nothing to declare with respect to this presentation (action-coeur.org). </a:t>
            </a:r>
            <a:endParaRPr lang="en-GB" sz="1600" dirty="0">
              <a:solidFill>
                <a:prstClr val="black"/>
              </a:solidFill>
            </a:endParaRPr>
          </a:p>
        </p:txBody>
      </p:sp>
      <p:sp>
        <p:nvSpPr>
          <p:cNvPr id="10" name="Rectangle 5"/>
          <p:cNvSpPr>
            <a:spLocks noChangeArrowheads="1"/>
          </p:cNvSpPr>
          <p:nvPr/>
        </p:nvSpPr>
        <p:spPr bwMode="auto">
          <a:xfrm>
            <a:off x="403577" y="3667133"/>
            <a:ext cx="4823568" cy="1990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848" tIns="60924" rIns="121848" bIns="60924" anchor="ctr">
            <a:spAutoFit/>
          </a:bodyPr>
          <a:lstStyle>
            <a:lvl1pPr indent="449263"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indent="0" defTabSz="609215">
              <a:spcBef>
                <a:spcPct val="0"/>
              </a:spcBef>
              <a:buNone/>
            </a:pPr>
            <a:r>
              <a:rPr lang="fr-FR" altLang="fr-FR" sz="2800" b="1" dirty="0">
                <a:solidFill>
                  <a:srgbClr val="0000FF"/>
                </a:solidFill>
                <a:latin typeface="Gill Sans MT" panose="020B0502020104020203" pitchFamily="34" charset="0"/>
                <a:cs typeface="Arial" pitchFamily="34" charset="0"/>
              </a:rPr>
              <a:t>Jean-Philippe COLLET</a:t>
            </a:r>
          </a:p>
          <a:p>
            <a:pPr indent="0" defTabSz="609215">
              <a:spcBef>
                <a:spcPct val="0"/>
              </a:spcBef>
              <a:buNone/>
            </a:pPr>
            <a:endParaRPr lang="fr-FR" altLang="fr-FR" sz="2000" b="1" i="1" baseline="30000" dirty="0">
              <a:solidFill>
                <a:prstClr val="black"/>
              </a:solidFill>
              <a:latin typeface="Gill Sans MT" panose="020B0502020104020203" pitchFamily="34" charset="0"/>
              <a:cs typeface="Arial" pitchFamily="34" charset="0"/>
            </a:endParaRPr>
          </a:p>
          <a:p>
            <a:pPr indent="0" defTabSz="609215" eaLnBrk="1" hangingPunct="1">
              <a:spcBef>
                <a:spcPct val="0"/>
              </a:spcBef>
              <a:buNone/>
            </a:pPr>
            <a:r>
              <a:rPr lang="fr-FR" altLang="fr-FR" sz="2000" b="1" i="1" dirty="0">
                <a:solidFill>
                  <a:prstClr val="black"/>
                </a:solidFill>
                <a:latin typeface="Gill Sans MT" panose="020B0502020104020203" pitchFamily="34" charset="0"/>
                <a:cs typeface="Arial" pitchFamily="34" charset="0"/>
              </a:rPr>
              <a:t>Sorbonne Université</a:t>
            </a:r>
          </a:p>
          <a:p>
            <a:pPr indent="0" defTabSz="609215" eaLnBrk="1" hangingPunct="1">
              <a:spcBef>
                <a:spcPct val="0"/>
              </a:spcBef>
              <a:buNone/>
            </a:pPr>
            <a:r>
              <a:rPr lang="fr-FR" altLang="fr-FR" sz="2000" b="1" i="1" dirty="0">
                <a:solidFill>
                  <a:prstClr val="black"/>
                </a:solidFill>
                <a:latin typeface="Gill Sans MT" panose="020B0502020104020203" pitchFamily="34" charset="0"/>
                <a:cs typeface="Arial" pitchFamily="34" charset="0"/>
              </a:rPr>
              <a:t>Action </a:t>
            </a:r>
            <a:r>
              <a:rPr lang="fr-FR" altLang="fr-FR" sz="2000" b="1" i="1" dirty="0" err="1">
                <a:solidFill>
                  <a:prstClr val="black"/>
                </a:solidFill>
                <a:latin typeface="Gill Sans MT" panose="020B0502020104020203" pitchFamily="34" charset="0"/>
                <a:cs typeface="Arial" pitchFamily="34" charset="0"/>
              </a:rPr>
              <a:t>Study</a:t>
            </a:r>
            <a:r>
              <a:rPr lang="fr-FR" altLang="fr-FR" sz="2000" b="1" i="1" dirty="0">
                <a:solidFill>
                  <a:prstClr val="black"/>
                </a:solidFill>
                <a:latin typeface="Gill Sans MT" panose="020B0502020104020203" pitchFamily="34" charset="0"/>
                <a:cs typeface="Arial" pitchFamily="34" charset="0"/>
              </a:rPr>
              <a:t> Group (action-cœur.org)</a:t>
            </a:r>
          </a:p>
          <a:p>
            <a:pPr indent="0" defTabSz="609215" eaLnBrk="1" hangingPunct="1">
              <a:spcBef>
                <a:spcPct val="0"/>
              </a:spcBef>
              <a:buNone/>
            </a:pPr>
            <a:r>
              <a:rPr lang="fr-FR" altLang="fr-FR" sz="2000" b="1" i="1" dirty="0">
                <a:solidFill>
                  <a:prstClr val="black"/>
                </a:solidFill>
                <a:latin typeface="Gill Sans MT" panose="020B0502020104020203" pitchFamily="34" charset="0"/>
                <a:cs typeface="Arial" pitchFamily="34" charset="0"/>
              </a:rPr>
              <a:t>Institut de Cardiologie (APHP)</a:t>
            </a:r>
          </a:p>
          <a:p>
            <a:pPr indent="0" defTabSz="609215" eaLnBrk="1" hangingPunct="1">
              <a:spcBef>
                <a:spcPct val="0"/>
              </a:spcBef>
              <a:buNone/>
            </a:pPr>
            <a:r>
              <a:rPr lang="fr-FR" altLang="fr-FR" sz="2000" b="1" i="1" dirty="0">
                <a:solidFill>
                  <a:prstClr val="black"/>
                </a:solidFill>
                <a:latin typeface="Gill Sans MT" panose="020B0502020104020203" pitchFamily="34" charset="0"/>
                <a:cs typeface="Arial" pitchFamily="34" charset="0"/>
              </a:rPr>
              <a:t>Pitié-Salpêtrière</a:t>
            </a:r>
            <a:r>
              <a:rPr lang="fr-FR" altLang="fr-FR" sz="2000" b="1" i="1" dirty="0">
                <a:solidFill>
                  <a:srgbClr val="FF0000"/>
                </a:solidFill>
                <a:latin typeface="Gill Sans MT" panose="020B0502020104020203" pitchFamily="34" charset="0"/>
                <a:cs typeface="Arial" pitchFamily="34" charset="0"/>
              </a:rPr>
              <a:t>-</a:t>
            </a:r>
            <a:r>
              <a:rPr lang="fr-FR" altLang="fr-FR" sz="2000" b="1" i="1" dirty="0">
                <a:solidFill>
                  <a:prstClr val="black"/>
                </a:solidFill>
                <a:latin typeface="Gill Sans MT" panose="020B0502020104020203" pitchFamily="34" charset="0"/>
                <a:cs typeface="Arial" pitchFamily="34" charset="0"/>
              </a:rPr>
              <a:t>Paris, France </a:t>
            </a:r>
            <a:endParaRPr lang="fr-FR" altLang="fr-FR" sz="2000" dirty="0">
              <a:solidFill>
                <a:prstClr val="black"/>
              </a:solidFill>
              <a:latin typeface="Gill Sans MT" panose="020B0502020104020203" pitchFamily="34" charset="0"/>
              <a:cs typeface="Arial" pitchFamily="34" charset="0"/>
            </a:endParaRPr>
          </a:p>
        </p:txBody>
      </p:sp>
      <p:sp>
        <p:nvSpPr>
          <p:cNvPr id="11" name="ZoneTexte 1"/>
          <p:cNvSpPr txBox="1">
            <a:spLocks noChangeArrowheads="1"/>
          </p:cNvSpPr>
          <p:nvPr/>
        </p:nvSpPr>
        <p:spPr bwMode="auto">
          <a:xfrm>
            <a:off x="1460495" y="28441"/>
            <a:ext cx="10010044" cy="1477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848" tIns="60924" rIns="121848" bIns="60924">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ts val="0"/>
              </a:spcBef>
              <a:buNone/>
            </a:pPr>
            <a:r>
              <a:rPr lang="fr-FR" sz="4400" b="1" dirty="0">
                <a:solidFill>
                  <a:srgbClr val="0000FF"/>
                </a:solidFill>
                <a:latin typeface="Gill Sans MT" panose="020B0502020104020203" pitchFamily="34" charset="0"/>
                <a:cs typeface="Arial" pitchFamily="34" charset="0"/>
              </a:rPr>
              <a:t>There </a:t>
            </a:r>
            <a:r>
              <a:rPr lang="fr-FR" sz="4400" b="1" dirty="0" err="1">
                <a:solidFill>
                  <a:srgbClr val="0000FF"/>
                </a:solidFill>
                <a:latin typeface="Gill Sans MT" panose="020B0502020104020203" pitchFamily="34" charset="0"/>
                <a:cs typeface="Arial" pitchFamily="34" charset="0"/>
              </a:rPr>
              <a:t>is</a:t>
            </a:r>
            <a:r>
              <a:rPr lang="fr-FR" sz="4400" b="1" dirty="0">
                <a:solidFill>
                  <a:srgbClr val="0000FF"/>
                </a:solidFill>
                <a:latin typeface="Gill Sans MT" panose="020B0502020104020203" pitchFamily="34" charset="0"/>
                <a:cs typeface="Arial" pitchFamily="34" charset="0"/>
              </a:rPr>
              <a:t> </a:t>
            </a:r>
            <a:r>
              <a:rPr lang="fr-FR" sz="4400" b="1" dirty="0" err="1">
                <a:solidFill>
                  <a:srgbClr val="0000FF"/>
                </a:solidFill>
                <a:latin typeface="Gill Sans MT" panose="020B0502020104020203" pitchFamily="34" charset="0"/>
                <a:cs typeface="Arial" pitchFamily="34" charset="0"/>
              </a:rPr>
              <a:t>still</a:t>
            </a:r>
            <a:r>
              <a:rPr lang="fr-FR" sz="4400" b="1" dirty="0">
                <a:solidFill>
                  <a:srgbClr val="0000FF"/>
                </a:solidFill>
                <a:latin typeface="Gill Sans MT" panose="020B0502020104020203" pitchFamily="34" charset="0"/>
                <a:cs typeface="Arial" pitchFamily="34" charset="0"/>
              </a:rPr>
              <a:t> a place for </a:t>
            </a:r>
            <a:r>
              <a:rPr lang="fr-FR" sz="4400" b="1" dirty="0" err="1">
                <a:solidFill>
                  <a:srgbClr val="0000FF"/>
                </a:solidFill>
                <a:latin typeface="Gill Sans MT" panose="020B0502020104020203" pitchFamily="34" charset="0"/>
                <a:cs typeface="Arial" pitchFamily="34" charset="0"/>
              </a:rPr>
              <a:t>thrombolysis</a:t>
            </a:r>
            <a:r>
              <a:rPr lang="fr-FR" sz="4400" b="1" dirty="0">
                <a:solidFill>
                  <a:srgbClr val="0000FF"/>
                </a:solidFill>
                <a:latin typeface="Gill Sans MT" panose="020B0502020104020203" pitchFamily="34" charset="0"/>
                <a:cs typeface="Arial" pitchFamily="34" charset="0"/>
              </a:rPr>
              <a:t> in </a:t>
            </a:r>
            <a:r>
              <a:rPr lang="fr-FR" sz="4400" b="1" dirty="0" err="1">
                <a:solidFill>
                  <a:srgbClr val="0000FF"/>
                </a:solidFill>
                <a:latin typeface="Gill Sans MT" panose="020B0502020104020203" pitchFamily="34" charset="0"/>
                <a:cs typeface="Arial" pitchFamily="34" charset="0"/>
              </a:rPr>
              <a:t>myocardial</a:t>
            </a:r>
            <a:r>
              <a:rPr lang="fr-FR" sz="4400" b="1" dirty="0">
                <a:solidFill>
                  <a:srgbClr val="0000FF"/>
                </a:solidFill>
                <a:latin typeface="Gill Sans MT" panose="020B0502020104020203" pitchFamily="34" charset="0"/>
                <a:cs typeface="Arial" pitchFamily="34" charset="0"/>
              </a:rPr>
              <a:t> </a:t>
            </a:r>
            <a:r>
              <a:rPr lang="fr-FR" sz="4400" b="1" dirty="0" err="1">
                <a:solidFill>
                  <a:srgbClr val="0000FF"/>
                </a:solidFill>
                <a:latin typeface="Gill Sans MT" panose="020B0502020104020203" pitchFamily="34" charset="0"/>
                <a:cs typeface="Arial" pitchFamily="34" charset="0"/>
              </a:rPr>
              <a:t>infarction</a:t>
            </a:r>
            <a:r>
              <a:rPr lang="fr-FR" sz="4400" b="1" dirty="0">
                <a:solidFill>
                  <a:srgbClr val="0000FF"/>
                </a:solidFill>
                <a:latin typeface="Gill Sans MT" panose="020B0502020104020203" pitchFamily="34" charset="0"/>
                <a:cs typeface="Arial" pitchFamily="34" charset="0"/>
              </a:rPr>
              <a:t> - CON</a:t>
            </a:r>
            <a:r>
              <a:rPr lang="fr-FR" sz="4000" b="1" dirty="0">
                <a:solidFill>
                  <a:srgbClr val="4472C4"/>
                </a:solidFill>
                <a:latin typeface="Gill Sans MT" panose="020B0502020104020203" pitchFamily="34" charset="0"/>
              </a:rPr>
              <a:t>.</a:t>
            </a:r>
            <a:endParaRPr lang="fr-FR" altLang="fr-FR" sz="4000" b="1" dirty="0">
              <a:solidFill>
                <a:srgbClr val="4472C4"/>
              </a:solidFill>
              <a:latin typeface="Gill Sans MT" panose="020B0502020104020203" pitchFamily="34" charset="0"/>
            </a:endParaRPr>
          </a:p>
        </p:txBody>
      </p:sp>
      <p:pic>
        <p:nvPicPr>
          <p:cNvPr id="9" name="Picture 3" descr="Image 9.png"/>
          <p:cNvPicPr>
            <a:picLocks noChangeAspect="1"/>
          </p:cNvPicPr>
          <p:nvPr/>
        </p:nvPicPr>
        <p:blipFill>
          <a:blip r:embed="rId6" cstate="print">
            <a:extLst>
              <a:ext uri="{28A0092B-C50C-407E-A947-70E740481C1C}">
                <a14:useLocalDpi xmlns:a14="http://schemas.microsoft.com/office/drawing/2010/main" xmlns="" val="0"/>
              </a:ext>
            </a:extLst>
          </a:blip>
          <a:srcRect r="826"/>
          <a:stretch>
            <a:fillRect/>
          </a:stretch>
        </p:blipFill>
        <p:spPr bwMode="auto">
          <a:xfrm>
            <a:off x="174584" y="1616070"/>
            <a:ext cx="11817686" cy="1694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Image 11">
            <a:extLst>
              <a:ext uri="{FF2B5EF4-FFF2-40B4-BE49-F238E27FC236}">
                <a16:creationId xmlns="" xmlns:a16="http://schemas.microsoft.com/office/drawing/2014/main" id="{D9595203-E15E-49C7-83AC-A4AA3BE8DC22}"/>
              </a:ext>
            </a:extLst>
          </p:cNvPr>
          <p:cNvPicPr>
            <a:picLocks noChangeAspect="1"/>
          </p:cNvPicPr>
          <p:nvPr/>
        </p:nvPicPr>
        <p:blipFill rotWithShape="1">
          <a:blip r:embed="rId7" cstate="print"/>
          <a:srcRect l="29870" r="36364"/>
          <a:stretch/>
        </p:blipFill>
        <p:spPr>
          <a:xfrm>
            <a:off x="10175775" y="4361780"/>
            <a:ext cx="2016225" cy="919401"/>
          </a:xfrm>
          <a:prstGeom prst="rect">
            <a:avLst/>
          </a:prstGeom>
        </p:spPr>
      </p:pic>
    </p:spTree>
    <p:extLst>
      <p:ext uri="{BB962C8B-B14F-4D97-AF65-F5344CB8AC3E}">
        <p14:creationId xmlns:p14="http://schemas.microsoft.com/office/powerpoint/2010/main" xmlns="" val="4241082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re 1"/>
          <p:cNvSpPr txBox="1">
            <a:spLocks/>
          </p:cNvSpPr>
          <p:nvPr/>
        </p:nvSpPr>
        <p:spPr bwMode="auto">
          <a:xfrm>
            <a:off x="540811" y="-14816"/>
            <a:ext cx="11233151" cy="93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14" tIns="60957" rIns="121914" bIns="60957" numCol="1" anchor="t" anchorCtr="0" compatLnSpc="1">
            <a:prstTxWarp prst="textNoShape">
              <a:avLst/>
            </a:prstTxWarp>
          </a:bodyPr>
          <a:lstStyle>
            <a:lvl1pPr algn="l" rtl="0" eaLnBrk="0" fontAlgn="base" hangingPunct="0">
              <a:lnSpc>
                <a:spcPts val="4667"/>
              </a:lnSpc>
              <a:spcBef>
                <a:spcPct val="0"/>
              </a:spcBef>
              <a:spcAft>
                <a:spcPct val="0"/>
              </a:spcAft>
              <a:defRPr sz="4000" b="1" kern="1200">
                <a:solidFill>
                  <a:schemeClr val="tx2"/>
                </a:solidFill>
                <a:latin typeface="Calibri" panose="020F0502020204030204" pitchFamily="34" charset="0"/>
                <a:ea typeface="+mj-ea"/>
                <a:cs typeface="+mj-cs"/>
              </a:defRPr>
            </a:lvl1pPr>
            <a:lvl2pPr algn="l" rtl="0" eaLnBrk="0" fontAlgn="base" hangingPunct="0">
              <a:lnSpc>
                <a:spcPts val="4667"/>
              </a:lnSpc>
              <a:spcBef>
                <a:spcPct val="0"/>
              </a:spcBef>
              <a:spcAft>
                <a:spcPct val="0"/>
              </a:spcAft>
              <a:defRPr sz="4000" b="1">
                <a:solidFill>
                  <a:schemeClr val="tx2"/>
                </a:solidFill>
                <a:latin typeface="Calibri" pitchFamily="34" charset="0"/>
              </a:defRPr>
            </a:lvl2pPr>
            <a:lvl3pPr algn="l" rtl="0" eaLnBrk="0" fontAlgn="base" hangingPunct="0">
              <a:lnSpc>
                <a:spcPts val="4667"/>
              </a:lnSpc>
              <a:spcBef>
                <a:spcPct val="0"/>
              </a:spcBef>
              <a:spcAft>
                <a:spcPct val="0"/>
              </a:spcAft>
              <a:defRPr sz="4000" b="1">
                <a:solidFill>
                  <a:schemeClr val="tx2"/>
                </a:solidFill>
                <a:latin typeface="Calibri" pitchFamily="34" charset="0"/>
              </a:defRPr>
            </a:lvl3pPr>
            <a:lvl4pPr algn="l" rtl="0" eaLnBrk="0" fontAlgn="base" hangingPunct="0">
              <a:lnSpc>
                <a:spcPts val="4667"/>
              </a:lnSpc>
              <a:spcBef>
                <a:spcPct val="0"/>
              </a:spcBef>
              <a:spcAft>
                <a:spcPct val="0"/>
              </a:spcAft>
              <a:defRPr sz="4000" b="1">
                <a:solidFill>
                  <a:schemeClr val="tx2"/>
                </a:solidFill>
                <a:latin typeface="Calibri" pitchFamily="34" charset="0"/>
              </a:defRPr>
            </a:lvl4pPr>
            <a:lvl5pPr algn="l" rtl="0" eaLnBrk="0" fontAlgn="base" hangingPunct="0">
              <a:lnSpc>
                <a:spcPts val="4667"/>
              </a:lnSpc>
              <a:spcBef>
                <a:spcPct val="0"/>
              </a:spcBef>
              <a:spcAft>
                <a:spcPct val="0"/>
              </a:spcAft>
              <a:defRPr sz="4000" b="1">
                <a:solidFill>
                  <a:schemeClr val="tx2"/>
                </a:solidFill>
                <a:latin typeface="Calibri" pitchFamily="34" charset="0"/>
              </a:defRPr>
            </a:lvl5pPr>
            <a:lvl6pPr marL="609570" algn="l" rtl="0" fontAlgn="base">
              <a:lnSpc>
                <a:spcPts val="4667"/>
              </a:lnSpc>
              <a:spcBef>
                <a:spcPct val="0"/>
              </a:spcBef>
              <a:spcAft>
                <a:spcPct val="0"/>
              </a:spcAft>
              <a:defRPr sz="4000" b="1">
                <a:solidFill>
                  <a:schemeClr val="tx2"/>
                </a:solidFill>
                <a:latin typeface="Calibri" pitchFamily="34" charset="0"/>
              </a:defRPr>
            </a:lvl6pPr>
            <a:lvl7pPr marL="1219140" algn="l" rtl="0" fontAlgn="base">
              <a:lnSpc>
                <a:spcPts val="4667"/>
              </a:lnSpc>
              <a:spcBef>
                <a:spcPct val="0"/>
              </a:spcBef>
              <a:spcAft>
                <a:spcPct val="0"/>
              </a:spcAft>
              <a:defRPr sz="4000" b="1">
                <a:solidFill>
                  <a:schemeClr val="tx2"/>
                </a:solidFill>
                <a:latin typeface="Calibri" pitchFamily="34" charset="0"/>
              </a:defRPr>
            </a:lvl7pPr>
            <a:lvl8pPr marL="1828709" algn="l" rtl="0" fontAlgn="base">
              <a:lnSpc>
                <a:spcPts val="4667"/>
              </a:lnSpc>
              <a:spcBef>
                <a:spcPct val="0"/>
              </a:spcBef>
              <a:spcAft>
                <a:spcPct val="0"/>
              </a:spcAft>
              <a:defRPr sz="4000" b="1">
                <a:solidFill>
                  <a:schemeClr val="tx2"/>
                </a:solidFill>
                <a:latin typeface="Calibri" pitchFamily="34" charset="0"/>
              </a:defRPr>
            </a:lvl8pPr>
            <a:lvl9pPr marL="2438278" algn="l" rtl="0" fontAlgn="base">
              <a:lnSpc>
                <a:spcPts val="4667"/>
              </a:lnSpc>
              <a:spcBef>
                <a:spcPct val="0"/>
              </a:spcBef>
              <a:spcAft>
                <a:spcPct val="0"/>
              </a:spcAft>
              <a:defRPr sz="4000" b="1">
                <a:solidFill>
                  <a:schemeClr val="tx2"/>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fr-FR" sz="3200" b="1" i="0" u="none" strike="noStrike" kern="1200" cap="none" spc="0" normalizeH="0" noProof="0" dirty="0" smtClean="0">
                <a:ln>
                  <a:noFill/>
                </a:ln>
                <a:solidFill>
                  <a:srgbClr val="C00000"/>
                </a:solidFill>
                <a:effectLst/>
                <a:uLnTx/>
                <a:uFillTx/>
                <a:latin typeface="Gill Sans MT" panose="020B0502020104020203" pitchFamily="34" charset="0"/>
              </a:rPr>
              <a:t>In observational studies, as D2B– D2N* times increase, the advantage of PPCI over fibrinolysis declines…</a:t>
            </a:r>
            <a:endParaRPr kumimoji="0" lang="fr-FR" altLang="fr-FR" sz="3200" b="1" i="0" u="none" strike="noStrike" kern="1200" cap="none" spc="0" normalizeH="0" noProof="0" dirty="0">
              <a:ln>
                <a:noFill/>
              </a:ln>
              <a:solidFill>
                <a:srgbClr val="C00000"/>
              </a:solidFill>
              <a:effectLst/>
              <a:uLnTx/>
              <a:uFillTx/>
              <a:latin typeface="Gill Sans MT" panose="020B0502020104020203" pitchFamily="34" charset="0"/>
            </a:endParaRPr>
          </a:p>
        </p:txBody>
      </p:sp>
      <p:sp>
        <p:nvSpPr>
          <p:cNvPr id="52" name="Espace réservé du texte 4"/>
          <p:cNvSpPr txBox="1">
            <a:spLocks/>
          </p:cNvSpPr>
          <p:nvPr/>
        </p:nvSpPr>
        <p:spPr bwMode="auto">
          <a:xfrm>
            <a:off x="0" y="6447682"/>
            <a:ext cx="9264651" cy="275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14" tIns="60957" rIns="121914" bIns="60957" numCol="1" anchor="t" anchorCtr="0" compatLnSpc="1">
            <a:prstTxWarp prst="textNoShape">
              <a:avLst/>
            </a:prstTxWarp>
            <a:noAutofit/>
          </a:bodyPr>
          <a:lstStyle>
            <a:lvl1pPr marL="0" indent="0" algn="l" rtl="0" eaLnBrk="0" fontAlgn="base" hangingPunct="0">
              <a:spcBef>
                <a:spcPct val="20000"/>
              </a:spcBef>
              <a:spcAft>
                <a:spcPct val="0"/>
              </a:spcAft>
              <a:buFont typeface="Arial" pitchFamily="34" charset="0"/>
              <a:buNone/>
              <a:defRPr sz="1600" kern="1200">
                <a:solidFill>
                  <a:schemeClr val="tx1"/>
                </a:solidFill>
                <a:latin typeface="+mn-lt"/>
                <a:ea typeface="+mn-ea"/>
                <a:cs typeface="+mn-cs"/>
              </a:defRPr>
            </a:lvl1pPr>
            <a:lvl2pPr marL="609570" indent="0" algn="l" rtl="0" eaLnBrk="0" fontAlgn="base" hangingPunct="0">
              <a:spcBef>
                <a:spcPct val="20000"/>
              </a:spcBef>
              <a:spcAft>
                <a:spcPct val="0"/>
              </a:spcAft>
              <a:buFont typeface="Arial" pitchFamily="34" charset="0"/>
              <a:buNone/>
              <a:defRPr sz="1600" kern="1200">
                <a:solidFill>
                  <a:schemeClr val="tx1"/>
                </a:solidFill>
                <a:latin typeface="+mn-lt"/>
                <a:ea typeface="+mn-ea"/>
                <a:cs typeface="+mn-cs"/>
              </a:defRPr>
            </a:lvl2pPr>
            <a:lvl3pPr marL="1219140" indent="0" algn="l" rtl="0" eaLnBrk="0" fontAlgn="base" hangingPunct="0">
              <a:spcBef>
                <a:spcPct val="20000"/>
              </a:spcBef>
              <a:spcAft>
                <a:spcPct val="0"/>
              </a:spcAft>
              <a:buFont typeface="Arial" pitchFamily="34" charset="0"/>
              <a:buNone/>
              <a:defRPr sz="1600" kern="1200">
                <a:solidFill>
                  <a:schemeClr val="tx1"/>
                </a:solidFill>
                <a:latin typeface="+mn-lt"/>
                <a:ea typeface="+mn-ea"/>
                <a:cs typeface="+mn-cs"/>
              </a:defRPr>
            </a:lvl3pPr>
            <a:lvl4pPr marL="1828709" indent="0" algn="l" rtl="0" eaLnBrk="0" fontAlgn="base" hangingPunct="0">
              <a:spcBef>
                <a:spcPct val="20000"/>
              </a:spcBef>
              <a:spcAft>
                <a:spcPct val="0"/>
              </a:spcAft>
              <a:buFont typeface="Arial" pitchFamily="34" charset="0"/>
              <a:buNone/>
              <a:defRPr sz="1600" kern="1200">
                <a:solidFill>
                  <a:schemeClr val="tx1"/>
                </a:solidFill>
                <a:latin typeface="+mn-lt"/>
                <a:ea typeface="+mn-ea"/>
                <a:cs typeface="+mn-cs"/>
              </a:defRPr>
            </a:lvl4pPr>
            <a:lvl5pPr marL="2438278" indent="0" algn="l" rtl="0" eaLnBrk="0" fontAlgn="base" hangingPunct="0">
              <a:spcBef>
                <a:spcPct val="20000"/>
              </a:spcBef>
              <a:spcAft>
                <a:spcPct val="0"/>
              </a:spcAft>
              <a:buFont typeface="Arial" pitchFamily="34" charset="0"/>
              <a:buNone/>
              <a:defRPr sz="16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fr-FR" altLang="fr-FR" sz="2000" b="0" i="0" u="none" strike="noStrike" kern="1200" cap="none" spc="0" normalizeH="0" baseline="0" noProof="0" dirty="0" smtClean="0">
                <a:ln>
                  <a:noFill/>
                </a:ln>
                <a:solidFill>
                  <a:sysClr val="windowText" lastClr="000000"/>
                </a:solidFill>
                <a:effectLst/>
                <a:uLnTx/>
                <a:uFillTx/>
                <a:latin typeface="Calibri"/>
                <a:ea typeface="+mn-ea"/>
                <a:cs typeface="+mn-cs"/>
              </a:rPr>
              <a:t>Pinto DS et al. </a:t>
            </a:r>
            <a:r>
              <a:rPr kumimoji="0" lang="fr-FR" altLang="fr-FR" sz="2000" b="0" i="1" u="none" strike="noStrike" kern="1200" cap="none" spc="0" normalizeH="0" baseline="0" noProof="0" dirty="0" smtClean="0">
                <a:ln>
                  <a:noFill/>
                </a:ln>
                <a:solidFill>
                  <a:sysClr val="windowText" lastClr="000000"/>
                </a:solidFill>
                <a:effectLst/>
                <a:uLnTx/>
                <a:uFillTx/>
                <a:latin typeface="Calibri"/>
                <a:ea typeface="+mn-ea"/>
                <a:cs typeface="+mn-cs"/>
              </a:rPr>
              <a:t>Circulation </a:t>
            </a:r>
            <a:r>
              <a:rPr kumimoji="0" lang="fr-FR" altLang="fr-FR" sz="2000" b="0" i="0" u="none" strike="noStrike" kern="1200" cap="none" spc="0" normalizeH="0" baseline="0" noProof="0" dirty="0" smtClean="0">
                <a:ln>
                  <a:noFill/>
                </a:ln>
                <a:solidFill>
                  <a:sysClr val="windowText" lastClr="000000"/>
                </a:solidFill>
                <a:effectLst/>
                <a:uLnTx/>
                <a:uFillTx/>
                <a:latin typeface="Calibri"/>
                <a:ea typeface="+mn-ea"/>
                <a:cs typeface="+mn-cs"/>
              </a:rPr>
              <a:t>2006;114:2019-25</a:t>
            </a:r>
          </a:p>
        </p:txBody>
      </p:sp>
      <p:sp>
        <p:nvSpPr>
          <p:cNvPr id="53" name="ZoneTexte 52"/>
          <p:cNvSpPr txBox="1"/>
          <p:nvPr/>
        </p:nvSpPr>
        <p:spPr bwMode="auto">
          <a:xfrm>
            <a:off x="266701" y="1420287"/>
            <a:ext cx="7098787" cy="738656"/>
          </a:xfrm>
          <a:prstGeom prst="rect">
            <a:avLst/>
          </a:prstGeom>
          <a:noFill/>
          <a:ln w="12700">
            <a:noFill/>
            <a:miter lim="800000"/>
            <a:headEnd/>
            <a:tailEnd/>
          </a:ln>
        </p:spPr>
        <p:txBody>
          <a:bodyPr wrap="none" lIns="121912" tIns="60956" rIns="121912" bIns="60956">
            <a:spAutoFit/>
          </a:bodyPr>
          <a:lstStyle/>
          <a:p>
            <a:pPr marL="380972" indent="-380972" defTabSz="1219170">
              <a:buFont typeface="Arial" panose="020B0604020202020204" pitchFamily="34" charset="0"/>
              <a:buChar char="•"/>
              <a:defRPr/>
            </a:pPr>
            <a:r>
              <a:rPr lang="en-US" sz="2000" dirty="0">
                <a:solidFill>
                  <a:srgbClr val="1F497D"/>
                </a:solidFill>
                <a:cs typeface="Arial" pitchFamily="34" charset="0"/>
              </a:rPr>
              <a:t>N =</a:t>
            </a:r>
            <a:r>
              <a:rPr lang="en-US" sz="2000" b="1" dirty="0">
                <a:solidFill>
                  <a:srgbClr val="1F497D"/>
                </a:solidFill>
                <a:cs typeface="Arial" pitchFamily="34" charset="0"/>
              </a:rPr>
              <a:t>192,509</a:t>
            </a:r>
            <a:r>
              <a:rPr lang="en-US" sz="2000" dirty="0">
                <a:solidFill>
                  <a:srgbClr val="1F497D"/>
                </a:solidFill>
                <a:cs typeface="Arial" pitchFamily="34" charset="0"/>
              </a:rPr>
              <a:t> patients / </a:t>
            </a:r>
            <a:r>
              <a:rPr lang="en-US" sz="2000" b="1" dirty="0">
                <a:solidFill>
                  <a:srgbClr val="1F497D"/>
                </a:solidFill>
                <a:cs typeface="Arial" pitchFamily="34" charset="0"/>
              </a:rPr>
              <a:t>645</a:t>
            </a:r>
            <a:r>
              <a:rPr lang="en-US" sz="2000" dirty="0">
                <a:solidFill>
                  <a:srgbClr val="1F497D"/>
                </a:solidFill>
                <a:cs typeface="Arial" pitchFamily="34" charset="0"/>
              </a:rPr>
              <a:t> hospitals</a:t>
            </a:r>
          </a:p>
          <a:p>
            <a:pPr marL="380972" indent="-380972" defTabSz="1219170">
              <a:buFont typeface="Arial" panose="020B0604020202020204" pitchFamily="34" charset="0"/>
              <a:buChar char="•"/>
              <a:defRPr/>
            </a:pPr>
            <a:r>
              <a:rPr lang="en-US" sz="2000" dirty="0">
                <a:solidFill>
                  <a:srgbClr val="1F497D"/>
                </a:solidFill>
                <a:cs typeface="Arial" pitchFamily="34" charset="0"/>
              </a:rPr>
              <a:t>Odds of death for </a:t>
            </a:r>
            <a:r>
              <a:rPr lang="en-US" sz="2000" b="1" dirty="0">
                <a:solidFill>
                  <a:srgbClr val="1F497D"/>
                </a:solidFill>
                <a:cs typeface="Arial" pitchFamily="34" charset="0"/>
              </a:rPr>
              <a:t>thrombolysis</a:t>
            </a:r>
            <a:r>
              <a:rPr lang="en-US" sz="2000" dirty="0">
                <a:solidFill>
                  <a:srgbClr val="1F497D"/>
                </a:solidFill>
                <a:cs typeface="Arial" pitchFamily="34" charset="0"/>
              </a:rPr>
              <a:t>  versus </a:t>
            </a:r>
            <a:r>
              <a:rPr lang="en-US" sz="2000" b="1" dirty="0">
                <a:solidFill>
                  <a:srgbClr val="1F497D"/>
                </a:solidFill>
                <a:cs typeface="Arial" pitchFamily="34" charset="0"/>
              </a:rPr>
              <a:t>PPCI</a:t>
            </a:r>
            <a:r>
              <a:rPr lang="en-US" sz="2000" dirty="0">
                <a:solidFill>
                  <a:srgbClr val="1F497D"/>
                </a:solidFill>
                <a:cs typeface="Arial" pitchFamily="34" charset="0"/>
              </a:rPr>
              <a:t> according to time</a:t>
            </a:r>
          </a:p>
        </p:txBody>
      </p:sp>
      <p:sp>
        <p:nvSpPr>
          <p:cNvPr id="54" name="Text Box 4"/>
          <p:cNvSpPr txBox="1">
            <a:spLocks noChangeArrowheads="1"/>
          </p:cNvSpPr>
          <p:nvPr/>
        </p:nvSpPr>
        <p:spPr bwMode="auto">
          <a:xfrm rot="10800000">
            <a:off x="1113262" y="2539539"/>
            <a:ext cx="461649" cy="2610770"/>
          </a:xfrm>
          <a:prstGeom prst="rect">
            <a:avLst/>
          </a:prstGeom>
          <a:noFill/>
          <a:ln w="9525">
            <a:noFill/>
            <a:miter lim="800000"/>
            <a:headEnd/>
            <a:tailEnd/>
          </a:ln>
        </p:spPr>
        <p:txBody>
          <a:bodyPr vert="eaVert" wrap="none" lIns="121912" tIns="60956" rIns="121912" bIns="60956">
            <a:spAutoFit/>
          </a:bodyPr>
          <a:lstStyle/>
          <a:p>
            <a:pPr algn="ctr" defTabSz="1219170">
              <a:defRPr/>
            </a:pPr>
            <a:r>
              <a:rPr lang="en-US" sz="1400" b="1" dirty="0">
                <a:solidFill>
                  <a:srgbClr val="002060"/>
                </a:solidFill>
                <a:cs typeface="Arial" pitchFamily="34" charset="0"/>
              </a:rPr>
              <a:t>Odds of Death With thrombolysis</a:t>
            </a:r>
          </a:p>
        </p:txBody>
      </p:sp>
      <p:sp>
        <p:nvSpPr>
          <p:cNvPr id="55" name="Text Box 5"/>
          <p:cNvSpPr txBox="1">
            <a:spLocks noChangeArrowheads="1"/>
          </p:cNvSpPr>
          <p:nvPr/>
        </p:nvSpPr>
        <p:spPr bwMode="auto">
          <a:xfrm>
            <a:off x="3527995" y="5590119"/>
            <a:ext cx="7068532" cy="415495"/>
          </a:xfrm>
          <a:prstGeom prst="rect">
            <a:avLst/>
          </a:prstGeom>
          <a:noFill/>
          <a:ln w="9525">
            <a:noFill/>
            <a:miter lim="800000"/>
            <a:headEnd/>
            <a:tailEnd/>
          </a:ln>
        </p:spPr>
        <p:txBody>
          <a:bodyPr wrap="none" lIns="121912" tIns="60956" rIns="121912" bIns="60956">
            <a:spAutoFit/>
          </a:bodyPr>
          <a:lstStyle/>
          <a:p>
            <a:pPr algn="ctr" defTabSz="1219170">
              <a:defRPr/>
            </a:pPr>
            <a:r>
              <a:rPr lang="en-US" b="1" dirty="0">
                <a:solidFill>
                  <a:srgbClr val="002060"/>
                </a:solidFill>
                <a:cs typeface="Arial" pitchFamily="34" charset="0"/>
              </a:rPr>
              <a:t>PCI-Related Delay (</a:t>
            </a:r>
            <a:r>
              <a:rPr lang="en-US" b="1" dirty="0" smtClean="0">
                <a:solidFill>
                  <a:srgbClr val="002060"/>
                </a:solidFill>
                <a:cs typeface="Arial" pitchFamily="34" charset="0"/>
              </a:rPr>
              <a:t>door-to-balloon/door-to-needle </a:t>
            </a:r>
            <a:r>
              <a:rPr lang="en-US" b="1" dirty="0">
                <a:solidFill>
                  <a:srgbClr val="002060"/>
                </a:solidFill>
                <a:cs typeface="Arial" pitchFamily="34" charset="0"/>
              </a:rPr>
              <a:t>time), minutes</a:t>
            </a:r>
          </a:p>
        </p:txBody>
      </p:sp>
      <p:sp>
        <p:nvSpPr>
          <p:cNvPr id="56" name="Freeform 10"/>
          <p:cNvSpPr>
            <a:spLocks/>
          </p:cNvSpPr>
          <p:nvPr/>
        </p:nvSpPr>
        <p:spPr bwMode="auto">
          <a:xfrm>
            <a:off x="2980267" y="2429933"/>
            <a:ext cx="7823200" cy="2787651"/>
          </a:xfrm>
          <a:custGeom>
            <a:avLst/>
            <a:gdLst>
              <a:gd name="T0" fmla="*/ 0 w 4480"/>
              <a:gd name="T1" fmla="*/ 0 h 2288"/>
              <a:gd name="T2" fmla="*/ 0 w 4480"/>
              <a:gd name="T3" fmla="*/ 2147483647 h 2288"/>
              <a:gd name="T4" fmla="*/ 2147483647 w 4480"/>
              <a:gd name="T5" fmla="*/ 2147483647 h 2288"/>
              <a:gd name="T6" fmla="*/ 0 60000 65536"/>
              <a:gd name="T7" fmla="*/ 0 60000 65536"/>
              <a:gd name="T8" fmla="*/ 0 60000 65536"/>
              <a:gd name="T9" fmla="*/ 0 w 4480"/>
              <a:gd name="T10" fmla="*/ 0 h 2288"/>
              <a:gd name="T11" fmla="*/ 4480 w 4480"/>
              <a:gd name="T12" fmla="*/ 2288 h 2288"/>
            </a:gdLst>
            <a:ahLst/>
            <a:cxnLst>
              <a:cxn ang="T6">
                <a:pos x="T0" y="T1"/>
              </a:cxn>
              <a:cxn ang="T7">
                <a:pos x="T2" y="T3"/>
              </a:cxn>
              <a:cxn ang="T8">
                <a:pos x="T4" y="T5"/>
              </a:cxn>
            </a:cxnLst>
            <a:rect l="T9" t="T10" r="T11" b="T12"/>
            <a:pathLst>
              <a:path w="4480" h="2288">
                <a:moveTo>
                  <a:pt x="0" y="0"/>
                </a:moveTo>
                <a:lnTo>
                  <a:pt x="0" y="2288"/>
                </a:lnTo>
                <a:lnTo>
                  <a:pt x="4480" y="2288"/>
                </a:lnTo>
              </a:path>
            </a:pathLst>
          </a:custGeom>
          <a:noFill/>
          <a:ln w="19050">
            <a:solidFill>
              <a:sysClr val="window" lastClr="FFFFFF"/>
            </a:solidFill>
            <a:round/>
            <a:headEnd/>
            <a:tailEnd/>
          </a:ln>
        </p:spPr>
        <p:txBody>
          <a:bodyPr lIns="121912" tIns="60956" rIns="121912" bIns="60956"/>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black"/>
              </a:solidFill>
              <a:effectLst/>
              <a:uLnTx/>
              <a:uFillTx/>
              <a:cs typeface="Arial" pitchFamily="34" charset="0"/>
            </a:endParaRPr>
          </a:p>
        </p:txBody>
      </p:sp>
      <p:sp>
        <p:nvSpPr>
          <p:cNvPr id="57" name="Line 12"/>
          <p:cNvSpPr>
            <a:spLocks noChangeShapeType="1"/>
          </p:cNvSpPr>
          <p:nvPr/>
        </p:nvSpPr>
        <p:spPr bwMode="auto">
          <a:xfrm flipH="1">
            <a:off x="2952753" y="3001433"/>
            <a:ext cx="59267" cy="0"/>
          </a:xfrm>
          <a:prstGeom prst="line">
            <a:avLst/>
          </a:prstGeom>
          <a:noFill/>
          <a:ln w="19050">
            <a:solidFill>
              <a:srgbClr val="002060"/>
            </a:solidFill>
            <a:round/>
            <a:headEnd/>
            <a:tailEnd/>
          </a:ln>
        </p:spPr>
        <p:txBody>
          <a:bodyPr lIns="121912" tIns="60956" rIns="121912" bIns="60956"/>
          <a:lstStyle/>
          <a:p>
            <a:pPr defTabSz="1219170">
              <a:defRPr/>
            </a:pPr>
            <a:endParaRPr lang="en-US" sz="2400">
              <a:solidFill>
                <a:prstClr val="black"/>
              </a:solidFill>
              <a:cs typeface="Arial" pitchFamily="34" charset="0"/>
            </a:endParaRPr>
          </a:p>
        </p:txBody>
      </p:sp>
      <p:sp>
        <p:nvSpPr>
          <p:cNvPr id="58" name="Line 13"/>
          <p:cNvSpPr>
            <a:spLocks noChangeShapeType="1"/>
          </p:cNvSpPr>
          <p:nvPr/>
        </p:nvSpPr>
        <p:spPr bwMode="auto">
          <a:xfrm flipH="1">
            <a:off x="2950633" y="3363384"/>
            <a:ext cx="61384" cy="0"/>
          </a:xfrm>
          <a:prstGeom prst="line">
            <a:avLst/>
          </a:prstGeom>
          <a:noFill/>
          <a:ln w="19050">
            <a:solidFill>
              <a:srgbClr val="002060"/>
            </a:solidFill>
            <a:round/>
            <a:headEnd/>
            <a:tailEnd/>
          </a:ln>
        </p:spPr>
        <p:txBody>
          <a:bodyPr lIns="121912" tIns="60956" rIns="121912" bIns="60956"/>
          <a:lstStyle/>
          <a:p>
            <a:pPr defTabSz="1219170">
              <a:defRPr/>
            </a:pPr>
            <a:endParaRPr lang="en-US" sz="2400">
              <a:solidFill>
                <a:prstClr val="black"/>
              </a:solidFill>
              <a:cs typeface="Arial" pitchFamily="34" charset="0"/>
            </a:endParaRPr>
          </a:p>
        </p:txBody>
      </p:sp>
      <p:sp>
        <p:nvSpPr>
          <p:cNvPr id="59" name="Line 14"/>
          <p:cNvSpPr>
            <a:spLocks noChangeShapeType="1"/>
          </p:cNvSpPr>
          <p:nvPr/>
        </p:nvSpPr>
        <p:spPr bwMode="auto">
          <a:xfrm flipH="1">
            <a:off x="2916770" y="3801533"/>
            <a:ext cx="7929033" cy="0"/>
          </a:xfrm>
          <a:prstGeom prst="line">
            <a:avLst/>
          </a:prstGeom>
          <a:noFill/>
          <a:ln w="19050">
            <a:solidFill>
              <a:sysClr val="window" lastClr="FFFFFF"/>
            </a:solidFill>
            <a:round/>
            <a:headEnd/>
            <a:tailEnd/>
          </a:ln>
        </p:spPr>
        <p:txBody>
          <a:bodyPr lIns="121912" tIns="60956" rIns="121912" bIns="60956"/>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cs typeface="Arial" pitchFamily="34" charset="0"/>
            </a:endParaRPr>
          </a:p>
        </p:txBody>
      </p:sp>
      <p:sp>
        <p:nvSpPr>
          <p:cNvPr id="60" name="Line 15"/>
          <p:cNvSpPr>
            <a:spLocks noChangeShapeType="1"/>
          </p:cNvSpPr>
          <p:nvPr/>
        </p:nvSpPr>
        <p:spPr bwMode="auto">
          <a:xfrm flipH="1">
            <a:off x="2954869" y="4241800"/>
            <a:ext cx="59267" cy="0"/>
          </a:xfrm>
          <a:prstGeom prst="line">
            <a:avLst/>
          </a:prstGeom>
          <a:noFill/>
          <a:ln w="19050">
            <a:solidFill>
              <a:srgbClr val="002060"/>
            </a:solidFill>
            <a:round/>
            <a:headEnd/>
            <a:tailEnd/>
          </a:ln>
        </p:spPr>
        <p:txBody>
          <a:bodyPr lIns="121912" tIns="60956" rIns="121912" bIns="60956"/>
          <a:lstStyle/>
          <a:p>
            <a:pPr defTabSz="1219170">
              <a:defRPr/>
            </a:pPr>
            <a:endParaRPr lang="en-US" sz="2400">
              <a:solidFill>
                <a:prstClr val="black"/>
              </a:solidFill>
              <a:cs typeface="Arial" pitchFamily="34" charset="0"/>
            </a:endParaRPr>
          </a:p>
        </p:txBody>
      </p:sp>
      <p:sp>
        <p:nvSpPr>
          <p:cNvPr id="61" name="Line 16"/>
          <p:cNvSpPr>
            <a:spLocks noChangeShapeType="1"/>
          </p:cNvSpPr>
          <p:nvPr/>
        </p:nvSpPr>
        <p:spPr bwMode="auto">
          <a:xfrm rot="16200000" flipH="1">
            <a:off x="3034244" y="5246159"/>
            <a:ext cx="57149" cy="0"/>
          </a:xfrm>
          <a:prstGeom prst="line">
            <a:avLst/>
          </a:prstGeom>
          <a:noFill/>
          <a:ln w="19050">
            <a:solidFill>
              <a:srgbClr val="002060"/>
            </a:solidFill>
            <a:round/>
            <a:headEnd/>
            <a:tailEnd/>
          </a:ln>
        </p:spPr>
        <p:txBody>
          <a:bodyPr lIns="121912" tIns="60956" rIns="121912" bIns="60956"/>
          <a:lstStyle/>
          <a:p>
            <a:pPr defTabSz="1219170">
              <a:defRPr/>
            </a:pPr>
            <a:endParaRPr lang="en-US" sz="2400">
              <a:solidFill>
                <a:prstClr val="black"/>
              </a:solidFill>
              <a:cs typeface="Arial" pitchFamily="34" charset="0"/>
            </a:endParaRPr>
          </a:p>
        </p:txBody>
      </p:sp>
      <p:sp>
        <p:nvSpPr>
          <p:cNvPr id="62" name="Line 17"/>
          <p:cNvSpPr>
            <a:spLocks noChangeShapeType="1"/>
          </p:cNvSpPr>
          <p:nvPr/>
        </p:nvSpPr>
        <p:spPr bwMode="auto">
          <a:xfrm rot="16200000" flipH="1">
            <a:off x="3978278" y="5248276"/>
            <a:ext cx="57151" cy="0"/>
          </a:xfrm>
          <a:prstGeom prst="line">
            <a:avLst/>
          </a:prstGeom>
          <a:noFill/>
          <a:ln w="19050">
            <a:solidFill>
              <a:srgbClr val="002060"/>
            </a:solidFill>
            <a:round/>
            <a:headEnd/>
            <a:tailEnd/>
          </a:ln>
        </p:spPr>
        <p:txBody>
          <a:bodyPr lIns="121912" tIns="60956" rIns="121912" bIns="60956"/>
          <a:lstStyle/>
          <a:p>
            <a:pPr defTabSz="1219170">
              <a:defRPr/>
            </a:pPr>
            <a:endParaRPr lang="en-US" sz="2400">
              <a:solidFill>
                <a:prstClr val="black"/>
              </a:solidFill>
              <a:cs typeface="Arial" pitchFamily="34" charset="0"/>
            </a:endParaRPr>
          </a:p>
        </p:txBody>
      </p:sp>
      <p:sp>
        <p:nvSpPr>
          <p:cNvPr id="63" name="Line 18"/>
          <p:cNvSpPr>
            <a:spLocks noChangeShapeType="1"/>
          </p:cNvSpPr>
          <p:nvPr/>
        </p:nvSpPr>
        <p:spPr bwMode="auto">
          <a:xfrm rot="16200000" flipH="1">
            <a:off x="4945592" y="5246159"/>
            <a:ext cx="57149" cy="0"/>
          </a:xfrm>
          <a:prstGeom prst="line">
            <a:avLst/>
          </a:prstGeom>
          <a:noFill/>
          <a:ln w="19050">
            <a:solidFill>
              <a:srgbClr val="002060"/>
            </a:solidFill>
            <a:round/>
            <a:headEnd/>
            <a:tailEnd/>
          </a:ln>
        </p:spPr>
        <p:txBody>
          <a:bodyPr lIns="121912" tIns="60956" rIns="121912" bIns="60956"/>
          <a:lstStyle/>
          <a:p>
            <a:pPr defTabSz="1219170">
              <a:defRPr/>
            </a:pPr>
            <a:endParaRPr lang="en-US" sz="2400">
              <a:solidFill>
                <a:prstClr val="black"/>
              </a:solidFill>
              <a:cs typeface="Arial" pitchFamily="34" charset="0"/>
            </a:endParaRPr>
          </a:p>
        </p:txBody>
      </p:sp>
      <p:sp>
        <p:nvSpPr>
          <p:cNvPr id="64" name="Line 19"/>
          <p:cNvSpPr>
            <a:spLocks noChangeShapeType="1"/>
          </p:cNvSpPr>
          <p:nvPr/>
        </p:nvSpPr>
        <p:spPr bwMode="auto">
          <a:xfrm rot="16200000" flipH="1">
            <a:off x="5912912" y="5246159"/>
            <a:ext cx="57149" cy="0"/>
          </a:xfrm>
          <a:prstGeom prst="line">
            <a:avLst/>
          </a:prstGeom>
          <a:noFill/>
          <a:ln w="19050">
            <a:solidFill>
              <a:srgbClr val="002060"/>
            </a:solidFill>
            <a:round/>
            <a:headEnd/>
            <a:tailEnd/>
          </a:ln>
        </p:spPr>
        <p:txBody>
          <a:bodyPr lIns="121912" tIns="60956" rIns="121912" bIns="60956"/>
          <a:lstStyle/>
          <a:p>
            <a:pPr defTabSz="1219170">
              <a:defRPr/>
            </a:pPr>
            <a:endParaRPr lang="en-US" sz="2400">
              <a:solidFill>
                <a:prstClr val="black"/>
              </a:solidFill>
              <a:cs typeface="Arial" pitchFamily="34" charset="0"/>
            </a:endParaRPr>
          </a:p>
        </p:txBody>
      </p:sp>
      <p:sp>
        <p:nvSpPr>
          <p:cNvPr id="65" name="Line 20"/>
          <p:cNvSpPr>
            <a:spLocks noChangeShapeType="1"/>
          </p:cNvSpPr>
          <p:nvPr/>
        </p:nvSpPr>
        <p:spPr bwMode="auto">
          <a:xfrm rot="16200000" flipH="1">
            <a:off x="6888692" y="5246159"/>
            <a:ext cx="57149" cy="0"/>
          </a:xfrm>
          <a:prstGeom prst="line">
            <a:avLst/>
          </a:prstGeom>
          <a:noFill/>
          <a:ln w="19050">
            <a:solidFill>
              <a:srgbClr val="002060"/>
            </a:solidFill>
            <a:round/>
            <a:headEnd/>
            <a:tailEnd/>
          </a:ln>
        </p:spPr>
        <p:txBody>
          <a:bodyPr lIns="121912" tIns="60956" rIns="121912" bIns="60956"/>
          <a:lstStyle/>
          <a:p>
            <a:pPr defTabSz="1219170">
              <a:defRPr/>
            </a:pPr>
            <a:endParaRPr lang="en-US" sz="2400">
              <a:solidFill>
                <a:prstClr val="black"/>
              </a:solidFill>
              <a:cs typeface="Arial" pitchFamily="34" charset="0"/>
            </a:endParaRPr>
          </a:p>
        </p:txBody>
      </p:sp>
      <p:sp>
        <p:nvSpPr>
          <p:cNvPr id="66" name="Line 21"/>
          <p:cNvSpPr>
            <a:spLocks noChangeShapeType="1"/>
          </p:cNvSpPr>
          <p:nvPr/>
        </p:nvSpPr>
        <p:spPr bwMode="auto">
          <a:xfrm rot="16200000" flipH="1">
            <a:off x="7860244" y="5246159"/>
            <a:ext cx="57149" cy="0"/>
          </a:xfrm>
          <a:prstGeom prst="line">
            <a:avLst/>
          </a:prstGeom>
          <a:noFill/>
          <a:ln w="19050">
            <a:solidFill>
              <a:srgbClr val="002060"/>
            </a:solidFill>
            <a:round/>
            <a:headEnd/>
            <a:tailEnd/>
          </a:ln>
        </p:spPr>
        <p:txBody>
          <a:bodyPr lIns="121912" tIns="60956" rIns="121912" bIns="60956"/>
          <a:lstStyle/>
          <a:p>
            <a:pPr defTabSz="1219170">
              <a:defRPr/>
            </a:pPr>
            <a:endParaRPr lang="en-US" sz="2400">
              <a:solidFill>
                <a:prstClr val="black"/>
              </a:solidFill>
              <a:cs typeface="Arial" pitchFamily="34" charset="0"/>
            </a:endParaRPr>
          </a:p>
        </p:txBody>
      </p:sp>
      <p:sp>
        <p:nvSpPr>
          <p:cNvPr id="67" name="Line 22"/>
          <p:cNvSpPr>
            <a:spLocks noChangeShapeType="1"/>
          </p:cNvSpPr>
          <p:nvPr/>
        </p:nvSpPr>
        <p:spPr bwMode="auto">
          <a:xfrm rot="16200000" flipH="1">
            <a:off x="8829676" y="5246159"/>
            <a:ext cx="57149" cy="0"/>
          </a:xfrm>
          <a:prstGeom prst="line">
            <a:avLst/>
          </a:prstGeom>
          <a:noFill/>
          <a:ln w="19050">
            <a:solidFill>
              <a:srgbClr val="002060"/>
            </a:solidFill>
            <a:round/>
            <a:headEnd/>
            <a:tailEnd/>
          </a:ln>
        </p:spPr>
        <p:txBody>
          <a:bodyPr lIns="121912" tIns="60956" rIns="121912" bIns="60956"/>
          <a:lstStyle/>
          <a:p>
            <a:pPr defTabSz="1219170">
              <a:defRPr/>
            </a:pPr>
            <a:endParaRPr lang="en-US" sz="2400">
              <a:solidFill>
                <a:prstClr val="black"/>
              </a:solidFill>
              <a:cs typeface="Arial" pitchFamily="34" charset="0"/>
            </a:endParaRPr>
          </a:p>
        </p:txBody>
      </p:sp>
      <p:sp>
        <p:nvSpPr>
          <p:cNvPr id="68" name="Line 23"/>
          <p:cNvSpPr>
            <a:spLocks noChangeShapeType="1"/>
          </p:cNvSpPr>
          <p:nvPr/>
        </p:nvSpPr>
        <p:spPr bwMode="auto">
          <a:xfrm rot="16200000" flipH="1">
            <a:off x="9799111" y="5248276"/>
            <a:ext cx="57151" cy="0"/>
          </a:xfrm>
          <a:prstGeom prst="line">
            <a:avLst/>
          </a:prstGeom>
          <a:noFill/>
          <a:ln w="19050">
            <a:solidFill>
              <a:srgbClr val="002060"/>
            </a:solidFill>
            <a:round/>
            <a:headEnd/>
            <a:tailEnd/>
          </a:ln>
        </p:spPr>
        <p:txBody>
          <a:bodyPr lIns="121912" tIns="60956" rIns="121912" bIns="60956"/>
          <a:lstStyle/>
          <a:p>
            <a:pPr defTabSz="1219170">
              <a:defRPr/>
            </a:pPr>
            <a:endParaRPr lang="en-US" sz="2400">
              <a:solidFill>
                <a:prstClr val="black"/>
              </a:solidFill>
              <a:cs typeface="Arial" pitchFamily="34" charset="0"/>
            </a:endParaRPr>
          </a:p>
        </p:txBody>
      </p:sp>
      <p:sp>
        <p:nvSpPr>
          <p:cNvPr id="69" name="Line 24"/>
          <p:cNvSpPr>
            <a:spLocks noChangeShapeType="1"/>
          </p:cNvSpPr>
          <p:nvPr/>
        </p:nvSpPr>
        <p:spPr bwMode="auto">
          <a:xfrm rot="16200000" flipH="1">
            <a:off x="10772776" y="5246159"/>
            <a:ext cx="57149" cy="0"/>
          </a:xfrm>
          <a:prstGeom prst="line">
            <a:avLst/>
          </a:prstGeom>
          <a:noFill/>
          <a:ln w="19050">
            <a:solidFill>
              <a:srgbClr val="002060"/>
            </a:solidFill>
            <a:round/>
            <a:headEnd/>
            <a:tailEnd/>
          </a:ln>
        </p:spPr>
        <p:txBody>
          <a:bodyPr lIns="121912" tIns="60956" rIns="121912" bIns="60956"/>
          <a:lstStyle/>
          <a:p>
            <a:pPr defTabSz="1219170">
              <a:defRPr/>
            </a:pPr>
            <a:endParaRPr lang="en-US" sz="2400">
              <a:solidFill>
                <a:prstClr val="black"/>
              </a:solidFill>
              <a:cs typeface="Arial" pitchFamily="34" charset="0"/>
            </a:endParaRPr>
          </a:p>
        </p:txBody>
      </p:sp>
      <p:sp>
        <p:nvSpPr>
          <p:cNvPr id="70" name="Line 25"/>
          <p:cNvSpPr>
            <a:spLocks noChangeShapeType="1"/>
          </p:cNvSpPr>
          <p:nvPr/>
        </p:nvSpPr>
        <p:spPr bwMode="auto">
          <a:xfrm flipH="1">
            <a:off x="2954869" y="5166784"/>
            <a:ext cx="59267" cy="0"/>
          </a:xfrm>
          <a:prstGeom prst="line">
            <a:avLst/>
          </a:prstGeom>
          <a:noFill/>
          <a:ln w="19050">
            <a:solidFill>
              <a:srgbClr val="002060"/>
            </a:solidFill>
            <a:round/>
            <a:headEnd/>
            <a:tailEnd/>
          </a:ln>
        </p:spPr>
        <p:txBody>
          <a:bodyPr lIns="121912" tIns="60956" rIns="121912" bIns="60956"/>
          <a:lstStyle/>
          <a:p>
            <a:pPr defTabSz="1219170">
              <a:defRPr/>
            </a:pPr>
            <a:endParaRPr lang="en-US" sz="2400">
              <a:solidFill>
                <a:prstClr val="black"/>
              </a:solidFill>
              <a:cs typeface="Arial" pitchFamily="34" charset="0"/>
            </a:endParaRPr>
          </a:p>
        </p:txBody>
      </p:sp>
      <p:sp>
        <p:nvSpPr>
          <p:cNvPr id="71" name="Freeform 27"/>
          <p:cNvSpPr>
            <a:spLocks/>
          </p:cNvSpPr>
          <p:nvPr/>
        </p:nvSpPr>
        <p:spPr bwMode="auto">
          <a:xfrm>
            <a:off x="3022602" y="2950636"/>
            <a:ext cx="7785100" cy="1119717"/>
          </a:xfrm>
          <a:custGeom>
            <a:avLst/>
            <a:gdLst>
              <a:gd name="T0" fmla="*/ 0 w 4436"/>
              <a:gd name="T1" fmla="*/ 0 h 914"/>
              <a:gd name="T2" fmla="*/ 2147483647 w 4436"/>
              <a:gd name="T3" fmla="*/ 2147483647 h 914"/>
              <a:gd name="T4" fmla="*/ 2147483647 w 4436"/>
              <a:gd name="T5" fmla="*/ 2147483647 h 914"/>
              <a:gd name="T6" fmla="*/ 2147483647 w 4436"/>
              <a:gd name="T7" fmla="*/ 2147483647 h 914"/>
              <a:gd name="T8" fmla="*/ 2147483647 w 4436"/>
              <a:gd name="T9" fmla="*/ 2147483647 h 914"/>
              <a:gd name="T10" fmla="*/ 0 60000 65536"/>
              <a:gd name="T11" fmla="*/ 0 60000 65536"/>
              <a:gd name="T12" fmla="*/ 0 60000 65536"/>
              <a:gd name="T13" fmla="*/ 0 60000 65536"/>
              <a:gd name="T14" fmla="*/ 0 60000 65536"/>
              <a:gd name="T15" fmla="*/ 0 w 4436"/>
              <a:gd name="T16" fmla="*/ 0 h 914"/>
              <a:gd name="T17" fmla="*/ 4436 w 4436"/>
              <a:gd name="T18" fmla="*/ 914 h 914"/>
            </a:gdLst>
            <a:ahLst/>
            <a:cxnLst>
              <a:cxn ang="T10">
                <a:pos x="T0" y="T1"/>
              </a:cxn>
              <a:cxn ang="T11">
                <a:pos x="T2" y="T3"/>
              </a:cxn>
              <a:cxn ang="T12">
                <a:pos x="T4" y="T5"/>
              </a:cxn>
              <a:cxn ang="T13">
                <a:pos x="T6" y="T7"/>
              </a:cxn>
              <a:cxn ang="T14">
                <a:pos x="T8" y="T9"/>
              </a:cxn>
            </a:cxnLst>
            <a:rect l="T15" t="T16" r="T17" b="T18"/>
            <a:pathLst>
              <a:path w="4436" h="914">
                <a:moveTo>
                  <a:pt x="0" y="0"/>
                </a:moveTo>
                <a:lnTo>
                  <a:pt x="780" y="252"/>
                </a:lnTo>
                <a:lnTo>
                  <a:pt x="1338" y="384"/>
                </a:lnTo>
                <a:lnTo>
                  <a:pt x="1998" y="510"/>
                </a:lnTo>
                <a:lnTo>
                  <a:pt x="4436" y="914"/>
                </a:lnTo>
              </a:path>
            </a:pathLst>
          </a:custGeom>
          <a:noFill/>
          <a:ln w="28575">
            <a:solidFill>
              <a:srgbClr val="336699"/>
            </a:solidFill>
            <a:prstDash val="dash"/>
            <a:round/>
            <a:headEnd/>
            <a:tailEnd/>
          </a:ln>
        </p:spPr>
        <p:txBody>
          <a:bodyPr lIns="121912" tIns="60956" rIns="121912" bIns="60956"/>
          <a:lstStyle/>
          <a:p>
            <a:pPr defTabSz="1219170">
              <a:defRPr/>
            </a:pPr>
            <a:endParaRPr lang="fr-FR" sz="2400">
              <a:solidFill>
                <a:prstClr val="black"/>
              </a:solidFill>
              <a:cs typeface="Arial" pitchFamily="34" charset="0"/>
            </a:endParaRPr>
          </a:p>
        </p:txBody>
      </p:sp>
      <p:sp>
        <p:nvSpPr>
          <p:cNvPr id="72" name="Freeform 28"/>
          <p:cNvSpPr>
            <a:spLocks/>
          </p:cNvSpPr>
          <p:nvPr/>
        </p:nvSpPr>
        <p:spPr bwMode="auto">
          <a:xfrm>
            <a:off x="3043768" y="3268137"/>
            <a:ext cx="7444317" cy="1875367"/>
          </a:xfrm>
          <a:custGeom>
            <a:avLst/>
            <a:gdLst>
              <a:gd name="T0" fmla="*/ 0 w 4245"/>
              <a:gd name="T1" fmla="*/ 0 h 1533"/>
              <a:gd name="T2" fmla="*/ 2147483647 w 4245"/>
              <a:gd name="T3" fmla="*/ 2147483647 h 1533"/>
              <a:gd name="T4" fmla="*/ 2147483647 w 4245"/>
              <a:gd name="T5" fmla="*/ 2147483647 h 1533"/>
              <a:gd name="T6" fmla="*/ 2147483647 w 4245"/>
              <a:gd name="T7" fmla="*/ 2147483647 h 1533"/>
              <a:gd name="T8" fmla="*/ 2147483647 w 4245"/>
              <a:gd name="T9" fmla="*/ 2147483647 h 1533"/>
              <a:gd name="T10" fmla="*/ 2147483647 w 4245"/>
              <a:gd name="T11" fmla="*/ 2147483647 h 1533"/>
              <a:gd name="T12" fmla="*/ 2147483647 w 4245"/>
              <a:gd name="T13" fmla="*/ 2147483647 h 1533"/>
              <a:gd name="T14" fmla="*/ 2147483647 w 4245"/>
              <a:gd name="T15" fmla="*/ 2147483647 h 1533"/>
              <a:gd name="T16" fmla="*/ 2147483647 w 4245"/>
              <a:gd name="T17" fmla="*/ 2147483647 h 1533"/>
              <a:gd name="T18" fmla="*/ 2147483647 w 4245"/>
              <a:gd name="T19" fmla="*/ 2147483647 h 15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45"/>
              <a:gd name="T31" fmla="*/ 0 h 1533"/>
              <a:gd name="T32" fmla="*/ 4245 w 4245"/>
              <a:gd name="T33" fmla="*/ 1533 h 15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45" h="1533">
                <a:moveTo>
                  <a:pt x="0" y="0"/>
                </a:moveTo>
                <a:lnTo>
                  <a:pt x="576" y="132"/>
                </a:lnTo>
                <a:lnTo>
                  <a:pt x="1110" y="303"/>
                </a:lnTo>
                <a:lnTo>
                  <a:pt x="1473" y="432"/>
                </a:lnTo>
                <a:lnTo>
                  <a:pt x="1662" y="507"/>
                </a:lnTo>
                <a:lnTo>
                  <a:pt x="1824" y="567"/>
                </a:lnTo>
                <a:lnTo>
                  <a:pt x="2220" y="714"/>
                </a:lnTo>
                <a:lnTo>
                  <a:pt x="2397" y="795"/>
                </a:lnTo>
                <a:lnTo>
                  <a:pt x="2967" y="1017"/>
                </a:lnTo>
                <a:lnTo>
                  <a:pt x="4245" y="1533"/>
                </a:lnTo>
              </a:path>
            </a:pathLst>
          </a:custGeom>
          <a:noFill/>
          <a:ln w="28575">
            <a:solidFill>
              <a:srgbClr val="336699"/>
            </a:solidFill>
            <a:prstDash val="dash"/>
            <a:round/>
            <a:headEnd/>
            <a:tailEnd/>
          </a:ln>
        </p:spPr>
        <p:txBody>
          <a:bodyPr lIns="121912" tIns="60956" rIns="121912" bIns="60956"/>
          <a:lstStyle/>
          <a:p>
            <a:pPr defTabSz="1219170">
              <a:defRPr/>
            </a:pPr>
            <a:endParaRPr lang="fr-FR" sz="2400">
              <a:solidFill>
                <a:prstClr val="black"/>
              </a:solidFill>
              <a:cs typeface="Arial" pitchFamily="34" charset="0"/>
            </a:endParaRPr>
          </a:p>
        </p:txBody>
      </p:sp>
      <p:sp>
        <p:nvSpPr>
          <p:cNvPr id="73" name="Line 29"/>
          <p:cNvSpPr>
            <a:spLocks noChangeShapeType="1"/>
          </p:cNvSpPr>
          <p:nvPr/>
        </p:nvSpPr>
        <p:spPr bwMode="auto">
          <a:xfrm>
            <a:off x="3022602" y="3113619"/>
            <a:ext cx="7795684" cy="1536700"/>
          </a:xfrm>
          <a:prstGeom prst="line">
            <a:avLst/>
          </a:prstGeom>
          <a:noFill/>
          <a:ln w="28575">
            <a:solidFill>
              <a:srgbClr val="002060"/>
            </a:solidFill>
            <a:round/>
            <a:headEnd/>
            <a:tailEnd/>
          </a:ln>
        </p:spPr>
        <p:txBody>
          <a:bodyPr lIns="121912" tIns="60956" rIns="121912" bIns="60956"/>
          <a:lstStyle/>
          <a:p>
            <a:pPr defTabSz="1219170">
              <a:defRPr/>
            </a:pPr>
            <a:endParaRPr lang="en-US" sz="2400">
              <a:solidFill>
                <a:prstClr val="black"/>
              </a:solidFill>
              <a:cs typeface="Arial" pitchFamily="34" charset="0"/>
            </a:endParaRPr>
          </a:p>
        </p:txBody>
      </p:sp>
      <p:sp>
        <p:nvSpPr>
          <p:cNvPr id="74" name="Text Box 30"/>
          <p:cNvSpPr txBox="1">
            <a:spLocks noChangeArrowheads="1"/>
          </p:cNvSpPr>
          <p:nvPr/>
        </p:nvSpPr>
        <p:spPr bwMode="auto">
          <a:xfrm>
            <a:off x="2595036" y="2275421"/>
            <a:ext cx="372533" cy="391583"/>
          </a:xfrm>
          <a:prstGeom prst="rect">
            <a:avLst/>
          </a:prstGeom>
          <a:noFill/>
          <a:ln w="9525">
            <a:noFill/>
            <a:miter lim="800000"/>
            <a:headEnd/>
            <a:tailEnd/>
          </a:ln>
        </p:spPr>
        <p:txBody>
          <a:bodyPr wrap="none" lIns="60956" tIns="60956" rIns="60956" bIns="60956">
            <a:spAutoFit/>
          </a:bodyPr>
          <a:lstStyle/>
          <a:p>
            <a:pPr algn="r" defTabSz="1219170">
              <a:lnSpc>
                <a:spcPct val="109000"/>
              </a:lnSpc>
              <a:defRPr/>
            </a:pPr>
            <a:r>
              <a:rPr lang="en-US" sz="1600">
                <a:solidFill>
                  <a:srgbClr val="002060"/>
                </a:solidFill>
                <a:latin typeface="Gill Sans MT" pitchFamily="34" charset="0"/>
                <a:cs typeface="Arial" pitchFamily="34" charset="0"/>
              </a:rPr>
              <a:t>2.0</a:t>
            </a:r>
          </a:p>
        </p:txBody>
      </p:sp>
      <p:sp>
        <p:nvSpPr>
          <p:cNvPr id="75" name="Text Box 31"/>
          <p:cNvSpPr txBox="1">
            <a:spLocks noChangeArrowheads="1"/>
          </p:cNvSpPr>
          <p:nvPr/>
        </p:nvSpPr>
        <p:spPr bwMode="auto">
          <a:xfrm>
            <a:off x="2595036" y="2834221"/>
            <a:ext cx="372533" cy="391583"/>
          </a:xfrm>
          <a:prstGeom prst="rect">
            <a:avLst/>
          </a:prstGeom>
          <a:noFill/>
          <a:ln w="9525">
            <a:noFill/>
            <a:miter lim="800000"/>
            <a:headEnd/>
            <a:tailEnd/>
          </a:ln>
        </p:spPr>
        <p:txBody>
          <a:bodyPr wrap="none" lIns="60956" tIns="60956" rIns="60956" bIns="60956">
            <a:spAutoFit/>
          </a:bodyPr>
          <a:lstStyle/>
          <a:p>
            <a:pPr algn="r" defTabSz="1219170">
              <a:lnSpc>
                <a:spcPct val="109000"/>
              </a:lnSpc>
              <a:defRPr/>
            </a:pPr>
            <a:r>
              <a:rPr lang="en-US" sz="1600">
                <a:solidFill>
                  <a:srgbClr val="002060"/>
                </a:solidFill>
                <a:latin typeface="Gill Sans MT" pitchFamily="34" charset="0"/>
                <a:cs typeface="Arial" pitchFamily="34" charset="0"/>
              </a:rPr>
              <a:t>1.5</a:t>
            </a:r>
          </a:p>
        </p:txBody>
      </p:sp>
      <p:sp>
        <p:nvSpPr>
          <p:cNvPr id="76" name="Text Box 32"/>
          <p:cNvSpPr txBox="1">
            <a:spLocks noChangeArrowheads="1"/>
          </p:cNvSpPr>
          <p:nvPr/>
        </p:nvSpPr>
        <p:spPr bwMode="auto">
          <a:xfrm>
            <a:off x="2491321" y="3208867"/>
            <a:ext cx="476249" cy="391584"/>
          </a:xfrm>
          <a:prstGeom prst="rect">
            <a:avLst/>
          </a:prstGeom>
          <a:noFill/>
          <a:ln w="9525">
            <a:noFill/>
            <a:miter lim="800000"/>
            <a:headEnd/>
            <a:tailEnd/>
          </a:ln>
        </p:spPr>
        <p:txBody>
          <a:bodyPr wrap="none" lIns="60956" tIns="60956" rIns="60956" bIns="60956">
            <a:spAutoFit/>
          </a:bodyPr>
          <a:lstStyle/>
          <a:p>
            <a:pPr algn="r" defTabSz="1219170">
              <a:lnSpc>
                <a:spcPct val="109000"/>
              </a:lnSpc>
              <a:defRPr/>
            </a:pPr>
            <a:r>
              <a:rPr lang="en-US" sz="1600">
                <a:solidFill>
                  <a:srgbClr val="002060"/>
                </a:solidFill>
                <a:latin typeface="Gill Sans MT" pitchFamily="34" charset="0"/>
                <a:cs typeface="Arial" pitchFamily="34" charset="0"/>
              </a:rPr>
              <a:t>1.25</a:t>
            </a:r>
          </a:p>
        </p:txBody>
      </p:sp>
      <p:sp>
        <p:nvSpPr>
          <p:cNvPr id="77" name="Text Box 33"/>
          <p:cNvSpPr txBox="1">
            <a:spLocks noChangeArrowheads="1"/>
          </p:cNvSpPr>
          <p:nvPr/>
        </p:nvSpPr>
        <p:spPr bwMode="auto">
          <a:xfrm>
            <a:off x="2563285" y="3647021"/>
            <a:ext cx="404283" cy="391583"/>
          </a:xfrm>
          <a:prstGeom prst="rect">
            <a:avLst/>
          </a:prstGeom>
          <a:noFill/>
          <a:ln w="9525">
            <a:noFill/>
            <a:miter lim="800000"/>
            <a:headEnd/>
            <a:tailEnd/>
          </a:ln>
        </p:spPr>
        <p:txBody>
          <a:bodyPr wrap="none" lIns="60956" tIns="60956" rIns="60956" bIns="60956">
            <a:spAutoFit/>
          </a:bodyPr>
          <a:lstStyle/>
          <a:p>
            <a:pPr algn="r" defTabSz="1219170">
              <a:lnSpc>
                <a:spcPct val="109000"/>
              </a:lnSpc>
              <a:defRPr/>
            </a:pPr>
            <a:r>
              <a:rPr lang="en-US" sz="1600" b="1">
                <a:solidFill>
                  <a:srgbClr val="C00000"/>
                </a:solidFill>
                <a:latin typeface="Gill Sans MT" pitchFamily="34" charset="0"/>
                <a:cs typeface="Arial" pitchFamily="34" charset="0"/>
              </a:rPr>
              <a:t>1.0</a:t>
            </a:r>
          </a:p>
        </p:txBody>
      </p:sp>
      <p:sp>
        <p:nvSpPr>
          <p:cNvPr id="78" name="Text Box 34"/>
          <p:cNvSpPr txBox="1">
            <a:spLocks noChangeArrowheads="1"/>
          </p:cNvSpPr>
          <p:nvPr/>
        </p:nvSpPr>
        <p:spPr bwMode="auto">
          <a:xfrm>
            <a:off x="2595036" y="4091521"/>
            <a:ext cx="372533" cy="391583"/>
          </a:xfrm>
          <a:prstGeom prst="rect">
            <a:avLst/>
          </a:prstGeom>
          <a:noFill/>
          <a:ln w="9525">
            <a:noFill/>
            <a:miter lim="800000"/>
            <a:headEnd/>
            <a:tailEnd/>
          </a:ln>
        </p:spPr>
        <p:txBody>
          <a:bodyPr wrap="none" lIns="60956" tIns="60956" rIns="60956" bIns="60956">
            <a:spAutoFit/>
          </a:bodyPr>
          <a:lstStyle/>
          <a:p>
            <a:pPr algn="r" defTabSz="1219170">
              <a:lnSpc>
                <a:spcPct val="109000"/>
              </a:lnSpc>
              <a:defRPr/>
            </a:pPr>
            <a:r>
              <a:rPr lang="en-US" sz="1600">
                <a:solidFill>
                  <a:srgbClr val="002060"/>
                </a:solidFill>
                <a:latin typeface="Gill Sans MT" pitchFamily="34" charset="0"/>
                <a:cs typeface="Arial" pitchFamily="34" charset="0"/>
              </a:rPr>
              <a:t>0.8</a:t>
            </a:r>
          </a:p>
        </p:txBody>
      </p:sp>
      <p:sp>
        <p:nvSpPr>
          <p:cNvPr id="79" name="Text Box 35"/>
          <p:cNvSpPr txBox="1">
            <a:spLocks noChangeArrowheads="1"/>
          </p:cNvSpPr>
          <p:nvPr/>
        </p:nvSpPr>
        <p:spPr bwMode="auto">
          <a:xfrm>
            <a:off x="2595036" y="5008033"/>
            <a:ext cx="372533" cy="391584"/>
          </a:xfrm>
          <a:prstGeom prst="rect">
            <a:avLst/>
          </a:prstGeom>
          <a:noFill/>
          <a:ln w="9525">
            <a:noFill/>
            <a:miter lim="800000"/>
            <a:headEnd/>
            <a:tailEnd/>
          </a:ln>
        </p:spPr>
        <p:txBody>
          <a:bodyPr wrap="none" lIns="60956" tIns="60956" rIns="60956" bIns="60956">
            <a:spAutoFit/>
          </a:bodyPr>
          <a:lstStyle/>
          <a:p>
            <a:pPr algn="r" defTabSz="1219170">
              <a:lnSpc>
                <a:spcPct val="109000"/>
              </a:lnSpc>
              <a:defRPr/>
            </a:pPr>
            <a:r>
              <a:rPr lang="en-US" sz="1600">
                <a:solidFill>
                  <a:srgbClr val="002060"/>
                </a:solidFill>
                <a:latin typeface="Gill Sans MT" pitchFamily="34" charset="0"/>
                <a:cs typeface="Arial" pitchFamily="34" charset="0"/>
              </a:rPr>
              <a:t>0.5</a:t>
            </a:r>
          </a:p>
        </p:txBody>
      </p:sp>
      <p:sp>
        <p:nvSpPr>
          <p:cNvPr id="80" name="Text Box 36"/>
          <p:cNvSpPr txBox="1">
            <a:spLocks noChangeArrowheads="1"/>
          </p:cNvSpPr>
          <p:nvPr/>
        </p:nvSpPr>
        <p:spPr bwMode="auto">
          <a:xfrm>
            <a:off x="2914653" y="5217585"/>
            <a:ext cx="328083" cy="389467"/>
          </a:xfrm>
          <a:prstGeom prst="rect">
            <a:avLst/>
          </a:prstGeom>
          <a:noFill/>
          <a:ln w="9525">
            <a:noFill/>
            <a:miter lim="800000"/>
            <a:headEnd/>
            <a:tailEnd/>
          </a:ln>
        </p:spPr>
        <p:txBody>
          <a:bodyPr wrap="none" lIns="60956" tIns="60956" rIns="60956" bIns="60956">
            <a:spAutoFit/>
          </a:bodyPr>
          <a:lstStyle/>
          <a:p>
            <a:pPr algn="ctr" defTabSz="1219170">
              <a:lnSpc>
                <a:spcPct val="109000"/>
              </a:lnSpc>
              <a:defRPr/>
            </a:pPr>
            <a:r>
              <a:rPr lang="en-US" sz="1600">
                <a:solidFill>
                  <a:srgbClr val="002060"/>
                </a:solidFill>
                <a:latin typeface="Gill Sans MT" pitchFamily="34" charset="0"/>
                <a:cs typeface="Arial" pitchFamily="34" charset="0"/>
              </a:rPr>
              <a:t>60</a:t>
            </a:r>
          </a:p>
        </p:txBody>
      </p:sp>
      <p:sp>
        <p:nvSpPr>
          <p:cNvPr id="81" name="Text Box 37"/>
          <p:cNvSpPr txBox="1">
            <a:spLocks noChangeArrowheads="1"/>
          </p:cNvSpPr>
          <p:nvPr/>
        </p:nvSpPr>
        <p:spPr bwMode="auto">
          <a:xfrm>
            <a:off x="3841753" y="5217585"/>
            <a:ext cx="328083" cy="389467"/>
          </a:xfrm>
          <a:prstGeom prst="rect">
            <a:avLst/>
          </a:prstGeom>
          <a:noFill/>
          <a:ln w="9525">
            <a:noFill/>
            <a:miter lim="800000"/>
            <a:headEnd/>
            <a:tailEnd/>
          </a:ln>
        </p:spPr>
        <p:txBody>
          <a:bodyPr wrap="none" lIns="60956" tIns="60956" rIns="60956" bIns="60956">
            <a:spAutoFit/>
          </a:bodyPr>
          <a:lstStyle/>
          <a:p>
            <a:pPr algn="ctr" defTabSz="1219170">
              <a:lnSpc>
                <a:spcPct val="109000"/>
              </a:lnSpc>
              <a:defRPr/>
            </a:pPr>
            <a:r>
              <a:rPr lang="en-US" sz="1600">
                <a:solidFill>
                  <a:srgbClr val="002060"/>
                </a:solidFill>
                <a:latin typeface="Gill Sans MT" pitchFamily="34" charset="0"/>
                <a:cs typeface="Arial" pitchFamily="34" charset="0"/>
              </a:rPr>
              <a:t>75</a:t>
            </a:r>
          </a:p>
        </p:txBody>
      </p:sp>
      <p:sp>
        <p:nvSpPr>
          <p:cNvPr id="82" name="Text Box 38"/>
          <p:cNvSpPr txBox="1">
            <a:spLocks noChangeArrowheads="1"/>
          </p:cNvSpPr>
          <p:nvPr/>
        </p:nvSpPr>
        <p:spPr bwMode="auto">
          <a:xfrm>
            <a:off x="4800603" y="5217585"/>
            <a:ext cx="328084" cy="389467"/>
          </a:xfrm>
          <a:prstGeom prst="rect">
            <a:avLst/>
          </a:prstGeom>
          <a:noFill/>
          <a:ln w="9525">
            <a:noFill/>
            <a:miter lim="800000"/>
            <a:headEnd/>
            <a:tailEnd/>
          </a:ln>
        </p:spPr>
        <p:txBody>
          <a:bodyPr wrap="none" lIns="60956" tIns="60956" rIns="60956" bIns="60956">
            <a:spAutoFit/>
          </a:bodyPr>
          <a:lstStyle/>
          <a:p>
            <a:pPr algn="ctr" defTabSz="1219170">
              <a:lnSpc>
                <a:spcPct val="109000"/>
              </a:lnSpc>
              <a:defRPr/>
            </a:pPr>
            <a:r>
              <a:rPr lang="en-US" sz="1600">
                <a:solidFill>
                  <a:srgbClr val="002060"/>
                </a:solidFill>
                <a:latin typeface="Gill Sans MT" pitchFamily="34" charset="0"/>
                <a:cs typeface="Arial" pitchFamily="34" charset="0"/>
              </a:rPr>
              <a:t>90</a:t>
            </a:r>
          </a:p>
        </p:txBody>
      </p:sp>
      <p:sp>
        <p:nvSpPr>
          <p:cNvPr id="83" name="Text Box 39"/>
          <p:cNvSpPr txBox="1">
            <a:spLocks noChangeArrowheads="1"/>
          </p:cNvSpPr>
          <p:nvPr/>
        </p:nvSpPr>
        <p:spPr bwMode="auto">
          <a:xfrm>
            <a:off x="5727703" y="5217585"/>
            <a:ext cx="429684" cy="389467"/>
          </a:xfrm>
          <a:prstGeom prst="rect">
            <a:avLst/>
          </a:prstGeom>
          <a:noFill/>
          <a:ln w="9525">
            <a:noFill/>
            <a:miter lim="800000"/>
            <a:headEnd/>
            <a:tailEnd/>
          </a:ln>
        </p:spPr>
        <p:txBody>
          <a:bodyPr wrap="none" lIns="60956" tIns="60956" rIns="60956" bIns="60956">
            <a:spAutoFit/>
          </a:bodyPr>
          <a:lstStyle/>
          <a:p>
            <a:pPr algn="ctr" defTabSz="1219170">
              <a:lnSpc>
                <a:spcPct val="109000"/>
              </a:lnSpc>
              <a:defRPr/>
            </a:pPr>
            <a:r>
              <a:rPr lang="en-US" sz="1600">
                <a:solidFill>
                  <a:srgbClr val="002060"/>
                </a:solidFill>
                <a:latin typeface="Gill Sans MT" pitchFamily="34" charset="0"/>
                <a:cs typeface="Arial" pitchFamily="34" charset="0"/>
              </a:rPr>
              <a:t>105</a:t>
            </a:r>
          </a:p>
        </p:txBody>
      </p:sp>
      <p:sp>
        <p:nvSpPr>
          <p:cNvPr id="84" name="Text Box 40"/>
          <p:cNvSpPr txBox="1">
            <a:spLocks noChangeArrowheads="1"/>
          </p:cNvSpPr>
          <p:nvPr/>
        </p:nvSpPr>
        <p:spPr bwMode="auto">
          <a:xfrm>
            <a:off x="6538384" y="5264154"/>
            <a:ext cx="463549" cy="391583"/>
          </a:xfrm>
          <a:prstGeom prst="rect">
            <a:avLst/>
          </a:prstGeom>
          <a:noFill/>
          <a:ln w="9525">
            <a:noFill/>
            <a:miter lim="800000"/>
            <a:headEnd/>
            <a:tailEnd/>
          </a:ln>
        </p:spPr>
        <p:txBody>
          <a:bodyPr wrap="none" lIns="60956" tIns="60956" rIns="60956" bIns="60956">
            <a:spAutoFit/>
          </a:bodyPr>
          <a:lstStyle/>
          <a:p>
            <a:pPr algn="ctr" defTabSz="1219170">
              <a:lnSpc>
                <a:spcPct val="109000"/>
              </a:lnSpc>
              <a:defRPr/>
            </a:pPr>
            <a:r>
              <a:rPr lang="en-US" sz="1600" b="1">
                <a:solidFill>
                  <a:srgbClr val="C00000"/>
                </a:solidFill>
                <a:latin typeface="Gill Sans MT" pitchFamily="34" charset="0"/>
                <a:cs typeface="Arial" pitchFamily="34" charset="0"/>
              </a:rPr>
              <a:t>114</a:t>
            </a:r>
          </a:p>
        </p:txBody>
      </p:sp>
      <p:sp>
        <p:nvSpPr>
          <p:cNvPr id="85" name="Text Box 41"/>
          <p:cNvSpPr txBox="1">
            <a:spLocks noChangeArrowheads="1"/>
          </p:cNvSpPr>
          <p:nvPr/>
        </p:nvSpPr>
        <p:spPr bwMode="auto">
          <a:xfrm>
            <a:off x="7672917" y="5228167"/>
            <a:ext cx="429683" cy="391584"/>
          </a:xfrm>
          <a:prstGeom prst="rect">
            <a:avLst/>
          </a:prstGeom>
          <a:noFill/>
          <a:ln w="9525">
            <a:noFill/>
            <a:miter lim="800000"/>
            <a:headEnd/>
            <a:tailEnd/>
          </a:ln>
        </p:spPr>
        <p:txBody>
          <a:bodyPr wrap="none" lIns="60956" tIns="60956" rIns="60956" bIns="60956">
            <a:spAutoFit/>
          </a:bodyPr>
          <a:lstStyle/>
          <a:p>
            <a:pPr algn="ctr" defTabSz="1219170">
              <a:lnSpc>
                <a:spcPct val="109000"/>
              </a:lnSpc>
              <a:defRPr/>
            </a:pPr>
            <a:r>
              <a:rPr lang="en-US" sz="1600">
                <a:solidFill>
                  <a:srgbClr val="002060"/>
                </a:solidFill>
                <a:latin typeface="Gill Sans MT" pitchFamily="34" charset="0"/>
                <a:cs typeface="Arial" pitchFamily="34" charset="0"/>
              </a:rPr>
              <a:t>135</a:t>
            </a:r>
          </a:p>
        </p:txBody>
      </p:sp>
      <p:sp>
        <p:nvSpPr>
          <p:cNvPr id="86" name="Text Box 42"/>
          <p:cNvSpPr txBox="1">
            <a:spLocks noChangeArrowheads="1"/>
          </p:cNvSpPr>
          <p:nvPr/>
        </p:nvSpPr>
        <p:spPr bwMode="auto">
          <a:xfrm>
            <a:off x="8638117" y="5230285"/>
            <a:ext cx="431800" cy="389467"/>
          </a:xfrm>
          <a:prstGeom prst="rect">
            <a:avLst/>
          </a:prstGeom>
          <a:noFill/>
          <a:ln w="9525">
            <a:noFill/>
            <a:miter lim="800000"/>
            <a:headEnd/>
            <a:tailEnd/>
          </a:ln>
        </p:spPr>
        <p:txBody>
          <a:bodyPr wrap="none" lIns="60956" tIns="60956" rIns="60956" bIns="60956">
            <a:spAutoFit/>
          </a:bodyPr>
          <a:lstStyle/>
          <a:p>
            <a:pPr algn="ctr" defTabSz="1219170">
              <a:lnSpc>
                <a:spcPct val="109000"/>
              </a:lnSpc>
              <a:defRPr/>
            </a:pPr>
            <a:r>
              <a:rPr lang="en-US" sz="1600">
                <a:solidFill>
                  <a:srgbClr val="002060"/>
                </a:solidFill>
                <a:latin typeface="Gill Sans MT" pitchFamily="34" charset="0"/>
                <a:cs typeface="Arial" pitchFamily="34" charset="0"/>
              </a:rPr>
              <a:t>150</a:t>
            </a:r>
          </a:p>
        </p:txBody>
      </p:sp>
      <p:sp>
        <p:nvSpPr>
          <p:cNvPr id="87" name="Text Box 43"/>
          <p:cNvSpPr txBox="1">
            <a:spLocks noChangeArrowheads="1"/>
          </p:cNvSpPr>
          <p:nvPr/>
        </p:nvSpPr>
        <p:spPr bwMode="auto">
          <a:xfrm>
            <a:off x="9609667" y="5230285"/>
            <a:ext cx="429684" cy="389467"/>
          </a:xfrm>
          <a:prstGeom prst="rect">
            <a:avLst/>
          </a:prstGeom>
          <a:noFill/>
          <a:ln w="9525">
            <a:noFill/>
            <a:miter lim="800000"/>
            <a:headEnd/>
            <a:tailEnd/>
          </a:ln>
        </p:spPr>
        <p:txBody>
          <a:bodyPr wrap="none" lIns="60956" tIns="60956" rIns="60956" bIns="60956">
            <a:spAutoFit/>
          </a:bodyPr>
          <a:lstStyle/>
          <a:p>
            <a:pPr algn="ctr" defTabSz="1219170">
              <a:lnSpc>
                <a:spcPct val="109000"/>
              </a:lnSpc>
              <a:defRPr/>
            </a:pPr>
            <a:r>
              <a:rPr lang="en-US" sz="1600">
                <a:solidFill>
                  <a:srgbClr val="002060"/>
                </a:solidFill>
                <a:latin typeface="Gill Sans MT" pitchFamily="34" charset="0"/>
                <a:cs typeface="Arial" pitchFamily="34" charset="0"/>
              </a:rPr>
              <a:t>165</a:t>
            </a:r>
          </a:p>
        </p:txBody>
      </p:sp>
      <p:sp>
        <p:nvSpPr>
          <p:cNvPr id="88" name="Text Box 44"/>
          <p:cNvSpPr txBox="1">
            <a:spLocks noChangeArrowheads="1"/>
          </p:cNvSpPr>
          <p:nvPr/>
        </p:nvSpPr>
        <p:spPr bwMode="auto">
          <a:xfrm>
            <a:off x="10576985" y="5230285"/>
            <a:ext cx="429683" cy="389467"/>
          </a:xfrm>
          <a:prstGeom prst="rect">
            <a:avLst/>
          </a:prstGeom>
          <a:noFill/>
          <a:ln w="9525">
            <a:noFill/>
            <a:miter lim="800000"/>
            <a:headEnd/>
            <a:tailEnd/>
          </a:ln>
        </p:spPr>
        <p:txBody>
          <a:bodyPr wrap="none" lIns="60956" tIns="60956" rIns="60956" bIns="60956">
            <a:spAutoFit/>
          </a:bodyPr>
          <a:lstStyle/>
          <a:p>
            <a:pPr algn="ctr" defTabSz="1219170">
              <a:lnSpc>
                <a:spcPct val="109000"/>
              </a:lnSpc>
              <a:defRPr/>
            </a:pPr>
            <a:r>
              <a:rPr lang="en-US" sz="1600">
                <a:solidFill>
                  <a:srgbClr val="002060"/>
                </a:solidFill>
                <a:latin typeface="Gill Sans MT" pitchFamily="34" charset="0"/>
                <a:cs typeface="Arial" pitchFamily="34" charset="0"/>
              </a:rPr>
              <a:t>180</a:t>
            </a:r>
          </a:p>
        </p:txBody>
      </p:sp>
      <p:sp>
        <p:nvSpPr>
          <p:cNvPr id="89" name="Flèche vers le bas 88"/>
          <p:cNvSpPr/>
          <p:nvPr/>
        </p:nvSpPr>
        <p:spPr>
          <a:xfrm>
            <a:off x="1634128" y="3842511"/>
            <a:ext cx="960000" cy="1440000"/>
          </a:xfrm>
          <a:prstGeom prst="down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270"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err="1">
                <a:ln>
                  <a:noFill/>
                </a:ln>
                <a:solidFill>
                  <a:srgbClr val="FFFFFF"/>
                </a:solidFill>
                <a:effectLst/>
                <a:uLnTx/>
                <a:uFillTx/>
                <a:latin typeface="Calibri"/>
                <a:ea typeface="+mn-ea"/>
                <a:cs typeface="+mn-cs"/>
              </a:rPr>
              <a:t>Lysis</a:t>
            </a:r>
            <a:r>
              <a:rPr kumimoji="0" lang="fr-FR" sz="1800" b="0" i="0" u="none" strike="noStrike" kern="0" cap="none" spc="0" normalizeH="0" baseline="0" noProof="0" dirty="0">
                <a:ln>
                  <a:noFill/>
                </a:ln>
                <a:solidFill>
                  <a:srgbClr val="FFFFFF"/>
                </a:solidFill>
                <a:effectLst/>
                <a:uLnTx/>
                <a:uFillTx/>
                <a:latin typeface="Calibri"/>
                <a:ea typeface="+mn-ea"/>
                <a:cs typeface="+mn-cs"/>
              </a:rPr>
              <a:t> </a:t>
            </a:r>
            <a:r>
              <a:rPr kumimoji="0" lang="fr-FR" sz="1800" b="0" i="0" u="none" strike="noStrike" kern="0" cap="none" spc="0" normalizeH="0" baseline="0" noProof="0" dirty="0" err="1">
                <a:ln>
                  <a:noFill/>
                </a:ln>
                <a:solidFill>
                  <a:srgbClr val="FFFFFF"/>
                </a:solidFill>
                <a:effectLst/>
                <a:uLnTx/>
                <a:uFillTx/>
                <a:latin typeface="Calibri"/>
                <a:ea typeface="+mn-ea"/>
                <a:cs typeface="+mn-cs"/>
              </a:rPr>
              <a:t>better</a:t>
            </a:r>
            <a:endParaRPr kumimoji="0" lang="fr-FR"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90" name="Flèche vers le haut 89"/>
          <p:cNvSpPr/>
          <p:nvPr/>
        </p:nvSpPr>
        <p:spPr>
          <a:xfrm>
            <a:off x="1633037" y="2411303"/>
            <a:ext cx="960000" cy="1440000"/>
          </a:xfrm>
          <a:prstGeom prst="upArrow">
            <a:avLst/>
          </a:prstGeom>
          <a:solidFill>
            <a:srgbClr val="1F497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vert270"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FFFFFF"/>
                </a:solidFill>
                <a:effectLst/>
                <a:uLnTx/>
                <a:uFillTx/>
                <a:latin typeface="Calibri"/>
                <a:ea typeface="+mn-ea"/>
                <a:cs typeface="+mn-cs"/>
              </a:rPr>
              <a:t>PPCI </a:t>
            </a:r>
            <a:r>
              <a:rPr kumimoji="0" lang="fr-FR" sz="1800" b="0" i="0" u="none" strike="noStrike" kern="0" cap="none" spc="0" normalizeH="0" baseline="0" noProof="0" dirty="0" err="1">
                <a:ln>
                  <a:noFill/>
                </a:ln>
                <a:solidFill>
                  <a:srgbClr val="FFFFFF"/>
                </a:solidFill>
                <a:effectLst/>
                <a:uLnTx/>
                <a:uFillTx/>
                <a:latin typeface="Calibri"/>
                <a:ea typeface="+mn-ea"/>
                <a:cs typeface="+mn-cs"/>
              </a:rPr>
              <a:t>better</a:t>
            </a:r>
            <a:endParaRPr kumimoji="0" lang="fr-FR" sz="1800" b="0" i="0" u="none" strike="noStrike" kern="0" cap="none" spc="0" normalizeH="0" baseline="0" noProof="0" dirty="0">
              <a:ln>
                <a:noFill/>
              </a:ln>
              <a:solidFill>
                <a:srgbClr val="FFFFFF"/>
              </a:solidFill>
              <a:effectLst/>
              <a:uLnTx/>
              <a:uFillTx/>
              <a:latin typeface="Calibri"/>
              <a:ea typeface="+mn-ea"/>
              <a:cs typeface="+mn-cs"/>
            </a:endParaRPr>
          </a:p>
        </p:txBody>
      </p:sp>
      <p:cxnSp>
        <p:nvCxnSpPr>
          <p:cNvPr id="91" name="Connecteur droit avec flèche 90"/>
          <p:cNvCxnSpPr/>
          <p:nvPr/>
        </p:nvCxnSpPr>
        <p:spPr>
          <a:xfrm rot="5400000" flipH="1" flipV="1">
            <a:off x="1537761" y="3739092"/>
            <a:ext cx="2929467" cy="2117"/>
          </a:xfrm>
          <a:prstGeom prst="straightConnector1">
            <a:avLst/>
          </a:prstGeom>
          <a:noFill/>
          <a:ln w="9525" cap="flat" cmpd="sng" algn="ctr">
            <a:solidFill>
              <a:srgbClr val="002060"/>
            </a:solidFill>
            <a:prstDash val="solid"/>
            <a:tailEnd type="arrow"/>
          </a:ln>
          <a:effectLst/>
        </p:spPr>
      </p:cxnSp>
      <p:cxnSp>
        <p:nvCxnSpPr>
          <p:cNvPr id="92" name="Connecteur droit avec flèche 91"/>
          <p:cNvCxnSpPr/>
          <p:nvPr/>
        </p:nvCxnSpPr>
        <p:spPr>
          <a:xfrm rot="16200000" flipH="1">
            <a:off x="7104592" y="1127128"/>
            <a:ext cx="0" cy="8159749"/>
          </a:xfrm>
          <a:prstGeom prst="straightConnector1">
            <a:avLst/>
          </a:prstGeom>
          <a:noFill/>
          <a:ln w="9525" cap="flat" cmpd="sng" algn="ctr">
            <a:solidFill>
              <a:srgbClr val="002060"/>
            </a:solidFill>
            <a:prstDash val="solid"/>
            <a:tailEnd type="arrow"/>
          </a:ln>
          <a:effectLst/>
        </p:spPr>
      </p:cxnSp>
      <p:cxnSp>
        <p:nvCxnSpPr>
          <p:cNvPr id="93" name="Connecteur droit 92"/>
          <p:cNvCxnSpPr/>
          <p:nvPr/>
        </p:nvCxnSpPr>
        <p:spPr>
          <a:xfrm rot="16200000" flipH="1">
            <a:off x="7066492" y="-265641"/>
            <a:ext cx="0" cy="8159749"/>
          </a:xfrm>
          <a:prstGeom prst="line">
            <a:avLst/>
          </a:prstGeom>
          <a:noFill/>
          <a:ln w="6350" cap="flat" cmpd="sng" algn="ctr">
            <a:solidFill>
              <a:srgbClr val="C00000"/>
            </a:solidFill>
            <a:prstDash val="sysDash"/>
          </a:ln>
          <a:effectLst/>
        </p:spPr>
      </p:cxnSp>
      <p:cxnSp>
        <p:nvCxnSpPr>
          <p:cNvPr id="94" name="Connecteur droit 93"/>
          <p:cNvCxnSpPr/>
          <p:nvPr/>
        </p:nvCxnSpPr>
        <p:spPr>
          <a:xfrm rot="16200000" flipH="1">
            <a:off x="6050492" y="4530725"/>
            <a:ext cx="1331384" cy="0"/>
          </a:xfrm>
          <a:prstGeom prst="line">
            <a:avLst/>
          </a:prstGeom>
          <a:noFill/>
          <a:ln w="6350" cap="flat" cmpd="sng" algn="ctr">
            <a:solidFill>
              <a:srgbClr val="C00000"/>
            </a:solidFill>
            <a:prstDash val="sysDash"/>
          </a:ln>
          <a:effectLst/>
        </p:spPr>
      </p:cxnSp>
      <p:sp>
        <p:nvSpPr>
          <p:cNvPr id="95" name="Text Box 5"/>
          <p:cNvSpPr txBox="1">
            <a:spLocks noChangeArrowheads="1"/>
          </p:cNvSpPr>
          <p:nvPr/>
        </p:nvSpPr>
        <p:spPr bwMode="auto">
          <a:xfrm>
            <a:off x="-50505" y="6032187"/>
            <a:ext cx="4649729" cy="415495"/>
          </a:xfrm>
          <a:prstGeom prst="rect">
            <a:avLst/>
          </a:prstGeom>
          <a:noFill/>
          <a:ln w="9525">
            <a:noFill/>
            <a:miter lim="800000"/>
            <a:headEnd/>
            <a:tailEnd/>
          </a:ln>
        </p:spPr>
        <p:txBody>
          <a:bodyPr wrap="none" lIns="121912" tIns="60956" rIns="121912" bIns="60956">
            <a:spAutoFit/>
          </a:bodyPr>
          <a:lstStyle/>
          <a:p>
            <a:pPr algn="ctr" defTabSz="1219170">
              <a:defRPr/>
            </a:pPr>
            <a:r>
              <a:rPr lang="en-US" dirty="0">
                <a:solidFill>
                  <a:srgbClr val="C00000"/>
                </a:solidFill>
                <a:cs typeface="Arial" pitchFamily="34" charset="0"/>
              </a:rPr>
              <a:t>*</a:t>
            </a:r>
            <a:r>
              <a:rPr lang="en-US" dirty="0">
                <a:solidFill>
                  <a:srgbClr val="002060"/>
                </a:solidFill>
                <a:cs typeface="Arial" pitchFamily="34" charset="0"/>
              </a:rPr>
              <a:t> D2B door-to-balloon / D2N door-to-needle</a:t>
            </a:r>
          </a:p>
        </p:txBody>
      </p:sp>
      <p:pic>
        <p:nvPicPr>
          <p:cNvPr id="47" name="Picture 2" descr="Fac médecine Sorbonne Universite (cl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Image 47">
            <a:extLst>
              <a:ext uri="{FF2B5EF4-FFF2-40B4-BE49-F238E27FC236}">
                <a16:creationId xmlns="" xmlns:a16="http://schemas.microsoft.com/office/drawing/2014/main" id="{D9595203-E15E-49C7-83AC-A4AA3BE8DC22}"/>
              </a:ext>
            </a:extLst>
          </p:cNvPr>
          <p:cNvPicPr>
            <a:picLocks noChangeAspect="1"/>
          </p:cNvPicPr>
          <p:nvPr/>
        </p:nvPicPr>
        <p:blipFill rotWithShape="1">
          <a:blip r:embed="rId3" cstate="print"/>
          <a:srcRect l="29870" r="36364"/>
          <a:stretch/>
        </p:blipFill>
        <p:spPr>
          <a:xfrm>
            <a:off x="11022027" y="6315614"/>
            <a:ext cx="1182673" cy="539301"/>
          </a:xfrm>
          <a:prstGeom prst="rect">
            <a:avLst/>
          </a:prstGeom>
        </p:spPr>
      </p:pic>
    </p:spTree>
    <p:extLst>
      <p:ext uri="{BB962C8B-B14F-4D97-AF65-F5344CB8AC3E}">
        <p14:creationId xmlns:p14="http://schemas.microsoft.com/office/powerpoint/2010/main" xmlns="" val="426677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88433" y="189186"/>
            <a:ext cx="8195000" cy="769437"/>
          </a:xfrm>
          <a:prstGeom prst="rect">
            <a:avLst/>
          </a:prstGeom>
          <a:noFill/>
        </p:spPr>
        <p:txBody>
          <a:bodyPr wrap="square" lIns="91430" tIns="45718" rIns="91430" bIns="45718" rtlCol="0">
            <a:spAutoFit/>
          </a:bodyPr>
          <a:lstStyle>
            <a:defPPr>
              <a:defRPr lang="fr-FR"/>
            </a:defPPr>
            <a:lvl1pPr algn="ctr">
              <a:defRPr sz="4400" b="1">
                <a:solidFill>
                  <a:srgbClr val="C00000"/>
                </a:solidFill>
                <a:ea typeface="MS PGothic" pitchFamily="34" charset="-128"/>
                <a:cs typeface="Arial" pitchFamily="34" charset="0"/>
              </a:defRPr>
            </a:lvl1pPr>
          </a:lstStyle>
          <a:p>
            <a:r>
              <a:rPr lang="fr-FR" dirty="0">
                <a:latin typeface="Gill Sans MT" panose="020B0502020104020203" pitchFamily="34" charset="0"/>
              </a:rPr>
              <a:t>The </a:t>
            </a:r>
            <a:r>
              <a:rPr lang="fr-FR" dirty="0" err="1">
                <a:latin typeface="Gill Sans MT" panose="020B0502020104020203" pitchFamily="34" charset="0"/>
              </a:rPr>
              <a:t>sooner</a:t>
            </a:r>
            <a:r>
              <a:rPr lang="fr-FR" dirty="0">
                <a:latin typeface="Gill Sans MT" panose="020B0502020104020203" pitchFamily="34" charset="0"/>
              </a:rPr>
              <a:t> </a:t>
            </a:r>
            <a:r>
              <a:rPr lang="fr-FR" dirty="0" err="1">
                <a:latin typeface="Gill Sans MT" panose="020B0502020104020203" pitchFamily="34" charset="0"/>
              </a:rPr>
              <a:t>is</a:t>
            </a:r>
            <a:r>
              <a:rPr lang="fr-FR" dirty="0">
                <a:latin typeface="Gill Sans MT" panose="020B0502020104020203" pitchFamily="34" charset="0"/>
              </a:rPr>
              <a:t> the </a:t>
            </a:r>
            <a:r>
              <a:rPr lang="fr-FR" dirty="0" err="1">
                <a:latin typeface="Gill Sans MT" panose="020B0502020104020203" pitchFamily="34" charset="0"/>
              </a:rPr>
              <a:t>better</a:t>
            </a:r>
            <a:endParaRPr lang="en-US" dirty="0">
              <a:latin typeface="Gill Sans MT" panose="020B0502020104020203" pitchFamily="34" charset="0"/>
            </a:endParaRPr>
          </a:p>
        </p:txBody>
      </p:sp>
      <p:sp>
        <p:nvSpPr>
          <p:cNvPr id="11" name="Text Box 3"/>
          <p:cNvSpPr txBox="1">
            <a:spLocks noChangeArrowheads="1"/>
          </p:cNvSpPr>
          <p:nvPr/>
        </p:nvSpPr>
        <p:spPr bwMode="auto">
          <a:xfrm>
            <a:off x="0" y="6502400"/>
            <a:ext cx="56007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14" tIns="60957" rIns="121914" bIns="60957" numCol="1" anchor="t" anchorCtr="0" compatLnSpc="1">
            <a:prstTxWarp prst="textNoShape">
              <a:avLst/>
            </a:prstTxWarp>
            <a:noAutofit/>
          </a:bodyPr>
          <a:lstStyle>
            <a:defPPr>
              <a:defRPr lang="fr-FR"/>
            </a:defPPr>
            <a:lvl1pPr marR="0" lvl="0" indent="0" defTabSz="914400" fontAlgn="base">
              <a:lnSpc>
                <a:spcPct val="100000"/>
              </a:lnSpc>
              <a:spcBef>
                <a:spcPct val="20000"/>
              </a:spcBef>
              <a:spcAft>
                <a:spcPct val="0"/>
              </a:spcAft>
              <a:buClrTx/>
              <a:buSzTx/>
              <a:buFont typeface="Arial" pitchFamily="34" charset="0"/>
              <a:buNone/>
              <a:tabLst/>
              <a:defRPr kumimoji="0" sz="1600" b="0" i="0" u="none" strike="noStrike" cap="none" spc="0" normalizeH="0" baseline="0">
                <a:ln>
                  <a:noFill/>
                </a:ln>
                <a:solidFill>
                  <a:sysClr val="windowText" lastClr="000000"/>
                </a:solidFill>
                <a:effectLst/>
                <a:uLnTx/>
                <a:uFillTx/>
                <a:latin typeface="Calibri"/>
              </a:defRPr>
            </a:lvl1pPr>
            <a:lvl2pPr marL="609570" indent="0" eaLnBrk="0" fontAlgn="base" hangingPunct="0">
              <a:spcBef>
                <a:spcPct val="20000"/>
              </a:spcBef>
              <a:spcAft>
                <a:spcPct val="0"/>
              </a:spcAft>
              <a:buFont typeface="Arial" pitchFamily="34" charset="0"/>
              <a:buNone/>
              <a:defRPr sz="1600"/>
            </a:lvl2pPr>
            <a:lvl3pPr marL="1219140" indent="0" eaLnBrk="0" fontAlgn="base" hangingPunct="0">
              <a:spcBef>
                <a:spcPct val="20000"/>
              </a:spcBef>
              <a:spcAft>
                <a:spcPct val="0"/>
              </a:spcAft>
              <a:buFont typeface="Arial" pitchFamily="34" charset="0"/>
              <a:buNone/>
              <a:defRPr sz="1600"/>
            </a:lvl3pPr>
            <a:lvl4pPr marL="1828709" indent="0" eaLnBrk="0" fontAlgn="base" hangingPunct="0">
              <a:spcBef>
                <a:spcPct val="20000"/>
              </a:spcBef>
              <a:spcAft>
                <a:spcPct val="0"/>
              </a:spcAft>
              <a:buFont typeface="Arial" pitchFamily="34" charset="0"/>
              <a:buNone/>
              <a:defRPr sz="1600"/>
            </a:lvl4pPr>
            <a:lvl5pPr marL="2438278" indent="0" eaLnBrk="0" fontAlgn="base" hangingPunct="0">
              <a:spcBef>
                <a:spcPct val="20000"/>
              </a:spcBef>
              <a:spcAft>
                <a:spcPct val="0"/>
              </a:spcAft>
              <a:buFont typeface="Arial" pitchFamily="34" charset="0"/>
              <a:buNone/>
              <a:defRPr sz="1600"/>
            </a:lvl5pPr>
            <a:lvl6pPr marL="3352632" indent="-304784" defTabSz="1219140">
              <a:spcBef>
                <a:spcPct val="20000"/>
              </a:spcBef>
              <a:buFont typeface="Arial" panose="020B0604020202020204" pitchFamily="34" charset="0"/>
              <a:buChar char="•"/>
              <a:defRPr sz="2700"/>
            </a:lvl6pPr>
            <a:lvl7pPr marL="3962202" indent="-304784" defTabSz="1219140">
              <a:spcBef>
                <a:spcPct val="20000"/>
              </a:spcBef>
              <a:buFont typeface="Arial" panose="020B0604020202020204" pitchFamily="34" charset="0"/>
              <a:buChar char="•"/>
              <a:defRPr sz="2700"/>
            </a:lvl7pPr>
            <a:lvl8pPr marL="4571772" indent="-304784" defTabSz="1219140">
              <a:spcBef>
                <a:spcPct val="20000"/>
              </a:spcBef>
              <a:buFont typeface="Arial" panose="020B0604020202020204" pitchFamily="34" charset="0"/>
              <a:buChar char="•"/>
              <a:defRPr sz="2700"/>
            </a:lvl8pPr>
            <a:lvl9pPr marL="5181341" indent="-304784" defTabSz="1219140">
              <a:spcBef>
                <a:spcPct val="20000"/>
              </a:spcBef>
              <a:buFont typeface="Arial" panose="020B0604020202020204" pitchFamily="34" charset="0"/>
              <a:buChar char="•"/>
              <a:defRPr sz="2700"/>
            </a:lvl9pPr>
          </a:lstStyle>
          <a:p>
            <a:r>
              <a:rPr lang="en-GB" altLang="fr-FR" dirty="0" err="1"/>
              <a:t>Gersh</a:t>
            </a:r>
            <a:r>
              <a:rPr lang="en-GB" altLang="fr-FR" dirty="0"/>
              <a:t>, B. J. et al. JAMA 2005;293:979-986.</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4451" r="5638"/>
          <a:stretch>
            <a:fillRect/>
          </a:stretch>
        </p:blipFill>
        <p:spPr bwMode="auto">
          <a:xfrm>
            <a:off x="452966" y="1178986"/>
            <a:ext cx="11065934" cy="498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er 8"/>
          <p:cNvGrpSpPr/>
          <p:nvPr/>
        </p:nvGrpSpPr>
        <p:grpSpPr>
          <a:xfrm>
            <a:off x="2979409" y="1624216"/>
            <a:ext cx="2451100" cy="2288876"/>
            <a:chOff x="2340580" y="2241736"/>
            <a:chExt cx="2352070" cy="2704509"/>
          </a:xfrm>
        </p:grpSpPr>
        <p:pic>
          <p:nvPicPr>
            <p:cNvPr id="9" name="Image 8"/>
            <p:cNvPicPr>
              <a:picLocks noChangeAspect="1"/>
            </p:cNvPicPr>
            <p:nvPr/>
          </p:nvPicPr>
          <p:blipFill>
            <a:blip r:embed="rId4" cstate="print"/>
            <a:stretch>
              <a:fillRect/>
            </a:stretch>
          </p:blipFill>
          <p:spPr>
            <a:xfrm>
              <a:off x="3600422" y="3854017"/>
              <a:ext cx="1092228" cy="1092228"/>
            </a:xfrm>
            <a:prstGeom prst="rect">
              <a:avLst/>
            </a:prstGeom>
          </p:spPr>
        </p:pic>
        <p:pic>
          <p:nvPicPr>
            <p:cNvPr id="10" name="Image 9"/>
            <p:cNvPicPr>
              <a:picLocks noChangeAspect="1"/>
            </p:cNvPicPr>
            <p:nvPr/>
          </p:nvPicPr>
          <p:blipFill>
            <a:blip r:embed="rId5" cstate="print"/>
            <a:stretch>
              <a:fillRect/>
            </a:stretch>
          </p:blipFill>
          <p:spPr>
            <a:xfrm>
              <a:off x="2340580" y="2241736"/>
              <a:ext cx="892349" cy="880503"/>
            </a:xfrm>
            <a:prstGeom prst="rect">
              <a:avLst/>
            </a:prstGeom>
          </p:spPr>
        </p:pic>
      </p:grpSp>
      <p:pic>
        <p:nvPicPr>
          <p:cNvPr id="8" name="Picture 2" descr="Fac médecine Sorbonne Universite (clr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Image 12">
            <a:extLst>
              <a:ext uri="{FF2B5EF4-FFF2-40B4-BE49-F238E27FC236}">
                <a16:creationId xmlns="" xmlns:a16="http://schemas.microsoft.com/office/drawing/2014/main" id="{D9595203-E15E-49C7-83AC-A4AA3BE8DC22}"/>
              </a:ext>
            </a:extLst>
          </p:cNvPr>
          <p:cNvPicPr>
            <a:picLocks noChangeAspect="1"/>
          </p:cNvPicPr>
          <p:nvPr/>
        </p:nvPicPr>
        <p:blipFill rotWithShape="1">
          <a:blip r:embed="rId7"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3543686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0900" y="1"/>
            <a:ext cx="10528300" cy="955002"/>
          </a:xfrm>
        </p:spPr>
        <p:txBody>
          <a:bodyPr>
            <a:normAutofit/>
          </a:bodyPr>
          <a:lstStyle/>
          <a:p>
            <a:pPr algn="ctr"/>
            <a:r>
              <a:rPr lang="fr-FR" sz="4000" b="1" dirty="0" smtClean="0">
                <a:solidFill>
                  <a:srgbClr val="C00000"/>
                </a:solidFill>
                <a:latin typeface="Gill Sans MT" panose="020B0502020104020203" pitchFamily="34" charset="0"/>
              </a:rPr>
              <a:t>The pharmaco-invasive </a:t>
            </a:r>
            <a:r>
              <a:rPr lang="fr-FR" sz="4000" b="1" dirty="0" err="1">
                <a:solidFill>
                  <a:srgbClr val="C00000"/>
                </a:solidFill>
                <a:latin typeface="Gill Sans MT" panose="020B0502020104020203" pitchFamily="34" charset="0"/>
              </a:rPr>
              <a:t>approach</a:t>
            </a:r>
            <a:endParaRPr lang="en-US" sz="4000" b="1" dirty="0">
              <a:solidFill>
                <a:srgbClr val="C00000"/>
              </a:solidFill>
              <a:latin typeface="Gill Sans MT" panose="020B0502020104020203"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0651" y="955002"/>
            <a:ext cx="5715979" cy="4044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35"/>
          <p:cNvSpPr txBox="1">
            <a:spLocks noChangeArrowheads="1"/>
          </p:cNvSpPr>
          <p:nvPr/>
        </p:nvSpPr>
        <p:spPr bwMode="auto">
          <a:xfrm rot="16200000">
            <a:off x="-436173" y="2685146"/>
            <a:ext cx="2597348" cy="338554"/>
          </a:xfrm>
          <a:prstGeom prst="rect">
            <a:avLst/>
          </a:prstGeom>
          <a:solidFill>
            <a:srgbClr val="FFFFFF"/>
          </a:solidFill>
          <a:ln w="9525">
            <a:noFill/>
            <a:miter lim="800000"/>
            <a:headEnd/>
            <a:tailEnd/>
          </a:ln>
        </p:spPr>
        <p:txBody>
          <a:bodyPr wrap="square">
            <a:prstTxWarp prst="textNoShape">
              <a:avLst/>
            </a:prstTxWarp>
            <a:spAutoFit/>
          </a:bodyPr>
          <a:lstStyle/>
          <a:p>
            <a:pPr algn="ctr"/>
            <a:r>
              <a:rPr lang="en-US" sz="1600" dirty="0" err="1">
                <a:solidFill>
                  <a:schemeClr val="tx2"/>
                </a:solidFill>
                <a:latin typeface="Calibri" pitchFamily="8" charset="0"/>
                <a:ea typeface="Calibri" pitchFamily="8" charset="0"/>
                <a:cs typeface="Calibri" pitchFamily="8" charset="0"/>
              </a:rPr>
              <a:t>Dth</a:t>
            </a:r>
            <a:r>
              <a:rPr lang="en-US" sz="1600" dirty="0">
                <a:solidFill>
                  <a:schemeClr val="tx2"/>
                </a:solidFill>
                <a:latin typeface="Calibri" pitchFamily="8" charset="0"/>
                <a:ea typeface="Calibri" pitchFamily="8" charset="0"/>
                <a:cs typeface="Calibri" pitchFamily="8" charset="0"/>
              </a:rPr>
              <a:t>/Shock/CHF/</a:t>
            </a:r>
            <a:r>
              <a:rPr lang="en-US" sz="1600" dirty="0" err="1">
                <a:solidFill>
                  <a:schemeClr val="tx2"/>
                </a:solidFill>
                <a:latin typeface="Calibri" pitchFamily="8" charset="0"/>
                <a:ea typeface="Calibri" pitchFamily="8" charset="0"/>
                <a:cs typeface="Calibri" pitchFamily="8" charset="0"/>
              </a:rPr>
              <a:t>ReMI</a:t>
            </a:r>
            <a:r>
              <a:rPr lang="en-US" sz="1600" dirty="0">
                <a:solidFill>
                  <a:schemeClr val="tx2"/>
                </a:solidFill>
                <a:latin typeface="Calibri" pitchFamily="8" charset="0"/>
                <a:ea typeface="Calibri" pitchFamily="8" charset="0"/>
                <a:cs typeface="Calibri" pitchFamily="8" charset="0"/>
              </a:rPr>
              <a:t> (%)</a:t>
            </a:r>
          </a:p>
        </p:txBody>
      </p:sp>
      <p:sp>
        <p:nvSpPr>
          <p:cNvPr id="9" name="Espace réservé du texte 4"/>
          <p:cNvSpPr txBox="1">
            <a:spLocks/>
          </p:cNvSpPr>
          <p:nvPr/>
        </p:nvSpPr>
        <p:spPr>
          <a:xfrm>
            <a:off x="-1" y="6432550"/>
            <a:ext cx="7124699" cy="3937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1000"/>
              </a:lnSpc>
              <a:spcBef>
                <a:spcPct val="20000"/>
              </a:spcBef>
              <a:spcAft>
                <a:spcPts val="0"/>
              </a:spcAft>
              <a:buClrTx/>
              <a:buSzTx/>
              <a:buFont typeface="Arial" panose="020B0604020202020204" pitchFamily="34" charset="0"/>
              <a:buNone/>
              <a:tabLst/>
              <a:defRPr/>
            </a:pPr>
            <a:r>
              <a:rPr kumimoji="0" lang="fr-FR" sz="1400" b="0" i="0" u="none" strike="noStrike" kern="1200" cap="none" spc="0" normalizeH="0" baseline="0" noProof="0" dirty="0" smtClean="0">
                <a:ln>
                  <a:noFill/>
                </a:ln>
                <a:solidFill>
                  <a:sysClr val="windowText" lastClr="000000"/>
                </a:solidFill>
                <a:effectLst/>
                <a:uLnTx/>
                <a:uFillTx/>
                <a:latin typeface="Calibri"/>
                <a:ea typeface="+mn-ea"/>
                <a:cs typeface="+mn-cs"/>
              </a:rPr>
              <a:t>Armstrong PW et al. </a:t>
            </a:r>
            <a:r>
              <a:rPr kumimoji="0" lang="fr-FR" sz="1400" b="0" i="1" u="none" strike="noStrike" kern="1200" cap="none" spc="0" normalizeH="0" baseline="0" noProof="0" dirty="0" smtClean="0">
                <a:ln>
                  <a:noFill/>
                </a:ln>
                <a:solidFill>
                  <a:sysClr val="windowText" lastClr="000000"/>
                </a:solidFill>
                <a:effectLst/>
                <a:uLnTx/>
                <a:uFillTx/>
                <a:latin typeface="Calibri"/>
                <a:ea typeface="+mn-ea"/>
                <a:cs typeface="+mn-cs"/>
              </a:rPr>
              <a:t>N </a:t>
            </a:r>
            <a:r>
              <a:rPr kumimoji="0" lang="fr-FR" sz="1400" b="0" i="1" u="none" strike="noStrike" kern="1200" cap="none" spc="0" normalizeH="0" baseline="0" noProof="0" dirty="0" err="1" smtClean="0">
                <a:ln>
                  <a:noFill/>
                </a:ln>
                <a:solidFill>
                  <a:sysClr val="windowText" lastClr="000000"/>
                </a:solidFill>
                <a:effectLst/>
                <a:uLnTx/>
                <a:uFillTx/>
                <a:latin typeface="Calibri"/>
                <a:ea typeface="+mn-ea"/>
                <a:cs typeface="+mn-cs"/>
              </a:rPr>
              <a:t>Engl</a:t>
            </a:r>
            <a:r>
              <a:rPr kumimoji="0" lang="fr-FR" sz="1400" b="0" i="1" u="none" strike="noStrike" kern="1200" cap="none" spc="0" normalizeH="0" baseline="0" noProof="0" dirty="0" smtClean="0">
                <a:ln>
                  <a:noFill/>
                </a:ln>
                <a:solidFill>
                  <a:sysClr val="windowText" lastClr="000000"/>
                </a:solidFill>
                <a:effectLst/>
                <a:uLnTx/>
                <a:uFillTx/>
                <a:latin typeface="Calibri"/>
                <a:ea typeface="+mn-ea"/>
                <a:cs typeface="+mn-cs"/>
              </a:rPr>
              <a:t> J Med</a:t>
            </a:r>
            <a:r>
              <a:rPr kumimoji="0" lang="fr-FR" sz="1400" b="0" i="0" u="none" strike="noStrike" kern="1200" cap="none" spc="0" normalizeH="0" baseline="0" noProof="0" dirty="0" smtClean="0">
                <a:ln>
                  <a:noFill/>
                </a:ln>
                <a:solidFill>
                  <a:sysClr val="windowText" lastClr="000000"/>
                </a:solidFill>
                <a:effectLst/>
                <a:uLnTx/>
                <a:uFillTx/>
                <a:latin typeface="Calibri"/>
                <a:ea typeface="+mn-ea"/>
                <a:cs typeface="+mn-cs"/>
              </a:rPr>
              <a:t> 2013;368(15):1379-87</a:t>
            </a:r>
          </a:p>
          <a:p>
            <a:pPr marL="0" marR="0" lvl="0" indent="0" algn="l" defTabSz="914400" rtl="0" eaLnBrk="1" fontAlgn="auto" latinLnBrk="0" hangingPunct="1">
              <a:lnSpc>
                <a:spcPts val="1000"/>
              </a:lnSpc>
              <a:spcBef>
                <a:spcPct val="20000"/>
              </a:spcBef>
              <a:spcAft>
                <a:spcPts val="0"/>
              </a:spcAft>
              <a:buClrTx/>
              <a:buSzTx/>
              <a:buFont typeface="Arial" panose="020B0604020202020204" pitchFamily="34" charset="0"/>
              <a:buNone/>
              <a:tabLst/>
              <a:defRPr/>
            </a:pPr>
            <a:r>
              <a:rPr kumimoji="0" lang="fr-FR" sz="1400" b="0" i="0" u="none" strike="noStrike" kern="1200" cap="none" spc="0" normalizeH="0" baseline="0" noProof="0" dirty="0" smtClean="0">
                <a:ln>
                  <a:noFill/>
                </a:ln>
                <a:solidFill>
                  <a:sysClr val="windowText" lastClr="000000"/>
                </a:solidFill>
                <a:effectLst/>
                <a:uLnTx/>
                <a:uFillTx/>
                <a:latin typeface="Calibri"/>
                <a:ea typeface="+mn-ea"/>
                <a:cs typeface="+mn-cs"/>
              </a:rPr>
              <a:t>P </a:t>
            </a:r>
            <a:r>
              <a:rPr kumimoji="0" lang="fr-FR" sz="1400" b="0" i="0" u="none" strike="noStrike" kern="1200" cap="none" spc="0" normalizeH="0" baseline="0" noProof="0" dirty="0" err="1" smtClean="0">
                <a:ln>
                  <a:noFill/>
                </a:ln>
                <a:solidFill>
                  <a:sysClr val="windowText" lastClr="000000"/>
                </a:solidFill>
                <a:effectLst/>
                <a:uLnTx/>
                <a:uFillTx/>
                <a:latin typeface="Calibri"/>
                <a:ea typeface="+mn-ea"/>
                <a:cs typeface="+mn-cs"/>
              </a:rPr>
              <a:t>Sinnaeve</a:t>
            </a:r>
            <a:r>
              <a:rPr kumimoji="0" lang="fr-FR" sz="1400" b="0" i="0" u="none" strike="noStrike" kern="1200" cap="none" spc="0" normalizeH="0" baseline="0" noProof="0" dirty="0" smtClean="0">
                <a:ln>
                  <a:noFill/>
                </a:ln>
                <a:solidFill>
                  <a:sysClr val="windowText" lastClr="000000"/>
                </a:solidFill>
                <a:effectLst/>
                <a:uLnTx/>
                <a:uFillTx/>
                <a:latin typeface="Calibri"/>
                <a:ea typeface="+mn-ea"/>
                <a:cs typeface="+mn-cs"/>
              </a:rPr>
              <a:t> AHA 2013</a:t>
            </a:r>
            <a:endParaRPr kumimoji="0" lang="fr-FR"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10" name="Tableau 9"/>
          <p:cNvGraphicFramePr>
            <a:graphicFrameLocks noGrp="1"/>
          </p:cNvGraphicFramePr>
          <p:nvPr>
            <p:extLst>
              <p:ext uri="{D42A27DB-BD31-4B8C-83A1-F6EECF244321}">
                <p14:modId xmlns:p14="http://schemas.microsoft.com/office/powerpoint/2010/main" xmlns="" val="1774745154"/>
              </p:ext>
            </p:extLst>
          </p:nvPr>
        </p:nvGraphicFramePr>
        <p:xfrm>
          <a:off x="6363474" y="4292600"/>
          <a:ext cx="5676900" cy="2346960"/>
        </p:xfrm>
        <a:graphic>
          <a:graphicData uri="http://schemas.openxmlformats.org/drawingml/2006/table">
            <a:tbl>
              <a:tblPr firstRow="1" bandRow="1">
                <a:tableStyleId>{21E4AEA4-8DFA-4A89-87EB-49C32662AFE0}</a:tableStyleId>
              </a:tblPr>
              <a:tblGrid>
                <a:gridCol w="2336026"/>
                <a:gridCol w="1333500"/>
                <a:gridCol w="1293192"/>
                <a:gridCol w="714182"/>
              </a:tblGrid>
              <a:tr h="380619">
                <a:tc>
                  <a:txBody>
                    <a:bodyPr/>
                    <a:lstStyle/>
                    <a:p>
                      <a:pPr algn="l"/>
                      <a:r>
                        <a:rPr lang="fr-FR" sz="1400" dirty="0" err="1" smtClean="0"/>
                        <a:t>Bleedings</a:t>
                      </a:r>
                      <a:endParaRPr lang="fr-FR" sz="1400" dirty="0">
                        <a:solidFill>
                          <a:schemeClr val="tx2"/>
                        </a:solidFill>
                      </a:endParaRPr>
                    </a:p>
                  </a:txBody>
                  <a:tcPr/>
                </a:tc>
                <a:tc>
                  <a:txBody>
                    <a:bodyPr/>
                    <a:lstStyle/>
                    <a:p>
                      <a:pPr algn="ctr"/>
                      <a:r>
                        <a:rPr lang="fr-FR" sz="1400" dirty="0" err="1" smtClean="0"/>
                        <a:t>Fibrinolysis</a:t>
                      </a:r>
                      <a:r>
                        <a:rPr lang="fr-FR" sz="1400" dirty="0" smtClean="0"/>
                        <a:t> </a:t>
                      </a:r>
                    </a:p>
                    <a:p>
                      <a:pPr algn="ctr"/>
                      <a:r>
                        <a:rPr lang="fr-FR" sz="1400" dirty="0" smtClean="0"/>
                        <a:t>(N=944)</a:t>
                      </a:r>
                      <a:endParaRPr lang="fr-FR" sz="1400" dirty="0">
                        <a:solidFill>
                          <a:schemeClr val="tx2"/>
                        </a:solidFill>
                      </a:endParaRPr>
                    </a:p>
                  </a:txBody>
                  <a:tcPr/>
                </a:tc>
                <a:tc>
                  <a:txBody>
                    <a:bodyPr/>
                    <a:lstStyle/>
                    <a:p>
                      <a:pPr algn="ctr"/>
                      <a:r>
                        <a:rPr lang="fr-FR" sz="1400" dirty="0" smtClean="0"/>
                        <a:t>PPCI </a:t>
                      </a:r>
                    </a:p>
                    <a:p>
                      <a:pPr algn="ctr"/>
                      <a:r>
                        <a:rPr lang="fr-FR" sz="1400" dirty="0" smtClean="0"/>
                        <a:t>(N=948)</a:t>
                      </a:r>
                      <a:endParaRPr lang="fr-FR" sz="1400" dirty="0">
                        <a:solidFill>
                          <a:schemeClr val="tx2"/>
                        </a:solidFill>
                      </a:endParaRPr>
                    </a:p>
                  </a:txBody>
                  <a:tcPr/>
                </a:tc>
                <a:tc>
                  <a:txBody>
                    <a:bodyPr/>
                    <a:lstStyle/>
                    <a:p>
                      <a:pPr algn="ctr"/>
                      <a:r>
                        <a:rPr lang="fr-FR" sz="1400" dirty="0" smtClean="0"/>
                        <a:t>P Value</a:t>
                      </a:r>
                      <a:endParaRPr lang="fr-FR" sz="1400" dirty="0">
                        <a:solidFill>
                          <a:schemeClr val="tx2"/>
                        </a:solidFill>
                      </a:endParaRPr>
                    </a:p>
                  </a:txBody>
                  <a:tcPr/>
                </a:tc>
              </a:tr>
              <a:tr h="232601">
                <a:tc>
                  <a:txBody>
                    <a:bodyPr/>
                    <a:lstStyle/>
                    <a:p>
                      <a:r>
                        <a:rPr lang="fr-FR" sz="1400" dirty="0" smtClean="0"/>
                        <a:t>ICH</a:t>
                      </a:r>
                      <a:endParaRPr lang="fr-FR" sz="1400" dirty="0">
                        <a:solidFill>
                          <a:schemeClr val="tx2"/>
                        </a:solidFill>
                      </a:endParaRPr>
                    </a:p>
                  </a:txBody>
                  <a:tcPr/>
                </a:tc>
                <a:tc>
                  <a:txBody>
                    <a:bodyPr/>
                    <a:lstStyle/>
                    <a:p>
                      <a:pPr algn="ctr"/>
                      <a:endParaRPr lang="fr-FR" sz="1400">
                        <a:solidFill>
                          <a:schemeClr val="tx2"/>
                        </a:solidFill>
                      </a:endParaRPr>
                    </a:p>
                  </a:txBody>
                  <a:tcPr/>
                </a:tc>
                <a:tc>
                  <a:txBody>
                    <a:bodyPr/>
                    <a:lstStyle/>
                    <a:p>
                      <a:pPr algn="ctr"/>
                      <a:endParaRPr lang="fr-FR" sz="1400" dirty="0">
                        <a:solidFill>
                          <a:schemeClr val="tx2"/>
                        </a:solidFill>
                      </a:endParaRPr>
                    </a:p>
                  </a:txBody>
                  <a:tcPr/>
                </a:tc>
                <a:tc>
                  <a:txBody>
                    <a:bodyPr/>
                    <a:lstStyle/>
                    <a:p>
                      <a:pPr algn="ctr"/>
                      <a:endParaRPr lang="fr-FR" sz="1400" dirty="0">
                        <a:solidFill>
                          <a:schemeClr val="tx2"/>
                        </a:solidFill>
                      </a:endParaRPr>
                    </a:p>
                  </a:txBody>
                  <a:tcPr/>
                </a:tc>
              </a:tr>
              <a:tr h="232601">
                <a:tc>
                  <a:txBody>
                    <a:bodyPr/>
                    <a:lstStyle/>
                    <a:p>
                      <a:pPr marL="88900" indent="0">
                        <a:tabLst>
                          <a:tab pos="88900" algn="l"/>
                        </a:tabLst>
                      </a:pPr>
                      <a:r>
                        <a:rPr lang="fr-FR" sz="1400" dirty="0" err="1" smtClean="0"/>
                        <a:t>Any</a:t>
                      </a:r>
                      <a:endParaRPr lang="fr-FR" sz="1400" dirty="0">
                        <a:solidFill>
                          <a:schemeClr val="tx2"/>
                        </a:solidFill>
                      </a:endParaRPr>
                    </a:p>
                  </a:txBody>
                  <a:tcPr/>
                </a:tc>
                <a:tc>
                  <a:txBody>
                    <a:bodyPr/>
                    <a:lstStyle/>
                    <a:p>
                      <a:pPr algn="ctr"/>
                      <a:r>
                        <a:rPr lang="fr-FR" sz="1400" dirty="0" smtClean="0"/>
                        <a:t>9/939</a:t>
                      </a:r>
                      <a:r>
                        <a:rPr lang="fr-FR" sz="1400" baseline="0" dirty="0" smtClean="0"/>
                        <a:t> (1.0)</a:t>
                      </a:r>
                      <a:endParaRPr lang="fr-FR" sz="1400" dirty="0">
                        <a:solidFill>
                          <a:schemeClr val="tx2"/>
                        </a:solidFill>
                      </a:endParaRPr>
                    </a:p>
                  </a:txBody>
                  <a:tcPr/>
                </a:tc>
                <a:tc>
                  <a:txBody>
                    <a:bodyPr/>
                    <a:lstStyle/>
                    <a:p>
                      <a:pPr algn="ctr"/>
                      <a:r>
                        <a:rPr lang="fr-FR" sz="1400" dirty="0" smtClean="0"/>
                        <a:t>2/946</a:t>
                      </a:r>
                      <a:r>
                        <a:rPr lang="fr-FR" sz="1400" baseline="0" dirty="0" smtClean="0"/>
                        <a:t> (0.2)</a:t>
                      </a:r>
                      <a:endParaRPr lang="fr-FR" sz="1400" dirty="0">
                        <a:solidFill>
                          <a:schemeClr val="tx2"/>
                        </a:solidFill>
                      </a:endParaRPr>
                    </a:p>
                  </a:txBody>
                  <a:tcPr/>
                </a:tc>
                <a:tc>
                  <a:txBody>
                    <a:bodyPr/>
                    <a:lstStyle/>
                    <a:p>
                      <a:pPr algn="ctr"/>
                      <a:r>
                        <a:rPr lang="fr-FR" sz="1400" dirty="0" smtClean="0"/>
                        <a:t>0.04</a:t>
                      </a:r>
                      <a:endParaRPr lang="fr-FR" sz="1400" dirty="0">
                        <a:solidFill>
                          <a:schemeClr val="tx2"/>
                        </a:solidFill>
                      </a:endParaRPr>
                    </a:p>
                  </a:txBody>
                  <a:tcPr/>
                </a:tc>
              </a:tr>
              <a:tr h="232601">
                <a:tc>
                  <a:txBody>
                    <a:bodyPr/>
                    <a:lstStyle/>
                    <a:p>
                      <a:pPr marL="88900" indent="0"/>
                      <a:r>
                        <a:rPr lang="fr-FR" sz="1400" dirty="0" err="1" smtClean="0"/>
                        <a:t>After</a:t>
                      </a:r>
                      <a:r>
                        <a:rPr lang="fr-FR" sz="1400" dirty="0" smtClean="0"/>
                        <a:t> </a:t>
                      </a:r>
                      <a:r>
                        <a:rPr lang="fr-FR" sz="1400" dirty="0" err="1" smtClean="0"/>
                        <a:t>protocol</a:t>
                      </a:r>
                      <a:r>
                        <a:rPr lang="fr-FR" sz="1400" baseline="0" dirty="0" smtClean="0"/>
                        <a:t> </a:t>
                      </a:r>
                      <a:r>
                        <a:rPr lang="fr-FR" sz="1400" baseline="0" dirty="0" err="1" smtClean="0"/>
                        <a:t>amendment</a:t>
                      </a:r>
                      <a:r>
                        <a:rPr lang="fr-FR" sz="1400" baseline="0" dirty="0" smtClean="0"/>
                        <a:t>*</a:t>
                      </a:r>
                      <a:endParaRPr lang="fr-FR" sz="1400" dirty="0">
                        <a:solidFill>
                          <a:srgbClr val="C00000"/>
                        </a:solidFill>
                      </a:endParaRPr>
                    </a:p>
                  </a:txBody>
                  <a:tcPr/>
                </a:tc>
                <a:tc>
                  <a:txBody>
                    <a:bodyPr/>
                    <a:lstStyle/>
                    <a:p>
                      <a:pPr algn="ctr"/>
                      <a:r>
                        <a:rPr lang="fr-FR" sz="1400" dirty="0" smtClean="0"/>
                        <a:t>4/747 (0.5)</a:t>
                      </a:r>
                      <a:endParaRPr lang="fr-FR" sz="1400" dirty="0">
                        <a:solidFill>
                          <a:schemeClr val="tx2"/>
                        </a:solidFill>
                      </a:endParaRPr>
                    </a:p>
                  </a:txBody>
                  <a:tcPr/>
                </a:tc>
                <a:tc>
                  <a:txBody>
                    <a:bodyPr/>
                    <a:lstStyle/>
                    <a:p>
                      <a:pPr algn="ctr"/>
                      <a:r>
                        <a:rPr lang="fr-FR" sz="1400" dirty="0" smtClean="0"/>
                        <a:t>2/758 (0.3)</a:t>
                      </a:r>
                      <a:endParaRPr lang="fr-FR" sz="1400" dirty="0">
                        <a:solidFill>
                          <a:schemeClr val="tx2"/>
                        </a:solidFill>
                      </a:endParaRPr>
                    </a:p>
                  </a:txBody>
                  <a:tcPr/>
                </a:tc>
                <a:tc>
                  <a:txBody>
                    <a:bodyPr/>
                    <a:lstStyle/>
                    <a:p>
                      <a:pPr algn="ctr"/>
                      <a:r>
                        <a:rPr lang="fr-FR" sz="1400" dirty="0" smtClean="0"/>
                        <a:t>0.45</a:t>
                      </a:r>
                      <a:endParaRPr lang="fr-FR" sz="1400" dirty="0">
                        <a:solidFill>
                          <a:schemeClr val="tx2"/>
                        </a:solidFill>
                      </a:endParaRPr>
                    </a:p>
                  </a:txBody>
                  <a:tcPr/>
                </a:tc>
              </a:tr>
              <a:tr h="232601">
                <a:tc>
                  <a:txBody>
                    <a:bodyPr/>
                    <a:lstStyle/>
                    <a:p>
                      <a:r>
                        <a:rPr lang="fr-FR" sz="1400" dirty="0" err="1" smtClean="0"/>
                        <a:t>Nonintracranial</a:t>
                      </a:r>
                      <a:r>
                        <a:rPr lang="fr-FR" sz="1400" dirty="0" smtClean="0"/>
                        <a:t> </a:t>
                      </a:r>
                      <a:r>
                        <a:rPr lang="fr-FR" sz="1400" dirty="0" err="1" smtClean="0"/>
                        <a:t>bleeding</a:t>
                      </a:r>
                      <a:endParaRPr lang="fr-FR" sz="1400" dirty="0">
                        <a:solidFill>
                          <a:schemeClr val="tx2"/>
                        </a:solidFill>
                      </a:endParaRPr>
                    </a:p>
                  </a:txBody>
                  <a:tcPr/>
                </a:tc>
                <a:tc>
                  <a:txBody>
                    <a:bodyPr/>
                    <a:lstStyle/>
                    <a:p>
                      <a:pPr algn="ctr"/>
                      <a:endParaRPr lang="fr-FR" sz="1400">
                        <a:solidFill>
                          <a:schemeClr val="tx2"/>
                        </a:solidFill>
                      </a:endParaRPr>
                    </a:p>
                  </a:txBody>
                  <a:tcPr/>
                </a:tc>
                <a:tc>
                  <a:txBody>
                    <a:bodyPr/>
                    <a:lstStyle/>
                    <a:p>
                      <a:pPr algn="ctr"/>
                      <a:endParaRPr lang="fr-FR" sz="1400">
                        <a:solidFill>
                          <a:schemeClr val="tx2"/>
                        </a:solidFill>
                      </a:endParaRPr>
                    </a:p>
                  </a:txBody>
                  <a:tcPr/>
                </a:tc>
                <a:tc>
                  <a:txBody>
                    <a:bodyPr/>
                    <a:lstStyle/>
                    <a:p>
                      <a:pPr algn="ctr"/>
                      <a:endParaRPr lang="fr-FR" sz="1400" dirty="0">
                        <a:solidFill>
                          <a:schemeClr val="tx2"/>
                        </a:solidFill>
                      </a:endParaRPr>
                    </a:p>
                  </a:txBody>
                  <a:tcPr/>
                </a:tc>
              </a:tr>
              <a:tr h="232601">
                <a:tc>
                  <a:txBody>
                    <a:bodyPr/>
                    <a:lstStyle/>
                    <a:p>
                      <a:pPr marL="88900" indent="0"/>
                      <a:r>
                        <a:rPr lang="fr-FR" sz="1400" dirty="0" smtClean="0"/>
                        <a:t>Major</a:t>
                      </a:r>
                      <a:endParaRPr lang="fr-FR" sz="1400" dirty="0">
                        <a:solidFill>
                          <a:schemeClr val="tx2"/>
                        </a:solidFill>
                      </a:endParaRPr>
                    </a:p>
                  </a:txBody>
                  <a:tcPr/>
                </a:tc>
                <a:tc>
                  <a:txBody>
                    <a:bodyPr/>
                    <a:lstStyle/>
                    <a:p>
                      <a:pPr algn="ctr"/>
                      <a:r>
                        <a:rPr lang="fr-FR" sz="1400" dirty="0" smtClean="0"/>
                        <a:t>61/939 (6.5)</a:t>
                      </a:r>
                      <a:endParaRPr lang="fr-FR" sz="1400" dirty="0">
                        <a:solidFill>
                          <a:schemeClr val="tx2"/>
                        </a:solidFill>
                      </a:endParaRPr>
                    </a:p>
                  </a:txBody>
                  <a:tcPr/>
                </a:tc>
                <a:tc>
                  <a:txBody>
                    <a:bodyPr/>
                    <a:lstStyle/>
                    <a:p>
                      <a:pPr algn="ctr"/>
                      <a:r>
                        <a:rPr lang="fr-FR" sz="1400" dirty="0" smtClean="0"/>
                        <a:t>45/944 (4.8)</a:t>
                      </a:r>
                      <a:endParaRPr lang="fr-FR" sz="1400" dirty="0">
                        <a:solidFill>
                          <a:schemeClr val="tx2"/>
                        </a:solidFill>
                      </a:endParaRPr>
                    </a:p>
                  </a:txBody>
                  <a:tcPr/>
                </a:tc>
                <a:tc>
                  <a:txBody>
                    <a:bodyPr/>
                    <a:lstStyle/>
                    <a:p>
                      <a:pPr algn="ctr"/>
                      <a:r>
                        <a:rPr lang="fr-FR" sz="1400" dirty="0" smtClean="0"/>
                        <a:t>0.11</a:t>
                      </a:r>
                      <a:endParaRPr lang="fr-FR" sz="1400" dirty="0">
                        <a:solidFill>
                          <a:schemeClr val="tx2"/>
                        </a:solidFill>
                      </a:endParaRPr>
                    </a:p>
                  </a:txBody>
                  <a:tcPr/>
                </a:tc>
              </a:tr>
              <a:tr h="232601">
                <a:tc>
                  <a:txBody>
                    <a:bodyPr/>
                    <a:lstStyle/>
                    <a:p>
                      <a:pPr marL="88900" indent="0"/>
                      <a:r>
                        <a:rPr lang="fr-FR" sz="1400" dirty="0" err="1" smtClean="0"/>
                        <a:t>Minor</a:t>
                      </a:r>
                      <a:endParaRPr lang="fr-FR" sz="1400" dirty="0">
                        <a:solidFill>
                          <a:schemeClr val="tx2"/>
                        </a:solidFill>
                      </a:endParaRPr>
                    </a:p>
                  </a:txBody>
                  <a:tcPr/>
                </a:tc>
                <a:tc>
                  <a:txBody>
                    <a:bodyPr/>
                    <a:lstStyle/>
                    <a:p>
                      <a:pPr algn="ctr"/>
                      <a:r>
                        <a:rPr lang="fr-FR" sz="1400" dirty="0" smtClean="0"/>
                        <a:t>205/939 (21.8)</a:t>
                      </a:r>
                      <a:endParaRPr lang="fr-FR" sz="1400" dirty="0">
                        <a:solidFill>
                          <a:schemeClr val="tx2"/>
                        </a:solidFill>
                      </a:endParaRPr>
                    </a:p>
                  </a:txBody>
                  <a:tcPr/>
                </a:tc>
                <a:tc>
                  <a:txBody>
                    <a:bodyPr/>
                    <a:lstStyle/>
                    <a:p>
                      <a:pPr algn="ctr"/>
                      <a:r>
                        <a:rPr lang="fr-FR" sz="1400" dirty="0" smtClean="0"/>
                        <a:t>191/944 (20.2)</a:t>
                      </a:r>
                      <a:endParaRPr lang="fr-FR" sz="1400" dirty="0">
                        <a:solidFill>
                          <a:schemeClr val="tx2"/>
                        </a:solidFill>
                      </a:endParaRPr>
                    </a:p>
                  </a:txBody>
                  <a:tcPr/>
                </a:tc>
                <a:tc>
                  <a:txBody>
                    <a:bodyPr/>
                    <a:lstStyle/>
                    <a:p>
                      <a:pPr algn="ctr"/>
                      <a:r>
                        <a:rPr lang="fr-FR" sz="1400" dirty="0" smtClean="0"/>
                        <a:t>0.40</a:t>
                      </a:r>
                      <a:endParaRPr lang="fr-FR" sz="1400" dirty="0">
                        <a:solidFill>
                          <a:schemeClr val="tx2"/>
                        </a:solidFill>
                      </a:endParaRPr>
                    </a:p>
                  </a:txBody>
                  <a:tcPr/>
                </a:tc>
              </a:tr>
            </a:tbl>
          </a:graphicData>
        </a:graphic>
      </p:graphicFrame>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62648" y="1095375"/>
            <a:ext cx="5878552" cy="3197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ectangle 11"/>
          <p:cNvSpPr/>
          <p:nvPr/>
        </p:nvSpPr>
        <p:spPr>
          <a:xfrm>
            <a:off x="500784" y="5257800"/>
            <a:ext cx="4591478" cy="738664"/>
          </a:xfrm>
          <a:prstGeom prst="rect">
            <a:avLst/>
          </a:prstGeom>
        </p:spPr>
        <p:txBody>
          <a:bodyPr wrap="square">
            <a:spAutoFit/>
          </a:bodyPr>
          <a:lstStyle/>
          <a:p>
            <a:r>
              <a:rPr lang="en-US" sz="1800" dirty="0" smtClean="0">
                <a:solidFill>
                  <a:srgbClr val="C00000"/>
                </a:solidFill>
                <a:latin typeface="Calibri" panose="020F0502020204030204" pitchFamily="34" charset="0"/>
              </a:rPr>
              <a:t>*</a:t>
            </a:r>
            <a:r>
              <a:rPr lang="en-US" sz="1800" dirty="0" smtClean="0">
                <a:solidFill>
                  <a:srgbClr val="FF0000"/>
                </a:solidFill>
                <a:latin typeface="Calibri" panose="020F0502020204030204" pitchFamily="34" charset="0"/>
              </a:rPr>
              <a:t> </a:t>
            </a:r>
            <a:r>
              <a:rPr lang="en-US" sz="1200" dirty="0" smtClean="0">
                <a:solidFill>
                  <a:schemeClr val="tx2"/>
                </a:solidFill>
                <a:latin typeface="Calibri" panose="020F0502020204030204" pitchFamily="34" charset="0"/>
              </a:rPr>
              <a:t>On </a:t>
            </a:r>
            <a:r>
              <a:rPr lang="en-US" sz="1200" dirty="0">
                <a:solidFill>
                  <a:schemeClr val="tx2"/>
                </a:solidFill>
                <a:latin typeface="Calibri" panose="020F0502020204030204" pitchFamily="34" charset="0"/>
              </a:rPr>
              <a:t>August 24, 2009, the study protocol  </a:t>
            </a:r>
            <a:r>
              <a:rPr lang="en-US" sz="1200" dirty="0" smtClean="0">
                <a:solidFill>
                  <a:schemeClr val="tx2"/>
                </a:solidFill>
                <a:latin typeface="Calibri" panose="020F0502020204030204" pitchFamily="34" charset="0"/>
              </a:rPr>
              <a:t>was </a:t>
            </a:r>
            <a:r>
              <a:rPr lang="en-US" sz="1200" dirty="0">
                <a:solidFill>
                  <a:schemeClr val="tx2"/>
                </a:solidFill>
                <a:latin typeface="Calibri" panose="020F0502020204030204" pitchFamily="34" charset="0"/>
              </a:rPr>
              <a:t>amended to reduce the dose </a:t>
            </a:r>
            <a:r>
              <a:rPr lang="en-US" sz="1200" dirty="0" smtClean="0">
                <a:solidFill>
                  <a:schemeClr val="tx2"/>
                </a:solidFill>
                <a:latin typeface="Calibri" panose="020F0502020204030204" pitchFamily="34" charset="0"/>
              </a:rPr>
              <a:t>of TNK </a:t>
            </a:r>
            <a:r>
              <a:rPr lang="en-US" sz="1200" dirty="0">
                <a:solidFill>
                  <a:schemeClr val="tx2"/>
                </a:solidFill>
                <a:latin typeface="Calibri" panose="020F0502020204030204" pitchFamily="34" charset="0"/>
              </a:rPr>
              <a:t>by 50% in patients 75 years of age </a:t>
            </a:r>
            <a:r>
              <a:rPr lang="en-US" sz="1200" dirty="0" smtClean="0">
                <a:solidFill>
                  <a:schemeClr val="tx2"/>
                </a:solidFill>
                <a:latin typeface="Calibri" panose="020F0502020204030204" pitchFamily="34" charset="0"/>
              </a:rPr>
              <a:t>or </a:t>
            </a:r>
            <a:r>
              <a:rPr lang="en-US" sz="1200" dirty="0">
                <a:solidFill>
                  <a:schemeClr val="tx2"/>
                </a:solidFill>
                <a:latin typeface="Calibri" panose="020F0502020204030204" pitchFamily="34" charset="0"/>
              </a:rPr>
              <a:t>older because of an </a:t>
            </a:r>
            <a:r>
              <a:rPr lang="en-US" sz="1200" dirty="0" smtClean="0">
                <a:solidFill>
                  <a:schemeClr val="tx2"/>
                </a:solidFill>
                <a:latin typeface="Calibri" panose="020F0502020204030204" pitchFamily="34" charset="0"/>
              </a:rPr>
              <a:t>excess of </a:t>
            </a:r>
            <a:r>
              <a:rPr lang="en-US" sz="1200" dirty="0">
                <a:solidFill>
                  <a:schemeClr val="tx2"/>
                </a:solidFill>
                <a:latin typeface="Calibri" panose="020F0502020204030204" pitchFamily="34" charset="0"/>
              </a:rPr>
              <a:t>intracranial hemorrhage in this age group</a:t>
            </a:r>
            <a:r>
              <a:rPr lang="en-US" sz="1200" dirty="0">
                <a:latin typeface="Calibri" panose="020F0502020204030204" pitchFamily="34" charset="0"/>
              </a:rPr>
              <a:t>.</a:t>
            </a:r>
            <a:endParaRPr lang="fr-FR" sz="1200" dirty="0">
              <a:latin typeface="Calibri" panose="020F0502020204030204" pitchFamily="34" charset="0"/>
            </a:endParaRPr>
          </a:p>
        </p:txBody>
      </p:sp>
      <p:pic>
        <p:nvPicPr>
          <p:cNvPr id="11" name="Picture 2" descr="Fac médecine Sorbonne Universite (clr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Image 12">
            <a:extLst>
              <a:ext uri="{FF2B5EF4-FFF2-40B4-BE49-F238E27FC236}">
                <a16:creationId xmlns="" xmlns:a16="http://schemas.microsoft.com/office/drawing/2014/main" id="{D9595203-E15E-49C7-83AC-A4AA3BE8DC22}"/>
              </a:ext>
            </a:extLst>
          </p:cNvPr>
          <p:cNvPicPr>
            <a:picLocks noChangeAspect="1"/>
          </p:cNvPicPr>
          <p:nvPr/>
        </p:nvPicPr>
        <p:blipFill rotWithShape="1">
          <a:blip r:embed="rId6"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2915134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4" name="Picture 2" descr="Fac médecine Sorbonne Universite (cl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 4">
            <a:extLst>
              <a:ext uri="{FF2B5EF4-FFF2-40B4-BE49-F238E27FC236}">
                <a16:creationId xmlns="" xmlns:a16="http://schemas.microsoft.com/office/drawing/2014/main" id="{D9595203-E15E-49C7-83AC-A4AA3BE8DC22}"/>
              </a:ext>
            </a:extLst>
          </p:cNvPr>
          <p:cNvPicPr>
            <a:picLocks noChangeAspect="1"/>
          </p:cNvPicPr>
          <p:nvPr/>
        </p:nvPicPr>
        <p:blipFill rotWithShape="1">
          <a:blip r:embed="rId3" cstate="print"/>
          <a:srcRect l="29870" r="36364"/>
          <a:stretch/>
        </p:blipFill>
        <p:spPr>
          <a:xfrm>
            <a:off x="11009327" y="0"/>
            <a:ext cx="1182673" cy="539301"/>
          </a:xfrm>
          <a:prstGeom prst="rect">
            <a:avLst/>
          </a:prstGeom>
        </p:spPr>
      </p:pic>
      <p:sp>
        <p:nvSpPr>
          <p:cNvPr id="6" name="Titre 1"/>
          <p:cNvSpPr txBox="1">
            <a:spLocks/>
          </p:cNvSpPr>
          <p:nvPr/>
        </p:nvSpPr>
        <p:spPr>
          <a:xfrm>
            <a:off x="977900" y="2549525"/>
            <a:ext cx="10515600" cy="1325563"/>
          </a:xfrm>
          <a:prstGeom prst="rect">
            <a:avLst/>
          </a:prstGeom>
        </p:spPr>
        <p:txBody>
          <a:bodyPr vert="horz" lIns="121909" tIns="60954" rIns="121909" bIns="60954" rtlCol="0" anchor="ctr">
            <a:normAutofit/>
          </a:bodyPr>
          <a:lstStyle>
            <a:lvl1pPr algn="ctr" defTabSz="609539" rtl="0" eaLnBrk="1" latinLnBrk="0" hangingPunct="1">
              <a:spcBef>
                <a:spcPct val="0"/>
              </a:spcBef>
              <a:buNone/>
              <a:defRPr sz="5900" b="0" i="0" kern="1200">
                <a:solidFill>
                  <a:schemeClr val="tx1"/>
                </a:solidFill>
                <a:latin typeface="Gill Sans MT"/>
                <a:ea typeface="+mj-ea"/>
                <a:cs typeface="Gill Sans MT"/>
              </a:defRPr>
            </a:lvl1pPr>
          </a:lstStyle>
          <a:p>
            <a:r>
              <a:rPr lang="fr-FR" b="1" dirty="0" err="1" smtClean="0">
                <a:solidFill>
                  <a:srgbClr val="0000FF"/>
                </a:solidFill>
                <a:latin typeface="Gill Sans MT" panose="020B0502020104020203" pitchFamily="34" charset="0"/>
                <a:ea typeface="MS PGothic" pitchFamily="34" charset="-128"/>
                <a:cs typeface="Arial" pitchFamily="34" charset="0"/>
              </a:rPr>
              <a:t>Whay</a:t>
            </a:r>
            <a:r>
              <a:rPr lang="fr-FR" b="1" dirty="0" smtClean="0">
                <a:solidFill>
                  <a:srgbClr val="0000FF"/>
                </a:solidFill>
                <a:latin typeface="Gill Sans MT" panose="020B0502020104020203" pitchFamily="34" charset="0"/>
                <a:ea typeface="MS PGothic" pitchFamily="34" charset="-128"/>
                <a:cs typeface="Arial" pitchFamily="34" charset="0"/>
              </a:rPr>
              <a:t> PCI </a:t>
            </a:r>
            <a:r>
              <a:rPr lang="fr-FR" b="1" dirty="0" err="1" smtClean="0">
                <a:solidFill>
                  <a:srgbClr val="0000FF"/>
                </a:solidFill>
                <a:latin typeface="Gill Sans MT" panose="020B0502020104020203" pitchFamily="34" charset="0"/>
                <a:ea typeface="MS PGothic" pitchFamily="34" charset="-128"/>
                <a:cs typeface="Arial" pitchFamily="34" charset="0"/>
              </a:rPr>
              <a:t>is</a:t>
            </a:r>
            <a:r>
              <a:rPr lang="fr-FR" b="1" dirty="0" smtClean="0">
                <a:solidFill>
                  <a:srgbClr val="0000FF"/>
                </a:solidFill>
                <a:latin typeface="Gill Sans MT" panose="020B0502020104020203" pitchFamily="34" charset="0"/>
                <a:ea typeface="MS PGothic" pitchFamily="34" charset="-128"/>
                <a:cs typeface="Arial" pitchFamily="34" charset="0"/>
              </a:rPr>
              <a:t> </a:t>
            </a:r>
            <a:r>
              <a:rPr lang="fr-FR" b="1" dirty="0" err="1" smtClean="0">
                <a:solidFill>
                  <a:srgbClr val="0000FF"/>
                </a:solidFill>
                <a:latin typeface="Gill Sans MT" panose="020B0502020104020203" pitchFamily="34" charset="0"/>
                <a:ea typeface="MS PGothic" pitchFamily="34" charset="-128"/>
                <a:cs typeface="Arial" pitchFamily="34" charset="0"/>
              </a:rPr>
              <a:t>better</a:t>
            </a:r>
            <a:r>
              <a:rPr lang="fr-FR" b="1" dirty="0" smtClean="0">
                <a:solidFill>
                  <a:srgbClr val="0000FF"/>
                </a:solidFill>
                <a:latin typeface="Gill Sans MT" panose="020B0502020104020203" pitchFamily="34" charset="0"/>
                <a:ea typeface="MS PGothic" pitchFamily="34" charset="-128"/>
                <a:cs typeface="Arial" pitchFamily="34" charset="0"/>
              </a:rPr>
              <a:t>?</a:t>
            </a:r>
            <a:endParaRPr lang="en-US" b="1" dirty="0">
              <a:solidFill>
                <a:srgbClr val="0000FF"/>
              </a:solidFill>
              <a:latin typeface="Gill Sans MT" panose="020B0502020104020203" pitchFamily="34" charset="0"/>
              <a:ea typeface="MS PGothic" pitchFamily="34" charset="-128"/>
              <a:cs typeface="Arial" pitchFamily="34" charset="0"/>
            </a:endParaRPr>
          </a:p>
        </p:txBody>
      </p:sp>
    </p:spTree>
    <p:extLst>
      <p:ext uri="{BB962C8B-B14F-4D97-AF65-F5344CB8AC3E}">
        <p14:creationId xmlns:p14="http://schemas.microsoft.com/office/powerpoint/2010/main" xmlns="" val="141709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553743"/>
            <a:ext cx="10972800" cy="4525963"/>
          </a:xfrm>
        </p:spPr>
        <p:txBody>
          <a:bodyPr>
            <a:normAutofit/>
          </a:bodyPr>
          <a:lstStyle/>
          <a:p>
            <a:pPr marL="0" indent="0">
              <a:buNone/>
            </a:pPr>
            <a:r>
              <a:rPr lang="en-GB" sz="2400" b="1" dirty="0" smtClean="0"/>
              <a:t>Aim</a:t>
            </a:r>
          </a:p>
          <a:p>
            <a:r>
              <a:rPr lang="en-GB" sz="2000" dirty="0" smtClean="0"/>
              <a:t>The aim of the exploratory ATLANTIC-H24 study was to examine more closely the effects of pre- versus in-hospital </a:t>
            </a:r>
            <a:r>
              <a:rPr lang="en-GB" sz="2000" dirty="0" err="1" smtClean="0"/>
              <a:t>ticagrelor</a:t>
            </a:r>
            <a:r>
              <a:rPr lang="en-GB" sz="2000" dirty="0" smtClean="0"/>
              <a:t> on reperfusion, platelet function and clinical endpoints during the first </a:t>
            </a:r>
            <a:r>
              <a:rPr lang="en-GB" sz="2000" b="1" dirty="0" smtClean="0"/>
              <a:t>24 h after primary PCI</a:t>
            </a:r>
            <a:r>
              <a:rPr lang="en-GB" sz="2000" dirty="0" smtClean="0"/>
              <a:t>. The statistical analysis is exploratory.</a:t>
            </a:r>
            <a:endParaRPr lang="en-GB" sz="2000" dirty="0"/>
          </a:p>
        </p:txBody>
      </p:sp>
      <p:sp>
        <p:nvSpPr>
          <p:cNvPr id="3" name="Title 2"/>
          <p:cNvSpPr>
            <a:spLocks noGrp="1"/>
          </p:cNvSpPr>
          <p:nvPr>
            <p:ph type="title"/>
          </p:nvPr>
        </p:nvSpPr>
        <p:spPr/>
        <p:txBody>
          <a:bodyPr/>
          <a:lstStyle/>
          <a:p>
            <a:r>
              <a:rPr lang="en-GB" dirty="0" smtClean="0"/>
              <a:t>ATLANTIC_24h</a:t>
            </a:r>
            <a:endParaRPr lang="en-GB" dirty="0"/>
          </a:p>
        </p:txBody>
      </p:sp>
      <p:grpSp>
        <p:nvGrpSpPr>
          <p:cNvPr id="25" name="Group 24"/>
          <p:cNvGrpSpPr/>
          <p:nvPr/>
        </p:nvGrpSpPr>
        <p:grpSpPr>
          <a:xfrm>
            <a:off x="161566" y="1395800"/>
            <a:ext cx="11602786" cy="2819400"/>
            <a:chOff x="121174" y="1395800"/>
            <a:chExt cx="8702090" cy="2819400"/>
          </a:xfrm>
        </p:grpSpPr>
        <p:grpSp>
          <p:nvGrpSpPr>
            <p:cNvPr id="26" name="Groupe 6"/>
            <p:cNvGrpSpPr/>
            <p:nvPr/>
          </p:nvGrpSpPr>
          <p:grpSpPr>
            <a:xfrm>
              <a:off x="121174" y="1395800"/>
              <a:ext cx="8697160" cy="2819400"/>
              <a:chOff x="152401" y="2057400"/>
              <a:chExt cx="8697160" cy="2819400"/>
            </a:xfrm>
          </p:grpSpPr>
          <p:pic>
            <p:nvPicPr>
              <p:cNvPr id="32" name="Image 7"/>
              <p:cNvPicPr>
                <a:picLocks noChangeAspect="1"/>
              </p:cNvPicPr>
              <p:nvPr/>
            </p:nvPicPr>
            <p:blipFill>
              <a:blip r:embed="rId3" cstate="print"/>
              <a:stretch>
                <a:fillRect/>
              </a:stretch>
            </p:blipFill>
            <p:spPr>
              <a:xfrm>
                <a:off x="152401" y="2057400"/>
                <a:ext cx="6781800" cy="906984"/>
              </a:xfrm>
              <a:prstGeom prst="rect">
                <a:avLst/>
              </a:prstGeom>
            </p:spPr>
          </p:pic>
          <p:pic>
            <p:nvPicPr>
              <p:cNvPr id="33" name="Image 8"/>
              <p:cNvPicPr>
                <a:picLocks noChangeAspect="1"/>
              </p:cNvPicPr>
              <p:nvPr/>
            </p:nvPicPr>
            <p:blipFill rotWithShape="1">
              <a:blip r:embed="rId4" cstate="print"/>
              <a:srcRect b="32231"/>
              <a:stretch/>
            </p:blipFill>
            <p:spPr>
              <a:xfrm>
                <a:off x="457200" y="3001171"/>
                <a:ext cx="6258761" cy="1570830"/>
              </a:xfrm>
              <a:prstGeom prst="rect">
                <a:avLst/>
              </a:prstGeom>
            </p:spPr>
          </p:pic>
          <p:sp>
            <p:nvSpPr>
              <p:cNvPr id="34" name="Rectangle 33"/>
              <p:cNvSpPr/>
              <p:nvPr/>
            </p:nvSpPr>
            <p:spPr>
              <a:xfrm>
                <a:off x="2590800" y="4572001"/>
                <a:ext cx="5943600" cy="3047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t>
                </a:r>
                <a:endParaRPr lang="fr-F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5" name="Rectangle 34"/>
              <p:cNvSpPr/>
              <p:nvPr/>
            </p:nvSpPr>
            <p:spPr>
              <a:xfrm>
                <a:off x="8610600" y="4572001"/>
                <a:ext cx="76200" cy="3047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8773361" y="4572001"/>
                <a:ext cx="76200" cy="3047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7" name="Connecteur droit 4"/>
            <p:cNvCxnSpPr/>
            <p:nvPr/>
          </p:nvCxnSpPr>
          <p:spPr>
            <a:xfrm>
              <a:off x="6756042" y="2171163"/>
              <a:ext cx="640826" cy="0"/>
            </a:xfrm>
            <a:prstGeom prst="line">
              <a:avLst/>
            </a:prstGeom>
            <a:ln w="28575">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28" name="Connecteur droit 12"/>
            <p:cNvCxnSpPr/>
            <p:nvPr/>
          </p:nvCxnSpPr>
          <p:spPr>
            <a:xfrm>
              <a:off x="7396868" y="2171163"/>
              <a:ext cx="1319508" cy="0"/>
            </a:xfrm>
            <a:prstGeom prst="line">
              <a:avLst/>
            </a:prstGeom>
            <a:ln w="28575">
              <a:solidFill>
                <a:srgbClr val="C00000"/>
              </a:solidFill>
              <a:prstDash val="dash"/>
              <a:headEnd type="diamond"/>
              <a:tailEnd type="arrow"/>
            </a:ln>
          </p:spPr>
          <p:style>
            <a:lnRef idx="1">
              <a:schemeClr val="accent1"/>
            </a:lnRef>
            <a:fillRef idx="0">
              <a:schemeClr val="accent1"/>
            </a:fillRef>
            <a:effectRef idx="0">
              <a:schemeClr val="accent1"/>
            </a:effectRef>
            <a:fontRef idx="minor">
              <a:schemeClr val="tx1"/>
            </a:fontRef>
          </p:style>
        </p:cxnSp>
        <p:sp>
          <p:nvSpPr>
            <p:cNvPr id="29" name="ZoneTexte 14"/>
            <p:cNvSpPr txBox="1"/>
            <p:nvPr/>
          </p:nvSpPr>
          <p:spPr>
            <a:xfrm>
              <a:off x="6848357" y="2171163"/>
              <a:ext cx="381355" cy="384721"/>
            </a:xfrm>
            <a:prstGeom prst="rect">
              <a:avLst/>
            </a:prstGeom>
            <a:noFill/>
          </p:spPr>
          <p:txBody>
            <a:bodyPr wrap="none" rtlCol="0">
              <a:spAutoFit/>
            </a:bodyPr>
            <a:lstStyle/>
            <a:p>
              <a:r>
                <a:rPr lang="fr-FR" b="1" dirty="0" smtClean="0">
                  <a:solidFill>
                    <a:srgbClr val="C00000"/>
                  </a:solidFill>
                  <a:effectLst>
                    <a:outerShdw blurRad="38100" dist="38100" dir="2700000" algn="tl">
                      <a:srgbClr val="000000">
                        <a:alpha val="43137"/>
                      </a:srgbClr>
                    </a:outerShdw>
                  </a:effectLst>
                </a:rPr>
                <a:t>PCI</a:t>
              </a:r>
              <a:endParaRPr lang="fr-FR" b="1" dirty="0">
                <a:solidFill>
                  <a:srgbClr val="C00000"/>
                </a:solidFill>
                <a:effectLst>
                  <a:outerShdw blurRad="38100" dist="38100" dir="2700000" algn="tl">
                    <a:srgbClr val="000000">
                      <a:alpha val="43137"/>
                    </a:srgbClr>
                  </a:outerShdw>
                </a:effectLst>
              </a:endParaRPr>
            </a:p>
          </p:txBody>
        </p:sp>
        <p:sp>
          <p:nvSpPr>
            <p:cNvPr id="30" name="ZoneTexte 15"/>
            <p:cNvSpPr txBox="1"/>
            <p:nvPr/>
          </p:nvSpPr>
          <p:spPr>
            <a:xfrm>
              <a:off x="8360156" y="2200120"/>
              <a:ext cx="463108" cy="384721"/>
            </a:xfrm>
            <a:prstGeom prst="rect">
              <a:avLst/>
            </a:prstGeom>
            <a:noFill/>
          </p:spPr>
          <p:txBody>
            <a:bodyPr wrap="none" rtlCol="0">
              <a:spAutoFit/>
            </a:bodyPr>
            <a:lstStyle/>
            <a:p>
              <a:r>
                <a:rPr lang="fr-FR" b="1" dirty="0" smtClean="0">
                  <a:solidFill>
                    <a:srgbClr val="C00000"/>
                  </a:solidFill>
                  <a:effectLst>
                    <a:outerShdw blurRad="38100" dist="38100" dir="2700000" algn="tl">
                      <a:srgbClr val="000000">
                        <a:alpha val="43137"/>
                      </a:srgbClr>
                    </a:outerShdw>
                  </a:effectLst>
                </a:rPr>
                <a:t>24 h</a:t>
              </a:r>
              <a:endParaRPr lang="fr-FR" b="1" dirty="0">
                <a:solidFill>
                  <a:srgbClr val="C00000"/>
                </a:solidFill>
                <a:effectLst>
                  <a:outerShdw blurRad="38100" dist="38100" dir="2700000" algn="tl">
                    <a:srgbClr val="000000">
                      <a:alpha val="43137"/>
                    </a:srgbClr>
                  </a:outerShdw>
                </a:effectLst>
              </a:endParaRPr>
            </a:p>
          </p:txBody>
        </p:sp>
        <p:sp>
          <p:nvSpPr>
            <p:cNvPr id="31" name="ZoneTexte 16"/>
            <p:cNvSpPr txBox="1"/>
            <p:nvPr/>
          </p:nvSpPr>
          <p:spPr>
            <a:xfrm>
              <a:off x="6550276" y="1628001"/>
              <a:ext cx="368226" cy="276999"/>
            </a:xfrm>
            <a:prstGeom prst="rect">
              <a:avLst/>
            </a:prstGeom>
            <a:noFill/>
          </p:spPr>
          <p:txBody>
            <a:bodyPr wrap="none" rtlCol="0">
              <a:spAutoFit/>
            </a:bodyPr>
            <a:lstStyle/>
            <a:p>
              <a:pPr algn="ctr"/>
              <a:r>
                <a:rPr lang="fr-FR" sz="1200" b="1" dirty="0" smtClean="0"/>
                <a:t>Start</a:t>
              </a:r>
              <a:endParaRPr lang="fr-FR" sz="1200" b="1" dirty="0"/>
            </a:p>
          </p:txBody>
        </p:sp>
      </p:grpSp>
      <p:sp>
        <p:nvSpPr>
          <p:cNvPr id="16" name="ZoneTexte 16"/>
          <p:cNvSpPr txBox="1"/>
          <p:nvPr/>
        </p:nvSpPr>
        <p:spPr>
          <a:xfrm>
            <a:off x="6436365" y="1706048"/>
            <a:ext cx="251479" cy="184666"/>
          </a:xfrm>
          <a:prstGeom prst="rect">
            <a:avLst/>
          </a:prstGeom>
          <a:solidFill>
            <a:srgbClr val="E5FFFF"/>
          </a:solidFill>
        </p:spPr>
        <p:txBody>
          <a:bodyPr wrap="none" lIns="0" tIns="0" rIns="0" bIns="0" rtlCol="0">
            <a:spAutoFit/>
          </a:bodyPr>
          <a:lstStyle/>
          <a:p>
            <a:pPr algn="ctr"/>
            <a:r>
              <a:rPr lang="fr-FR" sz="1200" b="1" dirty="0" smtClean="0"/>
              <a:t>ECG</a:t>
            </a:r>
            <a:endParaRPr lang="fr-FR" sz="1200" b="1" dirty="0"/>
          </a:p>
        </p:txBody>
      </p:sp>
      <p:sp>
        <p:nvSpPr>
          <p:cNvPr id="17" name="ZoneTexte 16"/>
          <p:cNvSpPr txBox="1"/>
          <p:nvPr/>
        </p:nvSpPr>
        <p:spPr>
          <a:xfrm>
            <a:off x="2476407" y="1706048"/>
            <a:ext cx="251479" cy="184666"/>
          </a:xfrm>
          <a:prstGeom prst="rect">
            <a:avLst/>
          </a:prstGeom>
          <a:solidFill>
            <a:srgbClr val="E5FFFF"/>
          </a:solidFill>
        </p:spPr>
        <p:txBody>
          <a:bodyPr wrap="none" lIns="0" tIns="0" rIns="0" bIns="0" rtlCol="0">
            <a:spAutoFit/>
          </a:bodyPr>
          <a:lstStyle/>
          <a:p>
            <a:pPr algn="ctr"/>
            <a:r>
              <a:rPr lang="fr-FR" sz="1200" b="1" dirty="0" smtClean="0"/>
              <a:t>ECG</a:t>
            </a:r>
            <a:endParaRPr lang="fr-FR" sz="1200" b="1" dirty="0"/>
          </a:p>
        </p:txBody>
      </p:sp>
    </p:spTree>
    <p:extLst>
      <p:ext uri="{BB962C8B-B14F-4D97-AF65-F5344CB8AC3E}">
        <p14:creationId xmlns:p14="http://schemas.microsoft.com/office/powerpoint/2010/main" xmlns="" val="373607435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6000" y="152400"/>
            <a:ext cx="10972800" cy="1143000"/>
          </a:xfrm>
        </p:spPr>
        <p:txBody>
          <a:bodyPr>
            <a:normAutofit/>
          </a:bodyPr>
          <a:lstStyle/>
          <a:p>
            <a:r>
              <a:rPr lang="en-GB" sz="4000" dirty="0" smtClean="0"/>
              <a:t>Post-PCI c</a:t>
            </a:r>
            <a:r>
              <a:rPr lang="en-GB" sz="4000" b="1" dirty="0" smtClean="0"/>
              <a:t>oronary reperfusion </a:t>
            </a:r>
            <a:endParaRPr lang="en-GB" sz="4000" b="1"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xmlns="" val="1121220543"/>
              </p:ext>
            </p:extLst>
          </p:nvPr>
        </p:nvGraphicFramePr>
        <p:xfrm>
          <a:off x="609600" y="1295401"/>
          <a:ext cx="5386917" cy="4602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quarter" idx="4"/>
            <p:extLst>
              <p:ext uri="{D42A27DB-BD31-4B8C-83A1-F6EECF244321}">
                <p14:modId xmlns:p14="http://schemas.microsoft.com/office/powerpoint/2010/main" xmlns="" val="3744264742"/>
              </p:ext>
            </p:extLst>
          </p:nvPr>
        </p:nvGraphicFramePr>
        <p:xfrm>
          <a:off x="7514168" y="2057400"/>
          <a:ext cx="4373033"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530515" y="5435959"/>
            <a:ext cx="2050754" cy="451406"/>
          </a:xfrm>
          <a:prstGeom prst="rect">
            <a:avLst/>
          </a:prstGeom>
          <a:noFill/>
        </p:spPr>
        <p:txBody>
          <a:bodyPr wrap="none" rtlCol="0">
            <a:spAutoFit/>
          </a:bodyPr>
          <a:lstStyle/>
          <a:p>
            <a:pPr algn="ctr">
              <a:lnSpc>
                <a:spcPts val="1400"/>
              </a:lnSpc>
            </a:pPr>
            <a:r>
              <a:rPr lang="en-GB" sz="1600" b="1" dirty="0" smtClean="0"/>
              <a:t>Degree of ST-segment</a:t>
            </a:r>
            <a:br>
              <a:rPr lang="en-GB" sz="1600" b="1" dirty="0" smtClean="0"/>
            </a:br>
            <a:r>
              <a:rPr lang="en-GB" sz="1600" b="1" dirty="0" smtClean="0"/>
              <a:t>elevation resolution</a:t>
            </a:r>
            <a:endParaRPr lang="en-GB" sz="1600" b="1" dirty="0"/>
          </a:p>
        </p:txBody>
      </p:sp>
      <p:sp>
        <p:nvSpPr>
          <p:cNvPr id="11" name="TextBox 1"/>
          <p:cNvSpPr txBox="1"/>
          <p:nvPr/>
        </p:nvSpPr>
        <p:spPr>
          <a:xfrm>
            <a:off x="8874121" y="5029200"/>
            <a:ext cx="6096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dirty="0">
                <a:solidFill>
                  <a:schemeClr val="bg1"/>
                </a:solidFill>
              </a:rPr>
              <a:t>n</a:t>
            </a:r>
            <a:r>
              <a:rPr lang="en-GB" sz="1100" dirty="0" smtClean="0">
                <a:solidFill>
                  <a:schemeClr val="bg1"/>
                </a:solidFill>
              </a:rPr>
              <a:t>=713</a:t>
            </a:r>
            <a:endParaRPr lang="en-GB" sz="1100" dirty="0">
              <a:solidFill>
                <a:schemeClr val="bg1"/>
              </a:solidFill>
            </a:endParaRPr>
          </a:p>
        </p:txBody>
      </p:sp>
      <p:sp>
        <p:nvSpPr>
          <p:cNvPr id="12" name="TextBox 1"/>
          <p:cNvSpPr txBox="1"/>
          <p:nvPr/>
        </p:nvSpPr>
        <p:spPr>
          <a:xfrm>
            <a:off x="9626603" y="5029200"/>
            <a:ext cx="6096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dirty="0" smtClean="0">
                <a:solidFill>
                  <a:schemeClr val="bg1"/>
                </a:solidFill>
              </a:rPr>
              <a:t>n</a:t>
            </a:r>
            <a:r>
              <a:rPr lang="en-GB" sz="1100" dirty="0" smtClean="0">
                <a:solidFill>
                  <a:schemeClr val="bg1"/>
                </a:solidFill>
              </a:rPr>
              <a:t>=743</a:t>
            </a:r>
            <a:endParaRPr lang="en-GB" sz="1100" dirty="0">
              <a:solidFill>
                <a:schemeClr val="bg1"/>
              </a:solidFill>
            </a:endParaRPr>
          </a:p>
        </p:txBody>
      </p:sp>
      <p:sp>
        <p:nvSpPr>
          <p:cNvPr id="13" name="TextBox 1"/>
          <p:cNvSpPr txBox="1"/>
          <p:nvPr/>
        </p:nvSpPr>
        <p:spPr>
          <a:xfrm>
            <a:off x="2218344" y="5029200"/>
            <a:ext cx="6096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dirty="0" smtClean="0">
                <a:solidFill>
                  <a:schemeClr val="bg1"/>
                </a:solidFill>
              </a:rPr>
              <a:t>n</a:t>
            </a:r>
            <a:r>
              <a:rPr lang="en-GB" sz="1100" dirty="0" smtClean="0">
                <a:solidFill>
                  <a:schemeClr val="bg1"/>
                </a:solidFill>
              </a:rPr>
              <a:t>=760</a:t>
            </a:r>
            <a:endParaRPr lang="en-GB" sz="1100" dirty="0">
              <a:solidFill>
                <a:schemeClr val="bg1"/>
              </a:solidFill>
            </a:endParaRPr>
          </a:p>
        </p:txBody>
      </p:sp>
      <p:sp>
        <p:nvSpPr>
          <p:cNvPr id="15" name="TextBox 1"/>
          <p:cNvSpPr txBox="1"/>
          <p:nvPr/>
        </p:nvSpPr>
        <p:spPr>
          <a:xfrm>
            <a:off x="2946400" y="5029200"/>
            <a:ext cx="6096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dirty="0" smtClean="0">
                <a:solidFill>
                  <a:schemeClr val="bg1"/>
                </a:solidFill>
              </a:rPr>
              <a:t>n</a:t>
            </a:r>
            <a:r>
              <a:rPr lang="en-GB" sz="1100" dirty="0" smtClean="0">
                <a:solidFill>
                  <a:schemeClr val="bg1"/>
                </a:solidFill>
              </a:rPr>
              <a:t>=784</a:t>
            </a:r>
            <a:endParaRPr lang="en-GB" sz="1100" dirty="0">
              <a:solidFill>
                <a:schemeClr val="bg1"/>
              </a:solidFill>
            </a:endParaRPr>
          </a:p>
        </p:txBody>
      </p:sp>
      <p:sp>
        <p:nvSpPr>
          <p:cNvPr id="16" name="TextBox 1"/>
          <p:cNvSpPr txBox="1"/>
          <p:nvPr/>
        </p:nvSpPr>
        <p:spPr>
          <a:xfrm>
            <a:off x="4171219" y="5029200"/>
            <a:ext cx="6096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dirty="0" smtClean="0">
                <a:solidFill>
                  <a:schemeClr val="bg1"/>
                </a:solidFill>
              </a:rPr>
              <a:t>n</a:t>
            </a:r>
            <a:r>
              <a:rPr lang="en-GB" sz="1100" dirty="0" smtClean="0">
                <a:solidFill>
                  <a:schemeClr val="bg1"/>
                </a:solidFill>
              </a:rPr>
              <a:t>=713</a:t>
            </a:r>
            <a:endParaRPr lang="en-GB" sz="1100" dirty="0">
              <a:solidFill>
                <a:schemeClr val="bg1"/>
              </a:solidFill>
            </a:endParaRPr>
          </a:p>
        </p:txBody>
      </p:sp>
      <p:sp>
        <p:nvSpPr>
          <p:cNvPr id="17" name="TextBox 1"/>
          <p:cNvSpPr txBox="1"/>
          <p:nvPr/>
        </p:nvSpPr>
        <p:spPr>
          <a:xfrm>
            <a:off x="4888037" y="5029200"/>
            <a:ext cx="6096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dirty="0" smtClean="0">
                <a:solidFill>
                  <a:schemeClr val="bg1"/>
                </a:solidFill>
              </a:rPr>
              <a:t>n</a:t>
            </a:r>
            <a:r>
              <a:rPr lang="en-GB" sz="1100" dirty="0" smtClean="0">
                <a:solidFill>
                  <a:schemeClr val="bg1"/>
                </a:solidFill>
              </a:rPr>
              <a:t>=743</a:t>
            </a:r>
            <a:endParaRPr lang="en-GB" sz="1100" dirty="0">
              <a:solidFill>
                <a:schemeClr val="bg1"/>
              </a:solidFill>
            </a:endParaRPr>
          </a:p>
        </p:txBody>
      </p:sp>
      <p:sp>
        <p:nvSpPr>
          <p:cNvPr id="18" name="TextBox 17"/>
          <p:cNvSpPr txBox="1"/>
          <p:nvPr/>
        </p:nvSpPr>
        <p:spPr>
          <a:xfrm>
            <a:off x="9003274" y="1981201"/>
            <a:ext cx="837089" cy="307777"/>
          </a:xfrm>
          <a:prstGeom prst="rect">
            <a:avLst/>
          </a:prstGeom>
          <a:noFill/>
        </p:spPr>
        <p:txBody>
          <a:bodyPr wrap="none" rtlCol="0">
            <a:spAutoFit/>
          </a:bodyPr>
          <a:lstStyle/>
          <a:p>
            <a:r>
              <a:rPr lang="en-GB" sz="1400" dirty="0" smtClean="0"/>
              <a:t>p=0.049</a:t>
            </a:r>
            <a:r>
              <a:rPr lang="en-GB" sz="1400" baseline="30000" dirty="0" smtClean="0"/>
              <a:t>a</a:t>
            </a:r>
            <a:endParaRPr lang="en-GB" sz="1400" baseline="30000" dirty="0"/>
          </a:p>
        </p:txBody>
      </p:sp>
      <p:sp>
        <p:nvSpPr>
          <p:cNvPr id="19" name="TextBox 18"/>
          <p:cNvSpPr txBox="1"/>
          <p:nvPr/>
        </p:nvSpPr>
        <p:spPr>
          <a:xfrm>
            <a:off x="1987706" y="5435959"/>
            <a:ext cx="1784142" cy="451406"/>
          </a:xfrm>
          <a:prstGeom prst="rect">
            <a:avLst/>
          </a:prstGeom>
          <a:noFill/>
        </p:spPr>
        <p:txBody>
          <a:bodyPr wrap="none" rtlCol="0">
            <a:spAutoFit/>
          </a:bodyPr>
          <a:lstStyle/>
          <a:p>
            <a:pPr algn="ctr">
              <a:lnSpc>
                <a:spcPts val="1400"/>
              </a:lnSpc>
            </a:pPr>
            <a:r>
              <a:rPr lang="en-GB" sz="1600" b="1" dirty="0" smtClean="0"/>
              <a:t>TIMI flow grade 3</a:t>
            </a:r>
          </a:p>
          <a:p>
            <a:pPr algn="ctr">
              <a:lnSpc>
                <a:spcPts val="1400"/>
              </a:lnSpc>
            </a:pPr>
            <a:r>
              <a:rPr lang="en-GB" sz="1600" b="1" dirty="0" smtClean="0"/>
              <a:t>in MI culprit vessel</a:t>
            </a:r>
            <a:endParaRPr lang="en-GB" sz="1600" b="1" dirty="0"/>
          </a:p>
        </p:txBody>
      </p:sp>
      <p:sp>
        <p:nvSpPr>
          <p:cNvPr id="20" name="TextBox 19"/>
          <p:cNvSpPr txBox="1"/>
          <p:nvPr/>
        </p:nvSpPr>
        <p:spPr>
          <a:xfrm>
            <a:off x="4047977" y="5435959"/>
            <a:ext cx="1559337" cy="630942"/>
          </a:xfrm>
          <a:prstGeom prst="rect">
            <a:avLst/>
          </a:prstGeom>
          <a:noFill/>
        </p:spPr>
        <p:txBody>
          <a:bodyPr wrap="none" rtlCol="0">
            <a:spAutoFit/>
          </a:bodyPr>
          <a:lstStyle/>
          <a:p>
            <a:pPr algn="ctr">
              <a:lnSpc>
                <a:spcPts val="1400"/>
              </a:lnSpc>
            </a:pPr>
            <a:r>
              <a:rPr lang="en-GB" sz="1600" b="1" dirty="0" smtClean="0"/>
              <a:t>ST-segment</a:t>
            </a:r>
            <a:br>
              <a:rPr lang="en-GB" sz="1600" b="1" dirty="0" smtClean="0"/>
            </a:br>
            <a:r>
              <a:rPr lang="en-GB" sz="1600" b="1" dirty="0" smtClean="0"/>
              <a:t>elevation</a:t>
            </a:r>
            <a:br>
              <a:rPr lang="en-GB" sz="1600" b="1" dirty="0" smtClean="0"/>
            </a:br>
            <a:r>
              <a:rPr lang="en-GB" sz="1600" b="1" dirty="0" smtClean="0"/>
              <a:t>resolution ≥70%</a:t>
            </a:r>
            <a:endParaRPr lang="en-GB" sz="1600" b="1" dirty="0"/>
          </a:p>
        </p:txBody>
      </p:sp>
      <p:sp>
        <p:nvSpPr>
          <p:cNvPr id="21" name="TextBox 20"/>
          <p:cNvSpPr txBox="1"/>
          <p:nvPr/>
        </p:nvSpPr>
        <p:spPr>
          <a:xfrm>
            <a:off x="2104570" y="1752600"/>
            <a:ext cx="1654620" cy="738664"/>
          </a:xfrm>
          <a:prstGeom prst="rect">
            <a:avLst/>
          </a:prstGeom>
          <a:noFill/>
        </p:spPr>
        <p:txBody>
          <a:bodyPr wrap="none" rtlCol="0">
            <a:spAutoFit/>
          </a:bodyPr>
          <a:lstStyle/>
          <a:p>
            <a:pPr algn="ctr"/>
            <a:r>
              <a:rPr lang="en-GB" sz="1400" dirty="0" smtClean="0"/>
              <a:t>OR (95% CI):</a:t>
            </a:r>
            <a:br>
              <a:rPr lang="en-GB" sz="1400" dirty="0" smtClean="0"/>
            </a:br>
            <a:r>
              <a:rPr lang="en-GB" sz="1400" dirty="0" smtClean="0"/>
              <a:t>1.132 (0.876–1.462)</a:t>
            </a:r>
          </a:p>
          <a:p>
            <a:pPr algn="ctr"/>
            <a:r>
              <a:rPr lang="en-GB" sz="1400" dirty="0" smtClean="0"/>
              <a:t>p=0.3440</a:t>
            </a:r>
            <a:endParaRPr lang="en-GB" sz="1400" dirty="0"/>
          </a:p>
        </p:txBody>
      </p:sp>
      <p:sp>
        <p:nvSpPr>
          <p:cNvPr id="22" name="TextBox 21"/>
          <p:cNvSpPr txBox="1"/>
          <p:nvPr/>
        </p:nvSpPr>
        <p:spPr>
          <a:xfrm>
            <a:off x="4064006" y="2514600"/>
            <a:ext cx="1654620" cy="738664"/>
          </a:xfrm>
          <a:prstGeom prst="rect">
            <a:avLst/>
          </a:prstGeom>
          <a:noFill/>
        </p:spPr>
        <p:txBody>
          <a:bodyPr wrap="none" rtlCol="0">
            <a:spAutoFit/>
          </a:bodyPr>
          <a:lstStyle/>
          <a:p>
            <a:pPr algn="ctr"/>
            <a:r>
              <a:rPr lang="en-GB" sz="1400" dirty="0"/>
              <a:t>OR (95% CI):</a:t>
            </a:r>
            <a:endParaRPr lang="en-GB" sz="1400" dirty="0" smtClean="0"/>
          </a:p>
          <a:p>
            <a:pPr algn="ctr"/>
            <a:r>
              <a:rPr lang="en-GB" sz="1400" dirty="0" smtClean="0"/>
              <a:t>1.225 (0.996–1.506)</a:t>
            </a:r>
          </a:p>
          <a:p>
            <a:pPr algn="ctr"/>
            <a:r>
              <a:rPr lang="en-GB" sz="1400" dirty="0" smtClean="0"/>
              <a:t>p=0.0547</a:t>
            </a:r>
            <a:endParaRPr lang="en-GB" sz="1400" dirty="0"/>
          </a:p>
        </p:txBody>
      </p:sp>
      <p:sp>
        <p:nvSpPr>
          <p:cNvPr id="23" name="TextBox 22"/>
          <p:cNvSpPr txBox="1"/>
          <p:nvPr/>
        </p:nvSpPr>
        <p:spPr>
          <a:xfrm>
            <a:off x="3556000" y="6066901"/>
            <a:ext cx="7899400" cy="461665"/>
          </a:xfrm>
          <a:prstGeom prst="rect">
            <a:avLst/>
          </a:prstGeom>
          <a:noFill/>
        </p:spPr>
        <p:txBody>
          <a:bodyPr wrap="square" rtlCol="0">
            <a:spAutoFit/>
          </a:bodyPr>
          <a:lstStyle/>
          <a:p>
            <a:pPr algn="ctr"/>
            <a:r>
              <a:rPr lang="en-GB" sz="1200" dirty="0"/>
              <a:t>n</a:t>
            </a:r>
            <a:r>
              <a:rPr lang="en-GB" sz="1200" dirty="0" smtClean="0"/>
              <a:t> values are for subjects with PCI performed for the index event and available data on TIMI flow or ST-segment elevation.</a:t>
            </a:r>
          </a:p>
          <a:p>
            <a:r>
              <a:rPr lang="en-GB" sz="1200" baseline="30000" dirty="0" err="1" smtClean="0"/>
              <a:t>a</a:t>
            </a:r>
            <a:r>
              <a:rPr lang="en-GB" sz="1200" dirty="0" err="1" smtClean="0"/>
              <a:t>Non</a:t>
            </a:r>
            <a:r>
              <a:rPr lang="en-GB" sz="1200" dirty="0" smtClean="0"/>
              <a:t>-parametric Wilcoxon test.</a:t>
            </a:r>
            <a:endParaRPr lang="en-GB" sz="1200" dirty="0"/>
          </a:p>
        </p:txBody>
      </p:sp>
    </p:spTree>
    <p:extLst>
      <p:ext uri="{BB962C8B-B14F-4D97-AF65-F5344CB8AC3E}">
        <p14:creationId xmlns:p14="http://schemas.microsoft.com/office/powerpoint/2010/main" xmlns="" val="123998617"/>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7381" y="0"/>
            <a:ext cx="10972800" cy="1143000"/>
          </a:xfrm>
        </p:spPr>
        <p:txBody>
          <a:bodyPr>
            <a:normAutofit/>
          </a:bodyPr>
          <a:lstStyle/>
          <a:p>
            <a:pPr algn="ctr"/>
            <a:r>
              <a:rPr lang="fr-FR" sz="5300" b="1" dirty="0" err="1">
                <a:solidFill>
                  <a:srgbClr val="C00000"/>
                </a:solidFill>
              </a:rPr>
              <a:t>Randomized</a:t>
            </a:r>
            <a:r>
              <a:rPr lang="fr-FR" sz="5300" b="1" dirty="0">
                <a:solidFill>
                  <a:srgbClr val="C00000"/>
                </a:solidFill>
              </a:rPr>
              <a:t> trials</a:t>
            </a:r>
            <a:endParaRPr lang="en-US" sz="5300" b="1" dirty="0">
              <a:solidFill>
                <a:srgbClr val="C00000"/>
              </a:solidFill>
            </a:endParaRPr>
          </a:p>
        </p:txBody>
      </p:sp>
      <p:sp>
        <p:nvSpPr>
          <p:cNvPr id="4" name="Rectangle à coins arrondis 3"/>
          <p:cNvSpPr/>
          <p:nvPr/>
        </p:nvSpPr>
        <p:spPr>
          <a:xfrm>
            <a:off x="8271735" y="1662708"/>
            <a:ext cx="3744416" cy="96010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121917" tIns="60958" rIns="121917" bIns="60958" rtlCol="0" anchor="ctr"/>
          <a:lstStyle/>
          <a:p>
            <a:pPr algn="ctr"/>
            <a:r>
              <a:rPr lang="fr-FR" sz="2700" b="1" dirty="0"/>
              <a:t>IRA ONLY</a:t>
            </a:r>
            <a:endParaRPr lang="en-US" sz="2700" b="1" dirty="0"/>
          </a:p>
        </p:txBody>
      </p:sp>
      <p:sp>
        <p:nvSpPr>
          <p:cNvPr id="6" name="Rectangle à coins arrondis 5"/>
          <p:cNvSpPr/>
          <p:nvPr/>
        </p:nvSpPr>
        <p:spPr>
          <a:xfrm>
            <a:off x="239349" y="1647495"/>
            <a:ext cx="3888000" cy="960107"/>
          </a:xfrm>
          <a:prstGeom prst="roundRect">
            <a:avLst/>
          </a:prstGeom>
          <a:solidFill>
            <a:srgbClr val="33CC33"/>
          </a:solidFill>
        </p:spPr>
        <p:style>
          <a:lnRef idx="2">
            <a:schemeClr val="dk1">
              <a:shade val="50000"/>
            </a:schemeClr>
          </a:lnRef>
          <a:fillRef idx="1">
            <a:schemeClr val="dk1"/>
          </a:fillRef>
          <a:effectRef idx="0">
            <a:schemeClr val="dk1"/>
          </a:effectRef>
          <a:fontRef idx="minor">
            <a:schemeClr val="lt1"/>
          </a:fontRef>
        </p:style>
        <p:txBody>
          <a:bodyPr lIns="121917" tIns="60958" rIns="121917" bIns="60958" rtlCol="0" anchor="ctr"/>
          <a:lstStyle/>
          <a:p>
            <a:pPr algn="ctr"/>
            <a:r>
              <a:rPr lang="fr-FR" sz="2700" b="1" dirty="0">
                <a:solidFill>
                  <a:schemeClr val="tx1"/>
                </a:solidFill>
              </a:rPr>
              <a:t>DO IT ALL DURING INDEX</a:t>
            </a:r>
            <a:endParaRPr lang="en-US" sz="2700" b="1" dirty="0">
              <a:solidFill>
                <a:schemeClr val="tx1"/>
              </a:solidFill>
            </a:endParaRPr>
          </a:p>
        </p:txBody>
      </p:sp>
      <p:sp>
        <p:nvSpPr>
          <p:cNvPr id="7" name="Rectangle à coins arrondis 6"/>
          <p:cNvSpPr/>
          <p:nvPr/>
        </p:nvSpPr>
        <p:spPr>
          <a:xfrm>
            <a:off x="4246397" y="1668297"/>
            <a:ext cx="3888000" cy="960107"/>
          </a:xfrm>
          <a:prstGeom prst="roundRect">
            <a:avLst/>
          </a:prstGeom>
          <a:solidFill>
            <a:srgbClr val="FFCC00"/>
          </a:solidFill>
        </p:spPr>
        <p:style>
          <a:lnRef idx="2">
            <a:schemeClr val="dk1">
              <a:shade val="50000"/>
            </a:schemeClr>
          </a:lnRef>
          <a:fillRef idx="1">
            <a:schemeClr val="dk1"/>
          </a:fillRef>
          <a:effectRef idx="0">
            <a:schemeClr val="dk1"/>
          </a:effectRef>
          <a:fontRef idx="minor">
            <a:schemeClr val="lt1"/>
          </a:fontRef>
        </p:style>
        <p:txBody>
          <a:bodyPr lIns="121917" tIns="60958" rIns="121917" bIns="60958" rtlCol="0" anchor="ctr"/>
          <a:lstStyle/>
          <a:p>
            <a:pPr algn="ctr"/>
            <a:r>
              <a:rPr lang="fr-FR" sz="2700" b="1" dirty="0">
                <a:solidFill>
                  <a:schemeClr val="tx1"/>
                </a:solidFill>
              </a:rPr>
              <a:t>DO IT ALL STAGED</a:t>
            </a:r>
            <a:endParaRPr lang="en-US" sz="2700" b="1" dirty="0">
              <a:solidFill>
                <a:schemeClr val="tx1"/>
              </a:solidFill>
            </a:endParaRPr>
          </a:p>
        </p:txBody>
      </p:sp>
      <p:sp>
        <p:nvSpPr>
          <p:cNvPr id="5" name="Rectangle à coins arrondis 4"/>
          <p:cNvSpPr/>
          <p:nvPr/>
        </p:nvSpPr>
        <p:spPr>
          <a:xfrm>
            <a:off x="623392" y="3140968"/>
            <a:ext cx="1440000" cy="72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ANGIO</a:t>
            </a:r>
          </a:p>
          <a:p>
            <a:pPr algn="ctr"/>
            <a:r>
              <a:rPr lang="fr-FR" dirty="0" smtClean="0">
                <a:solidFill>
                  <a:schemeClr val="tx1"/>
                </a:solidFill>
              </a:rPr>
              <a:t>GUIDED</a:t>
            </a:r>
            <a:endParaRPr lang="en-US" dirty="0">
              <a:solidFill>
                <a:schemeClr val="tx1"/>
              </a:solidFill>
            </a:endParaRPr>
          </a:p>
        </p:txBody>
      </p:sp>
      <p:sp>
        <p:nvSpPr>
          <p:cNvPr id="9" name="Rectangle à coins arrondis 8"/>
          <p:cNvSpPr/>
          <p:nvPr/>
        </p:nvSpPr>
        <p:spPr>
          <a:xfrm>
            <a:off x="2326344" y="3140968"/>
            <a:ext cx="1440000" cy="72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FFR</a:t>
            </a:r>
          </a:p>
          <a:p>
            <a:pPr algn="ctr"/>
            <a:r>
              <a:rPr lang="fr-FR" dirty="0" smtClean="0">
                <a:solidFill>
                  <a:schemeClr val="tx1"/>
                </a:solidFill>
              </a:rPr>
              <a:t>GUIDED</a:t>
            </a:r>
            <a:endParaRPr lang="en-US" dirty="0">
              <a:solidFill>
                <a:schemeClr val="tx1"/>
              </a:solidFill>
            </a:endParaRPr>
          </a:p>
        </p:txBody>
      </p:sp>
      <p:sp>
        <p:nvSpPr>
          <p:cNvPr id="10" name="Rectangle à coins arrondis 9"/>
          <p:cNvSpPr/>
          <p:nvPr/>
        </p:nvSpPr>
        <p:spPr>
          <a:xfrm>
            <a:off x="4662951" y="3131143"/>
            <a:ext cx="1440000" cy="72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ANGIO</a:t>
            </a:r>
          </a:p>
          <a:p>
            <a:pPr algn="ctr"/>
            <a:r>
              <a:rPr lang="fr-FR" dirty="0" smtClean="0">
                <a:solidFill>
                  <a:schemeClr val="tx1"/>
                </a:solidFill>
              </a:rPr>
              <a:t>GUIDED</a:t>
            </a:r>
            <a:endParaRPr lang="en-US" dirty="0">
              <a:solidFill>
                <a:schemeClr val="tx1"/>
              </a:solidFill>
            </a:endParaRPr>
          </a:p>
        </p:txBody>
      </p:sp>
      <p:sp>
        <p:nvSpPr>
          <p:cNvPr id="11" name="Rectangle à coins arrondis 10"/>
          <p:cNvSpPr/>
          <p:nvPr/>
        </p:nvSpPr>
        <p:spPr>
          <a:xfrm>
            <a:off x="6365903" y="3131143"/>
            <a:ext cx="1440000" cy="72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FFR</a:t>
            </a:r>
          </a:p>
          <a:p>
            <a:pPr algn="ctr"/>
            <a:r>
              <a:rPr lang="fr-FR" dirty="0" smtClean="0">
                <a:solidFill>
                  <a:schemeClr val="tx1"/>
                </a:solidFill>
              </a:rPr>
              <a:t>GUIDED</a:t>
            </a:r>
            <a:endParaRPr lang="en-US" dirty="0">
              <a:solidFill>
                <a:schemeClr val="tx1"/>
              </a:solidFill>
            </a:endParaRPr>
          </a:p>
        </p:txBody>
      </p:sp>
      <p:sp>
        <p:nvSpPr>
          <p:cNvPr id="16" name="Rectangle à coins arrondis 15"/>
          <p:cNvSpPr/>
          <p:nvPr/>
        </p:nvSpPr>
        <p:spPr>
          <a:xfrm>
            <a:off x="8420451" y="3128268"/>
            <a:ext cx="3456000" cy="72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BASED ON ISCHEMIC SYMPTOMS</a:t>
            </a:r>
            <a:endParaRPr lang="en-US" dirty="0">
              <a:solidFill>
                <a:schemeClr val="tx1"/>
              </a:solidFill>
            </a:endParaRPr>
          </a:p>
        </p:txBody>
      </p:sp>
      <p:cxnSp>
        <p:nvCxnSpPr>
          <p:cNvPr id="17" name="Connecteur droit 16"/>
          <p:cNvCxnSpPr/>
          <p:nvPr/>
        </p:nvCxnSpPr>
        <p:spPr>
          <a:xfrm>
            <a:off x="1500188" y="4351007"/>
            <a:ext cx="8736971"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10224459" y="3860968"/>
            <a:ext cx="0" cy="4800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1526547" y="3848268"/>
            <a:ext cx="0" cy="4800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20" name="Rectangle à coins arrondis 19"/>
          <p:cNvSpPr/>
          <p:nvPr/>
        </p:nvSpPr>
        <p:spPr>
          <a:xfrm>
            <a:off x="4896075" y="4005064"/>
            <a:ext cx="1872000" cy="816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PRAMI &amp; CULPRIT</a:t>
            </a:r>
            <a:endParaRPr lang="en-US" dirty="0">
              <a:solidFill>
                <a:schemeClr val="tx1"/>
              </a:solidFill>
            </a:endParaRPr>
          </a:p>
        </p:txBody>
      </p:sp>
      <p:cxnSp>
        <p:nvCxnSpPr>
          <p:cNvPr id="23" name="Connecteur droit 22"/>
          <p:cNvCxnSpPr/>
          <p:nvPr/>
        </p:nvCxnSpPr>
        <p:spPr>
          <a:xfrm>
            <a:off x="7289348" y="5141788"/>
            <a:ext cx="2928000"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10211759" y="4677149"/>
            <a:ext cx="0" cy="4800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a:xfrm>
            <a:off x="7751151" y="4846505"/>
            <a:ext cx="1872000" cy="816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DANAMI</a:t>
            </a:r>
          </a:p>
          <a:p>
            <a:pPr algn="ctr"/>
            <a:r>
              <a:rPr lang="fr-FR" dirty="0" smtClean="0">
                <a:solidFill>
                  <a:schemeClr val="tx1"/>
                </a:solidFill>
              </a:rPr>
              <a:t>PRIMULTI</a:t>
            </a:r>
            <a:endParaRPr lang="en-US" dirty="0">
              <a:solidFill>
                <a:schemeClr val="tx1"/>
              </a:solidFill>
            </a:endParaRPr>
          </a:p>
        </p:txBody>
      </p:sp>
      <p:cxnSp>
        <p:nvCxnSpPr>
          <p:cNvPr id="27" name="Connecteur droit avec flèche 26"/>
          <p:cNvCxnSpPr/>
          <p:nvPr/>
        </p:nvCxnSpPr>
        <p:spPr>
          <a:xfrm flipV="1">
            <a:off x="7315707" y="4472492"/>
            <a:ext cx="0" cy="6720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10249859" y="5445235"/>
            <a:ext cx="0" cy="4800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3034769" y="4470896"/>
            <a:ext cx="0" cy="14880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023659" y="5946531"/>
            <a:ext cx="7248000"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30" name="Rectangle à coins arrondis 29"/>
          <p:cNvSpPr/>
          <p:nvPr/>
        </p:nvSpPr>
        <p:spPr>
          <a:xfrm>
            <a:off x="4921475" y="5589331"/>
            <a:ext cx="1872000" cy="816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COMPARE</a:t>
            </a:r>
          </a:p>
          <a:p>
            <a:pPr algn="ctr"/>
            <a:r>
              <a:rPr lang="fr-FR" dirty="0" smtClean="0">
                <a:solidFill>
                  <a:schemeClr val="tx1"/>
                </a:solidFill>
              </a:rPr>
              <a:t>ACUTE</a:t>
            </a:r>
            <a:endParaRPr lang="en-US" dirty="0">
              <a:solidFill>
                <a:schemeClr val="tx1"/>
              </a:solidFill>
            </a:endParaRPr>
          </a:p>
        </p:txBody>
      </p:sp>
    </p:spTree>
    <p:extLst>
      <p:ext uri="{BB962C8B-B14F-4D97-AF65-F5344CB8AC3E}">
        <p14:creationId xmlns:p14="http://schemas.microsoft.com/office/powerpoint/2010/main" xmlns="" val="1565755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328" y="29105"/>
            <a:ext cx="12121256" cy="68435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6812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mage associée">
            <a:hlinkClick r:id="rId2"/>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571226">
            <a:off x="9526189" y="1371600"/>
            <a:ext cx="2477950" cy="24779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re 1"/>
          <p:cNvSpPr txBox="1">
            <a:spLocks/>
          </p:cNvSpPr>
          <p:nvPr/>
        </p:nvSpPr>
        <p:spPr>
          <a:xfrm>
            <a:off x="393700" y="2277924"/>
            <a:ext cx="10515600" cy="1325563"/>
          </a:xfrm>
          <a:prstGeom prst="rect">
            <a:avLst/>
          </a:prstGeom>
        </p:spPr>
        <p:txBody>
          <a:bodyPr vert="horz" lIns="121909" tIns="60954" rIns="121909" bIns="60954" rtlCol="0" anchor="ctr">
            <a:normAutofit fontScale="77500" lnSpcReduction="20000"/>
          </a:bodyPr>
          <a:lstStyle>
            <a:lvl1pPr algn="ctr" defTabSz="609539" rtl="0" eaLnBrk="1" latinLnBrk="0" hangingPunct="1">
              <a:spcBef>
                <a:spcPct val="0"/>
              </a:spcBef>
              <a:buNone/>
              <a:defRPr sz="5900" b="0" i="0" kern="1200">
                <a:solidFill>
                  <a:schemeClr val="tx1"/>
                </a:solidFill>
                <a:latin typeface="Gill Sans MT"/>
                <a:ea typeface="+mj-ea"/>
                <a:cs typeface="Gill Sans MT"/>
              </a:defRPr>
            </a:lvl1pPr>
          </a:lstStyle>
          <a:p>
            <a:r>
              <a:rPr lang="fr-FR" b="1" dirty="0" smtClean="0">
                <a:solidFill>
                  <a:srgbClr val="0000FF"/>
                </a:solidFill>
                <a:latin typeface="Gill Sans MT" panose="020B0502020104020203" pitchFamily="34" charset="0"/>
                <a:ea typeface="MS PGothic" pitchFamily="34" charset="-128"/>
                <a:cs typeface="Arial" pitchFamily="34" charset="0"/>
              </a:rPr>
              <a:t>ESC STEMI GUIDELINES </a:t>
            </a:r>
            <a:br>
              <a:rPr lang="fr-FR" b="1" dirty="0" smtClean="0">
                <a:solidFill>
                  <a:srgbClr val="0000FF"/>
                </a:solidFill>
                <a:latin typeface="Gill Sans MT" panose="020B0502020104020203" pitchFamily="34" charset="0"/>
                <a:ea typeface="MS PGothic" pitchFamily="34" charset="-128"/>
                <a:cs typeface="Arial" pitchFamily="34" charset="0"/>
              </a:rPr>
            </a:br>
            <a:r>
              <a:rPr lang="fr-FR" b="1" dirty="0" smtClean="0">
                <a:solidFill>
                  <a:srgbClr val="0000FF"/>
                </a:solidFill>
                <a:latin typeface="Gill Sans MT" panose="020B0502020104020203" pitchFamily="34" charset="0"/>
                <a:ea typeface="MS PGothic" pitchFamily="34" charset="-128"/>
                <a:cs typeface="Arial" pitchFamily="34" charset="0"/>
              </a:rPr>
              <a:t>2012-2017</a:t>
            </a:r>
            <a:endParaRPr lang="en-US" b="1" dirty="0">
              <a:solidFill>
                <a:srgbClr val="0000FF"/>
              </a:solidFill>
              <a:latin typeface="Gill Sans MT" panose="020B0502020104020203" pitchFamily="34" charset="0"/>
              <a:ea typeface="MS PGothic" pitchFamily="34" charset="-128"/>
              <a:cs typeface="Arial" pitchFamily="34" charset="0"/>
            </a:endParaRPr>
          </a:p>
        </p:txBody>
      </p:sp>
    </p:spTree>
    <p:extLst>
      <p:ext uri="{BB962C8B-B14F-4D97-AF65-F5344CB8AC3E}">
        <p14:creationId xmlns:p14="http://schemas.microsoft.com/office/powerpoint/2010/main" xmlns="" val="212054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769428" y="239848"/>
            <a:ext cx="10653159" cy="6273800"/>
          </a:xfrm>
          <a:prstGeom prst="rect">
            <a:avLst/>
          </a:prstGeom>
        </p:spPr>
      </p:pic>
      <p:sp>
        <p:nvSpPr>
          <p:cNvPr id="2" name="ZoneTexte 1"/>
          <p:cNvSpPr txBox="1"/>
          <p:nvPr/>
        </p:nvSpPr>
        <p:spPr>
          <a:xfrm>
            <a:off x="0" y="6473281"/>
            <a:ext cx="2270169" cy="384719"/>
          </a:xfrm>
          <a:prstGeom prst="rect">
            <a:avLst/>
          </a:prstGeom>
          <a:noFill/>
        </p:spPr>
        <p:txBody>
          <a:bodyPr wrap="none" lIns="91430" tIns="45718" rIns="91430" bIns="45718" rtlCol="0">
            <a:spAutoFit/>
          </a:bodyPr>
          <a:lstStyle/>
          <a:p>
            <a:r>
              <a:rPr lang="fr-FR" dirty="0" err="1">
                <a:latin typeface="Arial Narrow" charset="0"/>
                <a:ea typeface="Arial Narrow" charset="0"/>
                <a:cs typeface="Arial Narrow" charset="0"/>
              </a:rPr>
              <a:t>Steg</a:t>
            </a:r>
            <a:r>
              <a:rPr lang="fr-FR" dirty="0">
                <a:latin typeface="Arial Narrow" charset="0"/>
                <a:ea typeface="Arial Narrow" charset="0"/>
                <a:cs typeface="Arial Narrow" charset="0"/>
              </a:rPr>
              <a:t>, </a:t>
            </a:r>
            <a:r>
              <a:rPr lang="fr-FR" i="1" dirty="0" err="1">
                <a:latin typeface="Arial Narrow" charset="0"/>
                <a:ea typeface="Arial Narrow" charset="0"/>
                <a:cs typeface="Arial Narrow" charset="0"/>
              </a:rPr>
              <a:t>Eur</a:t>
            </a:r>
            <a:r>
              <a:rPr lang="fr-FR" i="1" dirty="0">
                <a:latin typeface="Arial Narrow" charset="0"/>
                <a:ea typeface="Arial Narrow" charset="0"/>
                <a:cs typeface="Arial Narrow" charset="0"/>
              </a:rPr>
              <a:t> </a:t>
            </a:r>
            <a:r>
              <a:rPr lang="fr-FR" i="1" dirty="0" err="1">
                <a:latin typeface="Arial Narrow" charset="0"/>
                <a:ea typeface="Arial Narrow" charset="0"/>
                <a:cs typeface="Arial Narrow" charset="0"/>
              </a:rPr>
              <a:t>Heart</a:t>
            </a:r>
            <a:r>
              <a:rPr lang="fr-FR" i="1" dirty="0">
                <a:latin typeface="Arial Narrow" charset="0"/>
                <a:ea typeface="Arial Narrow" charset="0"/>
                <a:cs typeface="Arial Narrow" charset="0"/>
              </a:rPr>
              <a:t> J, </a:t>
            </a:r>
            <a:r>
              <a:rPr lang="fr-FR" dirty="0">
                <a:latin typeface="Arial Narrow" charset="0"/>
                <a:ea typeface="Arial Narrow" charset="0"/>
                <a:cs typeface="Arial Narrow" charset="0"/>
              </a:rPr>
              <a:t>2012</a:t>
            </a:r>
          </a:p>
        </p:txBody>
      </p:sp>
      <p:sp>
        <p:nvSpPr>
          <p:cNvPr id="7" name="Rectangle 6"/>
          <p:cNvSpPr/>
          <p:nvPr/>
        </p:nvSpPr>
        <p:spPr>
          <a:xfrm>
            <a:off x="5960533" y="3351354"/>
            <a:ext cx="1202267" cy="1877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91430" tIns="45718" rIns="91430" bIns="45718" rtlCol="0" anchor="ctr"/>
          <a:lstStyle/>
          <a:p>
            <a:pPr algn="ct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blip>
          <a:stretch>
            <a:fillRect/>
          </a:stretch>
        </p:blipFill>
        <p:spPr>
          <a:xfrm>
            <a:off x="769427" y="239847"/>
            <a:ext cx="10653159" cy="6273800"/>
          </a:xfrm>
          <a:prstGeom prst="rect">
            <a:avLst/>
          </a:prstGeom>
        </p:spPr>
      </p:pic>
      <p:pic>
        <p:nvPicPr>
          <p:cNvPr id="3" name="Image 2"/>
          <p:cNvPicPr>
            <a:picLocks noChangeAspect="1"/>
          </p:cNvPicPr>
          <p:nvPr/>
        </p:nvPicPr>
        <p:blipFill>
          <a:blip r:embed="rId3" cstate="print"/>
          <a:stretch>
            <a:fillRect/>
          </a:stretch>
        </p:blipFill>
        <p:spPr>
          <a:xfrm>
            <a:off x="10209108" y="49348"/>
            <a:ext cx="1905000" cy="1143000"/>
          </a:xfrm>
          <a:prstGeom prst="rect">
            <a:avLst/>
          </a:prstGeom>
        </p:spPr>
      </p:pic>
      <p:pic>
        <p:nvPicPr>
          <p:cNvPr id="5" name="Picture 7" descr="ésultat de recherche d'images pour &quot;recommandations&quot;">
            <a:hlinkClick r:id="rId4"/>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5322" y="3628"/>
            <a:ext cx="1280159" cy="10843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3306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5" name="Espace réservé du numéro de diapositive 10"/>
          <p:cNvSpPr txBox="1">
            <a:spLocks/>
          </p:cNvSpPr>
          <p:nvPr/>
        </p:nvSpPr>
        <p:spPr bwMode="auto">
          <a:xfrm>
            <a:off x="9347200" y="6525687"/>
            <a:ext cx="2844800" cy="332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09" tIns="60954" rIns="121909" bIns="60954"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fld id="{3626810D-1A5A-4EB7-B043-94A1D54D0776}" type="slidenum">
              <a:rPr lang="fr-FR" altLang="fr-FR" sz="1600">
                <a:solidFill>
                  <a:srgbClr val="898989"/>
                </a:solidFill>
              </a:rPr>
              <a:pPr algn="r" eaLnBrk="1" hangingPunct="1">
                <a:spcBef>
                  <a:spcPct val="0"/>
                </a:spcBef>
                <a:buFontTx/>
                <a:buNone/>
              </a:pPr>
              <a:t>2</a:t>
            </a:fld>
            <a:endParaRPr lang="fr-FR" altLang="fr-FR" sz="1600">
              <a:solidFill>
                <a:srgbClr val="898989"/>
              </a:solidFill>
            </a:endParaRPr>
          </a:p>
        </p:txBody>
      </p:sp>
      <p:sp>
        <p:nvSpPr>
          <p:cNvPr id="2" name="ZoneTexte 1"/>
          <p:cNvSpPr txBox="1"/>
          <p:nvPr/>
        </p:nvSpPr>
        <p:spPr>
          <a:xfrm>
            <a:off x="4635505" y="25404"/>
            <a:ext cx="3190285" cy="923326"/>
          </a:xfrm>
          <a:prstGeom prst="rect">
            <a:avLst/>
          </a:prstGeom>
          <a:noFill/>
        </p:spPr>
        <p:txBody>
          <a:bodyPr wrap="none" lIns="91434" tIns="45718" rIns="91434" bIns="45718" rtlCol="0">
            <a:spAutoFit/>
          </a:bodyPr>
          <a:lstStyle/>
          <a:p>
            <a:r>
              <a:rPr lang="fr-FR" sz="5400" b="1" dirty="0">
                <a:solidFill>
                  <a:srgbClr val="C00000"/>
                </a:solidFill>
                <a:latin typeface="Gill Sans MT" panose="020B0502020104020203" pitchFamily="34" charset="0"/>
                <a:ea typeface="MS PGothic" pitchFamily="34" charset="-128"/>
                <a:cs typeface="Arial" pitchFamily="34" charset="0"/>
              </a:rPr>
              <a:t>The G</a:t>
            </a:r>
            <a:r>
              <a:rPr lang="fr-FR" sz="5400" b="1" dirty="0" smtClean="0">
                <a:solidFill>
                  <a:srgbClr val="C00000"/>
                </a:solidFill>
                <a:latin typeface="Gill Sans MT" panose="020B0502020104020203" pitchFamily="34" charset="0"/>
                <a:ea typeface="MS PGothic" pitchFamily="34" charset="-128"/>
                <a:cs typeface="Arial" pitchFamily="34" charset="0"/>
              </a:rPr>
              <a:t>oal</a:t>
            </a:r>
            <a:endParaRPr lang="en-US" sz="5400" b="1" dirty="0">
              <a:solidFill>
                <a:srgbClr val="C00000"/>
              </a:solidFill>
              <a:latin typeface="Gill Sans MT" panose="020B0502020104020203" pitchFamily="34" charset="0"/>
              <a:ea typeface="MS PGothic" pitchFamily="34" charset="-128"/>
              <a:cs typeface="Arial" pitchFamily="34" charset="0"/>
            </a:endParaRPr>
          </a:p>
        </p:txBody>
      </p:sp>
      <p:sp>
        <p:nvSpPr>
          <p:cNvPr id="3" name="Flèche vers le bas 2"/>
          <p:cNvSpPr/>
          <p:nvPr/>
        </p:nvSpPr>
        <p:spPr>
          <a:xfrm>
            <a:off x="5409275" y="1800542"/>
            <a:ext cx="1257300" cy="3915833"/>
          </a:xfrm>
          <a:prstGeom prst="downArrow">
            <a:avLst/>
          </a:prstGeom>
          <a:gradFill>
            <a:gsLst>
              <a:gs pos="0">
                <a:srgbClr val="FF9900"/>
              </a:gs>
              <a:gs pos="97000">
                <a:schemeClr val="accent1">
                  <a:tint val="44500"/>
                  <a:satMod val="160000"/>
                </a:schemeClr>
              </a:gs>
              <a:gs pos="100000">
                <a:schemeClr val="accent1">
                  <a:tint val="23500"/>
                  <a:satMod val="160000"/>
                </a:schemeClr>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751" name="Rectangle 3"/>
          <p:cNvSpPr>
            <a:spLocks noChangeArrowheads="1"/>
          </p:cNvSpPr>
          <p:nvPr/>
        </p:nvSpPr>
        <p:spPr bwMode="auto">
          <a:xfrm>
            <a:off x="558800" y="1367367"/>
            <a:ext cx="11074400" cy="4782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84659" tIns="33866" rIns="84659" bIns="33866">
            <a:spAutoFit/>
          </a:bodyPr>
          <a:lstStyle>
            <a:lvl1pPr marL="381000" indent="-381000" defTabSz="1524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1524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1524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1524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1524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1524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1524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1524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1524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lnSpc>
                <a:spcPct val="86000"/>
              </a:lnSpc>
              <a:spcBef>
                <a:spcPct val="40000"/>
              </a:spcBef>
              <a:buFontTx/>
              <a:buNone/>
            </a:pPr>
            <a:r>
              <a:rPr lang="fr-FR" altLang="fr-FR" sz="2800" dirty="0" err="1">
                <a:solidFill>
                  <a:schemeClr val="tx2"/>
                </a:solidFill>
              </a:rPr>
              <a:t>Coronary</a:t>
            </a:r>
            <a:r>
              <a:rPr lang="fr-FR" altLang="fr-FR" sz="2800" dirty="0">
                <a:solidFill>
                  <a:schemeClr val="tx2"/>
                </a:solidFill>
              </a:rPr>
              <a:t> recanalisation</a:t>
            </a:r>
          </a:p>
          <a:p>
            <a:pPr algn="ctr">
              <a:lnSpc>
                <a:spcPct val="86000"/>
              </a:lnSpc>
              <a:spcBef>
                <a:spcPct val="40000"/>
              </a:spcBef>
              <a:buFontTx/>
              <a:buNone/>
            </a:pPr>
            <a:endParaRPr lang="fr-FR" altLang="fr-FR" sz="2800" dirty="0">
              <a:solidFill>
                <a:schemeClr val="tx2"/>
              </a:solidFill>
            </a:endParaRPr>
          </a:p>
          <a:p>
            <a:pPr algn="ctr">
              <a:lnSpc>
                <a:spcPct val="86000"/>
              </a:lnSpc>
              <a:spcBef>
                <a:spcPct val="40000"/>
              </a:spcBef>
              <a:buFontTx/>
              <a:buNone/>
            </a:pPr>
            <a:r>
              <a:rPr lang="fr-FR" altLang="fr-FR" sz="2800" dirty="0" err="1">
                <a:solidFill>
                  <a:schemeClr val="tx2"/>
                </a:solidFill>
              </a:rPr>
              <a:t>Myocardial</a:t>
            </a:r>
            <a:r>
              <a:rPr lang="fr-FR" altLang="fr-FR" sz="2800" dirty="0">
                <a:solidFill>
                  <a:schemeClr val="tx2"/>
                </a:solidFill>
              </a:rPr>
              <a:t> reperfusion</a:t>
            </a:r>
          </a:p>
          <a:p>
            <a:pPr algn="ctr">
              <a:lnSpc>
                <a:spcPct val="86000"/>
              </a:lnSpc>
              <a:spcBef>
                <a:spcPct val="40000"/>
              </a:spcBef>
              <a:buFontTx/>
              <a:buNone/>
            </a:pPr>
            <a:endParaRPr lang="fr-FR" altLang="fr-FR" sz="2800" dirty="0">
              <a:solidFill>
                <a:schemeClr val="tx2"/>
              </a:solidFill>
            </a:endParaRPr>
          </a:p>
          <a:p>
            <a:pPr algn="ctr">
              <a:lnSpc>
                <a:spcPct val="86000"/>
              </a:lnSpc>
              <a:spcBef>
                <a:spcPct val="40000"/>
              </a:spcBef>
              <a:buFontTx/>
              <a:buNone/>
            </a:pPr>
            <a:r>
              <a:rPr lang="fr-FR" altLang="fr-FR" sz="2800" dirty="0" err="1">
                <a:solidFill>
                  <a:schemeClr val="tx2"/>
                </a:solidFill>
              </a:rPr>
              <a:t>Reduce</a:t>
            </a:r>
            <a:r>
              <a:rPr lang="fr-FR" altLang="fr-FR" sz="2800" dirty="0">
                <a:solidFill>
                  <a:schemeClr val="tx2"/>
                </a:solidFill>
              </a:rPr>
              <a:t> </a:t>
            </a:r>
            <a:r>
              <a:rPr lang="fr-FR" altLang="fr-FR" sz="2800" dirty="0" err="1">
                <a:solidFill>
                  <a:schemeClr val="tx2"/>
                </a:solidFill>
              </a:rPr>
              <a:t>myocardial</a:t>
            </a:r>
            <a:r>
              <a:rPr lang="fr-FR" altLang="fr-FR" sz="2800" dirty="0">
                <a:solidFill>
                  <a:schemeClr val="tx2"/>
                </a:solidFill>
              </a:rPr>
              <a:t> </a:t>
            </a:r>
            <a:r>
              <a:rPr lang="fr-FR" altLang="fr-FR" sz="2800" dirty="0" err="1">
                <a:solidFill>
                  <a:schemeClr val="tx2"/>
                </a:solidFill>
              </a:rPr>
              <a:t>necrosis</a:t>
            </a:r>
            <a:endParaRPr lang="fr-FR" altLang="fr-FR" sz="2800" dirty="0">
              <a:solidFill>
                <a:schemeClr val="tx2"/>
              </a:solidFill>
            </a:endParaRPr>
          </a:p>
          <a:p>
            <a:pPr algn="ctr">
              <a:lnSpc>
                <a:spcPct val="86000"/>
              </a:lnSpc>
              <a:spcBef>
                <a:spcPct val="40000"/>
              </a:spcBef>
              <a:buFontTx/>
              <a:buNone/>
            </a:pPr>
            <a:endParaRPr lang="fr-FR" altLang="fr-FR" sz="2800" dirty="0">
              <a:solidFill>
                <a:schemeClr val="tx2"/>
              </a:solidFill>
            </a:endParaRPr>
          </a:p>
          <a:p>
            <a:pPr algn="ctr">
              <a:lnSpc>
                <a:spcPct val="86000"/>
              </a:lnSpc>
              <a:spcBef>
                <a:spcPct val="40000"/>
              </a:spcBef>
              <a:buFontTx/>
              <a:buNone/>
            </a:pPr>
            <a:r>
              <a:rPr lang="fr-FR" altLang="fr-FR" sz="2800" dirty="0">
                <a:solidFill>
                  <a:schemeClr val="tx2"/>
                </a:solidFill>
              </a:rPr>
              <a:t>LV </a:t>
            </a:r>
            <a:r>
              <a:rPr lang="fr-FR" altLang="fr-FR" sz="2800" dirty="0" err="1">
                <a:solidFill>
                  <a:schemeClr val="tx2"/>
                </a:solidFill>
              </a:rPr>
              <a:t>function</a:t>
            </a:r>
            <a:r>
              <a:rPr lang="fr-FR" altLang="fr-FR" sz="2800" dirty="0">
                <a:solidFill>
                  <a:schemeClr val="tx2"/>
                </a:solidFill>
              </a:rPr>
              <a:t> </a:t>
            </a:r>
            <a:r>
              <a:rPr lang="fr-FR" altLang="fr-FR" sz="2800" dirty="0" err="1">
                <a:solidFill>
                  <a:schemeClr val="tx2"/>
                </a:solidFill>
              </a:rPr>
              <a:t>preservation</a:t>
            </a:r>
            <a:r>
              <a:rPr lang="fr-FR" altLang="fr-FR" sz="2800" dirty="0">
                <a:solidFill>
                  <a:schemeClr val="tx2"/>
                </a:solidFill>
              </a:rPr>
              <a:t> </a:t>
            </a:r>
          </a:p>
          <a:p>
            <a:pPr algn="ctr">
              <a:lnSpc>
                <a:spcPct val="86000"/>
              </a:lnSpc>
              <a:spcBef>
                <a:spcPct val="40000"/>
              </a:spcBef>
              <a:buFontTx/>
              <a:buNone/>
            </a:pPr>
            <a:endParaRPr lang="fr-FR" altLang="fr-FR" sz="2800" dirty="0">
              <a:solidFill>
                <a:schemeClr val="tx2"/>
              </a:solidFill>
            </a:endParaRPr>
          </a:p>
          <a:p>
            <a:pPr algn="ctr">
              <a:lnSpc>
                <a:spcPct val="86000"/>
              </a:lnSpc>
              <a:spcBef>
                <a:spcPct val="40000"/>
              </a:spcBef>
              <a:buFontTx/>
              <a:buNone/>
            </a:pPr>
            <a:r>
              <a:rPr lang="fr-FR" altLang="fr-FR" sz="2800" dirty="0" err="1">
                <a:solidFill>
                  <a:schemeClr val="tx2"/>
                </a:solidFill>
              </a:rPr>
              <a:t>Mortality</a:t>
            </a:r>
            <a:r>
              <a:rPr lang="fr-FR" altLang="fr-FR" sz="2800" dirty="0">
                <a:solidFill>
                  <a:schemeClr val="tx2"/>
                </a:solidFill>
              </a:rPr>
              <a:t> </a:t>
            </a:r>
            <a:r>
              <a:rPr lang="fr-FR" altLang="fr-FR" sz="2800" dirty="0" err="1">
                <a:solidFill>
                  <a:schemeClr val="tx2"/>
                </a:solidFill>
              </a:rPr>
              <a:t>reduction</a:t>
            </a:r>
            <a:endParaRPr lang="fr-FR" altLang="fr-FR" sz="2800" dirty="0">
              <a:solidFill>
                <a:schemeClr val="tx2"/>
              </a:solidFill>
            </a:endParaRPr>
          </a:p>
        </p:txBody>
      </p:sp>
      <p:pic>
        <p:nvPicPr>
          <p:cNvPr id="6" name="Picture 2" descr="Fac médecine Sorbonne Universite (clr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24" y="8736"/>
            <a:ext cx="1088616" cy="435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6">
            <a:extLst>
              <a:ext uri="{FF2B5EF4-FFF2-40B4-BE49-F238E27FC236}">
                <a16:creationId xmlns="" xmlns:a16="http://schemas.microsoft.com/office/drawing/2014/main" id="{D9595203-E15E-49C7-83AC-A4AA3BE8DC22}"/>
              </a:ext>
            </a:extLst>
          </p:cNvPr>
          <p:cNvPicPr>
            <a:picLocks noChangeAspect="1"/>
          </p:cNvPicPr>
          <p:nvPr/>
        </p:nvPicPr>
        <p:blipFill rotWithShape="1">
          <a:blip r:embed="rId4" cstate="print"/>
          <a:srcRect l="29870" r="36364"/>
          <a:stretch/>
        </p:blipFill>
        <p:spPr>
          <a:xfrm>
            <a:off x="10752339" y="0"/>
            <a:ext cx="1439662" cy="656488"/>
          </a:xfrm>
          <a:prstGeom prst="rect">
            <a:avLst/>
          </a:prstGeom>
        </p:spPr>
      </p:pic>
    </p:spTree>
    <p:extLst>
      <p:ext uri="{BB962C8B-B14F-4D97-AF65-F5344CB8AC3E}">
        <p14:creationId xmlns:p14="http://schemas.microsoft.com/office/powerpoint/2010/main" xmlns="" val="4229219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ZoneTexte 69"/>
          <p:cNvSpPr txBox="1">
            <a:spLocks noChangeArrowheads="1"/>
          </p:cNvSpPr>
          <p:nvPr/>
        </p:nvSpPr>
        <p:spPr bwMode="auto">
          <a:xfrm>
            <a:off x="3639530" y="889001"/>
            <a:ext cx="4690694" cy="512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47999" tIns="47999" rIns="47999" bIns="47999">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2700">
                <a:solidFill>
                  <a:srgbClr val="AE1022"/>
                </a:solidFill>
                <a:latin typeface="Calibri" pitchFamily="34" charset="0"/>
              </a:rPr>
              <a:t>2017 NEW / REVISED CONCEPTS</a:t>
            </a:r>
          </a:p>
        </p:txBody>
      </p:sp>
      <p:sp>
        <p:nvSpPr>
          <p:cNvPr id="73" name="Rectangle à coins arrondis 72"/>
          <p:cNvSpPr/>
          <p:nvPr/>
        </p:nvSpPr>
        <p:spPr>
          <a:xfrm>
            <a:off x="905934" y="1983318"/>
            <a:ext cx="10157884" cy="1593849"/>
          </a:xfrm>
          <a:prstGeom prst="roundRect">
            <a:avLst>
              <a:gd name="adj" fmla="val 6555"/>
            </a:avLst>
          </a:prstGeom>
          <a:solidFill>
            <a:schemeClr val="bg1"/>
          </a:solidFill>
          <a:ln w="9525">
            <a:solidFill>
              <a:schemeClr val="tx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7999" tIns="47999" rIns="0" bIns="47999" anchor="ctr"/>
          <a:lstStyle/>
          <a:p>
            <a:pPr>
              <a:lnSpc>
                <a:spcPts val="1733"/>
              </a:lnSpc>
              <a:defRPr/>
            </a:pPr>
            <a:r>
              <a:rPr lang="en-US" sz="1700" dirty="0">
                <a:solidFill>
                  <a:prstClr val="black"/>
                </a:solidFill>
              </a:rPr>
              <a:t>STRATEGY SELECTION AND TIME DELAYS:</a:t>
            </a:r>
          </a:p>
          <a:p>
            <a:pPr marL="120648" indent="-120648">
              <a:lnSpc>
                <a:spcPts val="1733"/>
              </a:lnSpc>
              <a:buFont typeface="Arial" panose="020B0604020202020204" pitchFamily="34" charset="0"/>
              <a:buChar char="•"/>
              <a:defRPr/>
            </a:pPr>
            <a:r>
              <a:rPr lang="en-US" sz="1700" dirty="0">
                <a:solidFill>
                  <a:prstClr val="black"/>
                </a:solidFill>
              </a:rPr>
              <a:t>Clear definition of first medical contact (FMC).</a:t>
            </a:r>
          </a:p>
          <a:p>
            <a:pPr marL="120648" indent="-120648">
              <a:lnSpc>
                <a:spcPts val="1733"/>
              </a:lnSpc>
              <a:buFont typeface="Arial" panose="020B0604020202020204" pitchFamily="34" charset="0"/>
              <a:buChar char="•"/>
              <a:defRPr/>
            </a:pPr>
            <a:r>
              <a:rPr lang="en-US" sz="1700" dirty="0">
                <a:solidFill>
                  <a:prstClr val="black"/>
                </a:solidFill>
              </a:rPr>
              <a:t>Definition of “time 0” to choose reperfusion strategy (i.e. the strategy clock starts at the time of “STEMI diagnosis”).</a:t>
            </a:r>
          </a:p>
          <a:p>
            <a:pPr marL="120648" indent="-120648">
              <a:lnSpc>
                <a:spcPts val="1733"/>
              </a:lnSpc>
              <a:buFont typeface="Arial" panose="020B0604020202020204" pitchFamily="34" charset="0"/>
              <a:buChar char="•"/>
              <a:defRPr/>
            </a:pPr>
            <a:r>
              <a:rPr lang="en-US" sz="1700" dirty="0">
                <a:solidFill>
                  <a:prstClr val="black"/>
                </a:solidFill>
              </a:rPr>
              <a:t>Selection of PCI over </a:t>
            </a:r>
            <a:r>
              <a:rPr lang="en-US" sz="1700" dirty="0" err="1">
                <a:solidFill>
                  <a:prstClr val="black"/>
                </a:solidFill>
              </a:rPr>
              <a:t>fibrinolysis</a:t>
            </a:r>
            <a:r>
              <a:rPr lang="en-US" sz="1700" dirty="0">
                <a:solidFill>
                  <a:prstClr val="black"/>
                </a:solidFill>
              </a:rPr>
              <a:t>: when anticipated delay from “STEMI diagnosis” to wire crossing is ≤120 min.</a:t>
            </a:r>
          </a:p>
          <a:p>
            <a:pPr marL="120648" indent="-120648">
              <a:lnSpc>
                <a:spcPts val="1733"/>
              </a:lnSpc>
              <a:buFont typeface="Arial" panose="020B0604020202020204" pitchFamily="34" charset="0"/>
              <a:buChar char="•"/>
              <a:defRPr/>
            </a:pPr>
            <a:r>
              <a:rPr lang="en-US" sz="1700" dirty="0">
                <a:solidFill>
                  <a:prstClr val="black"/>
                </a:solidFill>
              </a:rPr>
              <a:t>Maximum delay time from “STEMI diagnosis” to bolus of </a:t>
            </a:r>
            <a:r>
              <a:rPr lang="en-US" sz="1700" dirty="0" err="1">
                <a:solidFill>
                  <a:prstClr val="black"/>
                </a:solidFill>
              </a:rPr>
              <a:t>fibrinolysis</a:t>
            </a:r>
            <a:r>
              <a:rPr lang="en-US" sz="1700" dirty="0">
                <a:solidFill>
                  <a:prstClr val="black"/>
                </a:solidFill>
              </a:rPr>
              <a:t> agent is set in 10 min.</a:t>
            </a:r>
          </a:p>
          <a:p>
            <a:pPr marL="120648" indent="-120648">
              <a:lnSpc>
                <a:spcPts val="1733"/>
              </a:lnSpc>
              <a:buFont typeface="Arial" panose="020B0604020202020204" pitchFamily="34" charset="0"/>
              <a:buChar char="•"/>
              <a:defRPr/>
            </a:pPr>
            <a:r>
              <a:rPr lang="en-US" sz="1700" dirty="0">
                <a:solidFill>
                  <a:prstClr val="black"/>
                </a:solidFill>
              </a:rPr>
              <a:t>“Door-to-Balloon” term eliminated from guidelines.</a:t>
            </a:r>
            <a:endParaRPr lang="fr-FR" sz="1700" dirty="0">
              <a:solidFill>
                <a:prstClr val="black"/>
              </a:solidFill>
            </a:endParaRPr>
          </a:p>
        </p:txBody>
      </p:sp>
      <p:sp>
        <p:nvSpPr>
          <p:cNvPr id="74" name="Rectangle à coins arrondis 73"/>
          <p:cNvSpPr/>
          <p:nvPr/>
        </p:nvSpPr>
        <p:spPr>
          <a:xfrm>
            <a:off x="927100" y="4222751"/>
            <a:ext cx="10160000" cy="719667"/>
          </a:xfrm>
          <a:prstGeom prst="roundRect">
            <a:avLst>
              <a:gd name="adj" fmla="val 16832"/>
            </a:avLst>
          </a:prstGeom>
          <a:solidFill>
            <a:schemeClr val="bg1"/>
          </a:solidFill>
          <a:ln w="9525">
            <a:solidFill>
              <a:schemeClr val="tx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7999" tIns="95998" rIns="0" bIns="47999" anchor="ctr"/>
          <a:lstStyle/>
          <a:p>
            <a:pPr>
              <a:lnSpc>
                <a:spcPts val="1733"/>
              </a:lnSpc>
              <a:defRPr/>
            </a:pPr>
            <a:r>
              <a:rPr lang="en-US" sz="1700" dirty="0">
                <a:solidFill>
                  <a:prstClr val="black"/>
                </a:solidFill>
              </a:rPr>
              <a:t>ELECTROCARDIOGRAM AT PRESENTATION:</a:t>
            </a:r>
          </a:p>
          <a:p>
            <a:pPr marL="122764" indent="-122764">
              <a:lnSpc>
                <a:spcPts val="1733"/>
              </a:lnSpc>
              <a:buFont typeface="Arial" panose="020B0604020202020204" pitchFamily="34" charset="0"/>
              <a:buChar char="•"/>
              <a:defRPr/>
            </a:pPr>
            <a:r>
              <a:rPr lang="en-US" sz="1700" dirty="0">
                <a:solidFill>
                  <a:prstClr val="black"/>
                </a:solidFill>
              </a:rPr>
              <a:t>Left and right bundle branch block considered equal for recommending urgent angiography if </a:t>
            </a:r>
            <a:r>
              <a:rPr lang="en-US" sz="1700" dirty="0" err="1">
                <a:solidFill>
                  <a:prstClr val="black"/>
                </a:solidFill>
              </a:rPr>
              <a:t>ischaemic</a:t>
            </a:r>
            <a:r>
              <a:rPr lang="en-US" sz="1700" dirty="0">
                <a:solidFill>
                  <a:prstClr val="black"/>
                </a:solidFill>
              </a:rPr>
              <a:t> symptoms.</a:t>
            </a:r>
            <a:endParaRPr lang="fr-FR" sz="1700" dirty="0">
              <a:solidFill>
                <a:prstClr val="black"/>
              </a:solidFill>
            </a:endParaRPr>
          </a:p>
        </p:txBody>
      </p:sp>
      <p:sp>
        <p:nvSpPr>
          <p:cNvPr id="75" name="Rectangle à coins arrondis 74"/>
          <p:cNvSpPr/>
          <p:nvPr/>
        </p:nvSpPr>
        <p:spPr>
          <a:xfrm>
            <a:off x="927100" y="3634318"/>
            <a:ext cx="10160000" cy="529167"/>
          </a:xfrm>
          <a:prstGeom prst="roundRect">
            <a:avLst>
              <a:gd name="adj" fmla="val 18622"/>
            </a:avLst>
          </a:prstGeom>
          <a:solidFill>
            <a:schemeClr val="bg1"/>
          </a:solidFill>
          <a:ln w="9525">
            <a:solidFill>
              <a:schemeClr val="tx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7999" tIns="95998" rIns="0" bIns="47999" anchor="ctr"/>
          <a:lstStyle/>
          <a:p>
            <a:pPr>
              <a:lnSpc>
                <a:spcPts val="1733"/>
              </a:lnSpc>
              <a:defRPr/>
            </a:pPr>
            <a:r>
              <a:rPr lang="en-US" sz="1700" dirty="0">
                <a:solidFill>
                  <a:prstClr val="black"/>
                </a:solidFill>
              </a:rPr>
              <a:t>TIME LIMITS FOR ROUTINE OPENING OF AN IRA:</a:t>
            </a:r>
          </a:p>
          <a:p>
            <a:pPr marL="131230" indent="-131230">
              <a:lnSpc>
                <a:spcPts val="1733"/>
              </a:lnSpc>
              <a:buFont typeface="Arial" panose="020B0604020202020204" pitchFamily="34" charset="0"/>
              <a:buChar char="•"/>
              <a:defRPr/>
            </a:pPr>
            <a:r>
              <a:rPr lang="en-US" sz="1700" dirty="0">
                <a:solidFill>
                  <a:prstClr val="black"/>
                </a:solidFill>
              </a:rPr>
              <a:t>0-12h (Class I); 12-48h (Class </a:t>
            </a:r>
            <a:r>
              <a:rPr lang="en-US" sz="1700" dirty="0" err="1">
                <a:solidFill>
                  <a:prstClr val="black"/>
                </a:solidFill>
              </a:rPr>
              <a:t>IIa</a:t>
            </a:r>
            <a:r>
              <a:rPr lang="en-US" sz="1700" dirty="0">
                <a:solidFill>
                  <a:prstClr val="black"/>
                </a:solidFill>
              </a:rPr>
              <a:t>); &gt;48h (Class III).</a:t>
            </a:r>
            <a:endParaRPr lang="fr-FR" sz="1700" dirty="0">
              <a:solidFill>
                <a:prstClr val="black"/>
              </a:solidFill>
            </a:endParaRPr>
          </a:p>
        </p:txBody>
      </p:sp>
      <p:sp>
        <p:nvSpPr>
          <p:cNvPr id="72" name="Rectangle à coins arrondis 71"/>
          <p:cNvSpPr/>
          <p:nvPr/>
        </p:nvSpPr>
        <p:spPr>
          <a:xfrm>
            <a:off x="905933" y="1397000"/>
            <a:ext cx="10160000" cy="527051"/>
          </a:xfrm>
          <a:prstGeom prst="roundRect">
            <a:avLst/>
          </a:prstGeom>
          <a:solidFill>
            <a:schemeClr val="bg1"/>
          </a:solidFill>
          <a:ln w="9525">
            <a:solidFill>
              <a:schemeClr val="tx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7999" tIns="95998" rIns="0" bIns="47999" anchor="ctr"/>
          <a:lstStyle/>
          <a:p>
            <a:pPr>
              <a:lnSpc>
                <a:spcPts val="1733"/>
              </a:lnSpc>
              <a:defRPr/>
            </a:pPr>
            <a:r>
              <a:rPr lang="en-US" sz="1700" dirty="0">
                <a:solidFill>
                  <a:srgbClr val="F2F2F2">
                    <a:lumMod val="90000"/>
                  </a:srgbClr>
                </a:solidFill>
              </a:rPr>
              <a:t>MINOCA AND QUALITY INDICATORS:</a:t>
            </a:r>
          </a:p>
          <a:p>
            <a:pPr marL="131230" indent="-131230">
              <a:lnSpc>
                <a:spcPts val="1733"/>
              </a:lnSpc>
              <a:buFont typeface="Arial" panose="020B0604020202020204" pitchFamily="34" charset="0"/>
              <a:buChar char="•"/>
              <a:defRPr/>
            </a:pPr>
            <a:r>
              <a:rPr lang="en-US" sz="1700" dirty="0">
                <a:solidFill>
                  <a:srgbClr val="F2F2F2">
                    <a:lumMod val="90000"/>
                  </a:srgbClr>
                </a:solidFill>
              </a:rPr>
              <a:t>New chapters dedicated to these topics.</a:t>
            </a:r>
            <a:endParaRPr lang="fr-FR" sz="1700" dirty="0">
              <a:solidFill>
                <a:srgbClr val="F2F2F2">
                  <a:lumMod val="90000"/>
                </a:srgbClr>
              </a:solidFill>
            </a:endParaRPr>
          </a:p>
        </p:txBody>
      </p:sp>
      <p:sp>
        <p:nvSpPr>
          <p:cNvPr id="76" name="Rectangle à coins arrondis 75"/>
          <p:cNvSpPr/>
          <p:nvPr/>
        </p:nvSpPr>
        <p:spPr>
          <a:xfrm>
            <a:off x="927100" y="5585885"/>
            <a:ext cx="10160000" cy="529167"/>
          </a:xfrm>
          <a:prstGeom prst="roundRect">
            <a:avLst>
              <a:gd name="adj" fmla="val 16832"/>
            </a:avLst>
          </a:prstGeom>
          <a:solidFill>
            <a:schemeClr val="bg1"/>
          </a:solidFill>
          <a:ln w="9525">
            <a:solidFill>
              <a:schemeClr val="tx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7999" tIns="95998" rIns="0" bIns="47999" anchor="ctr"/>
          <a:lstStyle/>
          <a:p>
            <a:pPr>
              <a:lnSpc>
                <a:spcPts val="1733"/>
              </a:lnSpc>
              <a:defRPr/>
            </a:pPr>
            <a:r>
              <a:rPr lang="en-US" sz="1700">
                <a:solidFill>
                  <a:srgbClr val="F2F2F2">
                    <a:lumMod val="90000"/>
                  </a:srgbClr>
                </a:solidFill>
              </a:rPr>
              <a:t>PATIENTS TAKING ANTICOAGULANTS:</a:t>
            </a:r>
          </a:p>
          <a:p>
            <a:pPr marL="122764" indent="-122764">
              <a:lnSpc>
                <a:spcPts val="1733"/>
              </a:lnSpc>
              <a:buFont typeface="Arial" panose="020B0604020202020204" pitchFamily="34" charset="0"/>
              <a:buChar char="•"/>
              <a:defRPr/>
            </a:pPr>
            <a:r>
              <a:rPr lang="en-US" sz="1700">
                <a:solidFill>
                  <a:srgbClr val="F2F2F2">
                    <a:lumMod val="90000"/>
                  </a:srgbClr>
                </a:solidFill>
              </a:rPr>
              <a:t>Acute and chronic management presented.</a:t>
            </a:r>
            <a:endParaRPr lang="fr-FR" sz="1700">
              <a:solidFill>
                <a:srgbClr val="F2F2F2">
                  <a:lumMod val="90000"/>
                </a:srgbClr>
              </a:solidFill>
            </a:endParaRPr>
          </a:p>
        </p:txBody>
      </p:sp>
      <p:sp>
        <p:nvSpPr>
          <p:cNvPr id="77" name="Rectangle à coins arrondis 76"/>
          <p:cNvSpPr/>
          <p:nvPr/>
        </p:nvSpPr>
        <p:spPr>
          <a:xfrm>
            <a:off x="927100" y="4999567"/>
            <a:ext cx="10160000" cy="529167"/>
          </a:xfrm>
          <a:prstGeom prst="roundRect">
            <a:avLst>
              <a:gd name="adj" fmla="val 15042"/>
            </a:avLst>
          </a:prstGeom>
          <a:solidFill>
            <a:schemeClr val="bg1"/>
          </a:solidFill>
          <a:ln w="9525">
            <a:solidFill>
              <a:schemeClr val="tx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7999" tIns="95998" rIns="0" bIns="47999" anchor="ctr"/>
          <a:lstStyle/>
          <a:p>
            <a:pPr>
              <a:lnSpc>
                <a:spcPts val="1733"/>
              </a:lnSpc>
              <a:defRPr/>
            </a:pPr>
            <a:r>
              <a:rPr lang="en-US" sz="1700" dirty="0">
                <a:solidFill>
                  <a:srgbClr val="F2F2F2">
                    <a:lumMod val="90000"/>
                  </a:srgbClr>
                </a:solidFill>
              </a:rPr>
              <a:t>TIME TO ANGIOGRAPHY AFTER FIBRINOLYSIS:</a:t>
            </a:r>
          </a:p>
          <a:p>
            <a:pPr marL="122764" indent="-122764">
              <a:lnSpc>
                <a:spcPts val="1733"/>
              </a:lnSpc>
              <a:buFont typeface="Arial" panose="020B0604020202020204" pitchFamily="34" charset="0"/>
              <a:buChar char="•"/>
              <a:defRPr/>
            </a:pPr>
            <a:r>
              <a:rPr lang="en-US" sz="1700" dirty="0">
                <a:solidFill>
                  <a:srgbClr val="F2F2F2">
                    <a:lumMod val="90000"/>
                  </a:srgbClr>
                </a:solidFill>
              </a:rPr>
              <a:t>Timeframe is set in 2-24h after successful fibrinolysis.</a:t>
            </a:r>
            <a:endParaRPr lang="fr-FR" sz="1700" dirty="0">
              <a:solidFill>
                <a:srgbClr val="F2F2F2">
                  <a:lumMod val="90000"/>
                </a:srgbClr>
              </a:solidFill>
            </a:endParaRPr>
          </a:p>
        </p:txBody>
      </p:sp>
      <p:sp>
        <p:nvSpPr>
          <p:cNvPr id="2" name="Espace réservé du texte 1"/>
          <p:cNvSpPr>
            <a:spLocks noGrp="1"/>
          </p:cNvSpPr>
          <p:nvPr>
            <p:ph type="body" sz="quarter" idx="10"/>
          </p:nvPr>
        </p:nvSpPr>
        <p:spPr>
          <a:xfrm>
            <a:off x="1039285" y="247652"/>
            <a:ext cx="9391649" cy="400105"/>
          </a:xfrm>
        </p:spPr>
        <p:txBody>
          <a:bodyPr>
            <a:spAutoFit/>
          </a:bodyPr>
          <a:lstStyle/>
          <a:p>
            <a:pPr>
              <a:lnSpc>
                <a:spcPts val="2400"/>
              </a:lnSpc>
              <a:defRPr/>
            </a:pPr>
            <a:r>
              <a:rPr lang="en-US" sz="3200" dirty="0">
                <a:solidFill>
                  <a:prstClr val="black"/>
                </a:solidFill>
              </a:rPr>
              <a:t>What is new in 2017 Guidelines on AMI-STEMI</a:t>
            </a:r>
            <a:endParaRPr lang="en-US" sz="2100" i="1" dirty="0">
              <a:solidFill>
                <a:prstClr val="black"/>
              </a:solidFill>
            </a:endParaRPr>
          </a:p>
        </p:txBody>
      </p:sp>
      <p:sp>
        <p:nvSpPr>
          <p:cNvPr id="11274" name="Espace réservé du numéro de diapositive 2"/>
          <p:cNvSpPr>
            <a:spLocks noGrp="1"/>
          </p:cNvSpPr>
          <p:nvPr>
            <p:ph type="sldNum"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C9196C61-0392-4C7A-8126-F6CEE7A11104}" type="slidenum">
              <a:rPr lang="fr-FR" smtClean="0"/>
              <a:pPr fontAlgn="base">
                <a:spcBef>
                  <a:spcPct val="0"/>
                </a:spcBef>
                <a:spcAft>
                  <a:spcPct val="0"/>
                </a:spcAft>
                <a:defRPr/>
              </a:pPr>
              <a:t>20</a:t>
            </a:fld>
            <a:endParaRPr lang="fr-FR" smtClean="0"/>
          </a:p>
        </p:txBody>
      </p:sp>
    </p:spTree>
    <p:extLst>
      <p:ext uri="{BB962C8B-B14F-4D97-AF65-F5344CB8AC3E}">
        <p14:creationId xmlns:p14="http://schemas.microsoft.com/office/powerpoint/2010/main" xmlns="" val="372907675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ZoneTexte 4"/>
          <p:cNvSpPr txBox="1">
            <a:spLocks noChangeArrowheads="1"/>
          </p:cNvSpPr>
          <p:nvPr/>
        </p:nvSpPr>
        <p:spPr bwMode="auto">
          <a:xfrm>
            <a:off x="768351" y="150285"/>
            <a:ext cx="10301917" cy="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lnSpc>
                <a:spcPts val="2933"/>
              </a:lnSpc>
            </a:pPr>
            <a:r>
              <a:rPr lang="en-US" altLang="en-US" sz="2700" dirty="0">
                <a:solidFill>
                  <a:srgbClr val="C00000"/>
                </a:solidFill>
                <a:latin typeface="Gill Sans MT" panose="020B0502020104020203" pitchFamily="34" charset="0"/>
              </a:rPr>
              <a:t>Modes of patient presentation, components of ischaemic time </a:t>
            </a:r>
          </a:p>
          <a:p>
            <a:pPr eaLnBrk="1" hangingPunct="1">
              <a:lnSpc>
                <a:spcPts val="2933"/>
              </a:lnSpc>
            </a:pPr>
            <a:r>
              <a:rPr lang="en-US" altLang="en-US" sz="2700" dirty="0">
                <a:solidFill>
                  <a:srgbClr val="C00000"/>
                </a:solidFill>
                <a:latin typeface="Gill Sans MT" panose="020B0502020104020203" pitchFamily="34" charset="0"/>
              </a:rPr>
              <a:t>and flowchart for reperfusion strategy selection</a:t>
            </a:r>
            <a:endParaRPr lang="fr-FR" altLang="en-US" sz="2700" b="0" dirty="0">
              <a:solidFill>
                <a:srgbClr val="C00000"/>
              </a:solidFill>
              <a:latin typeface="Gill Sans MT" panose="020B0502020104020203" pitchFamily="34" charset="0"/>
            </a:endParaRPr>
          </a:p>
        </p:txBody>
      </p:sp>
      <p:sp>
        <p:nvSpPr>
          <p:cNvPr id="6" name="Forme libre 5"/>
          <p:cNvSpPr/>
          <p:nvPr/>
        </p:nvSpPr>
        <p:spPr>
          <a:xfrm>
            <a:off x="914401" y="1202267"/>
            <a:ext cx="10198100" cy="226484"/>
          </a:xfrm>
          <a:custGeom>
            <a:avLst/>
            <a:gdLst>
              <a:gd name="connsiteX0" fmla="*/ 0 w 7648303"/>
              <a:gd name="connsiteY0" fmla="*/ 169817 h 169817"/>
              <a:gd name="connsiteX1" fmla="*/ 0 w 7648303"/>
              <a:gd name="connsiteY1" fmla="*/ 0 h 169817"/>
              <a:gd name="connsiteX2" fmla="*/ 7648303 w 7648303"/>
              <a:gd name="connsiteY2" fmla="*/ 0 h 169817"/>
              <a:gd name="connsiteX3" fmla="*/ 7648303 w 7648303"/>
              <a:gd name="connsiteY3" fmla="*/ 163286 h 169817"/>
            </a:gdLst>
            <a:ahLst/>
            <a:cxnLst>
              <a:cxn ang="0">
                <a:pos x="connsiteX0" y="connsiteY0"/>
              </a:cxn>
              <a:cxn ang="0">
                <a:pos x="connsiteX1" y="connsiteY1"/>
              </a:cxn>
              <a:cxn ang="0">
                <a:pos x="connsiteX2" y="connsiteY2"/>
              </a:cxn>
              <a:cxn ang="0">
                <a:pos x="connsiteX3" y="connsiteY3"/>
              </a:cxn>
            </a:cxnLst>
            <a:rect l="l" t="t" r="r" b="b"/>
            <a:pathLst>
              <a:path w="7648303" h="169817">
                <a:moveTo>
                  <a:pt x="0" y="169817"/>
                </a:moveTo>
                <a:lnTo>
                  <a:pt x="0" y="0"/>
                </a:lnTo>
                <a:lnTo>
                  <a:pt x="7648303" y="0"/>
                </a:lnTo>
                <a:lnTo>
                  <a:pt x="7648303" y="163286"/>
                </a:lnTo>
              </a:path>
            </a:pathLst>
          </a:custGeom>
          <a:noFill/>
          <a:ln w="28575">
            <a:solidFill>
              <a:srgbClr val="0089C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9" name="Forme libre 8"/>
          <p:cNvSpPr/>
          <p:nvPr/>
        </p:nvSpPr>
        <p:spPr>
          <a:xfrm>
            <a:off x="914400" y="1471084"/>
            <a:ext cx="1585384" cy="201083"/>
          </a:xfrm>
          <a:custGeom>
            <a:avLst/>
            <a:gdLst>
              <a:gd name="connsiteX0" fmla="*/ 1188720 w 1188720"/>
              <a:gd name="connsiteY0" fmla="*/ 150223 h 150223"/>
              <a:gd name="connsiteX1" fmla="*/ 1188720 w 1188720"/>
              <a:gd name="connsiteY1" fmla="*/ 0 h 150223"/>
              <a:gd name="connsiteX2" fmla="*/ 0 w 1188720"/>
              <a:gd name="connsiteY2" fmla="*/ 0 h 150223"/>
              <a:gd name="connsiteX3" fmla="*/ 0 w 1188720"/>
              <a:gd name="connsiteY3" fmla="*/ 150223 h 150223"/>
            </a:gdLst>
            <a:ahLst/>
            <a:cxnLst>
              <a:cxn ang="0">
                <a:pos x="connsiteX0" y="connsiteY0"/>
              </a:cxn>
              <a:cxn ang="0">
                <a:pos x="connsiteX1" y="connsiteY1"/>
              </a:cxn>
              <a:cxn ang="0">
                <a:pos x="connsiteX2" y="connsiteY2"/>
              </a:cxn>
              <a:cxn ang="0">
                <a:pos x="connsiteX3" y="connsiteY3"/>
              </a:cxn>
            </a:cxnLst>
            <a:rect l="l" t="t" r="r" b="b"/>
            <a:pathLst>
              <a:path w="1188720" h="150223">
                <a:moveTo>
                  <a:pt x="1188720" y="150223"/>
                </a:moveTo>
                <a:lnTo>
                  <a:pt x="1188720" y="0"/>
                </a:lnTo>
                <a:lnTo>
                  <a:pt x="0" y="0"/>
                </a:lnTo>
                <a:lnTo>
                  <a:pt x="0" y="150223"/>
                </a:lnTo>
              </a:path>
            </a:pathLst>
          </a:custGeom>
          <a:noFill/>
          <a:ln w="28575">
            <a:solidFill>
              <a:srgbClr val="BDA63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0" name="Forme libre 9"/>
          <p:cNvSpPr/>
          <p:nvPr/>
        </p:nvSpPr>
        <p:spPr>
          <a:xfrm>
            <a:off x="2639484" y="1524001"/>
            <a:ext cx="1439333" cy="201084"/>
          </a:xfrm>
          <a:custGeom>
            <a:avLst/>
            <a:gdLst>
              <a:gd name="connsiteX0" fmla="*/ 1188720 w 1188720"/>
              <a:gd name="connsiteY0" fmla="*/ 150223 h 150223"/>
              <a:gd name="connsiteX1" fmla="*/ 1188720 w 1188720"/>
              <a:gd name="connsiteY1" fmla="*/ 0 h 150223"/>
              <a:gd name="connsiteX2" fmla="*/ 0 w 1188720"/>
              <a:gd name="connsiteY2" fmla="*/ 0 h 150223"/>
              <a:gd name="connsiteX3" fmla="*/ 0 w 1188720"/>
              <a:gd name="connsiteY3" fmla="*/ 150223 h 150223"/>
            </a:gdLst>
            <a:ahLst/>
            <a:cxnLst>
              <a:cxn ang="0">
                <a:pos x="connsiteX0" y="connsiteY0"/>
              </a:cxn>
              <a:cxn ang="0">
                <a:pos x="connsiteX1" y="connsiteY1"/>
              </a:cxn>
              <a:cxn ang="0">
                <a:pos x="connsiteX2" y="connsiteY2"/>
              </a:cxn>
              <a:cxn ang="0">
                <a:pos x="connsiteX3" y="connsiteY3"/>
              </a:cxn>
            </a:cxnLst>
            <a:rect l="l" t="t" r="r" b="b"/>
            <a:pathLst>
              <a:path w="1188720" h="150223">
                <a:moveTo>
                  <a:pt x="1188720" y="150223"/>
                </a:moveTo>
                <a:lnTo>
                  <a:pt x="1188720" y="0"/>
                </a:lnTo>
                <a:lnTo>
                  <a:pt x="0" y="0"/>
                </a:lnTo>
                <a:lnTo>
                  <a:pt x="0" y="150223"/>
                </a:lnTo>
              </a:path>
            </a:pathLst>
          </a:custGeom>
          <a:noFill/>
          <a:ln w="28575">
            <a:solidFill>
              <a:srgbClr val="5B57A6"/>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1" name="Forme libre 10"/>
          <p:cNvSpPr/>
          <p:nvPr/>
        </p:nvSpPr>
        <p:spPr>
          <a:xfrm>
            <a:off x="2569633" y="1462618"/>
            <a:ext cx="8542867" cy="366183"/>
          </a:xfrm>
          <a:custGeom>
            <a:avLst/>
            <a:gdLst>
              <a:gd name="connsiteX0" fmla="*/ 0 w 6407332"/>
              <a:gd name="connsiteY0" fmla="*/ 274320 h 274320"/>
              <a:gd name="connsiteX1" fmla="*/ 0 w 6407332"/>
              <a:gd name="connsiteY1" fmla="*/ 0 h 274320"/>
              <a:gd name="connsiteX2" fmla="*/ 6407332 w 6407332"/>
              <a:gd name="connsiteY2" fmla="*/ 0 h 274320"/>
              <a:gd name="connsiteX3" fmla="*/ 6407332 w 6407332"/>
              <a:gd name="connsiteY3" fmla="*/ 143691 h 274320"/>
            </a:gdLst>
            <a:ahLst/>
            <a:cxnLst>
              <a:cxn ang="0">
                <a:pos x="connsiteX0" y="connsiteY0"/>
              </a:cxn>
              <a:cxn ang="0">
                <a:pos x="connsiteX1" y="connsiteY1"/>
              </a:cxn>
              <a:cxn ang="0">
                <a:pos x="connsiteX2" y="connsiteY2"/>
              </a:cxn>
              <a:cxn ang="0">
                <a:pos x="connsiteX3" y="connsiteY3"/>
              </a:cxn>
            </a:cxnLst>
            <a:rect l="l" t="t" r="r" b="b"/>
            <a:pathLst>
              <a:path w="6407332" h="274320">
                <a:moveTo>
                  <a:pt x="0" y="274320"/>
                </a:moveTo>
                <a:lnTo>
                  <a:pt x="0" y="0"/>
                </a:lnTo>
                <a:lnTo>
                  <a:pt x="6407332" y="0"/>
                </a:lnTo>
                <a:lnTo>
                  <a:pt x="6407332" y="143691"/>
                </a:lnTo>
              </a:path>
            </a:pathLst>
          </a:custGeom>
          <a:noFill/>
          <a:ln w="28575">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2" name="Forme libre 11"/>
          <p:cNvSpPr/>
          <p:nvPr/>
        </p:nvSpPr>
        <p:spPr>
          <a:xfrm>
            <a:off x="922867" y="5903384"/>
            <a:ext cx="10198100" cy="201083"/>
          </a:xfrm>
          <a:custGeom>
            <a:avLst/>
            <a:gdLst>
              <a:gd name="connsiteX0" fmla="*/ 0 w 7648303"/>
              <a:gd name="connsiteY0" fmla="*/ 0 h 150222"/>
              <a:gd name="connsiteX1" fmla="*/ 0 w 7648303"/>
              <a:gd name="connsiteY1" fmla="*/ 150222 h 150222"/>
              <a:gd name="connsiteX2" fmla="*/ 7648303 w 7648303"/>
              <a:gd name="connsiteY2" fmla="*/ 150222 h 150222"/>
              <a:gd name="connsiteX3" fmla="*/ 7648303 w 7648303"/>
              <a:gd name="connsiteY3" fmla="*/ 6531 h 150222"/>
            </a:gdLst>
            <a:ahLst/>
            <a:cxnLst>
              <a:cxn ang="0">
                <a:pos x="connsiteX0" y="connsiteY0"/>
              </a:cxn>
              <a:cxn ang="0">
                <a:pos x="connsiteX1" y="connsiteY1"/>
              </a:cxn>
              <a:cxn ang="0">
                <a:pos x="connsiteX2" y="connsiteY2"/>
              </a:cxn>
              <a:cxn ang="0">
                <a:pos x="connsiteX3" y="connsiteY3"/>
              </a:cxn>
            </a:cxnLst>
            <a:rect l="l" t="t" r="r" b="b"/>
            <a:pathLst>
              <a:path w="7648303" h="150222">
                <a:moveTo>
                  <a:pt x="0" y="0"/>
                </a:moveTo>
                <a:lnTo>
                  <a:pt x="0" y="150222"/>
                </a:lnTo>
                <a:lnTo>
                  <a:pt x="7648303" y="150222"/>
                </a:lnTo>
                <a:lnTo>
                  <a:pt x="7648303" y="6531"/>
                </a:lnTo>
              </a:path>
            </a:pathLst>
          </a:custGeom>
          <a:noFill/>
          <a:ln w="28575">
            <a:solidFill>
              <a:srgbClr val="0089C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3" name="Forme libre 12"/>
          <p:cNvSpPr/>
          <p:nvPr/>
        </p:nvSpPr>
        <p:spPr>
          <a:xfrm>
            <a:off x="914401" y="5634567"/>
            <a:ext cx="2995084" cy="226484"/>
          </a:xfrm>
          <a:custGeom>
            <a:avLst/>
            <a:gdLst>
              <a:gd name="connsiteX0" fmla="*/ 0 w 2246811"/>
              <a:gd name="connsiteY0" fmla="*/ 19595 h 169817"/>
              <a:gd name="connsiteX1" fmla="*/ 0 w 2246811"/>
              <a:gd name="connsiteY1" fmla="*/ 169817 h 169817"/>
              <a:gd name="connsiteX2" fmla="*/ 2246811 w 2246811"/>
              <a:gd name="connsiteY2" fmla="*/ 163286 h 169817"/>
              <a:gd name="connsiteX3" fmla="*/ 2240280 w 2246811"/>
              <a:gd name="connsiteY3" fmla="*/ 0 h 169817"/>
            </a:gdLst>
            <a:ahLst/>
            <a:cxnLst>
              <a:cxn ang="0">
                <a:pos x="connsiteX0" y="connsiteY0"/>
              </a:cxn>
              <a:cxn ang="0">
                <a:pos x="connsiteX1" y="connsiteY1"/>
              </a:cxn>
              <a:cxn ang="0">
                <a:pos x="connsiteX2" y="connsiteY2"/>
              </a:cxn>
              <a:cxn ang="0">
                <a:pos x="connsiteX3" y="connsiteY3"/>
              </a:cxn>
            </a:cxnLst>
            <a:rect l="l" t="t" r="r" b="b"/>
            <a:pathLst>
              <a:path w="2246811" h="169817">
                <a:moveTo>
                  <a:pt x="0" y="19595"/>
                </a:moveTo>
                <a:lnTo>
                  <a:pt x="0" y="169817"/>
                </a:lnTo>
                <a:lnTo>
                  <a:pt x="2246811" y="163286"/>
                </a:lnTo>
                <a:lnTo>
                  <a:pt x="2240280" y="0"/>
                </a:lnTo>
              </a:path>
            </a:pathLst>
          </a:custGeom>
          <a:noFill/>
          <a:ln w="28575">
            <a:solidFill>
              <a:srgbClr val="BDA63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5" name="Forme libre 14"/>
          <p:cNvSpPr/>
          <p:nvPr/>
        </p:nvSpPr>
        <p:spPr>
          <a:xfrm>
            <a:off x="3970867" y="5564718"/>
            <a:ext cx="7150100" cy="296333"/>
          </a:xfrm>
          <a:custGeom>
            <a:avLst/>
            <a:gdLst>
              <a:gd name="connsiteX0" fmla="*/ 0 w 5362303"/>
              <a:gd name="connsiteY0" fmla="*/ 0 h 222068"/>
              <a:gd name="connsiteX1" fmla="*/ 0 w 5362303"/>
              <a:gd name="connsiteY1" fmla="*/ 222068 h 222068"/>
              <a:gd name="connsiteX2" fmla="*/ 5362303 w 5362303"/>
              <a:gd name="connsiteY2" fmla="*/ 222068 h 222068"/>
              <a:gd name="connsiteX3" fmla="*/ 5362303 w 5362303"/>
              <a:gd name="connsiteY3" fmla="*/ 65314 h 222068"/>
            </a:gdLst>
            <a:ahLst/>
            <a:cxnLst>
              <a:cxn ang="0">
                <a:pos x="connsiteX0" y="connsiteY0"/>
              </a:cxn>
              <a:cxn ang="0">
                <a:pos x="connsiteX1" y="connsiteY1"/>
              </a:cxn>
              <a:cxn ang="0">
                <a:pos x="connsiteX2" y="connsiteY2"/>
              </a:cxn>
              <a:cxn ang="0">
                <a:pos x="connsiteX3" y="connsiteY3"/>
              </a:cxn>
            </a:cxnLst>
            <a:rect l="l" t="t" r="r" b="b"/>
            <a:pathLst>
              <a:path w="5362303" h="222068">
                <a:moveTo>
                  <a:pt x="0" y="0"/>
                </a:moveTo>
                <a:lnTo>
                  <a:pt x="0" y="222068"/>
                </a:lnTo>
                <a:lnTo>
                  <a:pt x="5362303" y="222068"/>
                </a:lnTo>
                <a:lnTo>
                  <a:pt x="5362303" y="65314"/>
                </a:lnTo>
              </a:path>
            </a:pathLst>
          </a:custGeom>
          <a:noFill/>
          <a:ln w="28575">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62826" name="ZoneTexte 15"/>
          <p:cNvSpPr txBox="1">
            <a:spLocks noChangeArrowheads="1"/>
          </p:cNvSpPr>
          <p:nvPr/>
        </p:nvSpPr>
        <p:spPr bwMode="auto">
          <a:xfrm>
            <a:off x="4787901" y="1123951"/>
            <a:ext cx="2468033" cy="429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2000">
                <a:solidFill>
                  <a:srgbClr val="0089CF"/>
                </a:solidFill>
                <a:latin typeface="Calibri" pitchFamily="34" charset="0"/>
              </a:rPr>
              <a:t>Total ischaemic time</a:t>
            </a:r>
          </a:p>
        </p:txBody>
      </p:sp>
      <p:sp>
        <p:nvSpPr>
          <p:cNvPr id="162827" name="ZoneTexte 17"/>
          <p:cNvSpPr txBox="1">
            <a:spLocks noChangeArrowheads="1"/>
          </p:cNvSpPr>
          <p:nvPr/>
        </p:nvSpPr>
        <p:spPr bwMode="auto">
          <a:xfrm>
            <a:off x="4817534" y="5761567"/>
            <a:ext cx="2408767" cy="429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2000">
                <a:solidFill>
                  <a:srgbClr val="0089CF"/>
                </a:solidFill>
                <a:latin typeface="Calibri" pitchFamily="34" charset="0"/>
              </a:rPr>
              <a:t>Total ischaemic time</a:t>
            </a:r>
          </a:p>
        </p:txBody>
      </p:sp>
      <p:sp>
        <p:nvSpPr>
          <p:cNvPr id="162828" name="ZoneTexte 18"/>
          <p:cNvSpPr txBox="1">
            <a:spLocks noChangeArrowheads="1"/>
          </p:cNvSpPr>
          <p:nvPr/>
        </p:nvSpPr>
        <p:spPr bwMode="auto">
          <a:xfrm>
            <a:off x="935567" y="1424518"/>
            <a:ext cx="1571065" cy="415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fr-FR" altLang="en-US" sz="1900">
                <a:solidFill>
                  <a:srgbClr val="BDA632"/>
                </a:solidFill>
                <a:latin typeface="Calibri" pitchFamily="34" charset="0"/>
              </a:rPr>
              <a:t>Patient delay</a:t>
            </a:r>
          </a:p>
        </p:txBody>
      </p:sp>
      <p:sp>
        <p:nvSpPr>
          <p:cNvPr id="162829" name="ZoneTexte 19"/>
          <p:cNvSpPr txBox="1">
            <a:spLocks noChangeArrowheads="1"/>
          </p:cNvSpPr>
          <p:nvPr/>
        </p:nvSpPr>
        <p:spPr bwMode="auto">
          <a:xfrm>
            <a:off x="2722034" y="1424518"/>
            <a:ext cx="1293361" cy="415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fr-FR" altLang="en-US" sz="1900">
                <a:solidFill>
                  <a:srgbClr val="5B57A6"/>
                </a:solidFill>
                <a:latin typeface="Calibri" pitchFamily="34" charset="0"/>
              </a:rPr>
              <a:t>EMS delay</a:t>
            </a:r>
          </a:p>
        </p:txBody>
      </p:sp>
      <p:sp>
        <p:nvSpPr>
          <p:cNvPr id="162830" name="ZoneTexte 20"/>
          <p:cNvSpPr txBox="1">
            <a:spLocks noChangeArrowheads="1"/>
          </p:cNvSpPr>
          <p:nvPr/>
        </p:nvSpPr>
        <p:spPr bwMode="auto">
          <a:xfrm>
            <a:off x="1623484" y="5458885"/>
            <a:ext cx="1571065" cy="415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fr-FR" altLang="en-US" sz="1900">
                <a:solidFill>
                  <a:srgbClr val="BDA632"/>
                </a:solidFill>
                <a:latin typeface="Calibri" pitchFamily="34" charset="0"/>
              </a:rPr>
              <a:t>Patient delay</a:t>
            </a:r>
          </a:p>
        </p:txBody>
      </p:sp>
      <p:sp>
        <p:nvSpPr>
          <p:cNvPr id="162831" name="ZoneTexte 21"/>
          <p:cNvSpPr txBox="1">
            <a:spLocks noChangeArrowheads="1"/>
          </p:cNvSpPr>
          <p:nvPr/>
        </p:nvSpPr>
        <p:spPr bwMode="auto">
          <a:xfrm>
            <a:off x="6940238" y="1424518"/>
            <a:ext cx="1571193" cy="415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900">
                <a:solidFill>
                  <a:srgbClr val="00A651"/>
                </a:solidFill>
                <a:latin typeface="Calibri" pitchFamily="34" charset="0"/>
              </a:rPr>
              <a:t>System delay</a:t>
            </a:r>
          </a:p>
        </p:txBody>
      </p:sp>
      <p:sp>
        <p:nvSpPr>
          <p:cNvPr id="162832" name="ZoneTexte 22"/>
          <p:cNvSpPr txBox="1">
            <a:spLocks noChangeArrowheads="1"/>
          </p:cNvSpPr>
          <p:nvPr/>
        </p:nvSpPr>
        <p:spPr bwMode="auto">
          <a:xfrm>
            <a:off x="6940238" y="5458885"/>
            <a:ext cx="1571193" cy="415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900">
                <a:solidFill>
                  <a:srgbClr val="00A651"/>
                </a:solidFill>
                <a:latin typeface="Calibri" pitchFamily="34" charset="0"/>
              </a:rPr>
              <a:t>System delay</a:t>
            </a:r>
          </a:p>
        </p:txBody>
      </p:sp>
      <p:sp>
        <p:nvSpPr>
          <p:cNvPr id="162833" name="ZoneTexte 23"/>
          <p:cNvSpPr txBox="1">
            <a:spLocks noChangeArrowheads="1"/>
          </p:cNvSpPr>
          <p:nvPr/>
        </p:nvSpPr>
        <p:spPr bwMode="auto">
          <a:xfrm>
            <a:off x="4906434" y="2042585"/>
            <a:ext cx="937684"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fr-FR" altLang="en-US" sz="1700">
                <a:solidFill>
                  <a:srgbClr val="C00000"/>
                </a:solidFill>
                <a:latin typeface="Calibri" pitchFamily="34" charset="0"/>
              </a:rPr>
              <a:t>FMC: </a:t>
            </a:r>
            <a:r>
              <a:rPr lang="fr-FR" altLang="en-US" sz="1700">
                <a:solidFill>
                  <a:srgbClr val="5B57A6"/>
                </a:solidFill>
                <a:latin typeface="Calibri" pitchFamily="34" charset="0"/>
              </a:rPr>
              <a:t>EMS</a:t>
            </a:r>
          </a:p>
        </p:txBody>
      </p:sp>
      <p:sp>
        <p:nvSpPr>
          <p:cNvPr id="162834" name="ZoneTexte 24"/>
          <p:cNvSpPr txBox="1">
            <a:spLocks noChangeArrowheads="1"/>
          </p:cNvSpPr>
          <p:nvPr/>
        </p:nvSpPr>
        <p:spPr bwMode="auto">
          <a:xfrm>
            <a:off x="4906433" y="2400300"/>
            <a:ext cx="366184"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&lt;10’</a:t>
            </a:r>
            <a:endParaRPr lang="fr-FR" altLang="en-US" sz="1600">
              <a:solidFill>
                <a:srgbClr val="5B57A6"/>
              </a:solidFill>
              <a:latin typeface="Calibri" pitchFamily="34" charset="0"/>
            </a:endParaRPr>
          </a:p>
        </p:txBody>
      </p:sp>
      <p:sp>
        <p:nvSpPr>
          <p:cNvPr id="162835" name="ZoneTexte 25"/>
          <p:cNvSpPr txBox="1">
            <a:spLocks noChangeArrowheads="1"/>
          </p:cNvSpPr>
          <p:nvPr/>
        </p:nvSpPr>
        <p:spPr bwMode="auto">
          <a:xfrm>
            <a:off x="4032184" y="2851152"/>
            <a:ext cx="944169"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900">
                <a:solidFill>
                  <a:srgbClr val="C00000"/>
                </a:solidFill>
                <a:latin typeface="Calibri" pitchFamily="34" charset="0"/>
              </a:rPr>
              <a:t>STEMI</a:t>
            </a:r>
            <a:br>
              <a:rPr lang="fr-FR" altLang="en-US" sz="1900">
                <a:solidFill>
                  <a:srgbClr val="C00000"/>
                </a:solidFill>
                <a:latin typeface="Calibri" pitchFamily="34" charset="0"/>
              </a:rPr>
            </a:br>
            <a:r>
              <a:rPr lang="fr-FR" altLang="en-US" sz="1900">
                <a:solidFill>
                  <a:srgbClr val="C00000"/>
                </a:solidFill>
                <a:latin typeface="Calibri" pitchFamily="34" charset="0"/>
              </a:rPr>
              <a:t>diagnosis</a:t>
            </a:r>
            <a:endParaRPr lang="fr-FR" altLang="en-US" sz="1900">
              <a:solidFill>
                <a:srgbClr val="5B57A6"/>
              </a:solidFill>
              <a:latin typeface="Calibri" pitchFamily="34" charset="0"/>
            </a:endParaRPr>
          </a:p>
        </p:txBody>
      </p:sp>
      <p:sp>
        <p:nvSpPr>
          <p:cNvPr id="162836" name="ZoneTexte 26"/>
          <p:cNvSpPr txBox="1">
            <a:spLocks noChangeArrowheads="1"/>
          </p:cNvSpPr>
          <p:nvPr/>
        </p:nvSpPr>
        <p:spPr bwMode="auto">
          <a:xfrm>
            <a:off x="4785784" y="3515784"/>
            <a:ext cx="364067"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&lt;10’</a:t>
            </a:r>
            <a:endParaRPr lang="fr-FR" altLang="en-US" sz="1600">
              <a:solidFill>
                <a:srgbClr val="5B57A6"/>
              </a:solidFill>
              <a:latin typeface="Calibri" pitchFamily="34" charset="0"/>
            </a:endParaRPr>
          </a:p>
        </p:txBody>
      </p:sp>
      <p:sp>
        <p:nvSpPr>
          <p:cNvPr id="162837" name="ZoneTexte 27"/>
          <p:cNvSpPr txBox="1">
            <a:spLocks noChangeArrowheads="1"/>
          </p:cNvSpPr>
          <p:nvPr/>
        </p:nvSpPr>
        <p:spPr bwMode="auto">
          <a:xfrm>
            <a:off x="4696885" y="3888317"/>
            <a:ext cx="1390649"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fr-FR" altLang="en-US" sz="1700">
                <a:solidFill>
                  <a:srgbClr val="C00000"/>
                </a:solidFill>
                <a:latin typeface="Calibri" pitchFamily="34" charset="0"/>
              </a:rPr>
              <a:t>FMC:</a:t>
            </a:r>
            <a:br>
              <a:rPr lang="fr-FR" altLang="en-US" sz="1700">
                <a:solidFill>
                  <a:srgbClr val="C00000"/>
                </a:solidFill>
                <a:latin typeface="Calibri" pitchFamily="34" charset="0"/>
              </a:rPr>
            </a:br>
            <a:r>
              <a:rPr lang="fr-FR" altLang="en-US" sz="1700">
                <a:solidFill>
                  <a:srgbClr val="5B57A6"/>
                </a:solidFill>
                <a:latin typeface="Calibri" pitchFamily="34" charset="0"/>
              </a:rPr>
              <a:t>Non-PCI centre</a:t>
            </a:r>
          </a:p>
        </p:txBody>
      </p:sp>
      <p:sp>
        <p:nvSpPr>
          <p:cNvPr id="162838" name="ZoneTexte 28"/>
          <p:cNvSpPr txBox="1">
            <a:spLocks noChangeArrowheads="1"/>
          </p:cNvSpPr>
          <p:nvPr/>
        </p:nvSpPr>
        <p:spPr bwMode="auto">
          <a:xfrm>
            <a:off x="4785784" y="4701118"/>
            <a:ext cx="364067"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&lt;10’</a:t>
            </a:r>
            <a:endParaRPr lang="fr-FR" altLang="en-US" sz="1600">
              <a:solidFill>
                <a:srgbClr val="5B57A6"/>
              </a:solidFill>
              <a:latin typeface="Calibri" pitchFamily="34" charset="0"/>
            </a:endParaRPr>
          </a:p>
        </p:txBody>
      </p:sp>
      <p:sp>
        <p:nvSpPr>
          <p:cNvPr id="162839" name="ZoneTexte 29"/>
          <p:cNvSpPr txBox="1">
            <a:spLocks noChangeArrowheads="1"/>
          </p:cNvSpPr>
          <p:nvPr/>
        </p:nvSpPr>
        <p:spPr bwMode="auto">
          <a:xfrm>
            <a:off x="3803651" y="5143501"/>
            <a:ext cx="1462616"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700">
                <a:solidFill>
                  <a:srgbClr val="C00000"/>
                </a:solidFill>
                <a:latin typeface="Calibri" pitchFamily="34" charset="0"/>
              </a:rPr>
              <a:t>FMC: </a:t>
            </a:r>
            <a:r>
              <a:rPr lang="fr-FR" altLang="en-US" sz="1700">
                <a:solidFill>
                  <a:srgbClr val="5B57A6"/>
                </a:solidFill>
                <a:latin typeface="Calibri" pitchFamily="34" charset="0"/>
              </a:rPr>
              <a:t>PCI centre</a:t>
            </a:r>
          </a:p>
        </p:txBody>
      </p:sp>
      <p:sp>
        <p:nvSpPr>
          <p:cNvPr id="162840" name="ZoneTexte 34"/>
          <p:cNvSpPr txBox="1">
            <a:spLocks noChangeArrowheads="1"/>
          </p:cNvSpPr>
          <p:nvPr/>
        </p:nvSpPr>
        <p:spPr bwMode="auto">
          <a:xfrm>
            <a:off x="8608484" y="2319867"/>
            <a:ext cx="726016"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Primary</a:t>
            </a:r>
            <a:br>
              <a:rPr lang="fr-FR" altLang="en-US" sz="1700" b="0">
                <a:solidFill>
                  <a:srgbClr val="000000"/>
                </a:solidFill>
                <a:latin typeface="Calibri" pitchFamily="34" charset="0"/>
              </a:rPr>
            </a:br>
            <a:r>
              <a:rPr lang="fr-FR" altLang="en-US" sz="1700" b="0">
                <a:solidFill>
                  <a:srgbClr val="000000"/>
                </a:solidFill>
                <a:latin typeface="Calibri" pitchFamily="34" charset="0"/>
              </a:rPr>
              <a:t>PCI</a:t>
            </a:r>
            <a:br>
              <a:rPr lang="fr-FR" altLang="en-US" sz="1700" b="0">
                <a:solidFill>
                  <a:srgbClr val="000000"/>
                </a:solidFill>
                <a:latin typeface="Calibri" pitchFamily="34" charset="0"/>
              </a:rPr>
            </a:br>
            <a:r>
              <a:rPr lang="fr-FR" altLang="en-US" sz="1700" b="0">
                <a:solidFill>
                  <a:srgbClr val="000000"/>
                </a:solidFill>
                <a:latin typeface="Calibri" pitchFamily="34" charset="0"/>
              </a:rPr>
              <a:t>strategy</a:t>
            </a:r>
          </a:p>
        </p:txBody>
      </p:sp>
      <p:sp>
        <p:nvSpPr>
          <p:cNvPr id="162841" name="ZoneTexte 35"/>
          <p:cNvSpPr txBox="1">
            <a:spLocks noChangeArrowheads="1"/>
          </p:cNvSpPr>
          <p:nvPr/>
        </p:nvSpPr>
        <p:spPr bwMode="auto">
          <a:xfrm>
            <a:off x="9903885" y="2415118"/>
            <a:ext cx="1356783" cy="416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Reperfusion</a:t>
            </a:r>
            <a:br>
              <a:rPr lang="fr-FR" altLang="en-US" sz="1700" b="0">
                <a:solidFill>
                  <a:srgbClr val="000000"/>
                </a:solidFill>
                <a:latin typeface="Calibri" pitchFamily="34" charset="0"/>
              </a:rPr>
            </a:br>
            <a:r>
              <a:rPr lang="fr-FR" altLang="en-US" sz="1700" b="0">
                <a:solidFill>
                  <a:srgbClr val="000000"/>
                </a:solidFill>
                <a:latin typeface="Calibri" pitchFamily="34" charset="0"/>
              </a:rPr>
              <a:t>(Wire crossing)</a:t>
            </a:r>
          </a:p>
        </p:txBody>
      </p:sp>
      <p:sp>
        <p:nvSpPr>
          <p:cNvPr id="162842" name="ZoneTexte 36"/>
          <p:cNvSpPr txBox="1">
            <a:spLocks noChangeArrowheads="1"/>
          </p:cNvSpPr>
          <p:nvPr/>
        </p:nvSpPr>
        <p:spPr bwMode="auto">
          <a:xfrm>
            <a:off x="8464551" y="3617385"/>
            <a:ext cx="1011767" cy="416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Fibrinolysis</a:t>
            </a:r>
            <a:br>
              <a:rPr lang="fr-FR" altLang="en-US" sz="1700" b="0">
                <a:solidFill>
                  <a:srgbClr val="000000"/>
                </a:solidFill>
                <a:latin typeface="Calibri" pitchFamily="34" charset="0"/>
              </a:rPr>
            </a:br>
            <a:r>
              <a:rPr lang="fr-FR" altLang="en-US" sz="1700" b="0">
                <a:solidFill>
                  <a:srgbClr val="000000"/>
                </a:solidFill>
                <a:latin typeface="Calibri" pitchFamily="34" charset="0"/>
              </a:rPr>
              <a:t>strategy</a:t>
            </a:r>
          </a:p>
        </p:txBody>
      </p:sp>
      <p:sp>
        <p:nvSpPr>
          <p:cNvPr id="162843" name="ZoneTexte 37"/>
          <p:cNvSpPr txBox="1">
            <a:spLocks noChangeArrowheads="1"/>
          </p:cNvSpPr>
          <p:nvPr/>
        </p:nvSpPr>
        <p:spPr bwMode="auto">
          <a:xfrm>
            <a:off x="10035117" y="3617385"/>
            <a:ext cx="1092200" cy="416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Reperfusion</a:t>
            </a:r>
            <a:br>
              <a:rPr lang="fr-FR" altLang="en-US" sz="1700" b="0">
                <a:solidFill>
                  <a:srgbClr val="000000"/>
                </a:solidFill>
                <a:latin typeface="Calibri" pitchFamily="34" charset="0"/>
              </a:rPr>
            </a:br>
            <a:r>
              <a:rPr lang="fr-FR" altLang="en-US" sz="1700" b="0">
                <a:solidFill>
                  <a:srgbClr val="000000"/>
                </a:solidFill>
                <a:latin typeface="Calibri" pitchFamily="34" charset="0"/>
              </a:rPr>
              <a:t>(Lytic bolus)</a:t>
            </a:r>
          </a:p>
        </p:txBody>
      </p:sp>
      <p:sp>
        <p:nvSpPr>
          <p:cNvPr id="162844" name="ZoneTexte 38"/>
          <p:cNvSpPr txBox="1">
            <a:spLocks noChangeArrowheads="1"/>
          </p:cNvSpPr>
          <p:nvPr/>
        </p:nvSpPr>
        <p:spPr bwMode="auto">
          <a:xfrm>
            <a:off x="8259234" y="4635501"/>
            <a:ext cx="726017"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Primary</a:t>
            </a:r>
            <a:br>
              <a:rPr lang="fr-FR" altLang="en-US" sz="1700" b="0">
                <a:solidFill>
                  <a:srgbClr val="000000"/>
                </a:solidFill>
                <a:latin typeface="Calibri" pitchFamily="34" charset="0"/>
              </a:rPr>
            </a:br>
            <a:r>
              <a:rPr lang="fr-FR" altLang="en-US" sz="1700" b="0">
                <a:solidFill>
                  <a:srgbClr val="000000"/>
                </a:solidFill>
                <a:latin typeface="Calibri" pitchFamily="34" charset="0"/>
              </a:rPr>
              <a:t>PCI</a:t>
            </a:r>
            <a:br>
              <a:rPr lang="fr-FR" altLang="en-US" sz="1700" b="0">
                <a:solidFill>
                  <a:srgbClr val="000000"/>
                </a:solidFill>
                <a:latin typeface="Calibri" pitchFamily="34" charset="0"/>
              </a:rPr>
            </a:br>
            <a:r>
              <a:rPr lang="fr-FR" altLang="en-US" sz="1700" b="0">
                <a:solidFill>
                  <a:srgbClr val="000000"/>
                </a:solidFill>
                <a:latin typeface="Calibri" pitchFamily="34" charset="0"/>
              </a:rPr>
              <a:t>strategy</a:t>
            </a:r>
          </a:p>
        </p:txBody>
      </p:sp>
      <p:sp>
        <p:nvSpPr>
          <p:cNvPr id="162845" name="ZoneTexte 39"/>
          <p:cNvSpPr txBox="1">
            <a:spLocks noChangeArrowheads="1"/>
          </p:cNvSpPr>
          <p:nvPr/>
        </p:nvSpPr>
        <p:spPr bwMode="auto">
          <a:xfrm>
            <a:off x="9903885" y="4737101"/>
            <a:ext cx="1356783"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Reperfusion</a:t>
            </a:r>
            <a:br>
              <a:rPr lang="fr-FR" altLang="en-US" sz="1700" b="0">
                <a:solidFill>
                  <a:srgbClr val="000000"/>
                </a:solidFill>
                <a:latin typeface="Calibri" pitchFamily="34" charset="0"/>
              </a:rPr>
            </a:br>
            <a:r>
              <a:rPr lang="fr-FR" altLang="en-US" sz="1700" b="0">
                <a:solidFill>
                  <a:srgbClr val="000000"/>
                </a:solidFill>
                <a:latin typeface="Calibri" pitchFamily="34" charset="0"/>
              </a:rPr>
              <a:t>(Wire crossing)</a:t>
            </a:r>
          </a:p>
        </p:txBody>
      </p:sp>
      <p:sp>
        <p:nvSpPr>
          <p:cNvPr id="162846" name="ZoneTexte 40"/>
          <p:cNvSpPr txBox="1">
            <a:spLocks noChangeArrowheads="1"/>
          </p:cNvSpPr>
          <p:nvPr/>
        </p:nvSpPr>
        <p:spPr bwMode="auto">
          <a:xfrm>
            <a:off x="9436100" y="2319867"/>
            <a:ext cx="366184"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&lt;90’</a:t>
            </a:r>
            <a:endParaRPr lang="fr-FR" altLang="en-US" sz="1600">
              <a:solidFill>
                <a:srgbClr val="5B57A6"/>
              </a:solidFill>
              <a:latin typeface="Calibri" pitchFamily="34" charset="0"/>
            </a:endParaRPr>
          </a:p>
        </p:txBody>
      </p:sp>
      <p:sp>
        <p:nvSpPr>
          <p:cNvPr id="162847" name="ZoneTexte 41"/>
          <p:cNvSpPr txBox="1">
            <a:spLocks noChangeArrowheads="1"/>
          </p:cNvSpPr>
          <p:nvPr/>
        </p:nvSpPr>
        <p:spPr bwMode="auto">
          <a:xfrm>
            <a:off x="9573684" y="3511551"/>
            <a:ext cx="364067" cy="247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&lt;10’</a:t>
            </a:r>
            <a:endParaRPr lang="fr-FR" altLang="en-US" sz="1600">
              <a:solidFill>
                <a:srgbClr val="5B57A6"/>
              </a:solidFill>
              <a:latin typeface="Calibri" pitchFamily="34" charset="0"/>
            </a:endParaRPr>
          </a:p>
        </p:txBody>
      </p:sp>
      <p:sp>
        <p:nvSpPr>
          <p:cNvPr id="162848" name="ZoneTexte 42"/>
          <p:cNvSpPr txBox="1">
            <a:spLocks noChangeArrowheads="1"/>
          </p:cNvSpPr>
          <p:nvPr/>
        </p:nvSpPr>
        <p:spPr bwMode="auto">
          <a:xfrm>
            <a:off x="9262533" y="4635500"/>
            <a:ext cx="364067"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&lt;60’</a:t>
            </a:r>
            <a:endParaRPr lang="fr-FR" altLang="en-US" sz="1600">
              <a:solidFill>
                <a:srgbClr val="5B57A6"/>
              </a:solidFill>
              <a:latin typeface="Calibri" pitchFamily="34" charset="0"/>
            </a:endParaRPr>
          </a:p>
        </p:txBody>
      </p:sp>
      <p:sp>
        <p:nvSpPr>
          <p:cNvPr id="162849" name="ZoneTexte 44"/>
          <p:cNvSpPr txBox="1">
            <a:spLocks noChangeArrowheads="1"/>
          </p:cNvSpPr>
          <p:nvPr/>
        </p:nvSpPr>
        <p:spPr bwMode="auto">
          <a:xfrm>
            <a:off x="6715058" y="5088468"/>
            <a:ext cx="944169"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900">
                <a:solidFill>
                  <a:srgbClr val="C00000"/>
                </a:solidFill>
                <a:latin typeface="Calibri" pitchFamily="34" charset="0"/>
              </a:rPr>
              <a:t>STEMI</a:t>
            </a:r>
            <a:br>
              <a:rPr lang="fr-FR" altLang="en-US" sz="1900">
                <a:solidFill>
                  <a:srgbClr val="C00000"/>
                </a:solidFill>
                <a:latin typeface="Calibri" pitchFamily="34" charset="0"/>
              </a:rPr>
            </a:br>
            <a:r>
              <a:rPr lang="fr-FR" altLang="en-US" sz="1900">
                <a:solidFill>
                  <a:srgbClr val="C00000"/>
                </a:solidFill>
                <a:latin typeface="Calibri" pitchFamily="34" charset="0"/>
              </a:rPr>
              <a:t>diagnosis</a:t>
            </a:r>
            <a:endParaRPr lang="fr-FR" altLang="en-US" sz="1900">
              <a:solidFill>
                <a:srgbClr val="5B57A6"/>
              </a:solidFill>
              <a:latin typeface="Calibri" pitchFamily="34" charset="0"/>
            </a:endParaRPr>
          </a:p>
        </p:txBody>
      </p:sp>
      <p:sp>
        <p:nvSpPr>
          <p:cNvPr id="162850" name="ZoneTexte 45"/>
          <p:cNvSpPr txBox="1">
            <a:spLocks noChangeArrowheads="1"/>
          </p:cNvSpPr>
          <p:nvPr/>
        </p:nvSpPr>
        <p:spPr bwMode="auto">
          <a:xfrm>
            <a:off x="7114118" y="2487084"/>
            <a:ext cx="791633"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0089CF"/>
                </a:solidFill>
                <a:latin typeface="Calibri" pitchFamily="34" charset="0"/>
              </a:rPr>
              <a:t>≤120 min</a:t>
            </a:r>
          </a:p>
        </p:txBody>
      </p:sp>
      <p:sp>
        <p:nvSpPr>
          <p:cNvPr id="162851" name="ZoneTexte 46"/>
          <p:cNvSpPr txBox="1">
            <a:spLocks noChangeArrowheads="1"/>
          </p:cNvSpPr>
          <p:nvPr/>
        </p:nvSpPr>
        <p:spPr bwMode="auto">
          <a:xfrm>
            <a:off x="7114118" y="3687233"/>
            <a:ext cx="791633" cy="247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0089CF"/>
                </a:solidFill>
                <a:latin typeface="Calibri" pitchFamily="34" charset="0"/>
              </a:rPr>
              <a:t>&gt;120 min</a:t>
            </a:r>
          </a:p>
        </p:txBody>
      </p:sp>
      <p:cxnSp>
        <p:nvCxnSpPr>
          <p:cNvPr id="49" name="Connecteur droit avec flèche 48"/>
          <p:cNvCxnSpPr/>
          <p:nvPr/>
        </p:nvCxnSpPr>
        <p:spPr>
          <a:xfrm flipV="1">
            <a:off x="1803400" y="2533652"/>
            <a:ext cx="609600" cy="461433"/>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2298701" y="3659717"/>
            <a:ext cx="1445684" cy="414867"/>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1968501" y="4214284"/>
            <a:ext cx="1733551" cy="592667"/>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a:off x="4406901" y="2429934"/>
            <a:ext cx="740833" cy="461433"/>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V="1">
            <a:off x="4406900" y="3299885"/>
            <a:ext cx="679451" cy="357716"/>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a:off x="4859867" y="4980517"/>
            <a:ext cx="1727200"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a:off x="5626100" y="3187700"/>
            <a:ext cx="958851"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a:off x="2986617" y="2228851"/>
            <a:ext cx="624416"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a:off x="7975601" y="2595033"/>
            <a:ext cx="480484"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a:off x="7975601" y="3822700"/>
            <a:ext cx="480484"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a:off x="7541685" y="4946651"/>
            <a:ext cx="478367"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9099551" y="4946651"/>
            <a:ext cx="768349"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a:off x="9459384" y="3822700"/>
            <a:ext cx="480483"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a:off x="9372601" y="2603500"/>
            <a:ext cx="480484"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70" name="Forme libre 69"/>
          <p:cNvSpPr/>
          <p:nvPr/>
        </p:nvSpPr>
        <p:spPr>
          <a:xfrm>
            <a:off x="6618818" y="2603500"/>
            <a:ext cx="400049" cy="1210733"/>
          </a:xfrm>
          <a:custGeom>
            <a:avLst/>
            <a:gdLst>
              <a:gd name="connsiteX0" fmla="*/ 287383 w 300446"/>
              <a:gd name="connsiteY0" fmla="*/ 0 h 907869"/>
              <a:gd name="connsiteX1" fmla="*/ 0 w 300446"/>
              <a:gd name="connsiteY1" fmla="*/ 0 h 907869"/>
              <a:gd name="connsiteX2" fmla="*/ 0 w 300446"/>
              <a:gd name="connsiteY2" fmla="*/ 907869 h 907869"/>
              <a:gd name="connsiteX3" fmla="*/ 300446 w 300446"/>
              <a:gd name="connsiteY3" fmla="*/ 907869 h 907869"/>
            </a:gdLst>
            <a:ahLst/>
            <a:cxnLst>
              <a:cxn ang="0">
                <a:pos x="connsiteX0" y="connsiteY0"/>
              </a:cxn>
              <a:cxn ang="0">
                <a:pos x="connsiteX1" y="connsiteY1"/>
              </a:cxn>
              <a:cxn ang="0">
                <a:pos x="connsiteX2" y="connsiteY2"/>
              </a:cxn>
              <a:cxn ang="0">
                <a:pos x="connsiteX3" y="connsiteY3"/>
              </a:cxn>
            </a:cxnLst>
            <a:rect l="l" t="t" r="r" b="b"/>
            <a:pathLst>
              <a:path w="300446" h="907869">
                <a:moveTo>
                  <a:pt x="287383" y="0"/>
                </a:moveTo>
                <a:lnTo>
                  <a:pt x="0" y="0"/>
                </a:lnTo>
                <a:lnTo>
                  <a:pt x="0" y="907869"/>
                </a:lnTo>
                <a:lnTo>
                  <a:pt x="300446" y="907869"/>
                </a:lnTo>
              </a:path>
            </a:pathLst>
          </a:custGeom>
          <a:noFill/>
          <a:ln w="19050">
            <a:solidFill>
              <a:srgbClr val="C00000"/>
            </a:solidFill>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62867" name="ZoneTexte 33"/>
          <p:cNvSpPr txBox="1">
            <a:spLocks noChangeArrowheads="1"/>
          </p:cNvSpPr>
          <p:nvPr/>
        </p:nvSpPr>
        <p:spPr bwMode="auto">
          <a:xfrm>
            <a:off x="6474884" y="3016252"/>
            <a:ext cx="584200" cy="41063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600" b="0">
                <a:solidFill>
                  <a:srgbClr val="000000"/>
                </a:solidFill>
                <a:latin typeface="Calibri" pitchFamily="34" charset="0"/>
              </a:rPr>
              <a:t>Time</a:t>
            </a:r>
            <a:br>
              <a:rPr lang="fr-FR" altLang="en-US" sz="1600" b="0">
                <a:solidFill>
                  <a:srgbClr val="000000"/>
                </a:solidFill>
                <a:latin typeface="Calibri" pitchFamily="34" charset="0"/>
              </a:rPr>
            </a:br>
            <a:r>
              <a:rPr lang="fr-FR" altLang="en-US" sz="1600" b="0">
                <a:solidFill>
                  <a:srgbClr val="000000"/>
                </a:solidFill>
                <a:latin typeface="Calibri" pitchFamily="34" charset="0"/>
              </a:rPr>
              <a:t>to PCI?</a:t>
            </a:r>
          </a:p>
        </p:txBody>
      </p:sp>
      <p:sp>
        <p:nvSpPr>
          <p:cNvPr id="162868" name="Freeform 140"/>
          <p:cNvSpPr>
            <a:spLocks/>
          </p:cNvSpPr>
          <p:nvPr/>
        </p:nvSpPr>
        <p:spPr bwMode="auto">
          <a:xfrm>
            <a:off x="5122334" y="2844800"/>
            <a:ext cx="690033" cy="431800"/>
          </a:xfrm>
          <a:custGeom>
            <a:avLst/>
            <a:gdLst>
              <a:gd name="T0" fmla="*/ 0 w 244"/>
              <a:gd name="T1" fmla="*/ 2147483647 h 179"/>
              <a:gd name="T2" fmla="*/ 2147483647 w 244"/>
              <a:gd name="T3" fmla="*/ 2147483647 h 179"/>
              <a:gd name="T4" fmla="*/ 2147483647 w 244"/>
              <a:gd name="T5" fmla="*/ 2147483647 h 179"/>
              <a:gd name="T6" fmla="*/ 2147483647 w 244"/>
              <a:gd name="T7" fmla="*/ 2147483647 h 179"/>
              <a:gd name="T8" fmla="*/ 2147483647 w 244"/>
              <a:gd name="T9" fmla="*/ 2147483647 h 179"/>
              <a:gd name="T10" fmla="*/ 2147483647 w 244"/>
              <a:gd name="T11" fmla="*/ 0 h 179"/>
              <a:gd name="T12" fmla="*/ 2147483647 w 244"/>
              <a:gd name="T13" fmla="*/ 2147483647 h 179"/>
              <a:gd name="T14" fmla="*/ 2147483647 w 244"/>
              <a:gd name="T15" fmla="*/ 2147483647 h 179"/>
              <a:gd name="T16" fmla="*/ 2147483647 w 244"/>
              <a:gd name="T17" fmla="*/ 2147483647 h 179"/>
              <a:gd name="T18" fmla="*/ 2147483647 w 244"/>
              <a:gd name="T19" fmla="*/ 2147483647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179"/>
              <a:gd name="T32" fmla="*/ 244 w 244"/>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179">
                <a:moveTo>
                  <a:pt x="0" y="159"/>
                </a:moveTo>
                <a:cubicBezTo>
                  <a:pt x="0" y="159"/>
                  <a:pt x="13" y="159"/>
                  <a:pt x="25" y="159"/>
                </a:cubicBezTo>
                <a:cubicBezTo>
                  <a:pt x="37" y="159"/>
                  <a:pt x="57" y="155"/>
                  <a:pt x="67" y="116"/>
                </a:cubicBezTo>
                <a:cubicBezTo>
                  <a:pt x="68" y="148"/>
                  <a:pt x="71" y="179"/>
                  <a:pt x="75" y="179"/>
                </a:cubicBezTo>
                <a:cubicBezTo>
                  <a:pt x="78" y="179"/>
                  <a:pt x="88" y="107"/>
                  <a:pt x="88" y="71"/>
                </a:cubicBezTo>
                <a:cubicBezTo>
                  <a:pt x="88" y="51"/>
                  <a:pt x="93" y="0"/>
                  <a:pt x="99" y="0"/>
                </a:cubicBezTo>
                <a:cubicBezTo>
                  <a:pt x="104" y="0"/>
                  <a:pt x="106" y="30"/>
                  <a:pt x="107" y="44"/>
                </a:cubicBezTo>
                <a:cubicBezTo>
                  <a:pt x="108" y="59"/>
                  <a:pt x="114" y="82"/>
                  <a:pt x="126" y="79"/>
                </a:cubicBezTo>
                <a:cubicBezTo>
                  <a:pt x="138" y="77"/>
                  <a:pt x="157" y="55"/>
                  <a:pt x="170" y="57"/>
                </a:cubicBezTo>
                <a:cubicBezTo>
                  <a:pt x="195" y="60"/>
                  <a:pt x="214" y="79"/>
                  <a:pt x="244" y="118"/>
                </a:cubicBezTo>
              </a:path>
            </a:pathLst>
          </a:custGeom>
          <a:noFill/>
          <a:ln w="19050">
            <a:solidFill>
              <a:srgbClr val="E60000"/>
            </a:solidFill>
            <a:round/>
            <a:headEnd/>
            <a:tailEnd/>
          </a:ln>
          <a:extLst>
            <a:ext uri="{909E8E84-426E-40DD-AFC4-6F175D3DCCD1}">
              <a14:hiddenFill xmlns:a14="http://schemas.microsoft.com/office/drawing/2010/main" xmlns="">
                <a:solidFill>
                  <a:srgbClr val="FFFFFF"/>
                </a:solidFill>
              </a14:hiddenFill>
            </a:ext>
          </a:extLst>
        </p:spPr>
        <p:txBody>
          <a:bodyPr lIns="121917" tIns="60958" rIns="121917" bIns="60958"/>
          <a:lstStyle/>
          <a:p>
            <a:endParaRPr lang="en-US"/>
          </a:p>
        </p:txBody>
      </p:sp>
      <p:sp>
        <p:nvSpPr>
          <p:cNvPr id="162869" name="Freeform 140"/>
          <p:cNvSpPr>
            <a:spLocks/>
          </p:cNvSpPr>
          <p:nvPr/>
        </p:nvSpPr>
        <p:spPr bwMode="auto">
          <a:xfrm>
            <a:off x="6540501" y="4673600"/>
            <a:ext cx="690033" cy="431800"/>
          </a:xfrm>
          <a:custGeom>
            <a:avLst/>
            <a:gdLst>
              <a:gd name="T0" fmla="*/ 0 w 244"/>
              <a:gd name="T1" fmla="*/ 2147483647 h 179"/>
              <a:gd name="T2" fmla="*/ 2147483647 w 244"/>
              <a:gd name="T3" fmla="*/ 2147483647 h 179"/>
              <a:gd name="T4" fmla="*/ 2147483647 w 244"/>
              <a:gd name="T5" fmla="*/ 2147483647 h 179"/>
              <a:gd name="T6" fmla="*/ 2147483647 w 244"/>
              <a:gd name="T7" fmla="*/ 2147483647 h 179"/>
              <a:gd name="T8" fmla="*/ 2147483647 w 244"/>
              <a:gd name="T9" fmla="*/ 2147483647 h 179"/>
              <a:gd name="T10" fmla="*/ 2147483647 w 244"/>
              <a:gd name="T11" fmla="*/ 0 h 179"/>
              <a:gd name="T12" fmla="*/ 2147483647 w 244"/>
              <a:gd name="T13" fmla="*/ 2147483647 h 179"/>
              <a:gd name="T14" fmla="*/ 2147483647 w 244"/>
              <a:gd name="T15" fmla="*/ 2147483647 h 179"/>
              <a:gd name="T16" fmla="*/ 2147483647 w 244"/>
              <a:gd name="T17" fmla="*/ 2147483647 h 179"/>
              <a:gd name="T18" fmla="*/ 2147483647 w 244"/>
              <a:gd name="T19" fmla="*/ 2147483647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179"/>
              <a:gd name="T32" fmla="*/ 244 w 244"/>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179">
                <a:moveTo>
                  <a:pt x="0" y="159"/>
                </a:moveTo>
                <a:cubicBezTo>
                  <a:pt x="0" y="159"/>
                  <a:pt x="13" y="159"/>
                  <a:pt x="25" y="159"/>
                </a:cubicBezTo>
                <a:cubicBezTo>
                  <a:pt x="37" y="159"/>
                  <a:pt x="57" y="155"/>
                  <a:pt x="67" y="116"/>
                </a:cubicBezTo>
                <a:cubicBezTo>
                  <a:pt x="68" y="148"/>
                  <a:pt x="71" y="179"/>
                  <a:pt x="75" y="179"/>
                </a:cubicBezTo>
                <a:cubicBezTo>
                  <a:pt x="78" y="179"/>
                  <a:pt x="88" y="107"/>
                  <a:pt x="88" y="71"/>
                </a:cubicBezTo>
                <a:cubicBezTo>
                  <a:pt x="88" y="51"/>
                  <a:pt x="93" y="0"/>
                  <a:pt x="99" y="0"/>
                </a:cubicBezTo>
                <a:cubicBezTo>
                  <a:pt x="104" y="0"/>
                  <a:pt x="106" y="30"/>
                  <a:pt x="107" y="44"/>
                </a:cubicBezTo>
                <a:cubicBezTo>
                  <a:pt x="108" y="59"/>
                  <a:pt x="114" y="82"/>
                  <a:pt x="126" y="79"/>
                </a:cubicBezTo>
                <a:cubicBezTo>
                  <a:pt x="138" y="77"/>
                  <a:pt x="157" y="55"/>
                  <a:pt x="170" y="57"/>
                </a:cubicBezTo>
                <a:cubicBezTo>
                  <a:pt x="195" y="60"/>
                  <a:pt x="214" y="79"/>
                  <a:pt x="244" y="118"/>
                </a:cubicBezTo>
              </a:path>
            </a:pathLst>
          </a:custGeom>
          <a:noFill/>
          <a:ln w="19050">
            <a:solidFill>
              <a:srgbClr val="E60000"/>
            </a:solidFill>
            <a:round/>
            <a:headEnd/>
            <a:tailEnd/>
          </a:ln>
          <a:extLst>
            <a:ext uri="{909E8E84-426E-40DD-AFC4-6F175D3DCCD1}">
              <a14:hiddenFill xmlns:a14="http://schemas.microsoft.com/office/drawing/2010/main" xmlns="">
                <a:solidFill>
                  <a:srgbClr val="FFFFFF"/>
                </a:solidFill>
              </a14:hiddenFill>
            </a:ext>
          </a:extLst>
        </p:spPr>
        <p:txBody>
          <a:bodyPr lIns="121917" tIns="60958" rIns="121917" bIns="60958"/>
          <a:lstStyle/>
          <a:p>
            <a:endParaRPr lang="en-US"/>
          </a:p>
        </p:txBody>
      </p:sp>
      <p:grpSp>
        <p:nvGrpSpPr>
          <p:cNvPr id="162870" name="Groupe 73"/>
          <p:cNvGrpSpPr>
            <a:grpSpLocks noChangeAspect="1"/>
          </p:cNvGrpSpPr>
          <p:nvPr/>
        </p:nvGrpSpPr>
        <p:grpSpPr bwMode="auto">
          <a:xfrm>
            <a:off x="986367" y="2992967"/>
            <a:ext cx="1293284" cy="1297517"/>
            <a:chOff x="2667000" y="1768476"/>
            <a:chExt cx="779462" cy="781050"/>
          </a:xfrm>
        </p:grpSpPr>
        <p:sp>
          <p:nvSpPr>
            <p:cNvPr id="162950" name="Freeform 9"/>
            <p:cNvSpPr>
              <a:spLocks/>
            </p:cNvSpPr>
            <p:nvPr/>
          </p:nvSpPr>
          <p:spPr bwMode="auto">
            <a:xfrm>
              <a:off x="3181350" y="2106613"/>
              <a:ext cx="6350" cy="26988"/>
            </a:xfrm>
            <a:custGeom>
              <a:avLst/>
              <a:gdLst>
                <a:gd name="T0" fmla="*/ 0 w 3"/>
                <a:gd name="T1" fmla="*/ 2147483647 h 13"/>
                <a:gd name="T2" fmla="*/ 2147483647 w 3"/>
                <a:gd name="T3" fmla="*/ 0 h 13"/>
                <a:gd name="T4" fmla="*/ 0 w 3"/>
                <a:gd name="T5" fmla="*/ 2147483647 h 13"/>
                <a:gd name="T6" fmla="*/ 0 60000 65536"/>
                <a:gd name="T7" fmla="*/ 0 60000 65536"/>
                <a:gd name="T8" fmla="*/ 0 60000 65536"/>
                <a:gd name="T9" fmla="*/ 0 w 3"/>
                <a:gd name="T10" fmla="*/ 0 h 13"/>
                <a:gd name="T11" fmla="*/ 3 w 3"/>
                <a:gd name="T12" fmla="*/ 13 h 13"/>
              </a:gdLst>
              <a:ahLst/>
              <a:cxnLst>
                <a:cxn ang="T6">
                  <a:pos x="T0" y="T1"/>
                </a:cxn>
                <a:cxn ang="T7">
                  <a:pos x="T2" y="T3"/>
                </a:cxn>
                <a:cxn ang="T8">
                  <a:pos x="T4" y="T5"/>
                </a:cxn>
              </a:cxnLst>
              <a:rect l="T9" t="T10" r="T11" b="T12"/>
              <a:pathLst>
                <a:path w="3" h="13">
                  <a:moveTo>
                    <a:pt x="0" y="13"/>
                  </a:moveTo>
                  <a:cubicBezTo>
                    <a:pt x="1" y="10"/>
                    <a:pt x="1" y="2"/>
                    <a:pt x="3" y="0"/>
                  </a:cubicBezTo>
                  <a:cubicBezTo>
                    <a:pt x="0" y="2"/>
                    <a:pt x="0" y="10"/>
                    <a:pt x="0" y="13"/>
                  </a:cubicBezTo>
                </a:path>
              </a:pathLst>
            </a:custGeom>
            <a:solidFill>
              <a:srgbClr val="000000"/>
            </a:solidFill>
            <a:ln w="1588">
              <a:solidFill>
                <a:srgbClr val="1D1D1B"/>
              </a:solidFill>
              <a:miter lim="800000"/>
              <a:headEnd/>
              <a:tailEnd/>
            </a:ln>
          </p:spPr>
          <p:txBody>
            <a:bodyPr/>
            <a:lstStyle/>
            <a:p>
              <a:endParaRPr lang="en-US"/>
            </a:p>
          </p:txBody>
        </p:sp>
        <p:sp>
          <p:nvSpPr>
            <p:cNvPr id="162951" name="Freeform 10"/>
            <p:cNvSpPr>
              <a:spLocks/>
            </p:cNvSpPr>
            <p:nvPr/>
          </p:nvSpPr>
          <p:spPr bwMode="auto">
            <a:xfrm>
              <a:off x="3181350" y="2106613"/>
              <a:ext cx="6350" cy="26988"/>
            </a:xfrm>
            <a:custGeom>
              <a:avLst/>
              <a:gdLst>
                <a:gd name="T0" fmla="*/ 0 w 3"/>
                <a:gd name="T1" fmla="*/ 2147483647 h 13"/>
                <a:gd name="T2" fmla="*/ 2147483647 w 3"/>
                <a:gd name="T3" fmla="*/ 0 h 13"/>
                <a:gd name="T4" fmla="*/ 0 w 3"/>
                <a:gd name="T5" fmla="*/ 2147483647 h 13"/>
                <a:gd name="T6" fmla="*/ 0 60000 65536"/>
                <a:gd name="T7" fmla="*/ 0 60000 65536"/>
                <a:gd name="T8" fmla="*/ 0 60000 65536"/>
                <a:gd name="T9" fmla="*/ 0 w 3"/>
                <a:gd name="T10" fmla="*/ 0 h 13"/>
                <a:gd name="T11" fmla="*/ 3 w 3"/>
                <a:gd name="T12" fmla="*/ 13 h 13"/>
              </a:gdLst>
              <a:ahLst/>
              <a:cxnLst>
                <a:cxn ang="T6">
                  <a:pos x="T0" y="T1"/>
                </a:cxn>
                <a:cxn ang="T7">
                  <a:pos x="T2" y="T3"/>
                </a:cxn>
                <a:cxn ang="T8">
                  <a:pos x="T4" y="T5"/>
                </a:cxn>
              </a:cxnLst>
              <a:rect l="T9" t="T10" r="T11" b="T12"/>
              <a:pathLst>
                <a:path w="3" h="13">
                  <a:moveTo>
                    <a:pt x="0" y="13"/>
                  </a:moveTo>
                  <a:cubicBezTo>
                    <a:pt x="1" y="10"/>
                    <a:pt x="1" y="2"/>
                    <a:pt x="3" y="0"/>
                  </a:cubicBezTo>
                  <a:cubicBezTo>
                    <a:pt x="0" y="2"/>
                    <a:pt x="0" y="10"/>
                    <a:pt x="0" y="13"/>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52" name="Freeform 11"/>
            <p:cNvSpPr>
              <a:spLocks/>
            </p:cNvSpPr>
            <p:nvPr/>
          </p:nvSpPr>
          <p:spPr bwMode="auto">
            <a:xfrm>
              <a:off x="3148013" y="2114551"/>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solidFill>
              <a:srgbClr val="000000"/>
            </a:solidFill>
            <a:ln w="1588">
              <a:solidFill>
                <a:srgbClr val="1D1D1B"/>
              </a:solidFill>
              <a:miter lim="800000"/>
              <a:headEnd/>
              <a:tailEnd/>
            </a:ln>
          </p:spPr>
          <p:txBody>
            <a:bodyPr/>
            <a:lstStyle/>
            <a:p>
              <a:endParaRPr lang="en-US"/>
            </a:p>
          </p:txBody>
        </p:sp>
        <p:sp>
          <p:nvSpPr>
            <p:cNvPr id="162953" name="Freeform 12"/>
            <p:cNvSpPr>
              <a:spLocks/>
            </p:cNvSpPr>
            <p:nvPr/>
          </p:nvSpPr>
          <p:spPr bwMode="auto">
            <a:xfrm>
              <a:off x="3148013" y="2114551"/>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54" name="Freeform 13"/>
            <p:cNvSpPr>
              <a:spLocks/>
            </p:cNvSpPr>
            <p:nvPr/>
          </p:nvSpPr>
          <p:spPr bwMode="auto">
            <a:xfrm>
              <a:off x="3095625" y="2114551"/>
              <a:ext cx="52387" cy="28575"/>
            </a:xfrm>
            <a:custGeom>
              <a:avLst/>
              <a:gdLst>
                <a:gd name="T0" fmla="*/ 0 w 24"/>
                <a:gd name="T1" fmla="*/ 2147483647 h 13"/>
                <a:gd name="T2" fmla="*/ 2147483647 w 24"/>
                <a:gd name="T3" fmla="*/ 2147483647 h 13"/>
                <a:gd name="T4" fmla="*/ 2147483647 w 24"/>
                <a:gd name="T5" fmla="*/ 2147483647 h 13"/>
                <a:gd name="T6" fmla="*/ 2147483647 w 24"/>
                <a:gd name="T7" fmla="*/ 0 h 13"/>
                <a:gd name="T8" fmla="*/ 2147483647 w 24"/>
                <a:gd name="T9" fmla="*/ 2147483647 h 13"/>
                <a:gd name="T10" fmla="*/ 0 w 24"/>
                <a:gd name="T11" fmla="*/ 2147483647 h 13"/>
                <a:gd name="T12" fmla="*/ 0 60000 65536"/>
                <a:gd name="T13" fmla="*/ 0 60000 65536"/>
                <a:gd name="T14" fmla="*/ 0 60000 65536"/>
                <a:gd name="T15" fmla="*/ 0 60000 65536"/>
                <a:gd name="T16" fmla="*/ 0 60000 65536"/>
                <a:gd name="T17" fmla="*/ 0 60000 65536"/>
                <a:gd name="T18" fmla="*/ 0 w 24"/>
                <a:gd name="T19" fmla="*/ 0 h 13"/>
                <a:gd name="T20" fmla="*/ 24 w 2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4" h="13">
                  <a:moveTo>
                    <a:pt x="0" y="13"/>
                  </a:moveTo>
                  <a:cubicBezTo>
                    <a:pt x="2" y="11"/>
                    <a:pt x="5" y="5"/>
                    <a:pt x="11" y="3"/>
                  </a:cubicBezTo>
                  <a:cubicBezTo>
                    <a:pt x="14" y="2"/>
                    <a:pt x="17" y="3"/>
                    <a:pt x="19" y="3"/>
                  </a:cubicBezTo>
                  <a:cubicBezTo>
                    <a:pt x="21" y="3"/>
                    <a:pt x="23" y="1"/>
                    <a:pt x="24" y="0"/>
                  </a:cubicBezTo>
                  <a:cubicBezTo>
                    <a:pt x="22" y="3"/>
                    <a:pt x="16" y="1"/>
                    <a:pt x="11" y="2"/>
                  </a:cubicBezTo>
                  <a:cubicBezTo>
                    <a:pt x="4" y="4"/>
                    <a:pt x="2" y="11"/>
                    <a:pt x="0" y="13"/>
                  </a:cubicBezTo>
                </a:path>
              </a:pathLst>
            </a:custGeom>
            <a:solidFill>
              <a:srgbClr val="000000"/>
            </a:solidFill>
            <a:ln w="1588">
              <a:solidFill>
                <a:srgbClr val="1D1D1B"/>
              </a:solidFill>
              <a:miter lim="800000"/>
              <a:headEnd/>
              <a:tailEnd/>
            </a:ln>
          </p:spPr>
          <p:txBody>
            <a:bodyPr/>
            <a:lstStyle/>
            <a:p>
              <a:endParaRPr lang="en-US"/>
            </a:p>
          </p:txBody>
        </p:sp>
        <p:sp>
          <p:nvSpPr>
            <p:cNvPr id="162955" name="Freeform 14"/>
            <p:cNvSpPr>
              <a:spLocks/>
            </p:cNvSpPr>
            <p:nvPr/>
          </p:nvSpPr>
          <p:spPr bwMode="auto">
            <a:xfrm>
              <a:off x="3095625" y="2114551"/>
              <a:ext cx="52387" cy="28575"/>
            </a:xfrm>
            <a:custGeom>
              <a:avLst/>
              <a:gdLst>
                <a:gd name="T0" fmla="*/ 0 w 24"/>
                <a:gd name="T1" fmla="*/ 2147483647 h 13"/>
                <a:gd name="T2" fmla="*/ 2147483647 w 24"/>
                <a:gd name="T3" fmla="*/ 2147483647 h 13"/>
                <a:gd name="T4" fmla="*/ 2147483647 w 24"/>
                <a:gd name="T5" fmla="*/ 2147483647 h 13"/>
                <a:gd name="T6" fmla="*/ 2147483647 w 24"/>
                <a:gd name="T7" fmla="*/ 0 h 13"/>
                <a:gd name="T8" fmla="*/ 2147483647 w 24"/>
                <a:gd name="T9" fmla="*/ 2147483647 h 13"/>
                <a:gd name="T10" fmla="*/ 0 w 24"/>
                <a:gd name="T11" fmla="*/ 2147483647 h 13"/>
                <a:gd name="T12" fmla="*/ 0 60000 65536"/>
                <a:gd name="T13" fmla="*/ 0 60000 65536"/>
                <a:gd name="T14" fmla="*/ 0 60000 65536"/>
                <a:gd name="T15" fmla="*/ 0 60000 65536"/>
                <a:gd name="T16" fmla="*/ 0 60000 65536"/>
                <a:gd name="T17" fmla="*/ 0 60000 65536"/>
                <a:gd name="T18" fmla="*/ 0 w 24"/>
                <a:gd name="T19" fmla="*/ 0 h 13"/>
                <a:gd name="T20" fmla="*/ 24 w 2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4" h="13">
                  <a:moveTo>
                    <a:pt x="0" y="13"/>
                  </a:moveTo>
                  <a:cubicBezTo>
                    <a:pt x="2" y="11"/>
                    <a:pt x="5" y="5"/>
                    <a:pt x="11" y="3"/>
                  </a:cubicBezTo>
                  <a:cubicBezTo>
                    <a:pt x="14" y="2"/>
                    <a:pt x="17" y="3"/>
                    <a:pt x="19" y="3"/>
                  </a:cubicBezTo>
                  <a:cubicBezTo>
                    <a:pt x="21" y="3"/>
                    <a:pt x="23" y="1"/>
                    <a:pt x="24" y="0"/>
                  </a:cubicBezTo>
                  <a:cubicBezTo>
                    <a:pt x="22" y="3"/>
                    <a:pt x="16" y="1"/>
                    <a:pt x="11" y="2"/>
                  </a:cubicBezTo>
                  <a:cubicBezTo>
                    <a:pt x="4" y="4"/>
                    <a:pt x="2" y="11"/>
                    <a:pt x="0" y="13"/>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56" name="Freeform 15"/>
            <p:cNvSpPr>
              <a:spLocks/>
            </p:cNvSpPr>
            <p:nvPr/>
          </p:nvSpPr>
          <p:spPr bwMode="auto">
            <a:xfrm>
              <a:off x="3111500" y="2130426"/>
              <a:ext cx="55562" cy="52388"/>
            </a:xfrm>
            <a:custGeom>
              <a:avLst/>
              <a:gdLst>
                <a:gd name="T0" fmla="*/ 2147483647 w 26"/>
                <a:gd name="T1" fmla="*/ 2147483647 h 25"/>
                <a:gd name="T2" fmla="*/ 2147483647 w 26"/>
                <a:gd name="T3" fmla="*/ 2147483647 h 25"/>
                <a:gd name="T4" fmla="*/ 2147483647 w 26"/>
                <a:gd name="T5" fmla="*/ 0 h 25"/>
                <a:gd name="T6" fmla="*/ 2147483647 w 26"/>
                <a:gd name="T7" fmla="*/ 2147483647 h 25"/>
                <a:gd name="T8" fmla="*/ 2147483647 w 26"/>
                <a:gd name="T9" fmla="*/ 2147483647 h 25"/>
                <a:gd name="T10" fmla="*/ 0 w 26"/>
                <a:gd name="T11" fmla="*/ 2147483647 h 25"/>
                <a:gd name="T12" fmla="*/ 2147483647 w 26"/>
                <a:gd name="T13" fmla="*/ 2147483647 h 25"/>
                <a:gd name="T14" fmla="*/ 2147483647 w 26"/>
                <a:gd name="T15" fmla="*/ 2147483647 h 25"/>
                <a:gd name="T16" fmla="*/ 2147483647 w 26"/>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21" y="7"/>
                  </a:moveTo>
                  <a:cubicBezTo>
                    <a:pt x="20" y="9"/>
                    <a:pt x="16" y="15"/>
                    <a:pt x="11" y="13"/>
                  </a:cubicBezTo>
                  <a:cubicBezTo>
                    <a:pt x="5" y="10"/>
                    <a:pt x="4" y="4"/>
                    <a:pt x="4" y="0"/>
                  </a:cubicBezTo>
                  <a:cubicBezTo>
                    <a:pt x="3" y="3"/>
                    <a:pt x="4" y="11"/>
                    <a:pt x="10" y="14"/>
                  </a:cubicBezTo>
                  <a:cubicBezTo>
                    <a:pt x="12" y="15"/>
                    <a:pt x="13" y="15"/>
                    <a:pt x="15" y="14"/>
                  </a:cubicBezTo>
                  <a:cubicBezTo>
                    <a:pt x="9" y="18"/>
                    <a:pt x="3" y="21"/>
                    <a:pt x="0" y="19"/>
                  </a:cubicBezTo>
                  <a:cubicBezTo>
                    <a:pt x="6" y="25"/>
                    <a:pt x="23" y="11"/>
                    <a:pt x="26" y="9"/>
                  </a:cubicBezTo>
                  <a:cubicBezTo>
                    <a:pt x="25" y="9"/>
                    <a:pt x="22" y="10"/>
                    <a:pt x="19" y="12"/>
                  </a:cubicBezTo>
                  <a:cubicBezTo>
                    <a:pt x="20" y="10"/>
                    <a:pt x="21" y="8"/>
                    <a:pt x="21" y="7"/>
                  </a:cubicBezTo>
                </a:path>
              </a:pathLst>
            </a:custGeom>
            <a:solidFill>
              <a:srgbClr val="000000"/>
            </a:solidFill>
            <a:ln w="1588">
              <a:solidFill>
                <a:srgbClr val="1D1D1B"/>
              </a:solidFill>
              <a:miter lim="800000"/>
              <a:headEnd/>
              <a:tailEnd/>
            </a:ln>
          </p:spPr>
          <p:txBody>
            <a:bodyPr/>
            <a:lstStyle/>
            <a:p>
              <a:endParaRPr lang="en-US"/>
            </a:p>
          </p:txBody>
        </p:sp>
        <p:sp>
          <p:nvSpPr>
            <p:cNvPr id="162957" name="Freeform 16"/>
            <p:cNvSpPr>
              <a:spLocks/>
            </p:cNvSpPr>
            <p:nvPr/>
          </p:nvSpPr>
          <p:spPr bwMode="auto">
            <a:xfrm>
              <a:off x="3111500" y="2130426"/>
              <a:ext cx="55562" cy="52388"/>
            </a:xfrm>
            <a:custGeom>
              <a:avLst/>
              <a:gdLst>
                <a:gd name="T0" fmla="*/ 2147483647 w 26"/>
                <a:gd name="T1" fmla="*/ 2147483647 h 25"/>
                <a:gd name="T2" fmla="*/ 2147483647 w 26"/>
                <a:gd name="T3" fmla="*/ 2147483647 h 25"/>
                <a:gd name="T4" fmla="*/ 2147483647 w 26"/>
                <a:gd name="T5" fmla="*/ 0 h 25"/>
                <a:gd name="T6" fmla="*/ 2147483647 w 26"/>
                <a:gd name="T7" fmla="*/ 2147483647 h 25"/>
                <a:gd name="T8" fmla="*/ 2147483647 w 26"/>
                <a:gd name="T9" fmla="*/ 2147483647 h 25"/>
                <a:gd name="T10" fmla="*/ 0 w 26"/>
                <a:gd name="T11" fmla="*/ 2147483647 h 25"/>
                <a:gd name="T12" fmla="*/ 2147483647 w 26"/>
                <a:gd name="T13" fmla="*/ 2147483647 h 25"/>
                <a:gd name="T14" fmla="*/ 2147483647 w 26"/>
                <a:gd name="T15" fmla="*/ 2147483647 h 25"/>
                <a:gd name="T16" fmla="*/ 2147483647 w 26"/>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21" y="7"/>
                  </a:moveTo>
                  <a:cubicBezTo>
                    <a:pt x="20" y="9"/>
                    <a:pt x="16" y="15"/>
                    <a:pt x="11" y="13"/>
                  </a:cubicBezTo>
                  <a:cubicBezTo>
                    <a:pt x="5" y="10"/>
                    <a:pt x="4" y="4"/>
                    <a:pt x="4" y="0"/>
                  </a:cubicBezTo>
                  <a:cubicBezTo>
                    <a:pt x="3" y="3"/>
                    <a:pt x="4" y="11"/>
                    <a:pt x="10" y="14"/>
                  </a:cubicBezTo>
                  <a:cubicBezTo>
                    <a:pt x="12" y="15"/>
                    <a:pt x="13" y="15"/>
                    <a:pt x="15" y="14"/>
                  </a:cubicBezTo>
                  <a:cubicBezTo>
                    <a:pt x="9" y="18"/>
                    <a:pt x="3" y="21"/>
                    <a:pt x="0" y="19"/>
                  </a:cubicBezTo>
                  <a:cubicBezTo>
                    <a:pt x="6" y="25"/>
                    <a:pt x="23" y="11"/>
                    <a:pt x="26" y="9"/>
                  </a:cubicBezTo>
                  <a:cubicBezTo>
                    <a:pt x="25" y="9"/>
                    <a:pt x="22" y="10"/>
                    <a:pt x="19" y="12"/>
                  </a:cubicBezTo>
                  <a:cubicBezTo>
                    <a:pt x="20" y="10"/>
                    <a:pt x="21" y="8"/>
                    <a:pt x="21" y="7"/>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58" name="Freeform 17"/>
            <p:cNvSpPr>
              <a:spLocks/>
            </p:cNvSpPr>
            <p:nvPr/>
          </p:nvSpPr>
          <p:spPr bwMode="auto">
            <a:xfrm>
              <a:off x="3127375" y="2055813"/>
              <a:ext cx="52387" cy="49213"/>
            </a:xfrm>
            <a:custGeom>
              <a:avLst/>
              <a:gdLst>
                <a:gd name="T0" fmla="*/ 2147483647 w 24"/>
                <a:gd name="T1" fmla="*/ 2147483647 h 23"/>
                <a:gd name="T2" fmla="*/ 0 w 24"/>
                <a:gd name="T3" fmla="*/ 2147483647 h 23"/>
                <a:gd name="T4" fmla="*/ 2147483647 w 24"/>
                <a:gd name="T5" fmla="*/ 2147483647 h 23"/>
                <a:gd name="T6" fmla="*/ 2147483647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0 h 23"/>
                <a:gd name="T18" fmla="*/ 2147483647 w 24"/>
                <a:gd name="T19" fmla="*/ 2147483647 h 23"/>
                <a:gd name="T20" fmla="*/ 2147483647 w 24"/>
                <a:gd name="T21" fmla="*/ 2147483647 h 23"/>
                <a:gd name="T22" fmla="*/ 2147483647 w 24"/>
                <a:gd name="T23" fmla="*/ 214748364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3"/>
                <a:gd name="T38" fmla="*/ 24 w 24"/>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3">
                  <a:moveTo>
                    <a:pt x="6" y="17"/>
                  </a:moveTo>
                  <a:cubicBezTo>
                    <a:pt x="3" y="13"/>
                    <a:pt x="1" y="9"/>
                    <a:pt x="0" y="6"/>
                  </a:cubicBezTo>
                  <a:cubicBezTo>
                    <a:pt x="1" y="9"/>
                    <a:pt x="2" y="14"/>
                    <a:pt x="5" y="18"/>
                  </a:cubicBezTo>
                  <a:cubicBezTo>
                    <a:pt x="8" y="23"/>
                    <a:pt x="14" y="22"/>
                    <a:pt x="15" y="21"/>
                  </a:cubicBezTo>
                  <a:cubicBezTo>
                    <a:pt x="17" y="22"/>
                    <a:pt x="19" y="22"/>
                    <a:pt x="21" y="20"/>
                  </a:cubicBezTo>
                  <a:cubicBezTo>
                    <a:pt x="23" y="18"/>
                    <a:pt x="24" y="15"/>
                    <a:pt x="24" y="14"/>
                  </a:cubicBezTo>
                  <a:cubicBezTo>
                    <a:pt x="23" y="15"/>
                    <a:pt x="22" y="17"/>
                    <a:pt x="20" y="19"/>
                  </a:cubicBezTo>
                  <a:cubicBezTo>
                    <a:pt x="18" y="22"/>
                    <a:pt x="14" y="20"/>
                    <a:pt x="13" y="16"/>
                  </a:cubicBezTo>
                  <a:cubicBezTo>
                    <a:pt x="11" y="10"/>
                    <a:pt x="10" y="1"/>
                    <a:pt x="5" y="0"/>
                  </a:cubicBezTo>
                  <a:cubicBezTo>
                    <a:pt x="9" y="2"/>
                    <a:pt x="9" y="10"/>
                    <a:pt x="12" y="17"/>
                  </a:cubicBezTo>
                  <a:cubicBezTo>
                    <a:pt x="12" y="19"/>
                    <a:pt x="14" y="20"/>
                    <a:pt x="15" y="21"/>
                  </a:cubicBezTo>
                  <a:cubicBezTo>
                    <a:pt x="13" y="22"/>
                    <a:pt x="9" y="22"/>
                    <a:pt x="6" y="17"/>
                  </a:cubicBezTo>
                </a:path>
              </a:pathLst>
            </a:custGeom>
            <a:solidFill>
              <a:srgbClr val="000000"/>
            </a:solidFill>
            <a:ln w="1588">
              <a:solidFill>
                <a:srgbClr val="1D1D1B"/>
              </a:solidFill>
              <a:miter lim="800000"/>
              <a:headEnd/>
              <a:tailEnd/>
            </a:ln>
          </p:spPr>
          <p:txBody>
            <a:bodyPr/>
            <a:lstStyle/>
            <a:p>
              <a:endParaRPr lang="en-US"/>
            </a:p>
          </p:txBody>
        </p:sp>
        <p:sp>
          <p:nvSpPr>
            <p:cNvPr id="162959" name="Freeform 18"/>
            <p:cNvSpPr>
              <a:spLocks/>
            </p:cNvSpPr>
            <p:nvPr/>
          </p:nvSpPr>
          <p:spPr bwMode="auto">
            <a:xfrm>
              <a:off x="3127375" y="2055813"/>
              <a:ext cx="52387" cy="49213"/>
            </a:xfrm>
            <a:custGeom>
              <a:avLst/>
              <a:gdLst>
                <a:gd name="T0" fmla="*/ 2147483647 w 24"/>
                <a:gd name="T1" fmla="*/ 2147483647 h 23"/>
                <a:gd name="T2" fmla="*/ 0 w 24"/>
                <a:gd name="T3" fmla="*/ 2147483647 h 23"/>
                <a:gd name="T4" fmla="*/ 2147483647 w 24"/>
                <a:gd name="T5" fmla="*/ 2147483647 h 23"/>
                <a:gd name="T6" fmla="*/ 2147483647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0 h 23"/>
                <a:gd name="T18" fmla="*/ 2147483647 w 24"/>
                <a:gd name="T19" fmla="*/ 2147483647 h 23"/>
                <a:gd name="T20" fmla="*/ 2147483647 w 24"/>
                <a:gd name="T21" fmla="*/ 2147483647 h 23"/>
                <a:gd name="T22" fmla="*/ 2147483647 w 24"/>
                <a:gd name="T23" fmla="*/ 214748364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3"/>
                <a:gd name="T38" fmla="*/ 24 w 24"/>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3">
                  <a:moveTo>
                    <a:pt x="6" y="17"/>
                  </a:moveTo>
                  <a:cubicBezTo>
                    <a:pt x="3" y="13"/>
                    <a:pt x="1" y="9"/>
                    <a:pt x="0" y="6"/>
                  </a:cubicBezTo>
                  <a:cubicBezTo>
                    <a:pt x="1" y="9"/>
                    <a:pt x="2" y="14"/>
                    <a:pt x="5" y="18"/>
                  </a:cubicBezTo>
                  <a:cubicBezTo>
                    <a:pt x="8" y="23"/>
                    <a:pt x="14" y="22"/>
                    <a:pt x="15" y="21"/>
                  </a:cubicBezTo>
                  <a:cubicBezTo>
                    <a:pt x="17" y="22"/>
                    <a:pt x="19" y="22"/>
                    <a:pt x="21" y="20"/>
                  </a:cubicBezTo>
                  <a:cubicBezTo>
                    <a:pt x="23" y="18"/>
                    <a:pt x="24" y="15"/>
                    <a:pt x="24" y="14"/>
                  </a:cubicBezTo>
                  <a:cubicBezTo>
                    <a:pt x="23" y="15"/>
                    <a:pt x="22" y="17"/>
                    <a:pt x="20" y="19"/>
                  </a:cubicBezTo>
                  <a:cubicBezTo>
                    <a:pt x="18" y="22"/>
                    <a:pt x="14" y="20"/>
                    <a:pt x="13" y="16"/>
                  </a:cubicBezTo>
                  <a:cubicBezTo>
                    <a:pt x="11" y="10"/>
                    <a:pt x="10" y="1"/>
                    <a:pt x="5" y="0"/>
                  </a:cubicBezTo>
                  <a:cubicBezTo>
                    <a:pt x="9" y="2"/>
                    <a:pt x="9" y="10"/>
                    <a:pt x="12" y="17"/>
                  </a:cubicBezTo>
                  <a:cubicBezTo>
                    <a:pt x="12" y="19"/>
                    <a:pt x="14" y="20"/>
                    <a:pt x="15" y="21"/>
                  </a:cubicBezTo>
                  <a:cubicBezTo>
                    <a:pt x="13" y="22"/>
                    <a:pt x="9" y="22"/>
                    <a:pt x="6" y="17"/>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60" name="Freeform 19"/>
            <p:cNvSpPr>
              <a:spLocks/>
            </p:cNvSpPr>
            <p:nvPr/>
          </p:nvSpPr>
          <p:spPr bwMode="auto">
            <a:xfrm>
              <a:off x="3111500" y="2074863"/>
              <a:ext cx="26987" cy="20638"/>
            </a:xfrm>
            <a:custGeom>
              <a:avLst/>
              <a:gdLst>
                <a:gd name="T0" fmla="*/ 0 w 13"/>
                <a:gd name="T1" fmla="*/ 0 h 10"/>
                <a:gd name="T2" fmla="*/ 2147483647 w 13"/>
                <a:gd name="T3" fmla="*/ 2147483647 h 10"/>
                <a:gd name="T4" fmla="*/ 0 w 13"/>
                <a:gd name="T5" fmla="*/ 0 h 10"/>
                <a:gd name="T6" fmla="*/ 0 60000 65536"/>
                <a:gd name="T7" fmla="*/ 0 60000 65536"/>
                <a:gd name="T8" fmla="*/ 0 60000 65536"/>
                <a:gd name="T9" fmla="*/ 0 w 13"/>
                <a:gd name="T10" fmla="*/ 0 h 10"/>
                <a:gd name="T11" fmla="*/ 13 w 13"/>
                <a:gd name="T12" fmla="*/ 10 h 10"/>
              </a:gdLst>
              <a:ahLst/>
              <a:cxnLst>
                <a:cxn ang="T6">
                  <a:pos x="T0" y="T1"/>
                </a:cxn>
                <a:cxn ang="T7">
                  <a:pos x="T2" y="T3"/>
                </a:cxn>
                <a:cxn ang="T8">
                  <a:pos x="T4" y="T5"/>
                </a:cxn>
              </a:cxnLst>
              <a:rect l="T9" t="T10" r="T11" b="T12"/>
              <a:pathLst>
                <a:path w="13" h="10">
                  <a:moveTo>
                    <a:pt x="0" y="0"/>
                  </a:moveTo>
                  <a:cubicBezTo>
                    <a:pt x="1" y="4"/>
                    <a:pt x="11" y="10"/>
                    <a:pt x="13" y="10"/>
                  </a:cubicBezTo>
                  <a:cubicBezTo>
                    <a:pt x="11" y="8"/>
                    <a:pt x="3" y="3"/>
                    <a:pt x="0" y="0"/>
                  </a:cubicBezTo>
                </a:path>
              </a:pathLst>
            </a:custGeom>
            <a:solidFill>
              <a:srgbClr val="000000"/>
            </a:solidFill>
            <a:ln w="1588">
              <a:solidFill>
                <a:srgbClr val="1D1D1B"/>
              </a:solidFill>
              <a:miter lim="800000"/>
              <a:headEnd/>
              <a:tailEnd/>
            </a:ln>
          </p:spPr>
          <p:txBody>
            <a:bodyPr/>
            <a:lstStyle/>
            <a:p>
              <a:endParaRPr lang="en-US"/>
            </a:p>
          </p:txBody>
        </p:sp>
        <p:sp>
          <p:nvSpPr>
            <p:cNvPr id="162961" name="Freeform 20"/>
            <p:cNvSpPr>
              <a:spLocks/>
            </p:cNvSpPr>
            <p:nvPr/>
          </p:nvSpPr>
          <p:spPr bwMode="auto">
            <a:xfrm>
              <a:off x="3111500" y="2074863"/>
              <a:ext cx="26987" cy="20638"/>
            </a:xfrm>
            <a:custGeom>
              <a:avLst/>
              <a:gdLst>
                <a:gd name="T0" fmla="*/ 0 w 13"/>
                <a:gd name="T1" fmla="*/ 0 h 10"/>
                <a:gd name="T2" fmla="*/ 2147483647 w 13"/>
                <a:gd name="T3" fmla="*/ 2147483647 h 10"/>
                <a:gd name="T4" fmla="*/ 0 w 13"/>
                <a:gd name="T5" fmla="*/ 0 h 10"/>
                <a:gd name="T6" fmla="*/ 0 60000 65536"/>
                <a:gd name="T7" fmla="*/ 0 60000 65536"/>
                <a:gd name="T8" fmla="*/ 0 60000 65536"/>
                <a:gd name="T9" fmla="*/ 0 w 13"/>
                <a:gd name="T10" fmla="*/ 0 h 10"/>
                <a:gd name="T11" fmla="*/ 13 w 13"/>
                <a:gd name="T12" fmla="*/ 10 h 10"/>
              </a:gdLst>
              <a:ahLst/>
              <a:cxnLst>
                <a:cxn ang="T6">
                  <a:pos x="T0" y="T1"/>
                </a:cxn>
                <a:cxn ang="T7">
                  <a:pos x="T2" y="T3"/>
                </a:cxn>
                <a:cxn ang="T8">
                  <a:pos x="T4" y="T5"/>
                </a:cxn>
              </a:cxnLst>
              <a:rect l="T9" t="T10" r="T11" b="T12"/>
              <a:pathLst>
                <a:path w="13" h="10">
                  <a:moveTo>
                    <a:pt x="0" y="0"/>
                  </a:moveTo>
                  <a:cubicBezTo>
                    <a:pt x="1" y="4"/>
                    <a:pt x="11" y="10"/>
                    <a:pt x="13" y="10"/>
                  </a:cubicBezTo>
                  <a:cubicBezTo>
                    <a:pt x="11" y="8"/>
                    <a:pt x="3" y="3"/>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62" name="Freeform 21"/>
            <p:cNvSpPr>
              <a:spLocks/>
            </p:cNvSpPr>
            <p:nvPr/>
          </p:nvSpPr>
          <p:spPr bwMode="auto">
            <a:xfrm>
              <a:off x="3032126" y="1885951"/>
              <a:ext cx="141287" cy="165100"/>
            </a:xfrm>
            <a:custGeom>
              <a:avLst/>
              <a:gdLst>
                <a:gd name="T0" fmla="*/ 2147483647 w 66"/>
                <a:gd name="T1" fmla="*/ 2147483647 h 78"/>
                <a:gd name="T2" fmla="*/ 2147483647 w 66"/>
                <a:gd name="T3" fmla="*/ 2147483647 h 78"/>
                <a:gd name="T4" fmla="*/ 2147483647 w 66"/>
                <a:gd name="T5" fmla="*/ 2147483647 h 78"/>
                <a:gd name="T6" fmla="*/ 2147483647 w 66"/>
                <a:gd name="T7" fmla="*/ 2147483647 h 78"/>
                <a:gd name="T8" fmla="*/ 2147483647 w 66"/>
                <a:gd name="T9" fmla="*/ 2147483647 h 78"/>
                <a:gd name="T10" fmla="*/ 2147483647 w 66"/>
                <a:gd name="T11" fmla="*/ 2147483647 h 78"/>
                <a:gd name="T12" fmla="*/ 2147483647 w 66"/>
                <a:gd name="T13" fmla="*/ 2147483647 h 78"/>
                <a:gd name="T14" fmla="*/ 2147483647 w 66"/>
                <a:gd name="T15" fmla="*/ 2147483647 h 78"/>
                <a:gd name="T16" fmla="*/ 2147483647 w 66"/>
                <a:gd name="T17" fmla="*/ 2147483647 h 78"/>
                <a:gd name="T18" fmla="*/ 2147483647 w 66"/>
                <a:gd name="T19" fmla="*/ 2147483647 h 78"/>
                <a:gd name="T20" fmla="*/ 2147483647 w 66"/>
                <a:gd name="T21" fmla="*/ 2147483647 h 78"/>
                <a:gd name="T22" fmla="*/ 2147483647 w 66"/>
                <a:gd name="T23" fmla="*/ 2147483647 h 78"/>
                <a:gd name="T24" fmla="*/ 2147483647 w 66"/>
                <a:gd name="T25" fmla="*/ 2147483647 h 78"/>
                <a:gd name="T26" fmla="*/ 2147483647 w 66"/>
                <a:gd name="T27" fmla="*/ 2147483647 h 78"/>
                <a:gd name="T28" fmla="*/ 2147483647 w 66"/>
                <a:gd name="T29" fmla="*/ 2147483647 h 78"/>
                <a:gd name="T30" fmla="*/ 2147483647 w 66"/>
                <a:gd name="T31" fmla="*/ 2147483647 h 78"/>
                <a:gd name="T32" fmla="*/ 2147483647 w 66"/>
                <a:gd name="T33" fmla="*/ 2147483647 h 78"/>
                <a:gd name="T34" fmla="*/ 2147483647 w 66"/>
                <a:gd name="T35" fmla="*/ 2147483647 h 78"/>
                <a:gd name="T36" fmla="*/ 2147483647 w 66"/>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78"/>
                <a:gd name="T59" fmla="*/ 66 w 66"/>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78">
                  <a:moveTo>
                    <a:pt x="13" y="77"/>
                  </a:moveTo>
                  <a:cubicBezTo>
                    <a:pt x="8" y="73"/>
                    <a:pt x="3" y="61"/>
                    <a:pt x="9" y="52"/>
                  </a:cubicBezTo>
                  <a:cubicBezTo>
                    <a:pt x="11" y="47"/>
                    <a:pt x="17" y="43"/>
                    <a:pt x="19" y="48"/>
                  </a:cubicBezTo>
                  <a:cubicBezTo>
                    <a:pt x="21" y="51"/>
                    <a:pt x="22" y="54"/>
                    <a:pt x="22" y="56"/>
                  </a:cubicBezTo>
                  <a:cubicBezTo>
                    <a:pt x="22" y="56"/>
                    <a:pt x="21" y="56"/>
                    <a:pt x="21" y="56"/>
                  </a:cubicBezTo>
                  <a:cubicBezTo>
                    <a:pt x="21" y="56"/>
                    <a:pt x="22" y="56"/>
                    <a:pt x="22" y="57"/>
                  </a:cubicBezTo>
                  <a:cubicBezTo>
                    <a:pt x="22" y="57"/>
                    <a:pt x="22" y="57"/>
                    <a:pt x="22" y="57"/>
                  </a:cubicBezTo>
                  <a:cubicBezTo>
                    <a:pt x="22" y="57"/>
                    <a:pt x="22" y="57"/>
                    <a:pt x="22" y="57"/>
                  </a:cubicBezTo>
                  <a:cubicBezTo>
                    <a:pt x="23" y="63"/>
                    <a:pt x="24" y="74"/>
                    <a:pt x="21" y="78"/>
                  </a:cubicBezTo>
                  <a:cubicBezTo>
                    <a:pt x="26" y="75"/>
                    <a:pt x="25" y="61"/>
                    <a:pt x="22" y="57"/>
                  </a:cubicBezTo>
                  <a:cubicBezTo>
                    <a:pt x="22" y="54"/>
                    <a:pt x="23" y="50"/>
                    <a:pt x="21" y="47"/>
                  </a:cubicBezTo>
                  <a:cubicBezTo>
                    <a:pt x="20" y="45"/>
                    <a:pt x="17" y="43"/>
                    <a:pt x="14" y="44"/>
                  </a:cubicBezTo>
                  <a:cubicBezTo>
                    <a:pt x="14" y="35"/>
                    <a:pt x="18" y="19"/>
                    <a:pt x="30" y="11"/>
                  </a:cubicBezTo>
                  <a:cubicBezTo>
                    <a:pt x="43" y="2"/>
                    <a:pt x="60" y="3"/>
                    <a:pt x="66" y="4"/>
                  </a:cubicBezTo>
                  <a:cubicBezTo>
                    <a:pt x="60" y="2"/>
                    <a:pt x="43" y="0"/>
                    <a:pt x="29" y="9"/>
                  </a:cubicBezTo>
                  <a:cubicBezTo>
                    <a:pt x="16" y="18"/>
                    <a:pt x="13" y="35"/>
                    <a:pt x="14" y="44"/>
                  </a:cubicBezTo>
                  <a:cubicBezTo>
                    <a:pt x="13" y="44"/>
                    <a:pt x="13" y="44"/>
                    <a:pt x="13" y="44"/>
                  </a:cubicBezTo>
                  <a:cubicBezTo>
                    <a:pt x="10" y="46"/>
                    <a:pt x="9" y="48"/>
                    <a:pt x="7" y="51"/>
                  </a:cubicBezTo>
                  <a:cubicBezTo>
                    <a:pt x="0" y="61"/>
                    <a:pt x="7" y="75"/>
                    <a:pt x="13" y="77"/>
                  </a:cubicBezTo>
                </a:path>
              </a:pathLst>
            </a:custGeom>
            <a:solidFill>
              <a:srgbClr val="000000"/>
            </a:solidFill>
            <a:ln w="1588">
              <a:solidFill>
                <a:srgbClr val="1D1D1B"/>
              </a:solidFill>
              <a:miter lim="800000"/>
              <a:headEnd/>
              <a:tailEnd/>
            </a:ln>
          </p:spPr>
          <p:txBody>
            <a:bodyPr/>
            <a:lstStyle/>
            <a:p>
              <a:endParaRPr lang="en-US"/>
            </a:p>
          </p:txBody>
        </p:sp>
        <p:sp>
          <p:nvSpPr>
            <p:cNvPr id="162963" name="Freeform 22"/>
            <p:cNvSpPr>
              <a:spLocks/>
            </p:cNvSpPr>
            <p:nvPr/>
          </p:nvSpPr>
          <p:spPr bwMode="auto">
            <a:xfrm>
              <a:off x="3032125" y="1885951"/>
              <a:ext cx="141287" cy="165100"/>
            </a:xfrm>
            <a:custGeom>
              <a:avLst/>
              <a:gdLst>
                <a:gd name="T0" fmla="*/ 2147483647 w 66"/>
                <a:gd name="T1" fmla="*/ 2147483647 h 78"/>
                <a:gd name="T2" fmla="*/ 2147483647 w 66"/>
                <a:gd name="T3" fmla="*/ 2147483647 h 78"/>
                <a:gd name="T4" fmla="*/ 2147483647 w 66"/>
                <a:gd name="T5" fmla="*/ 2147483647 h 78"/>
                <a:gd name="T6" fmla="*/ 2147483647 w 66"/>
                <a:gd name="T7" fmla="*/ 2147483647 h 78"/>
                <a:gd name="T8" fmla="*/ 2147483647 w 66"/>
                <a:gd name="T9" fmla="*/ 2147483647 h 78"/>
                <a:gd name="T10" fmla="*/ 2147483647 w 66"/>
                <a:gd name="T11" fmla="*/ 2147483647 h 78"/>
                <a:gd name="T12" fmla="*/ 2147483647 w 66"/>
                <a:gd name="T13" fmla="*/ 2147483647 h 78"/>
                <a:gd name="T14" fmla="*/ 2147483647 w 66"/>
                <a:gd name="T15" fmla="*/ 2147483647 h 78"/>
                <a:gd name="T16" fmla="*/ 2147483647 w 66"/>
                <a:gd name="T17" fmla="*/ 2147483647 h 78"/>
                <a:gd name="T18" fmla="*/ 2147483647 w 66"/>
                <a:gd name="T19" fmla="*/ 2147483647 h 78"/>
                <a:gd name="T20" fmla="*/ 2147483647 w 66"/>
                <a:gd name="T21" fmla="*/ 2147483647 h 78"/>
                <a:gd name="T22" fmla="*/ 2147483647 w 66"/>
                <a:gd name="T23" fmla="*/ 2147483647 h 78"/>
                <a:gd name="T24" fmla="*/ 2147483647 w 66"/>
                <a:gd name="T25" fmla="*/ 2147483647 h 78"/>
                <a:gd name="T26" fmla="*/ 2147483647 w 66"/>
                <a:gd name="T27" fmla="*/ 2147483647 h 78"/>
                <a:gd name="T28" fmla="*/ 2147483647 w 66"/>
                <a:gd name="T29" fmla="*/ 2147483647 h 78"/>
                <a:gd name="T30" fmla="*/ 2147483647 w 66"/>
                <a:gd name="T31" fmla="*/ 2147483647 h 78"/>
                <a:gd name="T32" fmla="*/ 2147483647 w 66"/>
                <a:gd name="T33" fmla="*/ 2147483647 h 78"/>
                <a:gd name="T34" fmla="*/ 2147483647 w 66"/>
                <a:gd name="T35" fmla="*/ 2147483647 h 78"/>
                <a:gd name="T36" fmla="*/ 2147483647 w 66"/>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78"/>
                <a:gd name="T59" fmla="*/ 66 w 66"/>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78">
                  <a:moveTo>
                    <a:pt x="13" y="77"/>
                  </a:moveTo>
                  <a:cubicBezTo>
                    <a:pt x="8" y="73"/>
                    <a:pt x="3" y="61"/>
                    <a:pt x="9" y="52"/>
                  </a:cubicBezTo>
                  <a:cubicBezTo>
                    <a:pt x="11" y="47"/>
                    <a:pt x="17" y="43"/>
                    <a:pt x="19" y="48"/>
                  </a:cubicBezTo>
                  <a:cubicBezTo>
                    <a:pt x="21" y="51"/>
                    <a:pt x="22" y="54"/>
                    <a:pt x="22" y="56"/>
                  </a:cubicBezTo>
                  <a:cubicBezTo>
                    <a:pt x="22" y="56"/>
                    <a:pt x="21" y="56"/>
                    <a:pt x="21" y="56"/>
                  </a:cubicBezTo>
                  <a:cubicBezTo>
                    <a:pt x="21" y="56"/>
                    <a:pt x="22" y="56"/>
                    <a:pt x="22" y="57"/>
                  </a:cubicBezTo>
                  <a:cubicBezTo>
                    <a:pt x="22" y="57"/>
                    <a:pt x="22" y="57"/>
                    <a:pt x="22" y="57"/>
                  </a:cubicBezTo>
                  <a:cubicBezTo>
                    <a:pt x="22" y="57"/>
                    <a:pt x="22" y="57"/>
                    <a:pt x="22" y="57"/>
                  </a:cubicBezTo>
                  <a:cubicBezTo>
                    <a:pt x="23" y="63"/>
                    <a:pt x="24" y="74"/>
                    <a:pt x="21" y="78"/>
                  </a:cubicBezTo>
                  <a:cubicBezTo>
                    <a:pt x="26" y="75"/>
                    <a:pt x="25" y="61"/>
                    <a:pt x="22" y="57"/>
                  </a:cubicBezTo>
                  <a:cubicBezTo>
                    <a:pt x="22" y="54"/>
                    <a:pt x="23" y="50"/>
                    <a:pt x="21" y="47"/>
                  </a:cubicBezTo>
                  <a:cubicBezTo>
                    <a:pt x="20" y="45"/>
                    <a:pt x="17" y="43"/>
                    <a:pt x="14" y="44"/>
                  </a:cubicBezTo>
                  <a:cubicBezTo>
                    <a:pt x="14" y="35"/>
                    <a:pt x="18" y="19"/>
                    <a:pt x="30" y="11"/>
                  </a:cubicBezTo>
                  <a:cubicBezTo>
                    <a:pt x="43" y="2"/>
                    <a:pt x="60" y="3"/>
                    <a:pt x="66" y="4"/>
                  </a:cubicBezTo>
                  <a:cubicBezTo>
                    <a:pt x="60" y="2"/>
                    <a:pt x="43" y="0"/>
                    <a:pt x="29" y="9"/>
                  </a:cubicBezTo>
                  <a:cubicBezTo>
                    <a:pt x="16" y="18"/>
                    <a:pt x="13" y="35"/>
                    <a:pt x="14" y="44"/>
                  </a:cubicBezTo>
                  <a:cubicBezTo>
                    <a:pt x="13" y="44"/>
                    <a:pt x="13" y="44"/>
                    <a:pt x="13" y="44"/>
                  </a:cubicBezTo>
                  <a:cubicBezTo>
                    <a:pt x="10" y="46"/>
                    <a:pt x="9" y="48"/>
                    <a:pt x="7" y="51"/>
                  </a:cubicBezTo>
                  <a:cubicBezTo>
                    <a:pt x="0" y="61"/>
                    <a:pt x="7" y="75"/>
                    <a:pt x="13" y="77"/>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64" name="Freeform 23"/>
            <p:cNvSpPr>
              <a:spLocks/>
            </p:cNvSpPr>
            <p:nvPr/>
          </p:nvSpPr>
          <p:spPr bwMode="auto">
            <a:xfrm>
              <a:off x="3057525" y="2022476"/>
              <a:ext cx="11112" cy="15875"/>
            </a:xfrm>
            <a:custGeom>
              <a:avLst/>
              <a:gdLst>
                <a:gd name="T0" fmla="*/ 2147483647 w 5"/>
                <a:gd name="T1" fmla="*/ 2147483647 h 8"/>
                <a:gd name="T2" fmla="*/ 2147483647 w 5"/>
                <a:gd name="T3" fmla="*/ 0 h 8"/>
                <a:gd name="T4" fmla="*/ 2147483647 w 5"/>
                <a:gd name="T5" fmla="*/ 2147483647 h 8"/>
                <a:gd name="T6" fmla="*/ 2147483647 w 5"/>
                <a:gd name="T7" fmla="*/ 2147483647 h 8"/>
                <a:gd name="T8" fmla="*/ 0 60000 65536"/>
                <a:gd name="T9" fmla="*/ 0 60000 65536"/>
                <a:gd name="T10" fmla="*/ 0 60000 65536"/>
                <a:gd name="T11" fmla="*/ 0 60000 65536"/>
                <a:gd name="T12" fmla="*/ 0 w 5"/>
                <a:gd name="T13" fmla="*/ 0 h 8"/>
                <a:gd name="T14" fmla="*/ 5 w 5"/>
                <a:gd name="T15" fmla="*/ 8 h 8"/>
              </a:gdLst>
              <a:ahLst/>
              <a:cxnLst>
                <a:cxn ang="T8">
                  <a:pos x="T0" y="T1"/>
                </a:cxn>
                <a:cxn ang="T9">
                  <a:pos x="T2" y="T3"/>
                </a:cxn>
                <a:cxn ang="T10">
                  <a:pos x="T4" y="T5"/>
                </a:cxn>
                <a:cxn ang="T11">
                  <a:pos x="T6" y="T7"/>
                </a:cxn>
              </a:cxnLst>
              <a:rect l="T12" t="T13" r="T14" b="T15"/>
              <a:pathLst>
                <a:path w="5" h="8">
                  <a:moveTo>
                    <a:pt x="3" y="8"/>
                  </a:moveTo>
                  <a:cubicBezTo>
                    <a:pt x="1" y="6"/>
                    <a:pt x="2" y="0"/>
                    <a:pt x="5" y="0"/>
                  </a:cubicBezTo>
                  <a:cubicBezTo>
                    <a:pt x="4" y="0"/>
                    <a:pt x="2" y="1"/>
                    <a:pt x="1" y="3"/>
                  </a:cubicBezTo>
                  <a:cubicBezTo>
                    <a:pt x="0" y="5"/>
                    <a:pt x="2" y="8"/>
                    <a:pt x="3" y="8"/>
                  </a:cubicBezTo>
                </a:path>
              </a:pathLst>
            </a:custGeom>
            <a:solidFill>
              <a:srgbClr val="000000"/>
            </a:solidFill>
            <a:ln w="1588">
              <a:solidFill>
                <a:srgbClr val="1D1D1B"/>
              </a:solidFill>
              <a:miter lim="800000"/>
              <a:headEnd/>
              <a:tailEnd/>
            </a:ln>
          </p:spPr>
          <p:txBody>
            <a:bodyPr/>
            <a:lstStyle/>
            <a:p>
              <a:endParaRPr lang="en-US"/>
            </a:p>
          </p:txBody>
        </p:sp>
        <p:sp>
          <p:nvSpPr>
            <p:cNvPr id="162965" name="Freeform 24"/>
            <p:cNvSpPr>
              <a:spLocks/>
            </p:cNvSpPr>
            <p:nvPr/>
          </p:nvSpPr>
          <p:spPr bwMode="auto">
            <a:xfrm>
              <a:off x="3057525" y="2022476"/>
              <a:ext cx="11112" cy="15875"/>
            </a:xfrm>
            <a:custGeom>
              <a:avLst/>
              <a:gdLst>
                <a:gd name="T0" fmla="*/ 2147483647 w 5"/>
                <a:gd name="T1" fmla="*/ 2147483647 h 8"/>
                <a:gd name="T2" fmla="*/ 2147483647 w 5"/>
                <a:gd name="T3" fmla="*/ 0 h 8"/>
                <a:gd name="T4" fmla="*/ 2147483647 w 5"/>
                <a:gd name="T5" fmla="*/ 2147483647 h 8"/>
                <a:gd name="T6" fmla="*/ 2147483647 w 5"/>
                <a:gd name="T7" fmla="*/ 2147483647 h 8"/>
                <a:gd name="T8" fmla="*/ 0 60000 65536"/>
                <a:gd name="T9" fmla="*/ 0 60000 65536"/>
                <a:gd name="T10" fmla="*/ 0 60000 65536"/>
                <a:gd name="T11" fmla="*/ 0 60000 65536"/>
                <a:gd name="T12" fmla="*/ 0 w 5"/>
                <a:gd name="T13" fmla="*/ 0 h 8"/>
                <a:gd name="T14" fmla="*/ 5 w 5"/>
                <a:gd name="T15" fmla="*/ 8 h 8"/>
              </a:gdLst>
              <a:ahLst/>
              <a:cxnLst>
                <a:cxn ang="T8">
                  <a:pos x="T0" y="T1"/>
                </a:cxn>
                <a:cxn ang="T9">
                  <a:pos x="T2" y="T3"/>
                </a:cxn>
                <a:cxn ang="T10">
                  <a:pos x="T4" y="T5"/>
                </a:cxn>
                <a:cxn ang="T11">
                  <a:pos x="T6" y="T7"/>
                </a:cxn>
              </a:cxnLst>
              <a:rect l="T12" t="T13" r="T14" b="T15"/>
              <a:pathLst>
                <a:path w="5" h="8">
                  <a:moveTo>
                    <a:pt x="3" y="8"/>
                  </a:moveTo>
                  <a:cubicBezTo>
                    <a:pt x="1" y="6"/>
                    <a:pt x="2" y="0"/>
                    <a:pt x="5" y="0"/>
                  </a:cubicBezTo>
                  <a:cubicBezTo>
                    <a:pt x="4" y="0"/>
                    <a:pt x="2" y="1"/>
                    <a:pt x="1" y="3"/>
                  </a:cubicBezTo>
                  <a:cubicBezTo>
                    <a:pt x="0" y="5"/>
                    <a:pt x="2" y="8"/>
                    <a:pt x="3" y="8"/>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66" name="Freeform 25"/>
            <p:cNvSpPr>
              <a:spLocks/>
            </p:cNvSpPr>
            <p:nvPr/>
          </p:nvSpPr>
          <p:spPr bwMode="auto">
            <a:xfrm>
              <a:off x="3051175" y="1985963"/>
              <a:ext cx="22225" cy="36513"/>
            </a:xfrm>
            <a:custGeom>
              <a:avLst/>
              <a:gdLst>
                <a:gd name="T0" fmla="*/ 2147483647 w 10"/>
                <a:gd name="T1" fmla="*/ 2147483647 h 17"/>
                <a:gd name="T2" fmla="*/ 2147483647 w 10"/>
                <a:gd name="T3" fmla="*/ 2147483647 h 17"/>
                <a:gd name="T4" fmla="*/ 0 w 10"/>
                <a:gd name="T5" fmla="*/ 2147483647 h 17"/>
                <a:gd name="T6" fmla="*/ 2147483647 w 10"/>
                <a:gd name="T7" fmla="*/ 2147483647 h 17"/>
                <a:gd name="T8" fmla="*/ 2147483647 w 10"/>
                <a:gd name="T9" fmla="*/ 2147483647 h 17"/>
                <a:gd name="T10" fmla="*/ 2147483647 w 10"/>
                <a:gd name="T11" fmla="*/ 2147483647 h 17"/>
                <a:gd name="T12" fmla="*/ 0 60000 65536"/>
                <a:gd name="T13" fmla="*/ 0 60000 65536"/>
                <a:gd name="T14" fmla="*/ 0 60000 65536"/>
                <a:gd name="T15" fmla="*/ 0 60000 65536"/>
                <a:gd name="T16" fmla="*/ 0 60000 65536"/>
                <a:gd name="T17" fmla="*/ 0 60000 65536"/>
                <a:gd name="T18" fmla="*/ 0 w 10"/>
                <a:gd name="T19" fmla="*/ 0 h 17"/>
                <a:gd name="T20" fmla="*/ 10 w 1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 h="17">
                  <a:moveTo>
                    <a:pt x="9" y="6"/>
                  </a:moveTo>
                  <a:cubicBezTo>
                    <a:pt x="9" y="4"/>
                    <a:pt x="5" y="1"/>
                    <a:pt x="3" y="4"/>
                  </a:cubicBezTo>
                  <a:cubicBezTo>
                    <a:pt x="1" y="5"/>
                    <a:pt x="0" y="7"/>
                    <a:pt x="0" y="8"/>
                  </a:cubicBezTo>
                  <a:cubicBezTo>
                    <a:pt x="1" y="6"/>
                    <a:pt x="6" y="0"/>
                    <a:pt x="8" y="6"/>
                  </a:cubicBezTo>
                  <a:cubicBezTo>
                    <a:pt x="9" y="11"/>
                    <a:pt x="7" y="15"/>
                    <a:pt x="6" y="17"/>
                  </a:cubicBezTo>
                  <a:cubicBezTo>
                    <a:pt x="7" y="15"/>
                    <a:pt x="10" y="11"/>
                    <a:pt x="9" y="6"/>
                  </a:cubicBezTo>
                </a:path>
              </a:pathLst>
            </a:custGeom>
            <a:solidFill>
              <a:srgbClr val="000000"/>
            </a:solidFill>
            <a:ln w="1588">
              <a:solidFill>
                <a:srgbClr val="1D1D1B"/>
              </a:solidFill>
              <a:miter lim="800000"/>
              <a:headEnd/>
              <a:tailEnd/>
            </a:ln>
          </p:spPr>
          <p:txBody>
            <a:bodyPr/>
            <a:lstStyle/>
            <a:p>
              <a:endParaRPr lang="en-US"/>
            </a:p>
          </p:txBody>
        </p:sp>
        <p:sp>
          <p:nvSpPr>
            <p:cNvPr id="162967" name="Freeform 26"/>
            <p:cNvSpPr>
              <a:spLocks/>
            </p:cNvSpPr>
            <p:nvPr/>
          </p:nvSpPr>
          <p:spPr bwMode="auto">
            <a:xfrm>
              <a:off x="3051175" y="1985963"/>
              <a:ext cx="22225" cy="36513"/>
            </a:xfrm>
            <a:custGeom>
              <a:avLst/>
              <a:gdLst>
                <a:gd name="T0" fmla="*/ 2147483647 w 10"/>
                <a:gd name="T1" fmla="*/ 2147483647 h 17"/>
                <a:gd name="T2" fmla="*/ 2147483647 w 10"/>
                <a:gd name="T3" fmla="*/ 2147483647 h 17"/>
                <a:gd name="T4" fmla="*/ 0 w 10"/>
                <a:gd name="T5" fmla="*/ 2147483647 h 17"/>
                <a:gd name="T6" fmla="*/ 2147483647 w 10"/>
                <a:gd name="T7" fmla="*/ 2147483647 h 17"/>
                <a:gd name="T8" fmla="*/ 2147483647 w 10"/>
                <a:gd name="T9" fmla="*/ 2147483647 h 17"/>
                <a:gd name="T10" fmla="*/ 2147483647 w 10"/>
                <a:gd name="T11" fmla="*/ 2147483647 h 17"/>
                <a:gd name="T12" fmla="*/ 0 60000 65536"/>
                <a:gd name="T13" fmla="*/ 0 60000 65536"/>
                <a:gd name="T14" fmla="*/ 0 60000 65536"/>
                <a:gd name="T15" fmla="*/ 0 60000 65536"/>
                <a:gd name="T16" fmla="*/ 0 60000 65536"/>
                <a:gd name="T17" fmla="*/ 0 60000 65536"/>
                <a:gd name="T18" fmla="*/ 0 w 10"/>
                <a:gd name="T19" fmla="*/ 0 h 17"/>
                <a:gd name="T20" fmla="*/ 10 w 1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 h="17">
                  <a:moveTo>
                    <a:pt x="9" y="6"/>
                  </a:moveTo>
                  <a:cubicBezTo>
                    <a:pt x="9" y="4"/>
                    <a:pt x="5" y="1"/>
                    <a:pt x="3" y="4"/>
                  </a:cubicBezTo>
                  <a:cubicBezTo>
                    <a:pt x="1" y="5"/>
                    <a:pt x="0" y="7"/>
                    <a:pt x="0" y="8"/>
                  </a:cubicBezTo>
                  <a:cubicBezTo>
                    <a:pt x="1" y="6"/>
                    <a:pt x="6" y="0"/>
                    <a:pt x="8" y="6"/>
                  </a:cubicBezTo>
                  <a:cubicBezTo>
                    <a:pt x="9" y="11"/>
                    <a:pt x="7" y="15"/>
                    <a:pt x="6" y="17"/>
                  </a:cubicBezTo>
                  <a:cubicBezTo>
                    <a:pt x="7" y="15"/>
                    <a:pt x="10" y="11"/>
                    <a:pt x="9" y="6"/>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68" name="Freeform 27"/>
            <p:cNvSpPr>
              <a:spLocks/>
            </p:cNvSpPr>
            <p:nvPr/>
          </p:nvSpPr>
          <p:spPr bwMode="auto">
            <a:xfrm>
              <a:off x="3049588" y="2051051"/>
              <a:ext cx="58737" cy="120650"/>
            </a:xfrm>
            <a:custGeom>
              <a:avLst/>
              <a:gdLst>
                <a:gd name="T0" fmla="*/ 2147483647 w 28"/>
                <a:gd name="T1" fmla="*/ 2147483647 h 57"/>
                <a:gd name="T2" fmla="*/ 2147483647 w 28"/>
                <a:gd name="T3" fmla="*/ 2147483647 h 57"/>
                <a:gd name="T4" fmla="*/ 2147483647 w 28"/>
                <a:gd name="T5" fmla="*/ 2147483647 h 57"/>
                <a:gd name="T6" fmla="*/ 2147483647 w 28"/>
                <a:gd name="T7" fmla="*/ 0 h 57"/>
                <a:gd name="T8" fmla="*/ 2147483647 w 28"/>
                <a:gd name="T9" fmla="*/ 2147483647 h 57"/>
                <a:gd name="T10" fmla="*/ 0 60000 65536"/>
                <a:gd name="T11" fmla="*/ 0 60000 65536"/>
                <a:gd name="T12" fmla="*/ 0 60000 65536"/>
                <a:gd name="T13" fmla="*/ 0 60000 65536"/>
                <a:gd name="T14" fmla="*/ 0 60000 65536"/>
                <a:gd name="T15" fmla="*/ 0 w 28"/>
                <a:gd name="T16" fmla="*/ 0 h 57"/>
                <a:gd name="T17" fmla="*/ 28 w 28"/>
                <a:gd name="T18" fmla="*/ 57 h 57"/>
              </a:gdLst>
              <a:ahLst/>
              <a:cxnLst>
                <a:cxn ang="T10">
                  <a:pos x="T0" y="T1"/>
                </a:cxn>
                <a:cxn ang="T11">
                  <a:pos x="T2" y="T3"/>
                </a:cxn>
                <a:cxn ang="T12">
                  <a:pos x="T4" y="T5"/>
                </a:cxn>
                <a:cxn ang="T13">
                  <a:pos x="T6" y="T7"/>
                </a:cxn>
                <a:cxn ang="T14">
                  <a:pos x="T8" y="T9"/>
                </a:cxn>
              </a:cxnLst>
              <a:rect l="T15" t="T16" r="T17" b="T18"/>
              <a:pathLst>
                <a:path w="28" h="57">
                  <a:moveTo>
                    <a:pt x="5" y="32"/>
                  </a:moveTo>
                  <a:cubicBezTo>
                    <a:pt x="8" y="45"/>
                    <a:pt x="20" y="57"/>
                    <a:pt x="28" y="56"/>
                  </a:cubicBezTo>
                  <a:cubicBezTo>
                    <a:pt x="21" y="56"/>
                    <a:pt x="10" y="45"/>
                    <a:pt x="7" y="31"/>
                  </a:cubicBezTo>
                  <a:cubicBezTo>
                    <a:pt x="2" y="19"/>
                    <a:pt x="2" y="5"/>
                    <a:pt x="5" y="0"/>
                  </a:cubicBezTo>
                  <a:cubicBezTo>
                    <a:pt x="0" y="5"/>
                    <a:pt x="0" y="19"/>
                    <a:pt x="5" y="32"/>
                  </a:cubicBezTo>
                </a:path>
              </a:pathLst>
            </a:custGeom>
            <a:solidFill>
              <a:srgbClr val="000000"/>
            </a:solidFill>
            <a:ln w="1588">
              <a:solidFill>
                <a:srgbClr val="1D1D1B"/>
              </a:solidFill>
              <a:miter lim="800000"/>
              <a:headEnd/>
              <a:tailEnd/>
            </a:ln>
          </p:spPr>
          <p:txBody>
            <a:bodyPr/>
            <a:lstStyle/>
            <a:p>
              <a:endParaRPr lang="en-US"/>
            </a:p>
          </p:txBody>
        </p:sp>
        <p:sp>
          <p:nvSpPr>
            <p:cNvPr id="162969" name="Freeform 28"/>
            <p:cNvSpPr>
              <a:spLocks/>
            </p:cNvSpPr>
            <p:nvPr/>
          </p:nvSpPr>
          <p:spPr bwMode="auto">
            <a:xfrm>
              <a:off x="3049588" y="2051051"/>
              <a:ext cx="58737" cy="120650"/>
            </a:xfrm>
            <a:custGeom>
              <a:avLst/>
              <a:gdLst>
                <a:gd name="T0" fmla="*/ 2147483647 w 28"/>
                <a:gd name="T1" fmla="*/ 2147483647 h 57"/>
                <a:gd name="T2" fmla="*/ 2147483647 w 28"/>
                <a:gd name="T3" fmla="*/ 2147483647 h 57"/>
                <a:gd name="T4" fmla="*/ 2147483647 w 28"/>
                <a:gd name="T5" fmla="*/ 2147483647 h 57"/>
                <a:gd name="T6" fmla="*/ 2147483647 w 28"/>
                <a:gd name="T7" fmla="*/ 0 h 57"/>
                <a:gd name="T8" fmla="*/ 2147483647 w 28"/>
                <a:gd name="T9" fmla="*/ 2147483647 h 57"/>
                <a:gd name="T10" fmla="*/ 0 60000 65536"/>
                <a:gd name="T11" fmla="*/ 0 60000 65536"/>
                <a:gd name="T12" fmla="*/ 0 60000 65536"/>
                <a:gd name="T13" fmla="*/ 0 60000 65536"/>
                <a:gd name="T14" fmla="*/ 0 60000 65536"/>
                <a:gd name="T15" fmla="*/ 0 w 28"/>
                <a:gd name="T16" fmla="*/ 0 h 57"/>
                <a:gd name="T17" fmla="*/ 28 w 28"/>
                <a:gd name="T18" fmla="*/ 57 h 57"/>
              </a:gdLst>
              <a:ahLst/>
              <a:cxnLst>
                <a:cxn ang="T10">
                  <a:pos x="T0" y="T1"/>
                </a:cxn>
                <a:cxn ang="T11">
                  <a:pos x="T2" y="T3"/>
                </a:cxn>
                <a:cxn ang="T12">
                  <a:pos x="T4" y="T5"/>
                </a:cxn>
                <a:cxn ang="T13">
                  <a:pos x="T6" y="T7"/>
                </a:cxn>
                <a:cxn ang="T14">
                  <a:pos x="T8" y="T9"/>
                </a:cxn>
              </a:cxnLst>
              <a:rect l="T15" t="T16" r="T17" b="T18"/>
              <a:pathLst>
                <a:path w="28" h="57">
                  <a:moveTo>
                    <a:pt x="5" y="32"/>
                  </a:moveTo>
                  <a:cubicBezTo>
                    <a:pt x="8" y="45"/>
                    <a:pt x="20" y="57"/>
                    <a:pt x="28" y="56"/>
                  </a:cubicBezTo>
                  <a:cubicBezTo>
                    <a:pt x="21" y="56"/>
                    <a:pt x="10" y="45"/>
                    <a:pt x="7" y="31"/>
                  </a:cubicBezTo>
                  <a:cubicBezTo>
                    <a:pt x="2" y="19"/>
                    <a:pt x="2" y="5"/>
                    <a:pt x="5" y="0"/>
                  </a:cubicBezTo>
                  <a:cubicBezTo>
                    <a:pt x="0" y="5"/>
                    <a:pt x="0" y="19"/>
                    <a:pt x="5" y="32"/>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70" name="Freeform 29"/>
            <p:cNvSpPr>
              <a:spLocks/>
            </p:cNvSpPr>
            <p:nvPr/>
          </p:nvSpPr>
          <p:spPr bwMode="auto">
            <a:xfrm>
              <a:off x="3073400" y="2051051"/>
              <a:ext cx="12700" cy="15875"/>
            </a:xfrm>
            <a:custGeom>
              <a:avLst/>
              <a:gdLst>
                <a:gd name="T0" fmla="*/ 0 w 6"/>
                <a:gd name="T1" fmla="*/ 0 h 7"/>
                <a:gd name="T2" fmla="*/ 2147483647 w 6"/>
                <a:gd name="T3" fmla="*/ 2147483647 h 7"/>
                <a:gd name="T4" fmla="*/ 0 w 6"/>
                <a:gd name="T5" fmla="*/ 0 h 7"/>
                <a:gd name="T6" fmla="*/ 0 60000 65536"/>
                <a:gd name="T7" fmla="*/ 0 60000 65536"/>
                <a:gd name="T8" fmla="*/ 0 60000 65536"/>
                <a:gd name="T9" fmla="*/ 0 w 6"/>
                <a:gd name="T10" fmla="*/ 0 h 7"/>
                <a:gd name="T11" fmla="*/ 6 w 6"/>
                <a:gd name="T12" fmla="*/ 7 h 7"/>
              </a:gdLst>
              <a:ahLst/>
              <a:cxnLst>
                <a:cxn ang="T6">
                  <a:pos x="T0" y="T1"/>
                </a:cxn>
                <a:cxn ang="T7">
                  <a:pos x="T2" y="T3"/>
                </a:cxn>
                <a:cxn ang="T8">
                  <a:pos x="T4" y="T5"/>
                </a:cxn>
              </a:cxnLst>
              <a:rect l="T9" t="T10" r="T11" b="T12"/>
              <a:pathLst>
                <a:path w="6" h="7">
                  <a:moveTo>
                    <a:pt x="0" y="0"/>
                  </a:moveTo>
                  <a:cubicBezTo>
                    <a:pt x="1" y="1"/>
                    <a:pt x="4" y="6"/>
                    <a:pt x="6" y="7"/>
                  </a:cubicBezTo>
                  <a:cubicBezTo>
                    <a:pt x="6" y="5"/>
                    <a:pt x="2" y="0"/>
                    <a:pt x="0" y="0"/>
                  </a:cubicBezTo>
                </a:path>
              </a:pathLst>
            </a:custGeom>
            <a:solidFill>
              <a:srgbClr val="000000"/>
            </a:solidFill>
            <a:ln w="1588">
              <a:solidFill>
                <a:srgbClr val="1D1D1B"/>
              </a:solidFill>
              <a:miter lim="800000"/>
              <a:headEnd/>
              <a:tailEnd/>
            </a:ln>
          </p:spPr>
          <p:txBody>
            <a:bodyPr/>
            <a:lstStyle/>
            <a:p>
              <a:endParaRPr lang="en-US"/>
            </a:p>
          </p:txBody>
        </p:sp>
        <p:sp>
          <p:nvSpPr>
            <p:cNvPr id="162971" name="Freeform 30"/>
            <p:cNvSpPr>
              <a:spLocks/>
            </p:cNvSpPr>
            <p:nvPr/>
          </p:nvSpPr>
          <p:spPr bwMode="auto">
            <a:xfrm>
              <a:off x="3073400" y="2051051"/>
              <a:ext cx="12700" cy="15875"/>
            </a:xfrm>
            <a:custGeom>
              <a:avLst/>
              <a:gdLst>
                <a:gd name="T0" fmla="*/ 0 w 6"/>
                <a:gd name="T1" fmla="*/ 0 h 7"/>
                <a:gd name="T2" fmla="*/ 2147483647 w 6"/>
                <a:gd name="T3" fmla="*/ 2147483647 h 7"/>
                <a:gd name="T4" fmla="*/ 0 w 6"/>
                <a:gd name="T5" fmla="*/ 0 h 7"/>
                <a:gd name="T6" fmla="*/ 0 60000 65536"/>
                <a:gd name="T7" fmla="*/ 0 60000 65536"/>
                <a:gd name="T8" fmla="*/ 0 60000 65536"/>
                <a:gd name="T9" fmla="*/ 0 w 6"/>
                <a:gd name="T10" fmla="*/ 0 h 7"/>
                <a:gd name="T11" fmla="*/ 6 w 6"/>
                <a:gd name="T12" fmla="*/ 7 h 7"/>
              </a:gdLst>
              <a:ahLst/>
              <a:cxnLst>
                <a:cxn ang="T6">
                  <a:pos x="T0" y="T1"/>
                </a:cxn>
                <a:cxn ang="T7">
                  <a:pos x="T2" y="T3"/>
                </a:cxn>
                <a:cxn ang="T8">
                  <a:pos x="T4" y="T5"/>
                </a:cxn>
              </a:cxnLst>
              <a:rect l="T9" t="T10" r="T11" b="T12"/>
              <a:pathLst>
                <a:path w="6" h="7">
                  <a:moveTo>
                    <a:pt x="0" y="0"/>
                  </a:moveTo>
                  <a:cubicBezTo>
                    <a:pt x="1" y="1"/>
                    <a:pt x="4" y="6"/>
                    <a:pt x="6" y="7"/>
                  </a:cubicBezTo>
                  <a:cubicBezTo>
                    <a:pt x="6" y="5"/>
                    <a:pt x="2" y="0"/>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72" name="Freeform 31"/>
            <p:cNvSpPr>
              <a:spLocks noEditPoints="1"/>
            </p:cNvSpPr>
            <p:nvPr/>
          </p:nvSpPr>
          <p:spPr bwMode="auto">
            <a:xfrm>
              <a:off x="3087688" y="1890713"/>
              <a:ext cx="203200" cy="176213"/>
            </a:xfrm>
            <a:custGeom>
              <a:avLst/>
              <a:gdLst>
                <a:gd name="T0" fmla="*/ 2147483647 w 96"/>
                <a:gd name="T1" fmla="*/ 2147483647 h 83"/>
                <a:gd name="T2" fmla="*/ 2147483647 w 96"/>
                <a:gd name="T3" fmla="*/ 2147483647 h 83"/>
                <a:gd name="T4" fmla="*/ 2147483647 w 96"/>
                <a:gd name="T5" fmla="*/ 2147483647 h 83"/>
                <a:gd name="T6" fmla="*/ 2147483647 w 96"/>
                <a:gd name="T7" fmla="*/ 2147483647 h 83"/>
                <a:gd name="T8" fmla="*/ 2147483647 w 96"/>
                <a:gd name="T9" fmla="*/ 2147483647 h 83"/>
                <a:gd name="T10" fmla="*/ 2147483647 w 96"/>
                <a:gd name="T11" fmla="*/ 2147483647 h 83"/>
                <a:gd name="T12" fmla="*/ 2147483647 w 96"/>
                <a:gd name="T13" fmla="*/ 2147483647 h 83"/>
                <a:gd name="T14" fmla="*/ 2147483647 w 96"/>
                <a:gd name="T15" fmla="*/ 2147483647 h 83"/>
                <a:gd name="T16" fmla="*/ 2147483647 w 96"/>
                <a:gd name="T17" fmla="*/ 2147483647 h 83"/>
                <a:gd name="T18" fmla="*/ 2147483647 w 96"/>
                <a:gd name="T19" fmla="*/ 2147483647 h 83"/>
                <a:gd name="T20" fmla="*/ 2147483647 w 96"/>
                <a:gd name="T21" fmla="*/ 2147483647 h 83"/>
                <a:gd name="T22" fmla="*/ 2147483647 w 96"/>
                <a:gd name="T23" fmla="*/ 2147483647 h 83"/>
                <a:gd name="T24" fmla="*/ 2147483647 w 96"/>
                <a:gd name="T25" fmla="*/ 2147483647 h 83"/>
                <a:gd name="T26" fmla="*/ 2147483647 w 96"/>
                <a:gd name="T27" fmla="*/ 2147483647 h 83"/>
                <a:gd name="T28" fmla="*/ 2147483647 w 96"/>
                <a:gd name="T29" fmla="*/ 2147483647 h 83"/>
                <a:gd name="T30" fmla="*/ 2147483647 w 96"/>
                <a:gd name="T31" fmla="*/ 2147483647 h 83"/>
                <a:gd name="T32" fmla="*/ 2147483647 w 96"/>
                <a:gd name="T33" fmla="*/ 2147483647 h 83"/>
                <a:gd name="T34" fmla="*/ 2147483647 w 96"/>
                <a:gd name="T35" fmla="*/ 2147483647 h 83"/>
                <a:gd name="T36" fmla="*/ 0 w 96"/>
                <a:gd name="T37" fmla="*/ 2147483647 h 83"/>
                <a:gd name="T38" fmla="*/ 2147483647 w 96"/>
                <a:gd name="T39" fmla="*/ 2147483647 h 83"/>
                <a:gd name="T40" fmla="*/ 2147483647 w 96"/>
                <a:gd name="T41" fmla="*/ 2147483647 h 83"/>
                <a:gd name="T42" fmla="*/ 2147483647 w 96"/>
                <a:gd name="T43" fmla="*/ 2147483647 h 83"/>
                <a:gd name="T44" fmla="*/ 2147483647 w 96"/>
                <a:gd name="T45" fmla="*/ 2147483647 h 83"/>
                <a:gd name="T46" fmla="*/ 2147483647 w 96"/>
                <a:gd name="T47" fmla="*/ 2147483647 h 83"/>
                <a:gd name="T48" fmla="*/ 2147483647 w 96"/>
                <a:gd name="T49" fmla="*/ 2147483647 h 83"/>
                <a:gd name="T50" fmla="*/ 2147483647 w 96"/>
                <a:gd name="T51" fmla="*/ 2147483647 h 83"/>
                <a:gd name="T52" fmla="*/ 2147483647 w 96"/>
                <a:gd name="T53" fmla="*/ 2147483647 h 83"/>
                <a:gd name="T54" fmla="*/ 2147483647 w 96"/>
                <a:gd name="T55" fmla="*/ 2147483647 h 83"/>
                <a:gd name="T56" fmla="*/ 2147483647 w 96"/>
                <a:gd name="T57" fmla="*/ 2147483647 h 83"/>
                <a:gd name="T58" fmla="*/ 2147483647 w 96"/>
                <a:gd name="T59" fmla="*/ 2147483647 h 83"/>
                <a:gd name="T60" fmla="*/ 2147483647 w 96"/>
                <a:gd name="T61" fmla="*/ 2147483647 h 83"/>
                <a:gd name="T62" fmla="*/ 2147483647 w 96"/>
                <a:gd name="T63" fmla="*/ 2147483647 h 83"/>
                <a:gd name="T64" fmla="*/ 2147483647 w 96"/>
                <a:gd name="T65" fmla="*/ 2147483647 h 83"/>
                <a:gd name="T66" fmla="*/ 2147483647 w 96"/>
                <a:gd name="T67" fmla="*/ 2147483647 h 83"/>
                <a:gd name="T68" fmla="*/ 2147483647 w 96"/>
                <a:gd name="T69" fmla="*/ 2147483647 h 83"/>
                <a:gd name="T70" fmla="*/ 2147483647 w 96"/>
                <a:gd name="T71" fmla="*/ 2147483647 h 83"/>
                <a:gd name="T72" fmla="*/ 2147483647 w 96"/>
                <a:gd name="T73" fmla="*/ 2147483647 h 83"/>
                <a:gd name="T74" fmla="*/ 2147483647 w 96"/>
                <a:gd name="T75" fmla="*/ 2147483647 h 83"/>
                <a:gd name="T76" fmla="*/ 2147483647 w 96"/>
                <a:gd name="T77" fmla="*/ 2147483647 h 83"/>
                <a:gd name="T78" fmla="*/ 2147483647 w 96"/>
                <a:gd name="T79" fmla="*/ 2147483647 h 83"/>
                <a:gd name="T80" fmla="*/ 2147483647 w 96"/>
                <a:gd name="T81" fmla="*/ 2147483647 h 83"/>
                <a:gd name="T82" fmla="*/ 2147483647 w 96"/>
                <a:gd name="T83" fmla="*/ 2147483647 h 83"/>
                <a:gd name="T84" fmla="*/ 2147483647 w 96"/>
                <a:gd name="T85" fmla="*/ 2147483647 h 83"/>
                <a:gd name="T86" fmla="*/ 2147483647 w 96"/>
                <a:gd name="T87" fmla="*/ 2147483647 h 83"/>
                <a:gd name="T88" fmla="*/ 2147483647 w 96"/>
                <a:gd name="T89" fmla="*/ 2147483647 h 83"/>
                <a:gd name="T90" fmla="*/ 2147483647 w 96"/>
                <a:gd name="T91" fmla="*/ 2147483647 h 83"/>
                <a:gd name="T92" fmla="*/ 2147483647 w 96"/>
                <a:gd name="T93" fmla="*/ 2147483647 h 83"/>
                <a:gd name="T94" fmla="*/ 2147483647 w 96"/>
                <a:gd name="T95" fmla="*/ 2147483647 h 83"/>
                <a:gd name="T96" fmla="*/ 2147483647 w 96"/>
                <a:gd name="T97" fmla="*/ 2147483647 h 83"/>
                <a:gd name="T98" fmla="*/ 2147483647 w 96"/>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83"/>
                <a:gd name="T152" fmla="*/ 96 w 96"/>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83">
                  <a:moveTo>
                    <a:pt x="50" y="2"/>
                  </a:moveTo>
                  <a:cubicBezTo>
                    <a:pt x="58" y="3"/>
                    <a:pt x="66" y="7"/>
                    <a:pt x="72" y="13"/>
                  </a:cubicBezTo>
                  <a:cubicBezTo>
                    <a:pt x="84" y="25"/>
                    <a:pt x="88" y="42"/>
                    <a:pt x="88" y="48"/>
                  </a:cubicBezTo>
                  <a:cubicBezTo>
                    <a:pt x="89" y="47"/>
                    <a:pt x="89" y="45"/>
                    <a:pt x="89" y="43"/>
                  </a:cubicBezTo>
                  <a:cubicBezTo>
                    <a:pt x="90" y="47"/>
                    <a:pt x="93" y="51"/>
                    <a:pt x="93" y="57"/>
                  </a:cubicBezTo>
                  <a:cubicBezTo>
                    <a:pt x="94" y="62"/>
                    <a:pt x="93" y="66"/>
                    <a:pt x="92" y="69"/>
                  </a:cubicBezTo>
                  <a:cubicBezTo>
                    <a:pt x="92" y="69"/>
                    <a:pt x="92" y="68"/>
                    <a:pt x="92" y="68"/>
                  </a:cubicBezTo>
                  <a:cubicBezTo>
                    <a:pt x="92" y="68"/>
                    <a:pt x="92" y="69"/>
                    <a:pt x="92" y="69"/>
                  </a:cubicBezTo>
                  <a:cubicBezTo>
                    <a:pt x="92" y="70"/>
                    <a:pt x="92" y="70"/>
                    <a:pt x="92" y="70"/>
                  </a:cubicBezTo>
                  <a:cubicBezTo>
                    <a:pt x="90" y="67"/>
                    <a:pt x="87" y="62"/>
                    <a:pt x="81" y="63"/>
                  </a:cubicBezTo>
                  <a:cubicBezTo>
                    <a:pt x="74" y="64"/>
                    <a:pt x="68" y="71"/>
                    <a:pt x="61" y="71"/>
                  </a:cubicBezTo>
                  <a:cubicBezTo>
                    <a:pt x="53" y="71"/>
                    <a:pt x="49" y="65"/>
                    <a:pt x="48" y="58"/>
                  </a:cubicBezTo>
                  <a:cubicBezTo>
                    <a:pt x="48" y="55"/>
                    <a:pt x="47" y="52"/>
                    <a:pt x="45" y="51"/>
                  </a:cubicBezTo>
                  <a:cubicBezTo>
                    <a:pt x="45" y="51"/>
                    <a:pt x="46" y="50"/>
                    <a:pt x="46" y="50"/>
                  </a:cubicBezTo>
                  <a:cubicBezTo>
                    <a:pt x="46" y="50"/>
                    <a:pt x="45" y="50"/>
                    <a:pt x="45" y="50"/>
                  </a:cubicBezTo>
                  <a:cubicBezTo>
                    <a:pt x="43" y="49"/>
                    <a:pt x="41" y="48"/>
                    <a:pt x="40" y="48"/>
                  </a:cubicBezTo>
                  <a:cubicBezTo>
                    <a:pt x="41" y="48"/>
                    <a:pt x="42" y="49"/>
                    <a:pt x="44" y="50"/>
                  </a:cubicBezTo>
                  <a:cubicBezTo>
                    <a:pt x="37" y="52"/>
                    <a:pt x="29" y="60"/>
                    <a:pt x="23" y="68"/>
                  </a:cubicBezTo>
                  <a:cubicBezTo>
                    <a:pt x="15" y="77"/>
                    <a:pt x="2" y="78"/>
                    <a:pt x="0" y="83"/>
                  </a:cubicBezTo>
                  <a:cubicBezTo>
                    <a:pt x="3" y="79"/>
                    <a:pt x="16" y="79"/>
                    <a:pt x="24" y="70"/>
                  </a:cubicBezTo>
                  <a:cubicBezTo>
                    <a:pt x="31" y="61"/>
                    <a:pt x="37" y="53"/>
                    <a:pt x="44" y="51"/>
                  </a:cubicBezTo>
                  <a:cubicBezTo>
                    <a:pt x="45" y="53"/>
                    <a:pt x="47" y="55"/>
                    <a:pt x="47" y="59"/>
                  </a:cubicBezTo>
                  <a:cubicBezTo>
                    <a:pt x="47" y="62"/>
                    <a:pt x="48" y="65"/>
                    <a:pt x="50" y="68"/>
                  </a:cubicBezTo>
                  <a:cubicBezTo>
                    <a:pt x="53" y="71"/>
                    <a:pt x="57" y="73"/>
                    <a:pt x="61" y="73"/>
                  </a:cubicBezTo>
                  <a:cubicBezTo>
                    <a:pt x="69" y="73"/>
                    <a:pt x="75" y="66"/>
                    <a:pt x="81" y="65"/>
                  </a:cubicBezTo>
                  <a:cubicBezTo>
                    <a:pt x="86" y="63"/>
                    <a:pt x="89" y="67"/>
                    <a:pt x="91" y="71"/>
                  </a:cubicBezTo>
                  <a:cubicBezTo>
                    <a:pt x="91" y="71"/>
                    <a:pt x="91" y="71"/>
                    <a:pt x="91" y="71"/>
                  </a:cubicBezTo>
                  <a:cubicBezTo>
                    <a:pt x="91" y="71"/>
                    <a:pt x="91" y="71"/>
                    <a:pt x="91" y="71"/>
                  </a:cubicBezTo>
                  <a:cubicBezTo>
                    <a:pt x="92" y="71"/>
                    <a:pt x="92" y="71"/>
                    <a:pt x="92" y="71"/>
                  </a:cubicBezTo>
                  <a:cubicBezTo>
                    <a:pt x="91" y="76"/>
                    <a:pt x="87" y="81"/>
                    <a:pt x="84" y="82"/>
                  </a:cubicBezTo>
                  <a:cubicBezTo>
                    <a:pt x="85" y="79"/>
                    <a:pt x="86" y="75"/>
                    <a:pt x="84" y="72"/>
                  </a:cubicBezTo>
                  <a:cubicBezTo>
                    <a:pt x="82" y="67"/>
                    <a:pt x="76" y="68"/>
                    <a:pt x="74" y="68"/>
                  </a:cubicBezTo>
                  <a:cubicBezTo>
                    <a:pt x="76" y="68"/>
                    <a:pt x="81" y="68"/>
                    <a:pt x="83" y="72"/>
                  </a:cubicBezTo>
                  <a:cubicBezTo>
                    <a:pt x="85" y="76"/>
                    <a:pt x="83" y="81"/>
                    <a:pt x="82" y="83"/>
                  </a:cubicBezTo>
                  <a:cubicBezTo>
                    <a:pt x="83" y="83"/>
                    <a:pt x="83" y="82"/>
                    <a:pt x="84" y="82"/>
                  </a:cubicBezTo>
                  <a:cubicBezTo>
                    <a:pt x="85" y="82"/>
                    <a:pt x="89" y="80"/>
                    <a:pt x="91" y="77"/>
                  </a:cubicBezTo>
                  <a:cubicBezTo>
                    <a:pt x="92" y="76"/>
                    <a:pt x="92" y="74"/>
                    <a:pt x="92" y="72"/>
                  </a:cubicBezTo>
                  <a:cubicBezTo>
                    <a:pt x="92" y="72"/>
                    <a:pt x="93" y="73"/>
                    <a:pt x="93" y="73"/>
                  </a:cubicBezTo>
                  <a:cubicBezTo>
                    <a:pt x="93" y="73"/>
                    <a:pt x="92" y="72"/>
                    <a:pt x="92" y="71"/>
                  </a:cubicBezTo>
                  <a:cubicBezTo>
                    <a:pt x="92" y="71"/>
                    <a:pt x="92" y="70"/>
                    <a:pt x="92" y="70"/>
                  </a:cubicBezTo>
                  <a:cubicBezTo>
                    <a:pt x="94" y="67"/>
                    <a:pt x="96" y="62"/>
                    <a:pt x="94" y="56"/>
                  </a:cubicBezTo>
                  <a:cubicBezTo>
                    <a:pt x="94" y="51"/>
                    <a:pt x="91" y="46"/>
                    <a:pt x="89" y="43"/>
                  </a:cubicBezTo>
                  <a:cubicBezTo>
                    <a:pt x="88" y="34"/>
                    <a:pt x="84" y="21"/>
                    <a:pt x="73" y="12"/>
                  </a:cubicBezTo>
                  <a:cubicBezTo>
                    <a:pt x="67" y="5"/>
                    <a:pt x="59" y="1"/>
                    <a:pt x="51" y="1"/>
                  </a:cubicBezTo>
                  <a:cubicBezTo>
                    <a:pt x="43" y="0"/>
                    <a:pt x="36" y="4"/>
                    <a:pt x="32" y="6"/>
                  </a:cubicBezTo>
                  <a:cubicBezTo>
                    <a:pt x="36" y="4"/>
                    <a:pt x="43" y="1"/>
                    <a:pt x="50" y="2"/>
                  </a:cubicBezTo>
                  <a:moveTo>
                    <a:pt x="92" y="70"/>
                  </a:moveTo>
                  <a:cubicBezTo>
                    <a:pt x="92" y="70"/>
                    <a:pt x="92" y="70"/>
                    <a:pt x="92" y="70"/>
                  </a:cubicBezTo>
                  <a:cubicBezTo>
                    <a:pt x="92" y="70"/>
                    <a:pt x="92" y="70"/>
                    <a:pt x="92" y="70"/>
                  </a:cubicBezTo>
                  <a:cubicBezTo>
                    <a:pt x="92" y="70"/>
                    <a:pt x="92" y="70"/>
                    <a:pt x="92" y="70"/>
                  </a:cubicBezTo>
                </a:path>
              </a:pathLst>
            </a:custGeom>
            <a:solidFill>
              <a:srgbClr val="000000"/>
            </a:solidFill>
            <a:ln w="1588">
              <a:solidFill>
                <a:srgbClr val="1D1D1B"/>
              </a:solidFill>
              <a:miter lim="800000"/>
              <a:headEnd/>
              <a:tailEnd/>
            </a:ln>
          </p:spPr>
          <p:txBody>
            <a:bodyPr/>
            <a:lstStyle/>
            <a:p>
              <a:endParaRPr lang="en-US"/>
            </a:p>
          </p:txBody>
        </p:sp>
        <p:sp>
          <p:nvSpPr>
            <p:cNvPr id="162973" name="Freeform 32"/>
            <p:cNvSpPr>
              <a:spLocks noEditPoints="1"/>
            </p:cNvSpPr>
            <p:nvPr/>
          </p:nvSpPr>
          <p:spPr bwMode="auto">
            <a:xfrm>
              <a:off x="3087688" y="1890713"/>
              <a:ext cx="203200" cy="176213"/>
            </a:xfrm>
            <a:custGeom>
              <a:avLst/>
              <a:gdLst>
                <a:gd name="T0" fmla="*/ 2147483647 w 96"/>
                <a:gd name="T1" fmla="*/ 2147483647 h 83"/>
                <a:gd name="T2" fmla="*/ 2147483647 w 96"/>
                <a:gd name="T3" fmla="*/ 2147483647 h 83"/>
                <a:gd name="T4" fmla="*/ 2147483647 w 96"/>
                <a:gd name="T5" fmla="*/ 2147483647 h 83"/>
                <a:gd name="T6" fmla="*/ 2147483647 w 96"/>
                <a:gd name="T7" fmla="*/ 2147483647 h 83"/>
                <a:gd name="T8" fmla="*/ 2147483647 w 96"/>
                <a:gd name="T9" fmla="*/ 2147483647 h 83"/>
                <a:gd name="T10" fmla="*/ 2147483647 w 96"/>
                <a:gd name="T11" fmla="*/ 2147483647 h 83"/>
                <a:gd name="T12" fmla="*/ 2147483647 w 96"/>
                <a:gd name="T13" fmla="*/ 2147483647 h 83"/>
                <a:gd name="T14" fmla="*/ 2147483647 w 96"/>
                <a:gd name="T15" fmla="*/ 2147483647 h 83"/>
                <a:gd name="T16" fmla="*/ 2147483647 w 96"/>
                <a:gd name="T17" fmla="*/ 2147483647 h 83"/>
                <a:gd name="T18" fmla="*/ 2147483647 w 96"/>
                <a:gd name="T19" fmla="*/ 2147483647 h 83"/>
                <a:gd name="T20" fmla="*/ 2147483647 w 96"/>
                <a:gd name="T21" fmla="*/ 2147483647 h 83"/>
                <a:gd name="T22" fmla="*/ 2147483647 w 96"/>
                <a:gd name="T23" fmla="*/ 2147483647 h 83"/>
                <a:gd name="T24" fmla="*/ 2147483647 w 96"/>
                <a:gd name="T25" fmla="*/ 2147483647 h 83"/>
                <a:gd name="T26" fmla="*/ 2147483647 w 96"/>
                <a:gd name="T27" fmla="*/ 2147483647 h 83"/>
                <a:gd name="T28" fmla="*/ 2147483647 w 96"/>
                <a:gd name="T29" fmla="*/ 2147483647 h 83"/>
                <a:gd name="T30" fmla="*/ 2147483647 w 96"/>
                <a:gd name="T31" fmla="*/ 2147483647 h 83"/>
                <a:gd name="T32" fmla="*/ 2147483647 w 96"/>
                <a:gd name="T33" fmla="*/ 2147483647 h 83"/>
                <a:gd name="T34" fmla="*/ 2147483647 w 96"/>
                <a:gd name="T35" fmla="*/ 2147483647 h 83"/>
                <a:gd name="T36" fmla="*/ 0 w 96"/>
                <a:gd name="T37" fmla="*/ 2147483647 h 83"/>
                <a:gd name="T38" fmla="*/ 2147483647 w 96"/>
                <a:gd name="T39" fmla="*/ 2147483647 h 83"/>
                <a:gd name="T40" fmla="*/ 2147483647 w 96"/>
                <a:gd name="T41" fmla="*/ 2147483647 h 83"/>
                <a:gd name="T42" fmla="*/ 2147483647 w 96"/>
                <a:gd name="T43" fmla="*/ 2147483647 h 83"/>
                <a:gd name="T44" fmla="*/ 2147483647 w 96"/>
                <a:gd name="T45" fmla="*/ 2147483647 h 83"/>
                <a:gd name="T46" fmla="*/ 2147483647 w 96"/>
                <a:gd name="T47" fmla="*/ 2147483647 h 83"/>
                <a:gd name="T48" fmla="*/ 2147483647 w 96"/>
                <a:gd name="T49" fmla="*/ 2147483647 h 83"/>
                <a:gd name="T50" fmla="*/ 2147483647 w 96"/>
                <a:gd name="T51" fmla="*/ 2147483647 h 83"/>
                <a:gd name="T52" fmla="*/ 2147483647 w 96"/>
                <a:gd name="T53" fmla="*/ 2147483647 h 83"/>
                <a:gd name="T54" fmla="*/ 2147483647 w 96"/>
                <a:gd name="T55" fmla="*/ 2147483647 h 83"/>
                <a:gd name="T56" fmla="*/ 2147483647 w 96"/>
                <a:gd name="T57" fmla="*/ 2147483647 h 83"/>
                <a:gd name="T58" fmla="*/ 2147483647 w 96"/>
                <a:gd name="T59" fmla="*/ 2147483647 h 83"/>
                <a:gd name="T60" fmla="*/ 2147483647 w 96"/>
                <a:gd name="T61" fmla="*/ 2147483647 h 83"/>
                <a:gd name="T62" fmla="*/ 2147483647 w 96"/>
                <a:gd name="T63" fmla="*/ 2147483647 h 83"/>
                <a:gd name="T64" fmla="*/ 2147483647 w 96"/>
                <a:gd name="T65" fmla="*/ 2147483647 h 83"/>
                <a:gd name="T66" fmla="*/ 2147483647 w 96"/>
                <a:gd name="T67" fmla="*/ 2147483647 h 83"/>
                <a:gd name="T68" fmla="*/ 2147483647 w 96"/>
                <a:gd name="T69" fmla="*/ 2147483647 h 83"/>
                <a:gd name="T70" fmla="*/ 2147483647 w 96"/>
                <a:gd name="T71" fmla="*/ 2147483647 h 83"/>
                <a:gd name="T72" fmla="*/ 2147483647 w 96"/>
                <a:gd name="T73" fmla="*/ 2147483647 h 83"/>
                <a:gd name="T74" fmla="*/ 2147483647 w 96"/>
                <a:gd name="T75" fmla="*/ 2147483647 h 83"/>
                <a:gd name="T76" fmla="*/ 2147483647 w 96"/>
                <a:gd name="T77" fmla="*/ 2147483647 h 83"/>
                <a:gd name="T78" fmla="*/ 2147483647 w 96"/>
                <a:gd name="T79" fmla="*/ 2147483647 h 83"/>
                <a:gd name="T80" fmla="*/ 2147483647 w 96"/>
                <a:gd name="T81" fmla="*/ 2147483647 h 83"/>
                <a:gd name="T82" fmla="*/ 2147483647 w 96"/>
                <a:gd name="T83" fmla="*/ 2147483647 h 83"/>
                <a:gd name="T84" fmla="*/ 2147483647 w 96"/>
                <a:gd name="T85" fmla="*/ 2147483647 h 83"/>
                <a:gd name="T86" fmla="*/ 2147483647 w 96"/>
                <a:gd name="T87" fmla="*/ 2147483647 h 83"/>
                <a:gd name="T88" fmla="*/ 2147483647 w 96"/>
                <a:gd name="T89" fmla="*/ 2147483647 h 83"/>
                <a:gd name="T90" fmla="*/ 2147483647 w 96"/>
                <a:gd name="T91" fmla="*/ 2147483647 h 83"/>
                <a:gd name="T92" fmla="*/ 2147483647 w 96"/>
                <a:gd name="T93" fmla="*/ 2147483647 h 83"/>
                <a:gd name="T94" fmla="*/ 2147483647 w 96"/>
                <a:gd name="T95" fmla="*/ 2147483647 h 83"/>
                <a:gd name="T96" fmla="*/ 2147483647 w 96"/>
                <a:gd name="T97" fmla="*/ 2147483647 h 83"/>
                <a:gd name="T98" fmla="*/ 2147483647 w 96"/>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83"/>
                <a:gd name="T152" fmla="*/ 96 w 96"/>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83">
                  <a:moveTo>
                    <a:pt x="50" y="2"/>
                  </a:moveTo>
                  <a:cubicBezTo>
                    <a:pt x="58" y="3"/>
                    <a:pt x="66" y="7"/>
                    <a:pt x="72" y="13"/>
                  </a:cubicBezTo>
                  <a:cubicBezTo>
                    <a:pt x="84" y="25"/>
                    <a:pt x="88" y="42"/>
                    <a:pt x="88" y="48"/>
                  </a:cubicBezTo>
                  <a:cubicBezTo>
                    <a:pt x="89" y="47"/>
                    <a:pt x="89" y="45"/>
                    <a:pt x="89" y="43"/>
                  </a:cubicBezTo>
                  <a:cubicBezTo>
                    <a:pt x="90" y="47"/>
                    <a:pt x="93" y="51"/>
                    <a:pt x="93" y="57"/>
                  </a:cubicBezTo>
                  <a:cubicBezTo>
                    <a:pt x="94" y="62"/>
                    <a:pt x="93" y="66"/>
                    <a:pt x="92" y="69"/>
                  </a:cubicBezTo>
                  <a:cubicBezTo>
                    <a:pt x="92" y="69"/>
                    <a:pt x="92" y="68"/>
                    <a:pt x="92" y="68"/>
                  </a:cubicBezTo>
                  <a:cubicBezTo>
                    <a:pt x="92" y="68"/>
                    <a:pt x="92" y="69"/>
                    <a:pt x="92" y="69"/>
                  </a:cubicBezTo>
                  <a:cubicBezTo>
                    <a:pt x="92" y="70"/>
                    <a:pt x="92" y="70"/>
                    <a:pt x="92" y="70"/>
                  </a:cubicBezTo>
                  <a:cubicBezTo>
                    <a:pt x="90" y="67"/>
                    <a:pt x="87" y="62"/>
                    <a:pt x="81" y="63"/>
                  </a:cubicBezTo>
                  <a:cubicBezTo>
                    <a:pt x="74" y="64"/>
                    <a:pt x="68" y="71"/>
                    <a:pt x="61" y="71"/>
                  </a:cubicBezTo>
                  <a:cubicBezTo>
                    <a:pt x="53" y="71"/>
                    <a:pt x="49" y="65"/>
                    <a:pt x="48" y="58"/>
                  </a:cubicBezTo>
                  <a:cubicBezTo>
                    <a:pt x="48" y="55"/>
                    <a:pt x="47" y="52"/>
                    <a:pt x="45" y="51"/>
                  </a:cubicBezTo>
                  <a:cubicBezTo>
                    <a:pt x="45" y="51"/>
                    <a:pt x="46" y="50"/>
                    <a:pt x="46" y="50"/>
                  </a:cubicBezTo>
                  <a:cubicBezTo>
                    <a:pt x="46" y="50"/>
                    <a:pt x="45" y="50"/>
                    <a:pt x="45" y="50"/>
                  </a:cubicBezTo>
                  <a:cubicBezTo>
                    <a:pt x="43" y="49"/>
                    <a:pt x="41" y="48"/>
                    <a:pt x="40" y="48"/>
                  </a:cubicBezTo>
                  <a:cubicBezTo>
                    <a:pt x="41" y="48"/>
                    <a:pt x="42" y="49"/>
                    <a:pt x="44" y="50"/>
                  </a:cubicBezTo>
                  <a:cubicBezTo>
                    <a:pt x="37" y="52"/>
                    <a:pt x="29" y="60"/>
                    <a:pt x="23" y="68"/>
                  </a:cubicBezTo>
                  <a:cubicBezTo>
                    <a:pt x="15" y="77"/>
                    <a:pt x="2" y="78"/>
                    <a:pt x="0" y="83"/>
                  </a:cubicBezTo>
                  <a:cubicBezTo>
                    <a:pt x="3" y="79"/>
                    <a:pt x="16" y="79"/>
                    <a:pt x="24" y="70"/>
                  </a:cubicBezTo>
                  <a:cubicBezTo>
                    <a:pt x="31" y="61"/>
                    <a:pt x="37" y="53"/>
                    <a:pt x="44" y="51"/>
                  </a:cubicBezTo>
                  <a:cubicBezTo>
                    <a:pt x="45" y="53"/>
                    <a:pt x="47" y="55"/>
                    <a:pt x="47" y="59"/>
                  </a:cubicBezTo>
                  <a:cubicBezTo>
                    <a:pt x="47" y="62"/>
                    <a:pt x="48" y="65"/>
                    <a:pt x="50" y="68"/>
                  </a:cubicBezTo>
                  <a:cubicBezTo>
                    <a:pt x="53" y="71"/>
                    <a:pt x="57" y="73"/>
                    <a:pt x="61" y="73"/>
                  </a:cubicBezTo>
                  <a:cubicBezTo>
                    <a:pt x="69" y="73"/>
                    <a:pt x="75" y="66"/>
                    <a:pt x="81" y="65"/>
                  </a:cubicBezTo>
                  <a:cubicBezTo>
                    <a:pt x="86" y="63"/>
                    <a:pt x="89" y="67"/>
                    <a:pt x="91" y="71"/>
                  </a:cubicBezTo>
                  <a:cubicBezTo>
                    <a:pt x="91" y="71"/>
                    <a:pt x="91" y="71"/>
                    <a:pt x="91" y="71"/>
                  </a:cubicBezTo>
                  <a:cubicBezTo>
                    <a:pt x="91" y="71"/>
                    <a:pt x="91" y="71"/>
                    <a:pt x="91" y="71"/>
                  </a:cubicBezTo>
                  <a:cubicBezTo>
                    <a:pt x="92" y="71"/>
                    <a:pt x="92" y="71"/>
                    <a:pt x="92" y="71"/>
                  </a:cubicBezTo>
                  <a:cubicBezTo>
                    <a:pt x="91" y="76"/>
                    <a:pt x="87" y="81"/>
                    <a:pt x="84" y="82"/>
                  </a:cubicBezTo>
                  <a:cubicBezTo>
                    <a:pt x="85" y="79"/>
                    <a:pt x="86" y="75"/>
                    <a:pt x="84" y="72"/>
                  </a:cubicBezTo>
                  <a:cubicBezTo>
                    <a:pt x="82" y="67"/>
                    <a:pt x="76" y="68"/>
                    <a:pt x="74" y="68"/>
                  </a:cubicBezTo>
                  <a:cubicBezTo>
                    <a:pt x="76" y="68"/>
                    <a:pt x="81" y="68"/>
                    <a:pt x="83" y="72"/>
                  </a:cubicBezTo>
                  <a:cubicBezTo>
                    <a:pt x="85" y="76"/>
                    <a:pt x="83" y="81"/>
                    <a:pt x="82" y="83"/>
                  </a:cubicBezTo>
                  <a:cubicBezTo>
                    <a:pt x="83" y="83"/>
                    <a:pt x="83" y="82"/>
                    <a:pt x="84" y="82"/>
                  </a:cubicBezTo>
                  <a:cubicBezTo>
                    <a:pt x="85" y="82"/>
                    <a:pt x="89" y="80"/>
                    <a:pt x="91" y="77"/>
                  </a:cubicBezTo>
                  <a:cubicBezTo>
                    <a:pt x="92" y="76"/>
                    <a:pt x="92" y="74"/>
                    <a:pt x="92" y="72"/>
                  </a:cubicBezTo>
                  <a:cubicBezTo>
                    <a:pt x="92" y="72"/>
                    <a:pt x="93" y="73"/>
                    <a:pt x="93" y="73"/>
                  </a:cubicBezTo>
                  <a:cubicBezTo>
                    <a:pt x="93" y="73"/>
                    <a:pt x="92" y="72"/>
                    <a:pt x="92" y="71"/>
                  </a:cubicBezTo>
                  <a:cubicBezTo>
                    <a:pt x="92" y="71"/>
                    <a:pt x="92" y="70"/>
                    <a:pt x="92" y="70"/>
                  </a:cubicBezTo>
                  <a:cubicBezTo>
                    <a:pt x="94" y="67"/>
                    <a:pt x="96" y="62"/>
                    <a:pt x="94" y="56"/>
                  </a:cubicBezTo>
                  <a:cubicBezTo>
                    <a:pt x="94" y="51"/>
                    <a:pt x="91" y="46"/>
                    <a:pt x="89" y="43"/>
                  </a:cubicBezTo>
                  <a:cubicBezTo>
                    <a:pt x="88" y="34"/>
                    <a:pt x="84" y="21"/>
                    <a:pt x="73" y="12"/>
                  </a:cubicBezTo>
                  <a:cubicBezTo>
                    <a:pt x="67" y="5"/>
                    <a:pt x="59" y="1"/>
                    <a:pt x="51" y="1"/>
                  </a:cubicBezTo>
                  <a:cubicBezTo>
                    <a:pt x="43" y="0"/>
                    <a:pt x="36" y="4"/>
                    <a:pt x="32" y="6"/>
                  </a:cubicBezTo>
                  <a:cubicBezTo>
                    <a:pt x="36" y="4"/>
                    <a:pt x="43" y="1"/>
                    <a:pt x="50" y="2"/>
                  </a:cubicBezTo>
                  <a:moveTo>
                    <a:pt x="92" y="70"/>
                  </a:moveTo>
                  <a:cubicBezTo>
                    <a:pt x="92" y="70"/>
                    <a:pt x="92" y="70"/>
                    <a:pt x="92" y="70"/>
                  </a:cubicBezTo>
                  <a:cubicBezTo>
                    <a:pt x="92" y="70"/>
                    <a:pt x="92" y="70"/>
                    <a:pt x="92" y="70"/>
                  </a:cubicBezTo>
                  <a:cubicBezTo>
                    <a:pt x="92" y="70"/>
                    <a:pt x="92" y="70"/>
                    <a:pt x="92" y="7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74" name="Freeform 33"/>
            <p:cNvSpPr>
              <a:spLocks/>
            </p:cNvSpPr>
            <p:nvPr/>
          </p:nvSpPr>
          <p:spPr bwMode="auto">
            <a:xfrm>
              <a:off x="3119438" y="2036763"/>
              <a:ext cx="187325" cy="284163"/>
            </a:xfrm>
            <a:custGeom>
              <a:avLst/>
              <a:gdLst>
                <a:gd name="T0" fmla="*/ 2147483647 w 88"/>
                <a:gd name="T1" fmla="*/ 2147483647 h 134"/>
                <a:gd name="T2" fmla="*/ 2147483647 w 88"/>
                <a:gd name="T3" fmla="*/ 2147483647 h 134"/>
                <a:gd name="T4" fmla="*/ 2147483647 w 88"/>
                <a:gd name="T5" fmla="*/ 2147483647 h 134"/>
                <a:gd name="T6" fmla="*/ 2147483647 w 88"/>
                <a:gd name="T7" fmla="*/ 2147483647 h 134"/>
                <a:gd name="T8" fmla="*/ 2147483647 w 88"/>
                <a:gd name="T9" fmla="*/ 0 h 134"/>
                <a:gd name="T10" fmla="*/ 2147483647 w 88"/>
                <a:gd name="T11" fmla="*/ 2147483647 h 134"/>
                <a:gd name="T12" fmla="*/ 2147483647 w 88"/>
                <a:gd name="T13" fmla="*/ 2147483647 h 134"/>
                <a:gd name="T14" fmla="*/ 2147483647 w 88"/>
                <a:gd name="T15" fmla="*/ 2147483647 h 134"/>
                <a:gd name="T16" fmla="*/ 2147483647 w 88"/>
                <a:gd name="T17" fmla="*/ 2147483647 h 134"/>
                <a:gd name="T18" fmla="*/ 2147483647 w 88"/>
                <a:gd name="T19" fmla="*/ 2147483647 h 134"/>
                <a:gd name="T20" fmla="*/ 2147483647 w 88"/>
                <a:gd name="T21" fmla="*/ 2147483647 h 134"/>
                <a:gd name="T22" fmla="*/ 2147483647 w 88"/>
                <a:gd name="T23" fmla="*/ 2147483647 h 134"/>
                <a:gd name="T24" fmla="*/ 2147483647 w 88"/>
                <a:gd name="T25" fmla="*/ 2147483647 h 134"/>
                <a:gd name="T26" fmla="*/ 2147483647 w 88"/>
                <a:gd name="T27" fmla="*/ 2147483647 h 134"/>
                <a:gd name="T28" fmla="*/ 2147483647 w 88"/>
                <a:gd name="T29" fmla="*/ 2147483647 h 134"/>
                <a:gd name="T30" fmla="*/ 2147483647 w 88"/>
                <a:gd name="T31" fmla="*/ 2147483647 h 134"/>
                <a:gd name="T32" fmla="*/ 2147483647 w 88"/>
                <a:gd name="T33" fmla="*/ 2147483647 h 134"/>
                <a:gd name="T34" fmla="*/ 2147483647 w 88"/>
                <a:gd name="T35" fmla="*/ 2147483647 h 134"/>
                <a:gd name="T36" fmla="*/ 2147483647 w 88"/>
                <a:gd name="T37" fmla="*/ 2147483647 h 134"/>
                <a:gd name="T38" fmla="*/ 2147483647 w 88"/>
                <a:gd name="T39" fmla="*/ 2147483647 h 134"/>
                <a:gd name="T40" fmla="*/ 2147483647 w 88"/>
                <a:gd name="T41" fmla="*/ 2147483647 h 134"/>
                <a:gd name="T42" fmla="*/ 2147483647 w 88"/>
                <a:gd name="T43" fmla="*/ 2147483647 h 134"/>
                <a:gd name="T44" fmla="*/ 2147483647 w 88"/>
                <a:gd name="T45" fmla="*/ 2147483647 h 134"/>
                <a:gd name="T46" fmla="*/ 2147483647 w 88"/>
                <a:gd name="T47" fmla="*/ 2147483647 h 134"/>
                <a:gd name="T48" fmla="*/ 2147483647 w 88"/>
                <a:gd name="T49" fmla="*/ 2147483647 h 134"/>
                <a:gd name="T50" fmla="*/ 2147483647 w 88"/>
                <a:gd name="T51" fmla="*/ 2147483647 h 134"/>
                <a:gd name="T52" fmla="*/ 2147483647 w 88"/>
                <a:gd name="T53" fmla="*/ 2147483647 h 134"/>
                <a:gd name="T54" fmla="*/ 0 w 88"/>
                <a:gd name="T55" fmla="*/ 2147483647 h 134"/>
                <a:gd name="T56" fmla="*/ 2147483647 w 88"/>
                <a:gd name="T57" fmla="*/ 2147483647 h 134"/>
                <a:gd name="T58" fmla="*/ 2147483647 w 88"/>
                <a:gd name="T59" fmla="*/ 2147483647 h 134"/>
                <a:gd name="T60" fmla="*/ 2147483647 w 88"/>
                <a:gd name="T61" fmla="*/ 2147483647 h 134"/>
                <a:gd name="T62" fmla="*/ 2147483647 w 88"/>
                <a:gd name="T63" fmla="*/ 2147483647 h 134"/>
                <a:gd name="T64" fmla="*/ 2147483647 w 88"/>
                <a:gd name="T65" fmla="*/ 2147483647 h 134"/>
                <a:gd name="T66" fmla="*/ 2147483647 w 88"/>
                <a:gd name="T67" fmla="*/ 2147483647 h 134"/>
                <a:gd name="T68" fmla="*/ 2147483647 w 88"/>
                <a:gd name="T69" fmla="*/ 2147483647 h 134"/>
                <a:gd name="T70" fmla="*/ 2147483647 w 88"/>
                <a:gd name="T71" fmla="*/ 2147483647 h 134"/>
                <a:gd name="T72" fmla="*/ 2147483647 w 88"/>
                <a:gd name="T73" fmla="*/ 2147483647 h 134"/>
                <a:gd name="T74" fmla="*/ 2147483647 w 88"/>
                <a:gd name="T75" fmla="*/ 2147483647 h 134"/>
                <a:gd name="T76" fmla="*/ 2147483647 w 88"/>
                <a:gd name="T77" fmla="*/ 2147483647 h 134"/>
                <a:gd name="T78" fmla="*/ 2147483647 w 88"/>
                <a:gd name="T79" fmla="*/ 2147483647 h 134"/>
                <a:gd name="T80" fmla="*/ 2147483647 w 88"/>
                <a:gd name="T81" fmla="*/ 2147483647 h 134"/>
                <a:gd name="T82" fmla="*/ 2147483647 w 88"/>
                <a:gd name="T83" fmla="*/ 2147483647 h 134"/>
                <a:gd name="T84" fmla="*/ 2147483647 w 88"/>
                <a:gd name="T85" fmla="*/ 2147483647 h 134"/>
                <a:gd name="T86" fmla="*/ 2147483647 w 88"/>
                <a:gd name="T87" fmla="*/ 2147483647 h 134"/>
                <a:gd name="T88" fmla="*/ 2147483647 w 88"/>
                <a:gd name="T89" fmla="*/ 2147483647 h 134"/>
                <a:gd name="T90" fmla="*/ 2147483647 w 88"/>
                <a:gd name="T91" fmla="*/ 2147483647 h 134"/>
                <a:gd name="T92" fmla="*/ 2147483647 w 88"/>
                <a:gd name="T93" fmla="*/ 2147483647 h 134"/>
                <a:gd name="T94" fmla="*/ 2147483647 w 88"/>
                <a:gd name="T95" fmla="*/ 2147483647 h 134"/>
                <a:gd name="T96" fmla="*/ 2147483647 w 88"/>
                <a:gd name="T97" fmla="*/ 2147483647 h 134"/>
                <a:gd name="T98" fmla="*/ 2147483647 w 88"/>
                <a:gd name="T99" fmla="*/ 2147483647 h 134"/>
                <a:gd name="T100" fmla="*/ 2147483647 w 88"/>
                <a:gd name="T101" fmla="*/ 2147483647 h 134"/>
                <a:gd name="T102" fmla="*/ 2147483647 w 88"/>
                <a:gd name="T103" fmla="*/ 2147483647 h 134"/>
                <a:gd name="T104" fmla="*/ 2147483647 w 88"/>
                <a:gd name="T105" fmla="*/ 2147483647 h 134"/>
                <a:gd name="T106" fmla="*/ 2147483647 w 88"/>
                <a:gd name="T107" fmla="*/ 2147483647 h 134"/>
                <a:gd name="T108" fmla="*/ 2147483647 w 88"/>
                <a:gd name="T109" fmla="*/ 2147483647 h 134"/>
                <a:gd name="T110" fmla="*/ 2147483647 w 88"/>
                <a:gd name="T111" fmla="*/ 2147483647 h 134"/>
                <a:gd name="T112" fmla="*/ 2147483647 w 88"/>
                <a:gd name="T113" fmla="*/ 2147483647 h 134"/>
                <a:gd name="T114" fmla="*/ 2147483647 w 88"/>
                <a:gd name="T115" fmla="*/ 2147483647 h 134"/>
                <a:gd name="T116" fmla="*/ 2147483647 w 88"/>
                <a:gd name="T117" fmla="*/ 2147483647 h 134"/>
                <a:gd name="T118" fmla="*/ 2147483647 w 88"/>
                <a:gd name="T119" fmla="*/ 2147483647 h 1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
                <a:gd name="T181" fmla="*/ 0 h 134"/>
                <a:gd name="T182" fmla="*/ 88 w 88"/>
                <a:gd name="T183" fmla="*/ 134 h 1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 h="134">
                  <a:moveTo>
                    <a:pt x="80" y="60"/>
                  </a:moveTo>
                  <a:cubicBezTo>
                    <a:pt x="78" y="54"/>
                    <a:pt x="76" y="49"/>
                    <a:pt x="75" y="46"/>
                  </a:cubicBezTo>
                  <a:cubicBezTo>
                    <a:pt x="75" y="41"/>
                    <a:pt x="75" y="36"/>
                    <a:pt x="72" y="31"/>
                  </a:cubicBezTo>
                  <a:cubicBezTo>
                    <a:pt x="66" y="25"/>
                    <a:pt x="59" y="23"/>
                    <a:pt x="56" y="22"/>
                  </a:cubicBezTo>
                  <a:cubicBezTo>
                    <a:pt x="61" y="14"/>
                    <a:pt x="65" y="4"/>
                    <a:pt x="63" y="0"/>
                  </a:cubicBezTo>
                  <a:cubicBezTo>
                    <a:pt x="63" y="5"/>
                    <a:pt x="56" y="18"/>
                    <a:pt x="50" y="27"/>
                  </a:cubicBezTo>
                  <a:cubicBezTo>
                    <a:pt x="47" y="26"/>
                    <a:pt x="43" y="29"/>
                    <a:pt x="39" y="30"/>
                  </a:cubicBezTo>
                  <a:cubicBezTo>
                    <a:pt x="37" y="32"/>
                    <a:pt x="34" y="31"/>
                    <a:pt x="34" y="31"/>
                  </a:cubicBezTo>
                  <a:cubicBezTo>
                    <a:pt x="34" y="29"/>
                    <a:pt x="34" y="28"/>
                    <a:pt x="34" y="27"/>
                  </a:cubicBezTo>
                  <a:cubicBezTo>
                    <a:pt x="34" y="28"/>
                    <a:pt x="33" y="29"/>
                    <a:pt x="33" y="31"/>
                  </a:cubicBezTo>
                  <a:cubicBezTo>
                    <a:pt x="35" y="33"/>
                    <a:pt x="38" y="32"/>
                    <a:pt x="40" y="31"/>
                  </a:cubicBezTo>
                  <a:cubicBezTo>
                    <a:pt x="44" y="30"/>
                    <a:pt x="47" y="27"/>
                    <a:pt x="50" y="27"/>
                  </a:cubicBezTo>
                  <a:cubicBezTo>
                    <a:pt x="48" y="29"/>
                    <a:pt x="46" y="31"/>
                    <a:pt x="45" y="33"/>
                  </a:cubicBezTo>
                  <a:cubicBezTo>
                    <a:pt x="45" y="33"/>
                    <a:pt x="45" y="33"/>
                    <a:pt x="45" y="32"/>
                  </a:cubicBezTo>
                  <a:cubicBezTo>
                    <a:pt x="45" y="33"/>
                    <a:pt x="44" y="33"/>
                    <a:pt x="44" y="33"/>
                  </a:cubicBezTo>
                  <a:cubicBezTo>
                    <a:pt x="40" y="34"/>
                    <a:pt x="34" y="34"/>
                    <a:pt x="33" y="32"/>
                  </a:cubicBezTo>
                  <a:cubicBezTo>
                    <a:pt x="33" y="35"/>
                    <a:pt x="40" y="35"/>
                    <a:pt x="44" y="34"/>
                  </a:cubicBezTo>
                  <a:cubicBezTo>
                    <a:pt x="42" y="36"/>
                    <a:pt x="40" y="40"/>
                    <a:pt x="37" y="42"/>
                  </a:cubicBezTo>
                  <a:cubicBezTo>
                    <a:pt x="34" y="45"/>
                    <a:pt x="30" y="48"/>
                    <a:pt x="27" y="49"/>
                  </a:cubicBezTo>
                  <a:cubicBezTo>
                    <a:pt x="28" y="49"/>
                    <a:pt x="28" y="48"/>
                    <a:pt x="28" y="47"/>
                  </a:cubicBezTo>
                  <a:cubicBezTo>
                    <a:pt x="28" y="48"/>
                    <a:pt x="28" y="49"/>
                    <a:pt x="27" y="49"/>
                  </a:cubicBezTo>
                  <a:cubicBezTo>
                    <a:pt x="26" y="50"/>
                    <a:pt x="26" y="50"/>
                    <a:pt x="25" y="51"/>
                  </a:cubicBezTo>
                  <a:cubicBezTo>
                    <a:pt x="26" y="51"/>
                    <a:pt x="26" y="51"/>
                    <a:pt x="26" y="50"/>
                  </a:cubicBezTo>
                  <a:cubicBezTo>
                    <a:pt x="22" y="53"/>
                    <a:pt x="10" y="44"/>
                    <a:pt x="13" y="38"/>
                  </a:cubicBezTo>
                  <a:cubicBezTo>
                    <a:pt x="10" y="41"/>
                    <a:pt x="13" y="47"/>
                    <a:pt x="18" y="50"/>
                  </a:cubicBezTo>
                  <a:cubicBezTo>
                    <a:pt x="18" y="50"/>
                    <a:pt x="18" y="50"/>
                    <a:pt x="19" y="50"/>
                  </a:cubicBezTo>
                  <a:cubicBezTo>
                    <a:pt x="17" y="51"/>
                    <a:pt x="13" y="51"/>
                    <a:pt x="9" y="49"/>
                  </a:cubicBezTo>
                  <a:cubicBezTo>
                    <a:pt x="5" y="46"/>
                    <a:pt x="2" y="43"/>
                    <a:pt x="0" y="41"/>
                  </a:cubicBezTo>
                  <a:cubicBezTo>
                    <a:pt x="0" y="42"/>
                    <a:pt x="1" y="43"/>
                    <a:pt x="2" y="44"/>
                  </a:cubicBezTo>
                  <a:cubicBezTo>
                    <a:pt x="2" y="47"/>
                    <a:pt x="3" y="51"/>
                    <a:pt x="7" y="54"/>
                  </a:cubicBezTo>
                  <a:cubicBezTo>
                    <a:pt x="11" y="57"/>
                    <a:pt x="16" y="53"/>
                    <a:pt x="16" y="52"/>
                  </a:cubicBezTo>
                  <a:cubicBezTo>
                    <a:pt x="15" y="53"/>
                    <a:pt x="11" y="55"/>
                    <a:pt x="7" y="53"/>
                  </a:cubicBezTo>
                  <a:cubicBezTo>
                    <a:pt x="4" y="51"/>
                    <a:pt x="3" y="47"/>
                    <a:pt x="3" y="45"/>
                  </a:cubicBezTo>
                  <a:cubicBezTo>
                    <a:pt x="4" y="47"/>
                    <a:pt x="6" y="48"/>
                    <a:pt x="8" y="50"/>
                  </a:cubicBezTo>
                  <a:cubicBezTo>
                    <a:pt x="12" y="53"/>
                    <a:pt x="17" y="52"/>
                    <a:pt x="19" y="51"/>
                  </a:cubicBezTo>
                  <a:cubicBezTo>
                    <a:pt x="21" y="52"/>
                    <a:pt x="23" y="52"/>
                    <a:pt x="25" y="51"/>
                  </a:cubicBezTo>
                  <a:cubicBezTo>
                    <a:pt x="26" y="51"/>
                    <a:pt x="26" y="51"/>
                    <a:pt x="27" y="50"/>
                  </a:cubicBezTo>
                  <a:cubicBezTo>
                    <a:pt x="30" y="49"/>
                    <a:pt x="34" y="48"/>
                    <a:pt x="38" y="44"/>
                  </a:cubicBezTo>
                  <a:cubicBezTo>
                    <a:pt x="42" y="41"/>
                    <a:pt x="44" y="36"/>
                    <a:pt x="45" y="34"/>
                  </a:cubicBezTo>
                  <a:cubicBezTo>
                    <a:pt x="45" y="33"/>
                    <a:pt x="46" y="33"/>
                    <a:pt x="46" y="33"/>
                  </a:cubicBezTo>
                  <a:cubicBezTo>
                    <a:pt x="46" y="33"/>
                    <a:pt x="46" y="33"/>
                    <a:pt x="46" y="33"/>
                  </a:cubicBezTo>
                  <a:cubicBezTo>
                    <a:pt x="49" y="31"/>
                    <a:pt x="52" y="27"/>
                    <a:pt x="56" y="22"/>
                  </a:cubicBezTo>
                  <a:cubicBezTo>
                    <a:pt x="59" y="25"/>
                    <a:pt x="66" y="27"/>
                    <a:pt x="70" y="32"/>
                  </a:cubicBezTo>
                  <a:cubicBezTo>
                    <a:pt x="74" y="38"/>
                    <a:pt x="74" y="48"/>
                    <a:pt x="75" y="52"/>
                  </a:cubicBezTo>
                  <a:cubicBezTo>
                    <a:pt x="75" y="51"/>
                    <a:pt x="75" y="49"/>
                    <a:pt x="75" y="47"/>
                  </a:cubicBezTo>
                  <a:cubicBezTo>
                    <a:pt x="76" y="51"/>
                    <a:pt x="77" y="55"/>
                    <a:pt x="78" y="60"/>
                  </a:cubicBezTo>
                  <a:cubicBezTo>
                    <a:pt x="79" y="67"/>
                    <a:pt x="78" y="75"/>
                    <a:pt x="79" y="83"/>
                  </a:cubicBezTo>
                  <a:cubicBezTo>
                    <a:pt x="78" y="99"/>
                    <a:pt x="84" y="114"/>
                    <a:pt x="88" y="123"/>
                  </a:cubicBezTo>
                  <a:cubicBezTo>
                    <a:pt x="87" y="125"/>
                    <a:pt x="85" y="128"/>
                    <a:pt x="83" y="129"/>
                  </a:cubicBezTo>
                  <a:cubicBezTo>
                    <a:pt x="80" y="132"/>
                    <a:pt x="76" y="129"/>
                    <a:pt x="73" y="126"/>
                  </a:cubicBezTo>
                  <a:cubicBezTo>
                    <a:pt x="67" y="118"/>
                    <a:pt x="56" y="118"/>
                    <a:pt x="51" y="119"/>
                  </a:cubicBezTo>
                  <a:cubicBezTo>
                    <a:pt x="56" y="120"/>
                    <a:pt x="66" y="120"/>
                    <a:pt x="71" y="128"/>
                  </a:cubicBezTo>
                  <a:cubicBezTo>
                    <a:pt x="74" y="131"/>
                    <a:pt x="80" y="134"/>
                    <a:pt x="84" y="131"/>
                  </a:cubicBezTo>
                  <a:cubicBezTo>
                    <a:pt x="86" y="128"/>
                    <a:pt x="87" y="125"/>
                    <a:pt x="88" y="124"/>
                  </a:cubicBezTo>
                  <a:cubicBezTo>
                    <a:pt x="88" y="124"/>
                    <a:pt x="88" y="125"/>
                    <a:pt x="88" y="125"/>
                  </a:cubicBezTo>
                  <a:cubicBezTo>
                    <a:pt x="88" y="124"/>
                    <a:pt x="88" y="124"/>
                    <a:pt x="88" y="123"/>
                  </a:cubicBezTo>
                  <a:cubicBezTo>
                    <a:pt x="88" y="123"/>
                    <a:pt x="88" y="123"/>
                    <a:pt x="88" y="123"/>
                  </a:cubicBezTo>
                  <a:cubicBezTo>
                    <a:pt x="88" y="123"/>
                    <a:pt x="88" y="123"/>
                    <a:pt x="88" y="123"/>
                  </a:cubicBezTo>
                  <a:cubicBezTo>
                    <a:pt x="86" y="114"/>
                    <a:pt x="81" y="99"/>
                    <a:pt x="81" y="83"/>
                  </a:cubicBezTo>
                  <a:cubicBezTo>
                    <a:pt x="80" y="75"/>
                    <a:pt x="81" y="67"/>
                    <a:pt x="80" y="60"/>
                  </a:cubicBezTo>
                </a:path>
              </a:pathLst>
            </a:custGeom>
            <a:solidFill>
              <a:srgbClr val="000000"/>
            </a:solidFill>
            <a:ln w="1588">
              <a:solidFill>
                <a:srgbClr val="1D1D1B"/>
              </a:solidFill>
              <a:miter lim="800000"/>
              <a:headEnd/>
              <a:tailEnd/>
            </a:ln>
          </p:spPr>
          <p:txBody>
            <a:bodyPr/>
            <a:lstStyle/>
            <a:p>
              <a:endParaRPr lang="en-US"/>
            </a:p>
          </p:txBody>
        </p:sp>
        <p:sp>
          <p:nvSpPr>
            <p:cNvPr id="162975" name="Freeform 34"/>
            <p:cNvSpPr>
              <a:spLocks/>
            </p:cNvSpPr>
            <p:nvPr/>
          </p:nvSpPr>
          <p:spPr bwMode="auto">
            <a:xfrm>
              <a:off x="3119438" y="2036763"/>
              <a:ext cx="187325" cy="284163"/>
            </a:xfrm>
            <a:custGeom>
              <a:avLst/>
              <a:gdLst>
                <a:gd name="T0" fmla="*/ 2147483647 w 88"/>
                <a:gd name="T1" fmla="*/ 2147483647 h 134"/>
                <a:gd name="T2" fmla="*/ 2147483647 w 88"/>
                <a:gd name="T3" fmla="*/ 2147483647 h 134"/>
                <a:gd name="T4" fmla="*/ 2147483647 w 88"/>
                <a:gd name="T5" fmla="*/ 2147483647 h 134"/>
                <a:gd name="T6" fmla="*/ 2147483647 w 88"/>
                <a:gd name="T7" fmla="*/ 2147483647 h 134"/>
                <a:gd name="T8" fmla="*/ 2147483647 w 88"/>
                <a:gd name="T9" fmla="*/ 0 h 134"/>
                <a:gd name="T10" fmla="*/ 2147483647 w 88"/>
                <a:gd name="T11" fmla="*/ 2147483647 h 134"/>
                <a:gd name="T12" fmla="*/ 2147483647 w 88"/>
                <a:gd name="T13" fmla="*/ 2147483647 h 134"/>
                <a:gd name="T14" fmla="*/ 2147483647 w 88"/>
                <a:gd name="T15" fmla="*/ 2147483647 h 134"/>
                <a:gd name="T16" fmla="*/ 2147483647 w 88"/>
                <a:gd name="T17" fmla="*/ 2147483647 h 134"/>
                <a:gd name="T18" fmla="*/ 2147483647 w 88"/>
                <a:gd name="T19" fmla="*/ 2147483647 h 134"/>
                <a:gd name="T20" fmla="*/ 2147483647 w 88"/>
                <a:gd name="T21" fmla="*/ 2147483647 h 134"/>
                <a:gd name="T22" fmla="*/ 2147483647 w 88"/>
                <a:gd name="T23" fmla="*/ 2147483647 h 134"/>
                <a:gd name="T24" fmla="*/ 2147483647 w 88"/>
                <a:gd name="T25" fmla="*/ 2147483647 h 134"/>
                <a:gd name="T26" fmla="*/ 2147483647 w 88"/>
                <a:gd name="T27" fmla="*/ 2147483647 h 134"/>
                <a:gd name="T28" fmla="*/ 2147483647 w 88"/>
                <a:gd name="T29" fmla="*/ 2147483647 h 134"/>
                <a:gd name="T30" fmla="*/ 2147483647 w 88"/>
                <a:gd name="T31" fmla="*/ 2147483647 h 134"/>
                <a:gd name="T32" fmla="*/ 2147483647 w 88"/>
                <a:gd name="T33" fmla="*/ 2147483647 h 134"/>
                <a:gd name="T34" fmla="*/ 2147483647 w 88"/>
                <a:gd name="T35" fmla="*/ 2147483647 h 134"/>
                <a:gd name="T36" fmla="*/ 2147483647 w 88"/>
                <a:gd name="T37" fmla="*/ 2147483647 h 134"/>
                <a:gd name="T38" fmla="*/ 2147483647 w 88"/>
                <a:gd name="T39" fmla="*/ 2147483647 h 134"/>
                <a:gd name="T40" fmla="*/ 2147483647 w 88"/>
                <a:gd name="T41" fmla="*/ 2147483647 h 134"/>
                <a:gd name="T42" fmla="*/ 2147483647 w 88"/>
                <a:gd name="T43" fmla="*/ 2147483647 h 134"/>
                <a:gd name="T44" fmla="*/ 2147483647 w 88"/>
                <a:gd name="T45" fmla="*/ 2147483647 h 134"/>
                <a:gd name="T46" fmla="*/ 2147483647 w 88"/>
                <a:gd name="T47" fmla="*/ 2147483647 h 134"/>
                <a:gd name="T48" fmla="*/ 2147483647 w 88"/>
                <a:gd name="T49" fmla="*/ 2147483647 h 134"/>
                <a:gd name="T50" fmla="*/ 2147483647 w 88"/>
                <a:gd name="T51" fmla="*/ 2147483647 h 134"/>
                <a:gd name="T52" fmla="*/ 2147483647 w 88"/>
                <a:gd name="T53" fmla="*/ 2147483647 h 134"/>
                <a:gd name="T54" fmla="*/ 0 w 88"/>
                <a:gd name="T55" fmla="*/ 2147483647 h 134"/>
                <a:gd name="T56" fmla="*/ 2147483647 w 88"/>
                <a:gd name="T57" fmla="*/ 2147483647 h 134"/>
                <a:gd name="T58" fmla="*/ 2147483647 w 88"/>
                <a:gd name="T59" fmla="*/ 2147483647 h 134"/>
                <a:gd name="T60" fmla="*/ 2147483647 w 88"/>
                <a:gd name="T61" fmla="*/ 2147483647 h 134"/>
                <a:gd name="T62" fmla="*/ 2147483647 w 88"/>
                <a:gd name="T63" fmla="*/ 2147483647 h 134"/>
                <a:gd name="T64" fmla="*/ 2147483647 w 88"/>
                <a:gd name="T65" fmla="*/ 2147483647 h 134"/>
                <a:gd name="T66" fmla="*/ 2147483647 w 88"/>
                <a:gd name="T67" fmla="*/ 2147483647 h 134"/>
                <a:gd name="T68" fmla="*/ 2147483647 w 88"/>
                <a:gd name="T69" fmla="*/ 2147483647 h 134"/>
                <a:gd name="T70" fmla="*/ 2147483647 w 88"/>
                <a:gd name="T71" fmla="*/ 2147483647 h 134"/>
                <a:gd name="T72" fmla="*/ 2147483647 w 88"/>
                <a:gd name="T73" fmla="*/ 2147483647 h 134"/>
                <a:gd name="T74" fmla="*/ 2147483647 w 88"/>
                <a:gd name="T75" fmla="*/ 2147483647 h 134"/>
                <a:gd name="T76" fmla="*/ 2147483647 w 88"/>
                <a:gd name="T77" fmla="*/ 2147483647 h 134"/>
                <a:gd name="T78" fmla="*/ 2147483647 w 88"/>
                <a:gd name="T79" fmla="*/ 2147483647 h 134"/>
                <a:gd name="T80" fmla="*/ 2147483647 w 88"/>
                <a:gd name="T81" fmla="*/ 2147483647 h 134"/>
                <a:gd name="T82" fmla="*/ 2147483647 w 88"/>
                <a:gd name="T83" fmla="*/ 2147483647 h 134"/>
                <a:gd name="T84" fmla="*/ 2147483647 w 88"/>
                <a:gd name="T85" fmla="*/ 2147483647 h 134"/>
                <a:gd name="T86" fmla="*/ 2147483647 w 88"/>
                <a:gd name="T87" fmla="*/ 2147483647 h 134"/>
                <a:gd name="T88" fmla="*/ 2147483647 w 88"/>
                <a:gd name="T89" fmla="*/ 2147483647 h 134"/>
                <a:gd name="T90" fmla="*/ 2147483647 w 88"/>
                <a:gd name="T91" fmla="*/ 2147483647 h 134"/>
                <a:gd name="T92" fmla="*/ 2147483647 w 88"/>
                <a:gd name="T93" fmla="*/ 2147483647 h 134"/>
                <a:gd name="T94" fmla="*/ 2147483647 w 88"/>
                <a:gd name="T95" fmla="*/ 2147483647 h 134"/>
                <a:gd name="T96" fmla="*/ 2147483647 w 88"/>
                <a:gd name="T97" fmla="*/ 2147483647 h 134"/>
                <a:gd name="T98" fmla="*/ 2147483647 w 88"/>
                <a:gd name="T99" fmla="*/ 2147483647 h 134"/>
                <a:gd name="T100" fmla="*/ 2147483647 w 88"/>
                <a:gd name="T101" fmla="*/ 2147483647 h 134"/>
                <a:gd name="T102" fmla="*/ 2147483647 w 88"/>
                <a:gd name="T103" fmla="*/ 2147483647 h 134"/>
                <a:gd name="T104" fmla="*/ 2147483647 w 88"/>
                <a:gd name="T105" fmla="*/ 2147483647 h 134"/>
                <a:gd name="T106" fmla="*/ 2147483647 w 88"/>
                <a:gd name="T107" fmla="*/ 2147483647 h 134"/>
                <a:gd name="T108" fmla="*/ 2147483647 w 88"/>
                <a:gd name="T109" fmla="*/ 2147483647 h 134"/>
                <a:gd name="T110" fmla="*/ 2147483647 w 88"/>
                <a:gd name="T111" fmla="*/ 2147483647 h 134"/>
                <a:gd name="T112" fmla="*/ 2147483647 w 88"/>
                <a:gd name="T113" fmla="*/ 2147483647 h 134"/>
                <a:gd name="T114" fmla="*/ 2147483647 w 88"/>
                <a:gd name="T115" fmla="*/ 2147483647 h 134"/>
                <a:gd name="T116" fmla="*/ 2147483647 w 88"/>
                <a:gd name="T117" fmla="*/ 2147483647 h 134"/>
                <a:gd name="T118" fmla="*/ 2147483647 w 88"/>
                <a:gd name="T119" fmla="*/ 2147483647 h 1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
                <a:gd name="T181" fmla="*/ 0 h 134"/>
                <a:gd name="T182" fmla="*/ 88 w 88"/>
                <a:gd name="T183" fmla="*/ 134 h 1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 h="134">
                  <a:moveTo>
                    <a:pt x="80" y="60"/>
                  </a:moveTo>
                  <a:cubicBezTo>
                    <a:pt x="78" y="54"/>
                    <a:pt x="76" y="49"/>
                    <a:pt x="75" y="46"/>
                  </a:cubicBezTo>
                  <a:cubicBezTo>
                    <a:pt x="75" y="41"/>
                    <a:pt x="75" y="36"/>
                    <a:pt x="72" y="31"/>
                  </a:cubicBezTo>
                  <a:cubicBezTo>
                    <a:pt x="66" y="25"/>
                    <a:pt x="59" y="23"/>
                    <a:pt x="56" y="22"/>
                  </a:cubicBezTo>
                  <a:cubicBezTo>
                    <a:pt x="61" y="14"/>
                    <a:pt x="65" y="4"/>
                    <a:pt x="63" y="0"/>
                  </a:cubicBezTo>
                  <a:cubicBezTo>
                    <a:pt x="63" y="5"/>
                    <a:pt x="56" y="18"/>
                    <a:pt x="50" y="27"/>
                  </a:cubicBezTo>
                  <a:cubicBezTo>
                    <a:pt x="47" y="26"/>
                    <a:pt x="43" y="29"/>
                    <a:pt x="39" y="30"/>
                  </a:cubicBezTo>
                  <a:cubicBezTo>
                    <a:pt x="37" y="32"/>
                    <a:pt x="34" y="31"/>
                    <a:pt x="34" y="31"/>
                  </a:cubicBezTo>
                  <a:cubicBezTo>
                    <a:pt x="34" y="29"/>
                    <a:pt x="34" y="28"/>
                    <a:pt x="34" y="27"/>
                  </a:cubicBezTo>
                  <a:cubicBezTo>
                    <a:pt x="34" y="28"/>
                    <a:pt x="33" y="29"/>
                    <a:pt x="33" y="31"/>
                  </a:cubicBezTo>
                  <a:cubicBezTo>
                    <a:pt x="35" y="33"/>
                    <a:pt x="38" y="32"/>
                    <a:pt x="40" y="31"/>
                  </a:cubicBezTo>
                  <a:cubicBezTo>
                    <a:pt x="44" y="30"/>
                    <a:pt x="47" y="27"/>
                    <a:pt x="50" y="27"/>
                  </a:cubicBezTo>
                  <a:cubicBezTo>
                    <a:pt x="48" y="29"/>
                    <a:pt x="46" y="31"/>
                    <a:pt x="45" y="33"/>
                  </a:cubicBezTo>
                  <a:cubicBezTo>
                    <a:pt x="45" y="33"/>
                    <a:pt x="45" y="33"/>
                    <a:pt x="45" y="32"/>
                  </a:cubicBezTo>
                  <a:cubicBezTo>
                    <a:pt x="45" y="33"/>
                    <a:pt x="44" y="33"/>
                    <a:pt x="44" y="33"/>
                  </a:cubicBezTo>
                  <a:cubicBezTo>
                    <a:pt x="40" y="34"/>
                    <a:pt x="34" y="34"/>
                    <a:pt x="33" y="32"/>
                  </a:cubicBezTo>
                  <a:cubicBezTo>
                    <a:pt x="33" y="35"/>
                    <a:pt x="40" y="35"/>
                    <a:pt x="44" y="34"/>
                  </a:cubicBezTo>
                  <a:cubicBezTo>
                    <a:pt x="42" y="36"/>
                    <a:pt x="40" y="40"/>
                    <a:pt x="37" y="42"/>
                  </a:cubicBezTo>
                  <a:cubicBezTo>
                    <a:pt x="34" y="45"/>
                    <a:pt x="30" y="48"/>
                    <a:pt x="27" y="49"/>
                  </a:cubicBezTo>
                  <a:cubicBezTo>
                    <a:pt x="28" y="49"/>
                    <a:pt x="28" y="48"/>
                    <a:pt x="28" y="47"/>
                  </a:cubicBezTo>
                  <a:cubicBezTo>
                    <a:pt x="28" y="48"/>
                    <a:pt x="28" y="49"/>
                    <a:pt x="27" y="49"/>
                  </a:cubicBezTo>
                  <a:cubicBezTo>
                    <a:pt x="26" y="50"/>
                    <a:pt x="26" y="50"/>
                    <a:pt x="25" y="51"/>
                  </a:cubicBezTo>
                  <a:cubicBezTo>
                    <a:pt x="26" y="51"/>
                    <a:pt x="26" y="51"/>
                    <a:pt x="26" y="50"/>
                  </a:cubicBezTo>
                  <a:cubicBezTo>
                    <a:pt x="22" y="53"/>
                    <a:pt x="10" y="44"/>
                    <a:pt x="13" y="38"/>
                  </a:cubicBezTo>
                  <a:cubicBezTo>
                    <a:pt x="10" y="41"/>
                    <a:pt x="13" y="47"/>
                    <a:pt x="18" y="50"/>
                  </a:cubicBezTo>
                  <a:cubicBezTo>
                    <a:pt x="18" y="50"/>
                    <a:pt x="18" y="50"/>
                    <a:pt x="19" y="50"/>
                  </a:cubicBezTo>
                  <a:cubicBezTo>
                    <a:pt x="17" y="51"/>
                    <a:pt x="13" y="51"/>
                    <a:pt x="9" y="49"/>
                  </a:cubicBezTo>
                  <a:cubicBezTo>
                    <a:pt x="5" y="46"/>
                    <a:pt x="2" y="43"/>
                    <a:pt x="0" y="41"/>
                  </a:cubicBezTo>
                  <a:cubicBezTo>
                    <a:pt x="0" y="42"/>
                    <a:pt x="1" y="43"/>
                    <a:pt x="2" y="44"/>
                  </a:cubicBezTo>
                  <a:cubicBezTo>
                    <a:pt x="2" y="47"/>
                    <a:pt x="3" y="51"/>
                    <a:pt x="7" y="54"/>
                  </a:cubicBezTo>
                  <a:cubicBezTo>
                    <a:pt x="11" y="57"/>
                    <a:pt x="16" y="53"/>
                    <a:pt x="16" y="52"/>
                  </a:cubicBezTo>
                  <a:cubicBezTo>
                    <a:pt x="15" y="53"/>
                    <a:pt x="11" y="55"/>
                    <a:pt x="7" y="53"/>
                  </a:cubicBezTo>
                  <a:cubicBezTo>
                    <a:pt x="4" y="51"/>
                    <a:pt x="3" y="47"/>
                    <a:pt x="3" y="45"/>
                  </a:cubicBezTo>
                  <a:cubicBezTo>
                    <a:pt x="4" y="47"/>
                    <a:pt x="6" y="48"/>
                    <a:pt x="8" y="50"/>
                  </a:cubicBezTo>
                  <a:cubicBezTo>
                    <a:pt x="12" y="53"/>
                    <a:pt x="17" y="52"/>
                    <a:pt x="19" y="51"/>
                  </a:cubicBezTo>
                  <a:cubicBezTo>
                    <a:pt x="21" y="52"/>
                    <a:pt x="23" y="52"/>
                    <a:pt x="25" y="51"/>
                  </a:cubicBezTo>
                  <a:cubicBezTo>
                    <a:pt x="26" y="51"/>
                    <a:pt x="26" y="51"/>
                    <a:pt x="27" y="50"/>
                  </a:cubicBezTo>
                  <a:cubicBezTo>
                    <a:pt x="30" y="49"/>
                    <a:pt x="34" y="48"/>
                    <a:pt x="38" y="44"/>
                  </a:cubicBezTo>
                  <a:cubicBezTo>
                    <a:pt x="42" y="41"/>
                    <a:pt x="44" y="36"/>
                    <a:pt x="45" y="34"/>
                  </a:cubicBezTo>
                  <a:cubicBezTo>
                    <a:pt x="45" y="33"/>
                    <a:pt x="46" y="33"/>
                    <a:pt x="46" y="33"/>
                  </a:cubicBezTo>
                  <a:cubicBezTo>
                    <a:pt x="46" y="33"/>
                    <a:pt x="46" y="33"/>
                    <a:pt x="46" y="33"/>
                  </a:cubicBezTo>
                  <a:cubicBezTo>
                    <a:pt x="49" y="31"/>
                    <a:pt x="52" y="27"/>
                    <a:pt x="56" y="22"/>
                  </a:cubicBezTo>
                  <a:cubicBezTo>
                    <a:pt x="59" y="25"/>
                    <a:pt x="66" y="27"/>
                    <a:pt x="70" y="32"/>
                  </a:cubicBezTo>
                  <a:cubicBezTo>
                    <a:pt x="74" y="38"/>
                    <a:pt x="74" y="48"/>
                    <a:pt x="75" y="52"/>
                  </a:cubicBezTo>
                  <a:cubicBezTo>
                    <a:pt x="75" y="51"/>
                    <a:pt x="75" y="49"/>
                    <a:pt x="75" y="47"/>
                  </a:cubicBezTo>
                  <a:cubicBezTo>
                    <a:pt x="76" y="51"/>
                    <a:pt x="77" y="55"/>
                    <a:pt x="78" y="60"/>
                  </a:cubicBezTo>
                  <a:cubicBezTo>
                    <a:pt x="79" y="67"/>
                    <a:pt x="78" y="75"/>
                    <a:pt x="79" y="83"/>
                  </a:cubicBezTo>
                  <a:cubicBezTo>
                    <a:pt x="78" y="99"/>
                    <a:pt x="84" y="114"/>
                    <a:pt x="88" y="123"/>
                  </a:cubicBezTo>
                  <a:cubicBezTo>
                    <a:pt x="87" y="125"/>
                    <a:pt x="85" y="128"/>
                    <a:pt x="83" y="129"/>
                  </a:cubicBezTo>
                  <a:cubicBezTo>
                    <a:pt x="80" y="132"/>
                    <a:pt x="76" y="129"/>
                    <a:pt x="73" y="126"/>
                  </a:cubicBezTo>
                  <a:cubicBezTo>
                    <a:pt x="67" y="118"/>
                    <a:pt x="56" y="118"/>
                    <a:pt x="51" y="119"/>
                  </a:cubicBezTo>
                  <a:cubicBezTo>
                    <a:pt x="56" y="120"/>
                    <a:pt x="66" y="120"/>
                    <a:pt x="71" y="128"/>
                  </a:cubicBezTo>
                  <a:cubicBezTo>
                    <a:pt x="74" y="131"/>
                    <a:pt x="80" y="134"/>
                    <a:pt x="84" y="131"/>
                  </a:cubicBezTo>
                  <a:cubicBezTo>
                    <a:pt x="86" y="128"/>
                    <a:pt x="87" y="125"/>
                    <a:pt x="88" y="124"/>
                  </a:cubicBezTo>
                  <a:cubicBezTo>
                    <a:pt x="88" y="124"/>
                    <a:pt x="88" y="125"/>
                    <a:pt x="88" y="125"/>
                  </a:cubicBezTo>
                  <a:cubicBezTo>
                    <a:pt x="88" y="124"/>
                    <a:pt x="88" y="124"/>
                    <a:pt x="88" y="123"/>
                  </a:cubicBezTo>
                  <a:cubicBezTo>
                    <a:pt x="88" y="123"/>
                    <a:pt x="88" y="123"/>
                    <a:pt x="88" y="123"/>
                  </a:cubicBezTo>
                  <a:cubicBezTo>
                    <a:pt x="88" y="123"/>
                    <a:pt x="88" y="123"/>
                    <a:pt x="88" y="123"/>
                  </a:cubicBezTo>
                  <a:cubicBezTo>
                    <a:pt x="86" y="114"/>
                    <a:pt x="81" y="99"/>
                    <a:pt x="81" y="83"/>
                  </a:cubicBezTo>
                  <a:cubicBezTo>
                    <a:pt x="80" y="75"/>
                    <a:pt x="81" y="67"/>
                    <a:pt x="80" y="6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76" name="Freeform 35"/>
            <p:cNvSpPr>
              <a:spLocks/>
            </p:cNvSpPr>
            <p:nvPr/>
          </p:nvSpPr>
          <p:spPr bwMode="auto">
            <a:xfrm>
              <a:off x="2868613" y="2038351"/>
              <a:ext cx="192087" cy="166688"/>
            </a:xfrm>
            <a:custGeom>
              <a:avLst/>
              <a:gdLst>
                <a:gd name="T0" fmla="*/ 2147483647 w 90"/>
                <a:gd name="T1" fmla="*/ 2147483647 h 78"/>
                <a:gd name="T2" fmla="*/ 0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0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78"/>
                <a:gd name="T80" fmla="*/ 90 w 90"/>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78">
                  <a:moveTo>
                    <a:pt x="1" y="20"/>
                  </a:moveTo>
                  <a:cubicBezTo>
                    <a:pt x="0" y="21"/>
                    <a:pt x="0" y="22"/>
                    <a:pt x="0" y="22"/>
                  </a:cubicBezTo>
                  <a:cubicBezTo>
                    <a:pt x="0" y="22"/>
                    <a:pt x="1" y="21"/>
                    <a:pt x="1" y="20"/>
                  </a:cubicBezTo>
                  <a:cubicBezTo>
                    <a:pt x="6" y="23"/>
                    <a:pt x="15" y="32"/>
                    <a:pt x="19" y="44"/>
                  </a:cubicBezTo>
                  <a:cubicBezTo>
                    <a:pt x="24" y="57"/>
                    <a:pt x="21" y="71"/>
                    <a:pt x="19" y="78"/>
                  </a:cubicBezTo>
                  <a:cubicBezTo>
                    <a:pt x="22" y="72"/>
                    <a:pt x="25" y="57"/>
                    <a:pt x="20" y="44"/>
                  </a:cubicBezTo>
                  <a:cubicBezTo>
                    <a:pt x="16" y="31"/>
                    <a:pt x="6" y="23"/>
                    <a:pt x="1" y="20"/>
                  </a:cubicBezTo>
                  <a:cubicBezTo>
                    <a:pt x="3" y="16"/>
                    <a:pt x="7" y="11"/>
                    <a:pt x="14" y="10"/>
                  </a:cubicBezTo>
                  <a:cubicBezTo>
                    <a:pt x="22" y="9"/>
                    <a:pt x="31" y="10"/>
                    <a:pt x="41" y="9"/>
                  </a:cubicBezTo>
                  <a:cubicBezTo>
                    <a:pt x="50" y="7"/>
                    <a:pt x="58" y="6"/>
                    <a:pt x="66" y="4"/>
                  </a:cubicBezTo>
                  <a:cubicBezTo>
                    <a:pt x="65" y="5"/>
                    <a:pt x="65" y="7"/>
                    <a:pt x="65" y="9"/>
                  </a:cubicBezTo>
                  <a:cubicBezTo>
                    <a:pt x="64" y="9"/>
                    <a:pt x="63" y="10"/>
                    <a:pt x="63" y="10"/>
                  </a:cubicBezTo>
                  <a:cubicBezTo>
                    <a:pt x="63" y="10"/>
                    <a:pt x="64" y="10"/>
                    <a:pt x="65" y="10"/>
                  </a:cubicBezTo>
                  <a:cubicBezTo>
                    <a:pt x="65" y="14"/>
                    <a:pt x="68" y="20"/>
                    <a:pt x="72" y="24"/>
                  </a:cubicBezTo>
                  <a:cubicBezTo>
                    <a:pt x="78" y="32"/>
                    <a:pt x="86" y="37"/>
                    <a:pt x="90" y="40"/>
                  </a:cubicBezTo>
                  <a:cubicBezTo>
                    <a:pt x="87" y="36"/>
                    <a:pt x="79" y="30"/>
                    <a:pt x="73" y="23"/>
                  </a:cubicBezTo>
                  <a:cubicBezTo>
                    <a:pt x="70" y="19"/>
                    <a:pt x="67" y="14"/>
                    <a:pt x="66" y="10"/>
                  </a:cubicBezTo>
                  <a:cubicBezTo>
                    <a:pt x="74" y="10"/>
                    <a:pt x="86" y="7"/>
                    <a:pt x="85" y="1"/>
                  </a:cubicBezTo>
                  <a:cubicBezTo>
                    <a:pt x="85" y="6"/>
                    <a:pt x="73" y="8"/>
                    <a:pt x="66" y="9"/>
                  </a:cubicBezTo>
                  <a:cubicBezTo>
                    <a:pt x="66" y="7"/>
                    <a:pt x="66" y="5"/>
                    <a:pt x="66" y="4"/>
                  </a:cubicBezTo>
                  <a:cubicBezTo>
                    <a:pt x="74" y="2"/>
                    <a:pt x="80" y="1"/>
                    <a:pt x="84" y="0"/>
                  </a:cubicBezTo>
                  <a:cubicBezTo>
                    <a:pt x="76" y="0"/>
                    <a:pt x="58" y="4"/>
                    <a:pt x="41" y="7"/>
                  </a:cubicBezTo>
                  <a:cubicBezTo>
                    <a:pt x="32" y="7"/>
                    <a:pt x="22" y="7"/>
                    <a:pt x="14" y="8"/>
                  </a:cubicBezTo>
                  <a:cubicBezTo>
                    <a:pt x="7" y="10"/>
                    <a:pt x="3" y="15"/>
                    <a:pt x="1" y="20"/>
                  </a:cubicBezTo>
                  <a:cubicBezTo>
                    <a:pt x="1" y="20"/>
                    <a:pt x="1" y="20"/>
                    <a:pt x="1" y="20"/>
                  </a:cubicBezTo>
                  <a:cubicBezTo>
                    <a:pt x="1" y="20"/>
                    <a:pt x="1" y="20"/>
                    <a:pt x="1" y="20"/>
                  </a:cubicBezTo>
                </a:path>
              </a:pathLst>
            </a:custGeom>
            <a:solidFill>
              <a:srgbClr val="000000"/>
            </a:solidFill>
            <a:ln w="1588">
              <a:solidFill>
                <a:srgbClr val="1D1D1B"/>
              </a:solidFill>
              <a:miter lim="800000"/>
              <a:headEnd/>
              <a:tailEnd/>
            </a:ln>
          </p:spPr>
          <p:txBody>
            <a:bodyPr/>
            <a:lstStyle/>
            <a:p>
              <a:endParaRPr lang="en-US"/>
            </a:p>
          </p:txBody>
        </p:sp>
        <p:sp>
          <p:nvSpPr>
            <p:cNvPr id="162977" name="Freeform 36"/>
            <p:cNvSpPr>
              <a:spLocks/>
            </p:cNvSpPr>
            <p:nvPr/>
          </p:nvSpPr>
          <p:spPr bwMode="auto">
            <a:xfrm>
              <a:off x="2868613" y="2038351"/>
              <a:ext cx="192087" cy="166688"/>
            </a:xfrm>
            <a:custGeom>
              <a:avLst/>
              <a:gdLst>
                <a:gd name="T0" fmla="*/ 2147483647 w 90"/>
                <a:gd name="T1" fmla="*/ 2147483647 h 78"/>
                <a:gd name="T2" fmla="*/ 0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0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78"/>
                <a:gd name="T80" fmla="*/ 90 w 90"/>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78">
                  <a:moveTo>
                    <a:pt x="1" y="20"/>
                  </a:moveTo>
                  <a:cubicBezTo>
                    <a:pt x="0" y="21"/>
                    <a:pt x="0" y="22"/>
                    <a:pt x="0" y="22"/>
                  </a:cubicBezTo>
                  <a:cubicBezTo>
                    <a:pt x="0" y="22"/>
                    <a:pt x="1" y="21"/>
                    <a:pt x="1" y="20"/>
                  </a:cubicBezTo>
                  <a:cubicBezTo>
                    <a:pt x="6" y="23"/>
                    <a:pt x="15" y="32"/>
                    <a:pt x="19" y="44"/>
                  </a:cubicBezTo>
                  <a:cubicBezTo>
                    <a:pt x="24" y="57"/>
                    <a:pt x="21" y="71"/>
                    <a:pt x="19" y="78"/>
                  </a:cubicBezTo>
                  <a:cubicBezTo>
                    <a:pt x="22" y="72"/>
                    <a:pt x="25" y="57"/>
                    <a:pt x="20" y="44"/>
                  </a:cubicBezTo>
                  <a:cubicBezTo>
                    <a:pt x="16" y="31"/>
                    <a:pt x="6" y="23"/>
                    <a:pt x="1" y="20"/>
                  </a:cubicBezTo>
                  <a:cubicBezTo>
                    <a:pt x="3" y="16"/>
                    <a:pt x="7" y="11"/>
                    <a:pt x="14" y="10"/>
                  </a:cubicBezTo>
                  <a:cubicBezTo>
                    <a:pt x="22" y="9"/>
                    <a:pt x="31" y="10"/>
                    <a:pt x="41" y="9"/>
                  </a:cubicBezTo>
                  <a:cubicBezTo>
                    <a:pt x="50" y="7"/>
                    <a:pt x="58" y="6"/>
                    <a:pt x="66" y="4"/>
                  </a:cubicBezTo>
                  <a:cubicBezTo>
                    <a:pt x="65" y="5"/>
                    <a:pt x="65" y="7"/>
                    <a:pt x="65" y="9"/>
                  </a:cubicBezTo>
                  <a:cubicBezTo>
                    <a:pt x="64" y="9"/>
                    <a:pt x="63" y="10"/>
                    <a:pt x="63" y="10"/>
                  </a:cubicBezTo>
                  <a:cubicBezTo>
                    <a:pt x="63" y="10"/>
                    <a:pt x="64" y="10"/>
                    <a:pt x="65" y="10"/>
                  </a:cubicBezTo>
                  <a:cubicBezTo>
                    <a:pt x="65" y="14"/>
                    <a:pt x="68" y="20"/>
                    <a:pt x="72" y="24"/>
                  </a:cubicBezTo>
                  <a:cubicBezTo>
                    <a:pt x="78" y="32"/>
                    <a:pt x="86" y="37"/>
                    <a:pt x="90" y="40"/>
                  </a:cubicBezTo>
                  <a:cubicBezTo>
                    <a:pt x="87" y="36"/>
                    <a:pt x="79" y="30"/>
                    <a:pt x="73" y="23"/>
                  </a:cubicBezTo>
                  <a:cubicBezTo>
                    <a:pt x="70" y="19"/>
                    <a:pt x="67" y="14"/>
                    <a:pt x="66" y="10"/>
                  </a:cubicBezTo>
                  <a:cubicBezTo>
                    <a:pt x="74" y="10"/>
                    <a:pt x="86" y="7"/>
                    <a:pt x="85" y="1"/>
                  </a:cubicBezTo>
                  <a:cubicBezTo>
                    <a:pt x="85" y="6"/>
                    <a:pt x="73" y="8"/>
                    <a:pt x="66" y="9"/>
                  </a:cubicBezTo>
                  <a:cubicBezTo>
                    <a:pt x="66" y="7"/>
                    <a:pt x="66" y="5"/>
                    <a:pt x="66" y="4"/>
                  </a:cubicBezTo>
                  <a:cubicBezTo>
                    <a:pt x="74" y="2"/>
                    <a:pt x="80" y="1"/>
                    <a:pt x="84" y="0"/>
                  </a:cubicBezTo>
                  <a:cubicBezTo>
                    <a:pt x="76" y="0"/>
                    <a:pt x="58" y="4"/>
                    <a:pt x="41" y="7"/>
                  </a:cubicBezTo>
                  <a:cubicBezTo>
                    <a:pt x="32" y="7"/>
                    <a:pt x="22" y="7"/>
                    <a:pt x="14" y="8"/>
                  </a:cubicBezTo>
                  <a:cubicBezTo>
                    <a:pt x="7" y="10"/>
                    <a:pt x="3" y="15"/>
                    <a:pt x="1" y="20"/>
                  </a:cubicBezTo>
                  <a:cubicBezTo>
                    <a:pt x="1" y="20"/>
                    <a:pt x="1" y="20"/>
                    <a:pt x="1" y="20"/>
                  </a:cubicBezTo>
                  <a:cubicBezTo>
                    <a:pt x="1" y="20"/>
                    <a:pt x="1" y="20"/>
                    <a:pt x="1" y="2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78" name="Freeform 37"/>
            <p:cNvSpPr>
              <a:spLocks/>
            </p:cNvSpPr>
            <p:nvPr/>
          </p:nvSpPr>
          <p:spPr bwMode="auto">
            <a:xfrm>
              <a:off x="2776538" y="2081213"/>
              <a:ext cx="92075" cy="212725"/>
            </a:xfrm>
            <a:custGeom>
              <a:avLst/>
              <a:gdLst>
                <a:gd name="T0" fmla="*/ 2147483647 w 44"/>
                <a:gd name="T1" fmla="*/ 2147483647 h 100"/>
                <a:gd name="T2" fmla="*/ 2147483647 w 44"/>
                <a:gd name="T3" fmla="*/ 2147483647 h 100"/>
                <a:gd name="T4" fmla="*/ 2147483647 w 44"/>
                <a:gd name="T5" fmla="*/ 0 h 100"/>
                <a:gd name="T6" fmla="*/ 2147483647 w 44"/>
                <a:gd name="T7" fmla="*/ 2147483647 h 100"/>
                <a:gd name="T8" fmla="*/ 2147483647 w 44"/>
                <a:gd name="T9" fmla="*/ 2147483647 h 100"/>
                <a:gd name="T10" fmla="*/ 2147483647 w 44"/>
                <a:gd name="T11" fmla="*/ 2147483647 h 100"/>
                <a:gd name="T12" fmla="*/ 2147483647 w 44"/>
                <a:gd name="T13" fmla="*/ 2147483647 h 100"/>
                <a:gd name="T14" fmla="*/ 0 60000 65536"/>
                <a:gd name="T15" fmla="*/ 0 60000 65536"/>
                <a:gd name="T16" fmla="*/ 0 60000 65536"/>
                <a:gd name="T17" fmla="*/ 0 60000 65536"/>
                <a:gd name="T18" fmla="*/ 0 60000 65536"/>
                <a:gd name="T19" fmla="*/ 0 60000 65536"/>
                <a:gd name="T20" fmla="*/ 0 60000 65536"/>
                <a:gd name="T21" fmla="*/ 0 w 44"/>
                <a:gd name="T22" fmla="*/ 0 h 100"/>
                <a:gd name="T23" fmla="*/ 44 w 44"/>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00">
                  <a:moveTo>
                    <a:pt x="11" y="78"/>
                  </a:moveTo>
                  <a:cubicBezTo>
                    <a:pt x="16" y="70"/>
                    <a:pt x="21" y="60"/>
                    <a:pt x="27" y="50"/>
                  </a:cubicBezTo>
                  <a:cubicBezTo>
                    <a:pt x="39" y="31"/>
                    <a:pt x="42" y="9"/>
                    <a:pt x="44" y="0"/>
                  </a:cubicBezTo>
                  <a:cubicBezTo>
                    <a:pt x="40" y="9"/>
                    <a:pt x="37" y="30"/>
                    <a:pt x="25" y="49"/>
                  </a:cubicBezTo>
                  <a:cubicBezTo>
                    <a:pt x="20" y="58"/>
                    <a:pt x="15" y="68"/>
                    <a:pt x="10" y="77"/>
                  </a:cubicBezTo>
                  <a:cubicBezTo>
                    <a:pt x="5" y="86"/>
                    <a:pt x="0" y="94"/>
                    <a:pt x="1" y="100"/>
                  </a:cubicBezTo>
                  <a:cubicBezTo>
                    <a:pt x="1" y="94"/>
                    <a:pt x="6" y="87"/>
                    <a:pt x="11" y="78"/>
                  </a:cubicBezTo>
                </a:path>
              </a:pathLst>
            </a:custGeom>
            <a:solidFill>
              <a:srgbClr val="000000"/>
            </a:solidFill>
            <a:ln w="1588">
              <a:solidFill>
                <a:srgbClr val="1D1D1B"/>
              </a:solidFill>
              <a:miter lim="800000"/>
              <a:headEnd/>
              <a:tailEnd/>
            </a:ln>
          </p:spPr>
          <p:txBody>
            <a:bodyPr/>
            <a:lstStyle/>
            <a:p>
              <a:endParaRPr lang="en-US"/>
            </a:p>
          </p:txBody>
        </p:sp>
        <p:sp>
          <p:nvSpPr>
            <p:cNvPr id="162979" name="Freeform 38"/>
            <p:cNvSpPr>
              <a:spLocks/>
            </p:cNvSpPr>
            <p:nvPr/>
          </p:nvSpPr>
          <p:spPr bwMode="auto">
            <a:xfrm>
              <a:off x="2776538" y="2081213"/>
              <a:ext cx="92075" cy="212725"/>
            </a:xfrm>
            <a:custGeom>
              <a:avLst/>
              <a:gdLst>
                <a:gd name="T0" fmla="*/ 2147483647 w 44"/>
                <a:gd name="T1" fmla="*/ 2147483647 h 100"/>
                <a:gd name="T2" fmla="*/ 2147483647 w 44"/>
                <a:gd name="T3" fmla="*/ 2147483647 h 100"/>
                <a:gd name="T4" fmla="*/ 2147483647 w 44"/>
                <a:gd name="T5" fmla="*/ 0 h 100"/>
                <a:gd name="T6" fmla="*/ 2147483647 w 44"/>
                <a:gd name="T7" fmla="*/ 2147483647 h 100"/>
                <a:gd name="T8" fmla="*/ 2147483647 w 44"/>
                <a:gd name="T9" fmla="*/ 2147483647 h 100"/>
                <a:gd name="T10" fmla="*/ 2147483647 w 44"/>
                <a:gd name="T11" fmla="*/ 2147483647 h 100"/>
                <a:gd name="T12" fmla="*/ 2147483647 w 44"/>
                <a:gd name="T13" fmla="*/ 2147483647 h 100"/>
                <a:gd name="T14" fmla="*/ 0 60000 65536"/>
                <a:gd name="T15" fmla="*/ 0 60000 65536"/>
                <a:gd name="T16" fmla="*/ 0 60000 65536"/>
                <a:gd name="T17" fmla="*/ 0 60000 65536"/>
                <a:gd name="T18" fmla="*/ 0 60000 65536"/>
                <a:gd name="T19" fmla="*/ 0 60000 65536"/>
                <a:gd name="T20" fmla="*/ 0 60000 65536"/>
                <a:gd name="T21" fmla="*/ 0 w 44"/>
                <a:gd name="T22" fmla="*/ 0 h 100"/>
                <a:gd name="T23" fmla="*/ 44 w 44"/>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00">
                  <a:moveTo>
                    <a:pt x="11" y="78"/>
                  </a:moveTo>
                  <a:cubicBezTo>
                    <a:pt x="16" y="70"/>
                    <a:pt x="21" y="60"/>
                    <a:pt x="27" y="50"/>
                  </a:cubicBezTo>
                  <a:cubicBezTo>
                    <a:pt x="39" y="31"/>
                    <a:pt x="42" y="9"/>
                    <a:pt x="44" y="0"/>
                  </a:cubicBezTo>
                  <a:cubicBezTo>
                    <a:pt x="40" y="9"/>
                    <a:pt x="37" y="30"/>
                    <a:pt x="25" y="49"/>
                  </a:cubicBezTo>
                  <a:cubicBezTo>
                    <a:pt x="20" y="58"/>
                    <a:pt x="15" y="68"/>
                    <a:pt x="10" y="77"/>
                  </a:cubicBezTo>
                  <a:cubicBezTo>
                    <a:pt x="5" y="86"/>
                    <a:pt x="0" y="94"/>
                    <a:pt x="1" y="100"/>
                  </a:cubicBezTo>
                  <a:cubicBezTo>
                    <a:pt x="1" y="94"/>
                    <a:pt x="6" y="87"/>
                    <a:pt x="11" y="78"/>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80" name="Freeform 39"/>
            <p:cNvSpPr>
              <a:spLocks/>
            </p:cNvSpPr>
            <p:nvPr/>
          </p:nvSpPr>
          <p:spPr bwMode="auto">
            <a:xfrm>
              <a:off x="2779713" y="2290763"/>
              <a:ext cx="255587" cy="55563"/>
            </a:xfrm>
            <a:custGeom>
              <a:avLst/>
              <a:gdLst>
                <a:gd name="T0" fmla="*/ 2147483647 w 120"/>
                <a:gd name="T1" fmla="*/ 2147483647 h 26"/>
                <a:gd name="T2" fmla="*/ 2147483647 w 120"/>
                <a:gd name="T3" fmla="*/ 2147483647 h 26"/>
                <a:gd name="T4" fmla="*/ 2147483647 w 120"/>
                <a:gd name="T5" fmla="*/ 2147483647 h 26"/>
                <a:gd name="T6" fmla="*/ 2147483647 w 120"/>
                <a:gd name="T7" fmla="*/ 2147483647 h 26"/>
                <a:gd name="T8" fmla="*/ 2147483647 w 120"/>
                <a:gd name="T9" fmla="*/ 2147483647 h 26"/>
                <a:gd name="T10" fmla="*/ 2147483647 w 120"/>
                <a:gd name="T11" fmla="*/ 2147483647 h 26"/>
                <a:gd name="T12" fmla="*/ 0 w 120"/>
                <a:gd name="T13" fmla="*/ 0 h 26"/>
                <a:gd name="T14" fmla="*/ 2147483647 w 120"/>
                <a:gd name="T15" fmla="*/ 2147483647 h 26"/>
                <a:gd name="T16" fmla="*/ 2147483647 w 120"/>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26"/>
                <a:gd name="T29" fmla="*/ 120 w 12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26">
                  <a:moveTo>
                    <a:pt x="54" y="19"/>
                  </a:moveTo>
                  <a:cubicBezTo>
                    <a:pt x="70" y="21"/>
                    <a:pt x="110" y="26"/>
                    <a:pt x="120" y="19"/>
                  </a:cubicBezTo>
                  <a:cubicBezTo>
                    <a:pt x="114" y="22"/>
                    <a:pt x="101" y="20"/>
                    <a:pt x="87" y="20"/>
                  </a:cubicBezTo>
                  <a:cubicBezTo>
                    <a:pt x="76" y="19"/>
                    <a:pt x="64" y="19"/>
                    <a:pt x="56" y="19"/>
                  </a:cubicBezTo>
                  <a:cubicBezTo>
                    <a:pt x="56" y="19"/>
                    <a:pt x="56" y="19"/>
                    <a:pt x="56" y="19"/>
                  </a:cubicBezTo>
                  <a:cubicBezTo>
                    <a:pt x="50" y="18"/>
                    <a:pt x="37" y="17"/>
                    <a:pt x="26" y="12"/>
                  </a:cubicBezTo>
                  <a:cubicBezTo>
                    <a:pt x="15" y="8"/>
                    <a:pt x="4" y="2"/>
                    <a:pt x="0" y="0"/>
                  </a:cubicBezTo>
                  <a:cubicBezTo>
                    <a:pt x="4" y="3"/>
                    <a:pt x="14" y="10"/>
                    <a:pt x="25" y="14"/>
                  </a:cubicBezTo>
                  <a:cubicBezTo>
                    <a:pt x="35" y="18"/>
                    <a:pt x="47" y="20"/>
                    <a:pt x="54" y="19"/>
                  </a:cubicBezTo>
                </a:path>
              </a:pathLst>
            </a:custGeom>
            <a:solidFill>
              <a:srgbClr val="000000"/>
            </a:solidFill>
            <a:ln w="1588">
              <a:solidFill>
                <a:srgbClr val="1D1D1B"/>
              </a:solidFill>
              <a:miter lim="800000"/>
              <a:headEnd/>
              <a:tailEnd/>
            </a:ln>
          </p:spPr>
          <p:txBody>
            <a:bodyPr/>
            <a:lstStyle/>
            <a:p>
              <a:endParaRPr lang="en-US"/>
            </a:p>
          </p:txBody>
        </p:sp>
        <p:sp>
          <p:nvSpPr>
            <p:cNvPr id="162981" name="Freeform 40"/>
            <p:cNvSpPr>
              <a:spLocks/>
            </p:cNvSpPr>
            <p:nvPr/>
          </p:nvSpPr>
          <p:spPr bwMode="auto">
            <a:xfrm>
              <a:off x="2779713" y="2290763"/>
              <a:ext cx="255587" cy="55563"/>
            </a:xfrm>
            <a:custGeom>
              <a:avLst/>
              <a:gdLst>
                <a:gd name="T0" fmla="*/ 2147483647 w 120"/>
                <a:gd name="T1" fmla="*/ 2147483647 h 26"/>
                <a:gd name="T2" fmla="*/ 2147483647 w 120"/>
                <a:gd name="T3" fmla="*/ 2147483647 h 26"/>
                <a:gd name="T4" fmla="*/ 2147483647 w 120"/>
                <a:gd name="T5" fmla="*/ 2147483647 h 26"/>
                <a:gd name="T6" fmla="*/ 2147483647 w 120"/>
                <a:gd name="T7" fmla="*/ 2147483647 h 26"/>
                <a:gd name="T8" fmla="*/ 2147483647 w 120"/>
                <a:gd name="T9" fmla="*/ 2147483647 h 26"/>
                <a:gd name="T10" fmla="*/ 2147483647 w 120"/>
                <a:gd name="T11" fmla="*/ 2147483647 h 26"/>
                <a:gd name="T12" fmla="*/ 0 w 120"/>
                <a:gd name="T13" fmla="*/ 0 h 26"/>
                <a:gd name="T14" fmla="*/ 2147483647 w 120"/>
                <a:gd name="T15" fmla="*/ 2147483647 h 26"/>
                <a:gd name="T16" fmla="*/ 2147483647 w 120"/>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26"/>
                <a:gd name="T29" fmla="*/ 120 w 12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26">
                  <a:moveTo>
                    <a:pt x="54" y="19"/>
                  </a:moveTo>
                  <a:cubicBezTo>
                    <a:pt x="70" y="21"/>
                    <a:pt x="110" y="26"/>
                    <a:pt x="120" y="19"/>
                  </a:cubicBezTo>
                  <a:cubicBezTo>
                    <a:pt x="114" y="22"/>
                    <a:pt x="101" y="20"/>
                    <a:pt x="87" y="20"/>
                  </a:cubicBezTo>
                  <a:cubicBezTo>
                    <a:pt x="76" y="19"/>
                    <a:pt x="64" y="19"/>
                    <a:pt x="56" y="19"/>
                  </a:cubicBezTo>
                  <a:cubicBezTo>
                    <a:pt x="56" y="19"/>
                    <a:pt x="56" y="19"/>
                    <a:pt x="56" y="19"/>
                  </a:cubicBezTo>
                  <a:cubicBezTo>
                    <a:pt x="50" y="18"/>
                    <a:pt x="37" y="17"/>
                    <a:pt x="26" y="12"/>
                  </a:cubicBezTo>
                  <a:cubicBezTo>
                    <a:pt x="15" y="8"/>
                    <a:pt x="4" y="2"/>
                    <a:pt x="0" y="0"/>
                  </a:cubicBezTo>
                  <a:cubicBezTo>
                    <a:pt x="4" y="3"/>
                    <a:pt x="14" y="10"/>
                    <a:pt x="25" y="14"/>
                  </a:cubicBezTo>
                  <a:cubicBezTo>
                    <a:pt x="35" y="18"/>
                    <a:pt x="47" y="20"/>
                    <a:pt x="54" y="19"/>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82" name="Freeform 41"/>
            <p:cNvSpPr>
              <a:spLocks/>
            </p:cNvSpPr>
            <p:nvPr/>
          </p:nvSpPr>
          <p:spPr bwMode="auto">
            <a:xfrm>
              <a:off x="2892425" y="2201863"/>
              <a:ext cx="30162" cy="117475"/>
            </a:xfrm>
            <a:custGeom>
              <a:avLst/>
              <a:gdLst>
                <a:gd name="T0" fmla="*/ 0 w 14"/>
                <a:gd name="T1" fmla="*/ 2147483647 h 55"/>
                <a:gd name="T2" fmla="*/ 2147483647 w 14"/>
                <a:gd name="T3" fmla="*/ 2147483647 h 55"/>
                <a:gd name="T4" fmla="*/ 2147483647 w 14"/>
                <a:gd name="T5" fmla="*/ 0 h 55"/>
                <a:gd name="T6" fmla="*/ 2147483647 w 14"/>
                <a:gd name="T7" fmla="*/ 2147483647 h 55"/>
                <a:gd name="T8" fmla="*/ 0 w 14"/>
                <a:gd name="T9" fmla="*/ 2147483647 h 55"/>
                <a:gd name="T10" fmla="*/ 0 60000 65536"/>
                <a:gd name="T11" fmla="*/ 0 60000 65536"/>
                <a:gd name="T12" fmla="*/ 0 60000 65536"/>
                <a:gd name="T13" fmla="*/ 0 60000 65536"/>
                <a:gd name="T14" fmla="*/ 0 60000 65536"/>
                <a:gd name="T15" fmla="*/ 0 w 14"/>
                <a:gd name="T16" fmla="*/ 0 h 55"/>
                <a:gd name="T17" fmla="*/ 14 w 14"/>
                <a:gd name="T18" fmla="*/ 55 h 55"/>
              </a:gdLst>
              <a:ahLst/>
              <a:cxnLst>
                <a:cxn ang="T10">
                  <a:pos x="T0" y="T1"/>
                </a:cxn>
                <a:cxn ang="T11">
                  <a:pos x="T2" y="T3"/>
                </a:cxn>
                <a:cxn ang="T12">
                  <a:pos x="T4" y="T5"/>
                </a:cxn>
                <a:cxn ang="T13">
                  <a:pos x="T6" y="T7"/>
                </a:cxn>
                <a:cxn ang="T14">
                  <a:pos x="T8" y="T9"/>
                </a:cxn>
              </a:cxnLst>
              <a:rect l="T15" t="T16" r="T17" b="T18"/>
              <a:pathLst>
                <a:path w="14" h="55">
                  <a:moveTo>
                    <a:pt x="0" y="55"/>
                  </a:moveTo>
                  <a:cubicBezTo>
                    <a:pt x="3" y="51"/>
                    <a:pt x="10" y="42"/>
                    <a:pt x="12" y="30"/>
                  </a:cubicBezTo>
                  <a:cubicBezTo>
                    <a:pt x="14" y="18"/>
                    <a:pt x="10" y="6"/>
                    <a:pt x="9" y="0"/>
                  </a:cubicBezTo>
                  <a:cubicBezTo>
                    <a:pt x="10" y="6"/>
                    <a:pt x="13" y="18"/>
                    <a:pt x="11" y="30"/>
                  </a:cubicBezTo>
                  <a:cubicBezTo>
                    <a:pt x="9" y="42"/>
                    <a:pt x="2" y="51"/>
                    <a:pt x="0" y="55"/>
                  </a:cubicBezTo>
                </a:path>
              </a:pathLst>
            </a:custGeom>
            <a:solidFill>
              <a:srgbClr val="000000"/>
            </a:solidFill>
            <a:ln w="1588">
              <a:solidFill>
                <a:srgbClr val="1D1D1B"/>
              </a:solidFill>
              <a:miter lim="800000"/>
              <a:headEnd/>
              <a:tailEnd/>
            </a:ln>
          </p:spPr>
          <p:txBody>
            <a:bodyPr/>
            <a:lstStyle/>
            <a:p>
              <a:endParaRPr lang="en-US"/>
            </a:p>
          </p:txBody>
        </p:sp>
        <p:sp>
          <p:nvSpPr>
            <p:cNvPr id="162983" name="Freeform 42"/>
            <p:cNvSpPr>
              <a:spLocks/>
            </p:cNvSpPr>
            <p:nvPr/>
          </p:nvSpPr>
          <p:spPr bwMode="auto">
            <a:xfrm>
              <a:off x="2892425" y="2201863"/>
              <a:ext cx="30162" cy="117475"/>
            </a:xfrm>
            <a:custGeom>
              <a:avLst/>
              <a:gdLst>
                <a:gd name="T0" fmla="*/ 0 w 14"/>
                <a:gd name="T1" fmla="*/ 2147483647 h 55"/>
                <a:gd name="T2" fmla="*/ 2147483647 w 14"/>
                <a:gd name="T3" fmla="*/ 2147483647 h 55"/>
                <a:gd name="T4" fmla="*/ 2147483647 w 14"/>
                <a:gd name="T5" fmla="*/ 0 h 55"/>
                <a:gd name="T6" fmla="*/ 2147483647 w 14"/>
                <a:gd name="T7" fmla="*/ 2147483647 h 55"/>
                <a:gd name="T8" fmla="*/ 0 w 14"/>
                <a:gd name="T9" fmla="*/ 2147483647 h 55"/>
                <a:gd name="T10" fmla="*/ 0 60000 65536"/>
                <a:gd name="T11" fmla="*/ 0 60000 65536"/>
                <a:gd name="T12" fmla="*/ 0 60000 65536"/>
                <a:gd name="T13" fmla="*/ 0 60000 65536"/>
                <a:gd name="T14" fmla="*/ 0 60000 65536"/>
                <a:gd name="T15" fmla="*/ 0 w 14"/>
                <a:gd name="T16" fmla="*/ 0 h 55"/>
                <a:gd name="T17" fmla="*/ 14 w 14"/>
                <a:gd name="T18" fmla="*/ 55 h 55"/>
              </a:gdLst>
              <a:ahLst/>
              <a:cxnLst>
                <a:cxn ang="T10">
                  <a:pos x="T0" y="T1"/>
                </a:cxn>
                <a:cxn ang="T11">
                  <a:pos x="T2" y="T3"/>
                </a:cxn>
                <a:cxn ang="T12">
                  <a:pos x="T4" y="T5"/>
                </a:cxn>
                <a:cxn ang="T13">
                  <a:pos x="T6" y="T7"/>
                </a:cxn>
                <a:cxn ang="T14">
                  <a:pos x="T8" y="T9"/>
                </a:cxn>
              </a:cxnLst>
              <a:rect l="T15" t="T16" r="T17" b="T18"/>
              <a:pathLst>
                <a:path w="14" h="55">
                  <a:moveTo>
                    <a:pt x="0" y="55"/>
                  </a:moveTo>
                  <a:cubicBezTo>
                    <a:pt x="3" y="51"/>
                    <a:pt x="10" y="42"/>
                    <a:pt x="12" y="30"/>
                  </a:cubicBezTo>
                  <a:cubicBezTo>
                    <a:pt x="14" y="18"/>
                    <a:pt x="10" y="6"/>
                    <a:pt x="9" y="0"/>
                  </a:cubicBezTo>
                  <a:cubicBezTo>
                    <a:pt x="10" y="6"/>
                    <a:pt x="13" y="18"/>
                    <a:pt x="11" y="30"/>
                  </a:cubicBezTo>
                  <a:cubicBezTo>
                    <a:pt x="9" y="42"/>
                    <a:pt x="2" y="51"/>
                    <a:pt x="0" y="55"/>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84" name="Freeform 43"/>
            <p:cNvSpPr>
              <a:spLocks noEditPoints="1"/>
            </p:cNvSpPr>
            <p:nvPr/>
          </p:nvSpPr>
          <p:spPr bwMode="auto">
            <a:xfrm>
              <a:off x="3024188" y="2152651"/>
              <a:ext cx="241300" cy="187325"/>
            </a:xfrm>
            <a:custGeom>
              <a:avLst/>
              <a:gdLst>
                <a:gd name="T0" fmla="*/ 2147483647 w 114"/>
                <a:gd name="T1" fmla="*/ 2147483647 h 88"/>
                <a:gd name="T2" fmla="*/ 2147483647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2147483647 h 88"/>
                <a:gd name="T12" fmla="*/ 2147483647 w 114"/>
                <a:gd name="T13" fmla="*/ 2147483647 h 88"/>
                <a:gd name="T14" fmla="*/ 2147483647 w 114"/>
                <a:gd name="T15" fmla="*/ 2147483647 h 88"/>
                <a:gd name="T16" fmla="*/ 2147483647 w 114"/>
                <a:gd name="T17" fmla="*/ 2147483647 h 88"/>
                <a:gd name="T18" fmla="*/ 2147483647 w 114"/>
                <a:gd name="T19" fmla="*/ 2147483647 h 88"/>
                <a:gd name="T20" fmla="*/ 2147483647 w 114"/>
                <a:gd name="T21" fmla="*/ 2147483647 h 88"/>
                <a:gd name="T22" fmla="*/ 2147483647 w 114"/>
                <a:gd name="T23" fmla="*/ 2147483647 h 88"/>
                <a:gd name="T24" fmla="*/ 2147483647 w 114"/>
                <a:gd name="T25" fmla="*/ 2147483647 h 88"/>
                <a:gd name="T26" fmla="*/ 2147483647 w 114"/>
                <a:gd name="T27" fmla="*/ 2147483647 h 88"/>
                <a:gd name="T28" fmla="*/ 2147483647 w 114"/>
                <a:gd name="T29" fmla="*/ 2147483647 h 88"/>
                <a:gd name="T30" fmla="*/ 2147483647 w 114"/>
                <a:gd name="T31" fmla="*/ 2147483647 h 88"/>
                <a:gd name="T32" fmla="*/ 2147483647 w 114"/>
                <a:gd name="T33" fmla="*/ 2147483647 h 88"/>
                <a:gd name="T34" fmla="*/ 2147483647 w 114"/>
                <a:gd name="T35" fmla="*/ 2147483647 h 88"/>
                <a:gd name="T36" fmla="*/ 2147483647 w 114"/>
                <a:gd name="T37" fmla="*/ 2147483647 h 88"/>
                <a:gd name="T38" fmla="*/ 2147483647 w 114"/>
                <a:gd name="T39" fmla="*/ 2147483647 h 88"/>
                <a:gd name="T40" fmla="*/ 2147483647 w 114"/>
                <a:gd name="T41" fmla="*/ 2147483647 h 88"/>
                <a:gd name="T42" fmla="*/ 2147483647 w 114"/>
                <a:gd name="T43" fmla="*/ 2147483647 h 88"/>
                <a:gd name="T44" fmla="*/ 2147483647 w 114"/>
                <a:gd name="T45" fmla="*/ 2147483647 h 88"/>
                <a:gd name="T46" fmla="*/ 2147483647 w 114"/>
                <a:gd name="T47" fmla="*/ 2147483647 h 88"/>
                <a:gd name="T48" fmla="*/ 2147483647 w 114"/>
                <a:gd name="T49" fmla="*/ 2147483647 h 88"/>
                <a:gd name="T50" fmla="*/ 2147483647 w 114"/>
                <a:gd name="T51" fmla="*/ 2147483647 h 88"/>
                <a:gd name="T52" fmla="*/ 2147483647 w 114"/>
                <a:gd name="T53" fmla="*/ 2147483647 h 88"/>
                <a:gd name="T54" fmla="*/ 0 w 114"/>
                <a:gd name="T55" fmla="*/ 2147483647 h 88"/>
                <a:gd name="T56" fmla="*/ 2147483647 w 114"/>
                <a:gd name="T57" fmla="*/ 2147483647 h 88"/>
                <a:gd name="T58" fmla="*/ 2147483647 w 114"/>
                <a:gd name="T59" fmla="*/ 2147483647 h 88"/>
                <a:gd name="T60" fmla="*/ 2147483647 w 114"/>
                <a:gd name="T61" fmla="*/ 2147483647 h 88"/>
                <a:gd name="T62" fmla="*/ 2147483647 w 114"/>
                <a:gd name="T63" fmla="*/ 2147483647 h 88"/>
                <a:gd name="T64" fmla="*/ 2147483647 w 114"/>
                <a:gd name="T65" fmla="*/ 2147483647 h 88"/>
                <a:gd name="T66" fmla="*/ 2147483647 w 114"/>
                <a:gd name="T67" fmla="*/ 2147483647 h 88"/>
                <a:gd name="T68" fmla="*/ 2147483647 w 114"/>
                <a:gd name="T69" fmla="*/ 2147483647 h 88"/>
                <a:gd name="T70" fmla="*/ 2147483647 w 114"/>
                <a:gd name="T71" fmla="*/ 2147483647 h 88"/>
                <a:gd name="T72" fmla="*/ 2147483647 w 114"/>
                <a:gd name="T73" fmla="*/ 2147483647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88"/>
                <a:gd name="T113" fmla="*/ 114 w 114"/>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88">
                  <a:moveTo>
                    <a:pt x="27" y="55"/>
                  </a:moveTo>
                  <a:cubicBezTo>
                    <a:pt x="25" y="58"/>
                    <a:pt x="23" y="62"/>
                    <a:pt x="22" y="64"/>
                  </a:cubicBezTo>
                  <a:cubicBezTo>
                    <a:pt x="24" y="63"/>
                    <a:pt x="27" y="58"/>
                    <a:pt x="29" y="54"/>
                  </a:cubicBezTo>
                  <a:cubicBezTo>
                    <a:pt x="29" y="53"/>
                    <a:pt x="30" y="53"/>
                    <a:pt x="31" y="52"/>
                  </a:cubicBezTo>
                  <a:cubicBezTo>
                    <a:pt x="33" y="50"/>
                    <a:pt x="35" y="49"/>
                    <a:pt x="37" y="47"/>
                  </a:cubicBezTo>
                  <a:cubicBezTo>
                    <a:pt x="37" y="50"/>
                    <a:pt x="35" y="54"/>
                    <a:pt x="32" y="53"/>
                  </a:cubicBezTo>
                  <a:cubicBezTo>
                    <a:pt x="33" y="54"/>
                    <a:pt x="37" y="54"/>
                    <a:pt x="37" y="51"/>
                  </a:cubicBezTo>
                  <a:cubicBezTo>
                    <a:pt x="38" y="50"/>
                    <a:pt x="38" y="48"/>
                    <a:pt x="38" y="47"/>
                  </a:cubicBezTo>
                  <a:cubicBezTo>
                    <a:pt x="39" y="47"/>
                    <a:pt x="39" y="46"/>
                    <a:pt x="40" y="46"/>
                  </a:cubicBezTo>
                  <a:cubicBezTo>
                    <a:pt x="41" y="48"/>
                    <a:pt x="39" y="53"/>
                    <a:pt x="38" y="56"/>
                  </a:cubicBezTo>
                  <a:cubicBezTo>
                    <a:pt x="35" y="55"/>
                    <a:pt x="32" y="56"/>
                    <a:pt x="30" y="57"/>
                  </a:cubicBezTo>
                  <a:cubicBezTo>
                    <a:pt x="33" y="56"/>
                    <a:pt x="35" y="56"/>
                    <a:pt x="37" y="57"/>
                  </a:cubicBezTo>
                  <a:cubicBezTo>
                    <a:pt x="37" y="57"/>
                    <a:pt x="37" y="57"/>
                    <a:pt x="37" y="57"/>
                  </a:cubicBezTo>
                  <a:cubicBezTo>
                    <a:pt x="37" y="57"/>
                    <a:pt x="37" y="57"/>
                    <a:pt x="37" y="57"/>
                  </a:cubicBezTo>
                  <a:cubicBezTo>
                    <a:pt x="40" y="58"/>
                    <a:pt x="43" y="60"/>
                    <a:pt x="47" y="63"/>
                  </a:cubicBezTo>
                  <a:cubicBezTo>
                    <a:pt x="46" y="63"/>
                    <a:pt x="46" y="63"/>
                    <a:pt x="46" y="63"/>
                  </a:cubicBezTo>
                  <a:cubicBezTo>
                    <a:pt x="46" y="63"/>
                    <a:pt x="47" y="63"/>
                    <a:pt x="47" y="63"/>
                  </a:cubicBezTo>
                  <a:cubicBezTo>
                    <a:pt x="54" y="70"/>
                    <a:pt x="61" y="78"/>
                    <a:pt x="66" y="75"/>
                  </a:cubicBezTo>
                  <a:cubicBezTo>
                    <a:pt x="65" y="75"/>
                    <a:pt x="65" y="75"/>
                    <a:pt x="64" y="75"/>
                  </a:cubicBezTo>
                  <a:cubicBezTo>
                    <a:pt x="66" y="72"/>
                    <a:pt x="72" y="68"/>
                    <a:pt x="71" y="61"/>
                  </a:cubicBezTo>
                  <a:cubicBezTo>
                    <a:pt x="71" y="55"/>
                    <a:pt x="71" y="49"/>
                    <a:pt x="73" y="47"/>
                  </a:cubicBezTo>
                  <a:cubicBezTo>
                    <a:pt x="73" y="47"/>
                    <a:pt x="74" y="47"/>
                    <a:pt x="75" y="47"/>
                  </a:cubicBezTo>
                  <a:cubicBezTo>
                    <a:pt x="77" y="47"/>
                    <a:pt x="78" y="48"/>
                    <a:pt x="80" y="48"/>
                  </a:cubicBezTo>
                  <a:cubicBezTo>
                    <a:pt x="77" y="56"/>
                    <a:pt x="81" y="80"/>
                    <a:pt x="85" y="88"/>
                  </a:cubicBezTo>
                  <a:cubicBezTo>
                    <a:pt x="84" y="86"/>
                    <a:pt x="84" y="83"/>
                    <a:pt x="83" y="80"/>
                  </a:cubicBezTo>
                  <a:cubicBezTo>
                    <a:pt x="84" y="80"/>
                    <a:pt x="87" y="78"/>
                    <a:pt x="91" y="77"/>
                  </a:cubicBezTo>
                  <a:cubicBezTo>
                    <a:pt x="91" y="77"/>
                    <a:pt x="91" y="77"/>
                    <a:pt x="91" y="77"/>
                  </a:cubicBezTo>
                  <a:cubicBezTo>
                    <a:pt x="91" y="77"/>
                    <a:pt x="91" y="77"/>
                    <a:pt x="91" y="77"/>
                  </a:cubicBezTo>
                  <a:cubicBezTo>
                    <a:pt x="92" y="76"/>
                    <a:pt x="94" y="75"/>
                    <a:pt x="95" y="75"/>
                  </a:cubicBezTo>
                  <a:cubicBezTo>
                    <a:pt x="101" y="72"/>
                    <a:pt x="107" y="74"/>
                    <a:pt x="109" y="77"/>
                  </a:cubicBezTo>
                  <a:cubicBezTo>
                    <a:pt x="108" y="73"/>
                    <a:pt x="100" y="70"/>
                    <a:pt x="94" y="73"/>
                  </a:cubicBezTo>
                  <a:cubicBezTo>
                    <a:pt x="93" y="73"/>
                    <a:pt x="92" y="74"/>
                    <a:pt x="91" y="74"/>
                  </a:cubicBezTo>
                  <a:cubicBezTo>
                    <a:pt x="92" y="69"/>
                    <a:pt x="92" y="61"/>
                    <a:pt x="93" y="54"/>
                  </a:cubicBezTo>
                  <a:cubicBezTo>
                    <a:pt x="93" y="55"/>
                    <a:pt x="94" y="55"/>
                    <a:pt x="95" y="56"/>
                  </a:cubicBezTo>
                  <a:cubicBezTo>
                    <a:pt x="94" y="55"/>
                    <a:pt x="93" y="54"/>
                    <a:pt x="93" y="54"/>
                  </a:cubicBezTo>
                  <a:cubicBezTo>
                    <a:pt x="93" y="53"/>
                    <a:pt x="93" y="53"/>
                    <a:pt x="93" y="52"/>
                  </a:cubicBezTo>
                  <a:cubicBezTo>
                    <a:pt x="97" y="39"/>
                    <a:pt x="102" y="23"/>
                    <a:pt x="106" y="12"/>
                  </a:cubicBezTo>
                  <a:cubicBezTo>
                    <a:pt x="110" y="18"/>
                    <a:pt x="114" y="41"/>
                    <a:pt x="109" y="49"/>
                  </a:cubicBezTo>
                  <a:cubicBezTo>
                    <a:pt x="112" y="45"/>
                    <a:pt x="114" y="37"/>
                    <a:pt x="112" y="28"/>
                  </a:cubicBezTo>
                  <a:cubicBezTo>
                    <a:pt x="111" y="21"/>
                    <a:pt x="108" y="14"/>
                    <a:pt x="106" y="12"/>
                  </a:cubicBezTo>
                  <a:cubicBezTo>
                    <a:pt x="108" y="7"/>
                    <a:pt x="110" y="3"/>
                    <a:pt x="112" y="0"/>
                  </a:cubicBezTo>
                  <a:cubicBezTo>
                    <a:pt x="104" y="7"/>
                    <a:pt x="97" y="32"/>
                    <a:pt x="91" y="52"/>
                  </a:cubicBezTo>
                  <a:cubicBezTo>
                    <a:pt x="87" y="49"/>
                    <a:pt x="82" y="46"/>
                    <a:pt x="75" y="45"/>
                  </a:cubicBezTo>
                  <a:cubicBezTo>
                    <a:pt x="67" y="43"/>
                    <a:pt x="58" y="44"/>
                    <a:pt x="55" y="46"/>
                  </a:cubicBezTo>
                  <a:cubicBezTo>
                    <a:pt x="59" y="46"/>
                    <a:pt x="65" y="45"/>
                    <a:pt x="73" y="47"/>
                  </a:cubicBezTo>
                  <a:cubicBezTo>
                    <a:pt x="70" y="48"/>
                    <a:pt x="70" y="55"/>
                    <a:pt x="70" y="61"/>
                  </a:cubicBezTo>
                  <a:cubicBezTo>
                    <a:pt x="70" y="62"/>
                    <a:pt x="70" y="63"/>
                    <a:pt x="70" y="64"/>
                  </a:cubicBezTo>
                  <a:cubicBezTo>
                    <a:pt x="66" y="65"/>
                    <a:pt x="55" y="64"/>
                    <a:pt x="49" y="63"/>
                  </a:cubicBezTo>
                  <a:cubicBezTo>
                    <a:pt x="46" y="60"/>
                    <a:pt x="42" y="57"/>
                    <a:pt x="38" y="56"/>
                  </a:cubicBezTo>
                  <a:cubicBezTo>
                    <a:pt x="39" y="55"/>
                    <a:pt x="40" y="53"/>
                    <a:pt x="41" y="51"/>
                  </a:cubicBezTo>
                  <a:cubicBezTo>
                    <a:pt x="42" y="49"/>
                    <a:pt x="41" y="47"/>
                    <a:pt x="40" y="46"/>
                  </a:cubicBezTo>
                  <a:cubicBezTo>
                    <a:pt x="50" y="39"/>
                    <a:pt x="59" y="34"/>
                    <a:pt x="63" y="31"/>
                  </a:cubicBezTo>
                  <a:cubicBezTo>
                    <a:pt x="56" y="33"/>
                    <a:pt x="42" y="41"/>
                    <a:pt x="29" y="51"/>
                  </a:cubicBezTo>
                  <a:cubicBezTo>
                    <a:pt x="29" y="51"/>
                    <a:pt x="29" y="51"/>
                    <a:pt x="29" y="51"/>
                  </a:cubicBezTo>
                  <a:cubicBezTo>
                    <a:pt x="29" y="51"/>
                    <a:pt x="29" y="51"/>
                    <a:pt x="29" y="51"/>
                  </a:cubicBezTo>
                  <a:cubicBezTo>
                    <a:pt x="17" y="61"/>
                    <a:pt x="5" y="71"/>
                    <a:pt x="0" y="79"/>
                  </a:cubicBezTo>
                  <a:cubicBezTo>
                    <a:pt x="6" y="74"/>
                    <a:pt x="16" y="64"/>
                    <a:pt x="27" y="55"/>
                  </a:cubicBezTo>
                  <a:moveTo>
                    <a:pt x="81" y="66"/>
                  </a:moveTo>
                  <a:cubicBezTo>
                    <a:pt x="82" y="67"/>
                    <a:pt x="83" y="71"/>
                    <a:pt x="82" y="73"/>
                  </a:cubicBezTo>
                  <a:cubicBezTo>
                    <a:pt x="81" y="70"/>
                    <a:pt x="81" y="68"/>
                    <a:pt x="81" y="66"/>
                  </a:cubicBezTo>
                  <a:moveTo>
                    <a:pt x="91" y="56"/>
                  </a:moveTo>
                  <a:cubicBezTo>
                    <a:pt x="91" y="62"/>
                    <a:pt x="91" y="70"/>
                    <a:pt x="91" y="74"/>
                  </a:cubicBezTo>
                  <a:cubicBezTo>
                    <a:pt x="87" y="76"/>
                    <a:pt x="84" y="79"/>
                    <a:pt x="83" y="79"/>
                  </a:cubicBezTo>
                  <a:cubicBezTo>
                    <a:pt x="83" y="77"/>
                    <a:pt x="82" y="75"/>
                    <a:pt x="82" y="73"/>
                  </a:cubicBezTo>
                  <a:cubicBezTo>
                    <a:pt x="84" y="72"/>
                    <a:pt x="83" y="65"/>
                    <a:pt x="81" y="65"/>
                  </a:cubicBezTo>
                  <a:cubicBezTo>
                    <a:pt x="80" y="58"/>
                    <a:pt x="79" y="51"/>
                    <a:pt x="80" y="48"/>
                  </a:cubicBezTo>
                  <a:cubicBezTo>
                    <a:pt x="84" y="50"/>
                    <a:pt x="88" y="51"/>
                    <a:pt x="91" y="53"/>
                  </a:cubicBezTo>
                  <a:cubicBezTo>
                    <a:pt x="89" y="61"/>
                    <a:pt x="87" y="68"/>
                    <a:pt x="86" y="72"/>
                  </a:cubicBezTo>
                  <a:cubicBezTo>
                    <a:pt x="87" y="68"/>
                    <a:pt x="89" y="63"/>
                    <a:pt x="91" y="56"/>
                  </a:cubicBezTo>
                  <a:moveTo>
                    <a:pt x="70" y="64"/>
                  </a:moveTo>
                  <a:cubicBezTo>
                    <a:pt x="69" y="69"/>
                    <a:pt x="65" y="72"/>
                    <a:pt x="64" y="75"/>
                  </a:cubicBezTo>
                  <a:cubicBezTo>
                    <a:pt x="60" y="74"/>
                    <a:pt x="54" y="69"/>
                    <a:pt x="50" y="64"/>
                  </a:cubicBezTo>
                  <a:cubicBezTo>
                    <a:pt x="50" y="64"/>
                    <a:pt x="50" y="64"/>
                    <a:pt x="50" y="64"/>
                  </a:cubicBezTo>
                  <a:cubicBezTo>
                    <a:pt x="55" y="66"/>
                    <a:pt x="66" y="67"/>
                    <a:pt x="70" y="64"/>
                  </a:cubicBezTo>
                </a:path>
              </a:pathLst>
            </a:custGeom>
            <a:solidFill>
              <a:srgbClr val="000000"/>
            </a:solidFill>
            <a:ln w="1588">
              <a:solidFill>
                <a:srgbClr val="1D1D1B"/>
              </a:solidFill>
              <a:miter lim="800000"/>
              <a:headEnd/>
              <a:tailEnd/>
            </a:ln>
          </p:spPr>
          <p:txBody>
            <a:bodyPr/>
            <a:lstStyle/>
            <a:p>
              <a:endParaRPr lang="en-US"/>
            </a:p>
          </p:txBody>
        </p:sp>
        <p:sp>
          <p:nvSpPr>
            <p:cNvPr id="162985" name="Freeform 44"/>
            <p:cNvSpPr>
              <a:spLocks noEditPoints="1"/>
            </p:cNvSpPr>
            <p:nvPr/>
          </p:nvSpPr>
          <p:spPr bwMode="auto">
            <a:xfrm>
              <a:off x="3024188" y="2152651"/>
              <a:ext cx="241300" cy="187325"/>
            </a:xfrm>
            <a:custGeom>
              <a:avLst/>
              <a:gdLst>
                <a:gd name="T0" fmla="*/ 2147483647 w 114"/>
                <a:gd name="T1" fmla="*/ 2147483647 h 88"/>
                <a:gd name="T2" fmla="*/ 2147483647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2147483647 h 88"/>
                <a:gd name="T12" fmla="*/ 2147483647 w 114"/>
                <a:gd name="T13" fmla="*/ 2147483647 h 88"/>
                <a:gd name="T14" fmla="*/ 2147483647 w 114"/>
                <a:gd name="T15" fmla="*/ 2147483647 h 88"/>
                <a:gd name="T16" fmla="*/ 2147483647 w 114"/>
                <a:gd name="T17" fmla="*/ 2147483647 h 88"/>
                <a:gd name="T18" fmla="*/ 2147483647 w 114"/>
                <a:gd name="T19" fmla="*/ 2147483647 h 88"/>
                <a:gd name="T20" fmla="*/ 2147483647 w 114"/>
                <a:gd name="T21" fmla="*/ 2147483647 h 88"/>
                <a:gd name="T22" fmla="*/ 2147483647 w 114"/>
                <a:gd name="T23" fmla="*/ 2147483647 h 88"/>
                <a:gd name="T24" fmla="*/ 2147483647 w 114"/>
                <a:gd name="T25" fmla="*/ 2147483647 h 88"/>
                <a:gd name="T26" fmla="*/ 2147483647 w 114"/>
                <a:gd name="T27" fmla="*/ 2147483647 h 88"/>
                <a:gd name="T28" fmla="*/ 2147483647 w 114"/>
                <a:gd name="T29" fmla="*/ 2147483647 h 88"/>
                <a:gd name="T30" fmla="*/ 2147483647 w 114"/>
                <a:gd name="T31" fmla="*/ 2147483647 h 88"/>
                <a:gd name="T32" fmla="*/ 2147483647 w 114"/>
                <a:gd name="T33" fmla="*/ 2147483647 h 88"/>
                <a:gd name="T34" fmla="*/ 2147483647 w 114"/>
                <a:gd name="T35" fmla="*/ 2147483647 h 88"/>
                <a:gd name="T36" fmla="*/ 2147483647 w 114"/>
                <a:gd name="T37" fmla="*/ 2147483647 h 88"/>
                <a:gd name="T38" fmla="*/ 2147483647 w 114"/>
                <a:gd name="T39" fmla="*/ 2147483647 h 88"/>
                <a:gd name="T40" fmla="*/ 2147483647 w 114"/>
                <a:gd name="T41" fmla="*/ 2147483647 h 88"/>
                <a:gd name="T42" fmla="*/ 2147483647 w 114"/>
                <a:gd name="T43" fmla="*/ 2147483647 h 88"/>
                <a:gd name="T44" fmla="*/ 2147483647 w 114"/>
                <a:gd name="T45" fmla="*/ 2147483647 h 88"/>
                <a:gd name="T46" fmla="*/ 2147483647 w 114"/>
                <a:gd name="T47" fmla="*/ 2147483647 h 88"/>
                <a:gd name="T48" fmla="*/ 2147483647 w 114"/>
                <a:gd name="T49" fmla="*/ 2147483647 h 88"/>
                <a:gd name="T50" fmla="*/ 2147483647 w 114"/>
                <a:gd name="T51" fmla="*/ 2147483647 h 88"/>
                <a:gd name="T52" fmla="*/ 2147483647 w 114"/>
                <a:gd name="T53" fmla="*/ 2147483647 h 88"/>
                <a:gd name="T54" fmla="*/ 0 w 114"/>
                <a:gd name="T55" fmla="*/ 2147483647 h 88"/>
                <a:gd name="T56" fmla="*/ 2147483647 w 114"/>
                <a:gd name="T57" fmla="*/ 2147483647 h 88"/>
                <a:gd name="T58" fmla="*/ 2147483647 w 114"/>
                <a:gd name="T59" fmla="*/ 2147483647 h 88"/>
                <a:gd name="T60" fmla="*/ 2147483647 w 114"/>
                <a:gd name="T61" fmla="*/ 2147483647 h 88"/>
                <a:gd name="T62" fmla="*/ 2147483647 w 114"/>
                <a:gd name="T63" fmla="*/ 2147483647 h 88"/>
                <a:gd name="T64" fmla="*/ 2147483647 w 114"/>
                <a:gd name="T65" fmla="*/ 2147483647 h 88"/>
                <a:gd name="T66" fmla="*/ 2147483647 w 114"/>
                <a:gd name="T67" fmla="*/ 2147483647 h 88"/>
                <a:gd name="T68" fmla="*/ 2147483647 w 114"/>
                <a:gd name="T69" fmla="*/ 2147483647 h 88"/>
                <a:gd name="T70" fmla="*/ 2147483647 w 114"/>
                <a:gd name="T71" fmla="*/ 2147483647 h 88"/>
                <a:gd name="T72" fmla="*/ 2147483647 w 114"/>
                <a:gd name="T73" fmla="*/ 2147483647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88"/>
                <a:gd name="T113" fmla="*/ 114 w 114"/>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88">
                  <a:moveTo>
                    <a:pt x="27" y="55"/>
                  </a:moveTo>
                  <a:cubicBezTo>
                    <a:pt x="25" y="58"/>
                    <a:pt x="23" y="62"/>
                    <a:pt x="22" y="64"/>
                  </a:cubicBezTo>
                  <a:cubicBezTo>
                    <a:pt x="24" y="63"/>
                    <a:pt x="27" y="58"/>
                    <a:pt x="29" y="54"/>
                  </a:cubicBezTo>
                  <a:cubicBezTo>
                    <a:pt x="29" y="53"/>
                    <a:pt x="30" y="53"/>
                    <a:pt x="31" y="52"/>
                  </a:cubicBezTo>
                  <a:cubicBezTo>
                    <a:pt x="33" y="50"/>
                    <a:pt x="35" y="49"/>
                    <a:pt x="37" y="47"/>
                  </a:cubicBezTo>
                  <a:cubicBezTo>
                    <a:pt x="37" y="50"/>
                    <a:pt x="35" y="54"/>
                    <a:pt x="32" y="53"/>
                  </a:cubicBezTo>
                  <a:cubicBezTo>
                    <a:pt x="33" y="54"/>
                    <a:pt x="37" y="54"/>
                    <a:pt x="37" y="51"/>
                  </a:cubicBezTo>
                  <a:cubicBezTo>
                    <a:pt x="38" y="50"/>
                    <a:pt x="38" y="48"/>
                    <a:pt x="38" y="47"/>
                  </a:cubicBezTo>
                  <a:cubicBezTo>
                    <a:pt x="39" y="47"/>
                    <a:pt x="39" y="46"/>
                    <a:pt x="40" y="46"/>
                  </a:cubicBezTo>
                  <a:cubicBezTo>
                    <a:pt x="41" y="48"/>
                    <a:pt x="39" y="53"/>
                    <a:pt x="38" y="56"/>
                  </a:cubicBezTo>
                  <a:cubicBezTo>
                    <a:pt x="35" y="55"/>
                    <a:pt x="32" y="56"/>
                    <a:pt x="30" y="57"/>
                  </a:cubicBezTo>
                  <a:cubicBezTo>
                    <a:pt x="33" y="56"/>
                    <a:pt x="35" y="56"/>
                    <a:pt x="37" y="57"/>
                  </a:cubicBezTo>
                  <a:cubicBezTo>
                    <a:pt x="37" y="57"/>
                    <a:pt x="37" y="57"/>
                    <a:pt x="37" y="57"/>
                  </a:cubicBezTo>
                  <a:cubicBezTo>
                    <a:pt x="37" y="57"/>
                    <a:pt x="37" y="57"/>
                    <a:pt x="37" y="57"/>
                  </a:cubicBezTo>
                  <a:cubicBezTo>
                    <a:pt x="40" y="58"/>
                    <a:pt x="43" y="60"/>
                    <a:pt x="47" y="63"/>
                  </a:cubicBezTo>
                  <a:cubicBezTo>
                    <a:pt x="46" y="63"/>
                    <a:pt x="46" y="63"/>
                    <a:pt x="46" y="63"/>
                  </a:cubicBezTo>
                  <a:cubicBezTo>
                    <a:pt x="46" y="63"/>
                    <a:pt x="47" y="63"/>
                    <a:pt x="47" y="63"/>
                  </a:cubicBezTo>
                  <a:cubicBezTo>
                    <a:pt x="54" y="70"/>
                    <a:pt x="61" y="78"/>
                    <a:pt x="66" y="75"/>
                  </a:cubicBezTo>
                  <a:cubicBezTo>
                    <a:pt x="65" y="75"/>
                    <a:pt x="65" y="75"/>
                    <a:pt x="64" y="75"/>
                  </a:cubicBezTo>
                  <a:cubicBezTo>
                    <a:pt x="66" y="72"/>
                    <a:pt x="72" y="68"/>
                    <a:pt x="71" y="61"/>
                  </a:cubicBezTo>
                  <a:cubicBezTo>
                    <a:pt x="71" y="55"/>
                    <a:pt x="71" y="49"/>
                    <a:pt x="73" y="47"/>
                  </a:cubicBezTo>
                  <a:cubicBezTo>
                    <a:pt x="73" y="47"/>
                    <a:pt x="74" y="47"/>
                    <a:pt x="75" y="47"/>
                  </a:cubicBezTo>
                  <a:cubicBezTo>
                    <a:pt x="77" y="47"/>
                    <a:pt x="78" y="48"/>
                    <a:pt x="80" y="48"/>
                  </a:cubicBezTo>
                  <a:cubicBezTo>
                    <a:pt x="77" y="56"/>
                    <a:pt x="81" y="80"/>
                    <a:pt x="85" y="88"/>
                  </a:cubicBezTo>
                  <a:cubicBezTo>
                    <a:pt x="84" y="86"/>
                    <a:pt x="84" y="83"/>
                    <a:pt x="83" y="80"/>
                  </a:cubicBezTo>
                  <a:cubicBezTo>
                    <a:pt x="84" y="80"/>
                    <a:pt x="87" y="78"/>
                    <a:pt x="91" y="77"/>
                  </a:cubicBezTo>
                  <a:cubicBezTo>
                    <a:pt x="91" y="77"/>
                    <a:pt x="91" y="77"/>
                    <a:pt x="91" y="77"/>
                  </a:cubicBezTo>
                  <a:cubicBezTo>
                    <a:pt x="91" y="77"/>
                    <a:pt x="91" y="77"/>
                    <a:pt x="91" y="77"/>
                  </a:cubicBezTo>
                  <a:cubicBezTo>
                    <a:pt x="92" y="76"/>
                    <a:pt x="94" y="75"/>
                    <a:pt x="95" y="75"/>
                  </a:cubicBezTo>
                  <a:cubicBezTo>
                    <a:pt x="101" y="72"/>
                    <a:pt x="107" y="74"/>
                    <a:pt x="109" y="77"/>
                  </a:cubicBezTo>
                  <a:cubicBezTo>
                    <a:pt x="108" y="73"/>
                    <a:pt x="100" y="70"/>
                    <a:pt x="94" y="73"/>
                  </a:cubicBezTo>
                  <a:cubicBezTo>
                    <a:pt x="93" y="73"/>
                    <a:pt x="92" y="74"/>
                    <a:pt x="91" y="74"/>
                  </a:cubicBezTo>
                  <a:cubicBezTo>
                    <a:pt x="92" y="69"/>
                    <a:pt x="92" y="61"/>
                    <a:pt x="93" y="54"/>
                  </a:cubicBezTo>
                  <a:cubicBezTo>
                    <a:pt x="93" y="55"/>
                    <a:pt x="94" y="55"/>
                    <a:pt x="95" y="56"/>
                  </a:cubicBezTo>
                  <a:cubicBezTo>
                    <a:pt x="94" y="55"/>
                    <a:pt x="93" y="54"/>
                    <a:pt x="93" y="54"/>
                  </a:cubicBezTo>
                  <a:cubicBezTo>
                    <a:pt x="93" y="53"/>
                    <a:pt x="93" y="53"/>
                    <a:pt x="93" y="52"/>
                  </a:cubicBezTo>
                  <a:cubicBezTo>
                    <a:pt x="97" y="39"/>
                    <a:pt x="102" y="23"/>
                    <a:pt x="106" y="12"/>
                  </a:cubicBezTo>
                  <a:cubicBezTo>
                    <a:pt x="110" y="18"/>
                    <a:pt x="114" y="41"/>
                    <a:pt x="109" y="49"/>
                  </a:cubicBezTo>
                  <a:cubicBezTo>
                    <a:pt x="112" y="45"/>
                    <a:pt x="114" y="37"/>
                    <a:pt x="112" y="28"/>
                  </a:cubicBezTo>
                  <a:cubicBezTo>
                    <a:pt x="111" y="21"/>
                    <a:pt x="108" y="14"/>
                    <a:pt x="106" y="12"/>
                  </a:cubicBezTo>
                  <a:cubicBezTo>
                    <a:pt x="108" y="7"/>
                    <a:pt x="110" y="3"/>
                    <a:pt x="112" y="0"/>
                  </a:cubicBezTo>
                  <a:cubicBezTo>
                    <a:pt x="104" y="7"/>
                    <a:pt x="97" y="32"/>
                    <a:pt x="91" y="52"/>
                  </a:cubicBezTo>
                  <a:cubicBezTo>
                    <a:pt x="87" y="49"/>
                    <a:pt x="82" y="46"/>
                    <a:pt x="75" y="45"/>
                  </a:cubicBezTo>
                  <a:cubicBezTo>
                    <a:pt x="67" y="43"/>
                    <a:pt x="58" y="44"/>
                    <a:pt x="55" y="46"/>
                  </a:cubicBezTo>
                  <a:cubicBezTo>
                    <a:pt x="59" y="46"/>
                    <a:pt x="65" y="45"/>
                    <a:pt x="73" y="47"/>
                  </a:cubicBezTo>
                  <a:cubicBezTo>
                    <a:pt x="70" y="48"/>
                    <a:pt x="70" y="55"/>
                    <a:pt x="70" y="61"/>
                  </a:cubicBezTo>
                  <a:cubicBezTo>
                    <a:pt x="70" y="62"/>
                    <a:pt x="70" y="63"/>
                    <a:pt x="70" y="64"/>
                  </a:cubicBezTo>
                  <a:cubicBezTo>
                    <a:pt x="66" y="65"/>
                    <a:pt x="55" y="64"/>
                    <a:pt x="49" y="63"/>
                  </a:cubicBezTo>
                  <a:cubicBezTo>
                    <a:pt x="46" y="60"/>
                    <a:pt x="42" y="57"/>
                    <a:pt x="38" y="56"/>
                  </a:cubicBezTo>
                  <a:cubicBezTo>
                    <a:pt x="39" y="55"/>
                    <a:pt x="40" y="53"/>
                    <a:pt x="41" y="51"/>
                  </a:cubicBezTo>
                  <a:cubicBezTo>
                    <a:pt x="42" y="49"/>
                    <a:pt x="41" y="47"/>
                    <a:pt x="40" y="46"/>
                  </a:cubicBezTo>
                  <a:cubicBezTo>
                    <a:pt x="50" y="39"/>
                    <a:pt x="59" y="34"/>
                    <a:pt x="63" y="31"/>
                  </a:cubicBezTo>
                  <a:cubicBezTo>
                    <a:pt x="56" y="33"/>
                    <a:pt x="42" y="41"/>
                    <a:pt x="29" y="51"/>
                  </a:cubicBezTo>
                  <a:cubicBezTo>
                    <a:pt x="29" y="51"/>
                    <a:pt x="29" y="51"/>
                    <a:pt x="29" y="51"/>
                  </a:cubicBezTo>
                  <a:cubicBezTo>
                    <a:pt x="29" y="51"/>
                    <a:pt x="29" y="51"/>
                    <a:pt x="29" y="51"/>
                  </a:cubicBezTo>
                  <a:cubicBezTo>
                    <a:pt x="17" y="61"/>
                    <a:pt x="5" y="71"/>
                    <a:pt x="0" y="79"/>
                  </a:cubicBezTo>
                  <a:cubicBezTo>
                    <a:pt x="6" y="74"/>
                    <a:pt x="16" y="64"/>
                    <a:pt x="27" y="55"/>
                  </a:cubicBezTo>
                  <a:moveTo>
                    <a:pt x="81" y="66"/>
                  </a:moveTo>
                  <a:cubicBezTo>
                    <a:pt x="82" y="67"/>
                    <a:pt x="83" y="71"/>
                    <a:pt x="82" y="73"/>
                  </a:cubicBezTo>
                  <a:cubicBezTo>
                    <a:pt x="81" y="70"/>
                    <a:pt x="81" y="68"/>
                    <a:pt x="81" y="66"/>
                  </a:cubicBezTo>
                  <a:moveTo>
                    <a:pt x="91" y="56"/>
                  </a:moveTo>
                  <a:cubicBezTo>
                    <a:pt x="91" y="62"/>
                    <a:pt x="91" y="70"/>
                    <a:pt x="91" y="74"/>
                  </a:cubicBezTo>
                  <a:cubicBezTo>
                    <a:pt x="87" y="76"/>
                    <a:pt x="84" y="79"/>
                    <a:pt x="83" y="79"/>
                  </a:cubicBezTo>
                  <a:cubicBezTo>
                    <a:pt x="83" y="77"/>
                    <a:pt x="82" y="75"/>
                    <a:pt x="82" y="73"/>
                  </a:cubicBezTo>
                  <a:cubicBezTo>
                    <a:pt x="84" y="72"/>
                    <a:pt x="83" y="65"/>
                    <a:pt x="81" y="65"/>
                  </a:cubicBezTo>
                  <a:cubicBezTo>
                    <a:pt x="80" y="58"/>
                    <a:pt x="79" y="51"/>
                    <a:pt x="80" y="48"/>
                  </a:cubicBezTo>
                  <a:cubicBezTo>
                    <a:pt x="84" y="50"/>
                    <a:pt x="88" y="51"/>
                    <a:pt x="91" y="53"/>
                  </a:cubicBezTo>
                  <a:cubicBezTo>
                    <a:pt x="89" y="61"/>
                    <a:pt x="87" y="68"/>
                    <a:pt x="86" y="72"/>
                  </a:cubicBezTo>
                  <a:cubicBezTo>
                    <a:pt x="87" y="68"/>
                    <a:pt x="89" y="63"/>
                    <a:pt x="91" y="56"/>
                  </a:cubicBezTo>
                  <a:moveTo>
                    <a:pt x="70" y="64"/>
                  </a:moveTo>
                  <a:cubicBezTo>
                    <a:pt x="69" y="69"/>
                    <a:pt x="65" y="72"/>
                    <a:pt x="64" y="75"/>
                  </a:cubicBezTo>
                  <a:cubicBezTo>
                    <a:pt x="60" y="74"/>
                    <a:pt x="54" y="69"/>
                    <a:pt x="50" y="64"/>
                  </a:cubicBezTo>
                  <a:cubicBezTo>
                    <a:pt x="50" y="64"/>
                    <a:pt x="50" y="64"/>
                    <a:pt x="50" y="64"/>
                  </a:cubicBezTo>
                  <a:cubicBezTo>
                    <a:pt x="55" y="66"/>
                    <a:pt x="66" y="67"/>
                    <a:pt x="70" y="64"/>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86" name="Freeform 45"/>
            <p:cNvSpPr>
              <a:spLocks/>
            </p:cNvSpPr>
            <p:nvPr/>
          </p:nvSpPr>
          <p:spPr bwMode="auto">
            <a:xfrm>
              <a:off x="3198813" y="2316163"/>
              <a:ext cx="85725" cy="60325"/>
            </a:xfrm>
            <a:custGeom>
              <a:avLst/>
              <a:gdLst>
                <a:gd name="T0" fmla="*/ 2147483647 w 41"/>
                <a:gd name="T1" fmla="*/ 0 h 28"/>
                <a:gd name="T2" fmla="*/ 2147483647 w 41"/>
                <a:gd name="T3" fmla="*/ 2147483647 h 28"/>
                <a:gd name="T4" fmla="*/ 0 w 41"/>
                <a:gd name="T5" fmla="*/ 2147483647 h 28"/>
                <a:gd name="T6" fmla="*/ 2147483647 w 41"/>
                <a:gd name="T7" fmla="*/ 2147483647 h 28"/>
                <a:gd name="T8" fmla="*/ 2147483647 w 41"/>
                <a:gd name="T9" fmla="*/ 0 h 28"/>
                <a:gd name="T10" fmla="*/ 0 60000 65536"/>
                <a:gd name="T11" fmla="*/ 0 60000 65536"/>
                <a:gd name="T12" fmla="*/ 0 60000 65536"/>
                <a:gd name="T13" fmla="*/ 0 60000 65536"/>
                <a:gd name="T14" fmla="*/ 0 60000 65536"/>
                <a:gd name="T15" fmla="*/ 0 w 41"/>
                <a:gd name="T16" fmla="*/ 0 h 28"/>
                <a:gd name="T17" fmla="*/ 41 w 41"/>
                <a:gd name="T18" fmla="*/ 28 h 28"/>
              </a:gdLst>
              <a:ahLst/>
              <a:cxnLst>
                <a:cxn ang="T10">
                  <a:pos x="T0" y="T1"/>
                </a:cxn>
                <a:cxn ang="T11">
                  <a:pos x="T2" y="T3"/>
                </a:cxn>
                <a:cxn ang="T12">
                  <a:pos x="T4" y="T5"/>
                </a:cxn>
                <a:cxn ang="T13">
                  <a:pos x="T6" y="T7"/>
                </a:cxn>
                <a:cxn ang="T14">
                  <a:pos x="T8" y="T9"/>
                </a:cxn>
              </a:cxnLst>
              <a:rect l="T15" t="T16" r="T17" b="T18"/>
              <a:pathLst>
                <a:path w="41" h="28">
                  <a:moveTo>
                    <a:pt x="40" y="0"/>
                  </a:moveTo>
                  <a:cubicBezTo>
                    <a:pt x="39" y="4"/>
                    <a:pt x="36" y="15"/>
                    <a:pt x="26" y="20"/>
                  </a:cubicBezTo>
                  <a:cubicBezTo>
                    <a:pt x="17" y="24"/>
                    <a:pt x="5" y="25"/>
                    <a:pt x="0" y="28"/>
                  </a:cubicBezTo>
                  <a:cubicBezTo>
                    <a:pt x="5" y="27"/>
                    <a:pt x="17" y="27"/>
                    <a:pt x="27" y="22"/>
                  </a:cubicBezTo>
                  <a:cubicBezTo>
                    <a:pt x="38" y="17"/>
                    <a:pt x="41" y="4"/>
                    <a:pt x="40" y="0"/>
                  </a:cubicBezTo>
                </a:path>
              </a:pathLst>
            </a:custGeom>
            <a:solidFill>
              <a:srgbClr val="000000"/>
            </a:solidFill>
            <a:ln w="1588">
              <a:solidFill>
                <a:srgbClr val="1D1D1B"/>
              </a:solidFill>
              <a:miter lim="800000"/>
              <a:headEnd/>
              <a:tailEnd/>
            </a:ln>
          </p:spPr>
          <p:txBody>
            <a:bodyPr/>
            <a:lstStyle/>
            <a:p>
              <a:endParaRPr lang="en-US"/>
            </a:p>
          </p:txBody>
        </p:sp>
        <p:sp>
          <p:nvSpPr>
            <p:cNvPr id="162987" name="Freeform 46"/>
            <p:cNvSpPr>
              <a:spLocks/>
            </p:cNvSpPr>
            <p:nvPr/>
          </p:nvSpPr>
          <p:spPr bwMode="auto">
            <a:xfrm>
              <a:off x="3198813" y="2316163"/>
              <a:ext cx="85725" cy="60325"/>
            </a:xfrm>
            <a:custGeom>
              <a:avLst/>
              <a:gdLst>
                <a:gd name="T0" fmla="*/ 2147483647 w 41"/>
                <a:gd name="T1" fmla="*/ 0 h 28"/>
                <a:gd name="T2" fmla="*/ 2147483647 w 41"/>
                <a:gd name="T3" fmla="*/ 2147483647 h 28"/>
                <a:gd name="T4" fmla="*/ 0 w 41"/>
                <a:gd name="T5" fmla="*/ 2147483647 h 28"/>
                <a:gd name="T6" fmla="*/ 2147483647 w 41"/>
                <a:gd name="T7" fmla="*/ 2147483647 h 28"/>
                <a:gd name="T8" fmla="*/ 2147483647 w 41"/>
                <a:gd name="T9" fmla="*/ 0 h 28"/>
                <a:gd name="T10" fmla="*/ 0 60000 65536"/>
                <a:gd name="T11" fmla="*/ 0 60000 65536"/>
                <a:gd name="T12" fmla="*/ 0 60000 65536"/>
                <a:gd name="T13" fmla="*/ 0 60000 65536"/>
                <a:gd name="T14" fmla="*/ 0 60000 65536"/>
                <a:gd name="T15" fmla="*/ 0 w 41"/>
                <a:gd name="T16" fmla="*/ 0 h 28"/>
                <a:gd name="T17" fmla="*/ 41 w 41"/>
                <a:gd name="T18" fmla="*/ 28 h 28"/>
              </a:gdLst>
              <a:ahLst/>
              <a:cxnLst>
                <a:cxn ang="T10">
                  <a:pos x="T0" y="T1"/>
                </a:cxn>
                <a:cxn ang="T11">
                  <a:pos x="T2" y="T3"/>
                </a:cxn>
                <a:cxn ang="T12">
                  <a:pos x="T4" y="T5"/>
                </a:cxn>
                <a:cxn ang="T13">
                  <a:pos x="T6" y="T7"/>
                </a:cxn>
                <a:cxn ang="T14">
                  <a:pos x="T8" y="T9"/>
                </a:cxn>
              </a:cxnLst>
              <a:rect l="T15" t="T16" r="T17" b="T18"/>
              <a:pathLst>
                <a:path w="41" h="28">
                  <a:moveTo>
                    <a:pt x="40" y="0"/>
                  </a:moveTo>
                  <a:cubicBezTo>
                    <a:pt x="39" y="4"/>
                    <a:pt x="36" y="15"/>
                    <a:pt x="26" y="20"/>
                  </a:cubicBezTo>
                  <a:cubicBezTo>
                    <a:pt x="17" y="24"/>
                    <a:pt x="5" y="25"/>
                    <a:pt x="0" y="28"/>
                  </a:cubicBezTo>
                  <a:cubicBezTo>
                    <a:pt x="5" y="27"/>
                    <a:pt x="17" y="27"/>
                    <a:pt x="27" y="22"/>
                  </a:cubicBezTo>
                  <a:cubicBezTo>
                    <a:pt x="38" y="17"/>
                    <a:pt x="41" y="4"/>
                    <a:pt x="4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88" name="Freeform 47"/>
            <p:cNvSpPr>
              <a:spLocks/>
            </p:cNvSpPr>
            <p:nvPr/>
          </p:nvSpPr>
          <p:spPr bwMode="auto">
            <a:xfrm>
              <a:off x="3079750" y="2276476"/>
              <a:ext cx="53975" cy="50800"/>
            </a:xfrm>
            <a:custGeom>
              <a:avLst/>
              <a:gdLst>
                <a:gd name="T0" fmla="*/ 2147483647 w 26"/>
                <a:gd name="T1" fmla="*/ 2147483647 h 24"/>
                <a:gd name="T2" fmla="*/ 2147483647 w 26"/>
                <a:gd name="T3" fmla="*/ 0 h 24"/>
                <a:gd name="T4" fmla="*/ 2147483647 w 26"/>
                <a:gd name="T5" fmla="*/ 2147483647 h 24"/>
                <a:gd name="T6" fmla="*/ 0 60000 65536"/>
                <a:gd name="T7" fmla="*/ 0 60000 65536"/>
                <a:gd name="T8" fmla="*/ 0 60000 65536"/>
                <a:gd name="T9" fmla="*/ 0 w 26"/>
                <a:gd name="T10" fmla="*/ 0 h 24"/>
                <a:gd name="T11" fmla="*/ 26 w 26"/>
                <a:gd name="T12" fmla="*/ 24 h 24"/>
              </a:gdLst>
              <a:ahLst/>
              <a:cxnLst>
                <a:cxn ang="T6">
                  <a:pos x="T0" y="T1"/>
                </a:cxn>
                <a:cxn ang="T7">
                  <a:pos x="T2" y="T3"/>
                </a:cxn>
                <a:cxn ang="T8">
                  <a:pos x="T4" y="T5"/>
                </a:cxn>
              </a:cxnLst>
              <a:rect l="T9" t="T10" r="T11" b="T12"/>
              <a:pathLst>
                <a:path w="26" h="24">
                  <a:moveTo>
                    <a:pt x="26" y="24"/>
                  </a:moveTo>
                  <a:cubicBezTo>
                    <a:pt x="22" y="17"/>
                    <a:pt x="1" y="7"/>
                    <a:pt x="2" y="0"/>
                  </a:cubicBezTo>
                  <a:cubicBezTo>
                    <a:pt x="0" y="8"/>
                    <a:pt x="21" y="18"/>
                    <a:pt x="26" y="24"/>
                  </a:cubicBezTo>
                </a:path>
              </a:pathLst>
            </a:custGeom>
            <a:solidFill>
              <a:srgbClr val="000000"/>
            </a:solidFill>
            <a:ln w="1588">
              <a:solidFill>
                <a:srgbClr val="1D1D1B"/>
              </a:solidFill>
              <a:miter lim="800000"/>
              <a:headEnd/>
              <a:tailEnd/>
            </a:ln>
          </p:spPr>
          <p:txBody>
            <a:bodyPr/>
            <a:lstStyle/>
            <a:p>
              <a:endParaRPr lang="en-US"/>
            </a:p>
          </p:txBody>
        </p:sp>
        <p:sp>
          <p:nvSpPr>
            <p:cNvPr id="162989" name="Freeform 48"/>
            <p:cNvSpPr>
              <a:spLocks/>
            </p:cNvSpPr>
            <p:nvPr/>
          </p:nvSpPr>
          <p:spPr bwMode="auto">
            <a:xfrm>
              <a:off x="3079750" y="2276476"/>
              <a:ext cx="53975" cy="50800"/>
            </a:xfrm>
            <a:custGeom>
              <a:avLst/>
              <a:gdLst>
                <a:gd name="T0" fmla="*/ 2147483647 w 26"/>
                <a:gd name="T1" fmla="*/ 2147483647 h 24"/>
                <a:gd name="T2" fmla="*/ 2147483647 w 26"/>
                <a:gd name="T3" fmla="*/ 0 h 24"/>
                <a:gd name="T4" fmla="*/ 2147483647 w 26"/>
                <a:gd name="T5" fmla="*/ 2147483647 h 24"/>
                <a:gd name="T6" fmla="*/ 0 60000 65536"/>
                <a:gd name="T7" fmla="*/ 0 60000 65536"/>
                <a:gd name="T8" fmla="*/ 0 60000 65536"/>
                <a:gd name="T9" fmla="*/ 0 w 26"/>
                <a:gd name="T10" fmla="*/ 0 h 24"/>
                <a:gd name="T11" fmla="*/ 26 w 26"/>
                <a:gd name="T12" fmla="*/ 24 h 24"/>
              </a:gdLst>
              <a:ahLst/>
              <a:cxnLst>
                <a:cxn ang="T6">
                  <a:pos x="T0" y="T1"/>
                </a:cxn>
                <a:cxn ang="T7">
                  <a:pos x="T2" y="T3"/>
                </a:cxn>
                <a:cxn ang="T8">
                  <a:pos x="T4" y="T5"/>
                </a:cxn>
              </a:cxnLst>
              <a:rect l="T9" t="T10" r="T11" b="T12"/>
              <a:pathLst>
                <a:path w="26" h="24">
                  <a:moveTo>
                    <a:pt x="26" y="24"/>
                  </a:moveTo>
                  <a:cubicBezTo>
                    <a:pt x="22" y="17"/>
                    <a:pt x="1" y="7"/>
                    <a:pt x="2" y="0"/>
                  </a:cubicBezTo>
                  <a:cubicBezTo>
                    <a:pt x="0" y="8"/>
                    <a:pt x="21" y="18"/>
                    <a:pt x="26" y="24"/>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90" name="Freeform 49"/>
            <p:cNvSpPr>
              <a:spLocks/>
            </p:cNvSpPr>
            <p:nvPr/>
          </p:nvSpPr>
          <p:spPr bwMode="auto">
            <a:xfrm>
              <a:off x="3125788" y="2322513"/>
              <a:ext cx="4762" cy="4763"/>
            </a:xfrm>
            <a:custGeom>
              <a:avLst/>
              <a:gdLst>
                <a:gd name="T0" fmla="*/ 0 w 2"/>
                <a:gd name="T1" fmla="*/ 2147483647 h 2"/>
                <a:gd name="T2" fmla="*/ 2147483647 w 2"/>
                <a:gd name="T3" fmla="*/ 0 h 2"/>
                <a:gd name="T4" fmla="*/ 0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cubicBezTo>
                    <a:pt x="1" y="2"/>
                    <a:pt x="2" y="0"/>
                    <a:pt x="1" y="0"/>
                  </a:cubicBezTo>
                  <a:cubicBezTo>
                    <a:pt x="0" y="0"/>
                    <a:pt x="0" y="1"/>
                    <a:pt x="0" y="2"/>
                  </a:cubicBezTo>
                </a:path>
              </a:pathLst>
            </a:custGeom>
            <a:solidFill>
              <a:srgbClr val="000000"/>
            </a:solidFill>
            <a:ln w="1588">
              <a:solidFill>
                <a:srgbClr val="1D1D1B"/>
              </a:solidFill>
              <a:miter lim="800000"/>
              <a:headEnd/>
              <a:tailEnd/>
            </a:ln>
          </p:spPr>
          <p:txBody>
            <a:bodyPr/>
            <a:lstStyle/>
            <a:p>
              <a:endParaRPr lang="en-US"/>
            </a:p>
          </p:txBody>
        </p:sp>
        <p:sp>
          <p:nvSpPr>
            <p:cNvPr id="162991" name="Freeform 50"/>
            <p:cNvSpPr>
              <a:spLocks/>
            </p:cNvSpPr>
            <p:nvPr/>
          </p:nvSpPr>
          <p:spPr bwMode="auto">
            <a:xfrm>
              <a:off x="3125788" y="2322513"/>
              <a:ext cx="4762" cy="4763"/>
            </a:xfrm>
            <a:custGeom>
              <a:avLst/>
              <a:gdLst>
                <a:gd name="T0" fmla="*/ 0 w 2"/>
                <a:gd name="T1" fmla="*/ 2147483647 h 2"/>
                <a:gd name="T2" fmla="*/ 2147483647 w 2"/>
                <a:gd name="T3" fmla="*/ 0 h 2"/>
                <a:gd name="T4" fmla="*/ 0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cubicBezTo>
                    <a:pt x="1" y="2"/>
                    <a:pt x="2" y="0"/>
                    <a:pt x="1" y="0"/>
                  </a:cubicBezTo>
                  <a:cubicBezTo>
                    <a:pt x="0" y="0"/>
                    <a:pt x="0" y="1"/>
                    <a:pt x="0" y="2"/>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92" name="Freeform 51"/>
            <p:cNvSpPr>
              <a:spLocks/>
            </p:cNvSpPr>
            <p:nvPr/>
          </p:nvSpPr>
          <p:spPr bwMode="auto">
            <a:xfrm>
              <a:off x="3063875" y="2284413"/>
              <a:ext cx="68262" cy="49213"/>
            </a:xfrm>
            <a:custGeom>
              <a:avLst/>
              <a:gdLst>
                <a:gd name="T0" fmla="*/ 0 w 32"/>
                <a:gd name="T1" fmla="*/ 2147483647 h 23"/>
                <a:gd name="T2" fmla="*/ 2147483647 w 32"/>
                <a:gd name="T3" fmla="*/ 2147483647 h 23"/>
                <a:gd name="T4" fmla="*/ 0 w 32"/>
                <a:gd name="T5" fmla="*/ 2147483647 h 23"/>
                <a:gd name="T6" fmla="*/ 0 60000 65536"/>
                <a:gd name="T7" fmla="*/ 0 60000 65536"/>
                <a:gd name="T8" fmla="*/ 0 60000 65536"/>
                <a:gd name="T9" fmla="*/ 0 w 32"/>
                <a:gd name="T10" fmla="*/ 0 h 23"/>
                <a:gd name="T11" fmla="*/ 32 w 32"/>
                <a:gd name="T12" fmla="*/ 23 h 23"/>
              </a:gdLst>
              <a:ahLst/>
              <a:cxnLst>
                <a:cxn ang="T6">
                  <a:pos x="T0" y="T1"/>
                </a:cxn>
                <a:cxn ang="T7">
                  <a:pos x="T2" y="T3"/>
                </a:cxn>
                <a:cxn ang="T8">
                  <a:pos x="T4" y="T5"/>
                </a:cxn>
              </a:cxnLst>
              <a:rect l="T9" t="T10" r="T11" b="T12"/>
              <a:pathLst>
                <a:path w="32" h="23">
                  <a:moveTo>
                    <a:pt x="0" y="4"/>
                  </a:moveTo>
                  <a:cubicBezTo>
                    <a:pt x="9" y="1"/>
                    <a:pt x="28" y="20"/>
                    <a:pt x="32" y="23"/>
                  </a:cubicBezTo>
                  <a:cubicBezTo>
                    <a:pt x="29" y="18"/>
                    <a:pt x="10" y="0"/>
                    <a:pt x="0" y="4"/>
                  </a:cubicBezTo>
                </a:path>
              </a:pathLst>
            </a:custGeom>
            <a:solidFill>
              <a:srgbClr val="000000"/>
            </a:solidFill>
            <a:ln w="1588">
              <a:solidFill>
                <a:srgbClr val="1D1D1B"/>
              </a:solidFill>
              <a:miter lim="800000"/>
              <a:headEnd/>
              <a:tailEnd/>
            </a:ln>
          </p:spPr>
          <p:txBody>
            <a:bodyPr/>
            <a:lstStyle/>
            <a:p>
              <a:endParaRPr lang="en-US"/>
            </a:p>
          </p:txBody>
        </p:sp>
        <p:sp>
          <p:nvSpPr>
            <p:cNvPr id="162993" name="Freeform 52"/>
            <p:cNvSpPr>
              <a:spLocks/>
            </p:cNvSpPr>
            <p:nvPr/>
          </p:nvSpPr>
          <p:spPr bwMode="auto">
            <a:xfrm>
              <a:off x="3063875" y="2284413"/>
              <a:ext cx="68262" cy="49213"/>
            </a:xfrm>
            <a:custGeom>
              <a:avLst/>
              <a:gdLst>
                <a:gd name="T0" fmla="*/ 0 w 32"/>
                <a:gd name="T1" fmla="*/ 2147483647 h 23"/>
                <a:gd name="T2" fmla="*/ 2147483647 w 32"/>
                <a:gd name="T3" fmla="*/ 2147483647 h 23"/>
                <a:gd name="T4" fmla="*/ 0 w 32"/>
                <a:gd name="T5" fmla="*/ 2147483647 h 23"/>
                <a:gd name="T6" fmla="*/ 0 60000 65536"/>
                <a:gd name="T7" fmla="*/ 0 60000 65536"/>
                <a:gd name="T8" fmla="*/ 0 60000 65536"/>
                <a:gd name="T9" fmla="*/ 0 w 32"/>
                <a:gd name="T10" fmla="*/ 0 h 23"/>
                <a:gd name="T11" fmla="*/ 32 w 32"/>
                <a:gd name="T12" fmla="*/ 23 h 23"/>
              </a:gdLst>
              <a:ahLst/>
              <a:cxnLst>
                <a:cxn ang="T6">
                  <a:pos x="T0" y="T1"/>
                </a:cxn>
                <a:cxn ang="T7">
                  <a:pos x="T2" y="T3"/>
                </a:cxn>
                <a:cxn ang="T8">
                  <a:pos x="T4" y="T5"/>
                </a:cxn>
              </a:cxnLst>
              <a:rect l="T9" t="T10" r="T11" b="T12"/>
              <a:pathLst>
                <a:path w="32" h="23">
                  <a:moveTo>
                    <a:pt x="0" y="4"/>
                  </a:moveTo>
                  <a:cubicBezTo>
                    <a:pt x="9" y="1"/>
                    <a:pt x="28" y="20"/>
                    <a:pt x="32" y="23"/>
                  </a:cubicBezTo>
                  <a:cubicBezTo>
                    <a:pt x="29" y="18"/>
                    <a:pt x="10" y="0"/>
                    <a:pt x="0" y="4"/>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94" name="Freeform 53"/>
            <p:cNvSpPr>
              <a:spLocks/>
            </p:cNvSpPr>
            <p:nvPr/>
          </p:nvSpPr>
          <p:spPr bwMode="auto">
            <a:xfrm>
              <a:off x="3054350" y="2293938"/>
              <a:ext cx="63500" cy="53975"/>
            </a:xfrm>
            <a:custGeom>
              <a:avLst/>
              <a:gdLst>
                <a:gd name="T0" fmla="*/ 2147483647 w 30"/>
                <a:gd name="T1" fmla="*/ 2147483647 h 26"/>
                <a:gd name="T2" fmla="*/ 2147483647 w 30"/>
                <a:gd name="T3" fmla="*/ 2147483647 h 26"/>
                <a:gd name="T4" fmla="*/ 2147483647 w 30"/>
                <a:gd name="T5" fmla="*/ 2147483647 h 26"/>
                <a:gd name="T6" fmla="*/ 2147483647 w 30"/>
                <a:gd name="T7" fmla="*/ 2147483647 h 26"/>
                <a:gd name="T8" fmla="*/ 2147483647 w 30"/>
                <a:gd name="T9" fmla="*/ 0 h 26"/>
                <a:gd name="T10" fmla="*/ 2147483647 w 30"/>
                <a:gd name="T11" fmla="*/ 2147483647 h 26"/>
                <a:gd name="T12" fmla="*/ 0 60000 65536"/>
                <a:gd name="T13" fmla="*/ 0 60000 65536"/>
                <a:gd name="T14" fmla="*/ 0 60000 65536"/>
                <a:gd name="T15" fmla="*/ 0 60000 65536"/>
                <a:gd name="T16" fmla="*/ 0 60000 65536"/>
                <a:gd name="T17" fmla="*/ 0 60000 65536"/>
                <a:gd name="T18" fmla="*/ 0 w 30"/>
                <a:gd name="T19" fmla="*/ 0 h 26"/>
                <a:gd name="T20" fmla="*/ 30 w 3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0" h="26">
                  <a:moveTo>
                    <a:pt x="30" y="26"/>
                  </a:moveTo>
                  <a:cubicBezTo>
                    <a:pt x="26" y="22"/>
                    <a:pt x="13" y="14"/>
                    <a:pt x="7" y="7"/>
                  </a:cubicBezTo>
                  <a:cubicBezTo>
                    <a:pt x="10" y="7"/>
                    <a:pt x="10" y="1"/>
                    <a:pt x="8" y="1"/>
                  </a:cubicBezTo>
                  <a:cubicBezTo>
                    <a:pt x="9" y="2"/>
                    <a:pt x="9" y="6"/>
                    <a:pt x="7" y="7"/>
                  </a:cubicBezTo>
                  <a:cubicBezTo>
                    <a:pt x="5" y="5"/>
                    <a:pt x="4" y="2"/>
                    <a:pt x="5" y="0"/>
                  </a:cubicBezTo>
                  <a:cubicBezTo>
                    <a:pt x="0" y="9"/>
                    <a:pt x="24" y="22"/>
                    <a:pt x="30" y="26"/>
                  </a:cubicBezTo>
                </a:path>
              </a:pathLst>
            </a:custGeom>
            <a:solidFill>
              <a:srgbClr val="000000"/>
            </a:solidFill>
            <a:ln w="1588">
              <a:solidFill>
                <a:srgbClr val="1D1D1B"/>
              </a:solidFill>
              <a:miter lim="800000"/>
              <a:headEnd/>
              <a:tailEnd/>
            </a:ln>
          </p:spPr>
          <p:txBody>
            <a:bodyPr/>
            <a:lstStyle/>
            <a:p>
              <a:endParaRPr lang="en-US"/>
            </a:p>
          </p:txBody>
        </p:sp>
        <p:sp>
          <p:nvSpPr>
            <p:cNvPr id="162995" name="Freeform 54"/>
            <p:cNvSpPr>
              <a:spLocks/>
            </p:cNvSpPr>
            <p:nvPr/>
          </p:nvSpPr>
          <p:spPr bwMode="auto">
            <a:xfrm>
              <a:off x="3054350" y="2293938"/>
              <a:ext cx="63500" cy="53975"/>
            </a:xfrm>
            <a:custGeom>
              <a:avLst/>
              <a:gdLst>
                <a:gd name="T0" fmla="*/ 2147483647 w 30"/>
                <a:gd name="T1" fmla="*/ 2147483647 h 26"/>
                <a:gd name="T2" fmla="*/ 2147483647 w 30"/>
                <a:gd name="T3" fmla="*/ 2147483647 h 26"/>
                <a:gd name="T4" fmla="*/ 2147483647 w 30"/>
                <a:gd name="T5" fmla="*/ 2147483647 h 26"/>
                <a:gd name="T6" fmla="*/ 2147483647 w 30"/>
                <a:gd name="T7" fmla="*/ 2147483647 h 26"/>
                <a:gd name="T8" fmla="*/ 2147483647 w 30"/>
                <a:gd name="T9" fmla="*/ 0 h 26"/>
                <a:gd name="T10" fmla="*/ 2147483647 w 30"/>
                <a:gd name="T11" fmla="*/ 2147483647 h 26"/>
                <a:gd name="T12" fmla="*/ 0 60000 65536"/>
                <a:gd name="T13" fmla="*/ 0 60000 65536"/>
                <a:gd name="T14" fmla="*/ 0 60000 65536"/>
                <a:gd name="T15" fmla="*/ 0 60000 65536"/>
                <a:gd name="T16" fmla="*/ 0 60000 65536"/>
                <a:gd name="T17" fmla="*/ 0 60000 65536"/>
                <a:gd name="T18" fmla="*/ 0 w 30"/>
                <a:gd name="T19" fmla="*/ 0 h 26"/>
                <a:gd name="T20" fmla="*/ 30 w 3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0" h="26">
                  <a:moveTo>
                    <a:pt x="30" y="26"/>
                  </a:moveTo>
                  <a:cubicBezTo>
                    <a:pt x="26" y="22"/>
                    <a:pt x="13" y="14"/>
                    <a:pt x="7" y="7"/>
                  </a:cubicBezTo>
                  <a:cubicBezTo>
                    <a:pt x="10" y="7"/>
                    <a:pt x="10" y="1"/>
                    <a:pt x="8" y="1"/>
                  </a:cubicBezTo>
                  <a:cubicBezTo>
                    <a:pt x="9" y="2"/>
                    <a:pt x="9" y="6"/>
                    <a:pt x="7" y="7"/>
                  </a:cubicBezTo>
                  <a:cubicBezTo>
                    <a:pt x="5" y="5"/>
                    <a:pt x="4" y="2"/>
                    <a:pt x="5" y="0"/>
                  </a:cubicBezTo>
                  <a:cubicBezTo>
                    <a:pt x="0" y="9"/>
                    <a:pt x="24" y="22"/>
                    <a:pt x="30" y="26"/>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96" name="Freeform 55"/>
            <p:cNvSpPr>
              <a:spLocks/>
            </p:cNvSpPr>
            <p:nvPr/>
          </p:nvSpPr>
          <p:spPr bwMode="auto">
            <a:xfrm>
              <a:off x="3144838" y="2335213"/>
              <a:ext cx="36512" cy="17463"/>
            </a:xfrm>
            <a:custGeom>
              <a:avLst/>
              <a:gdLst>
                <a:gd name="T0" fmla="*/ 0 w 17"/>
                <a:gd name="T1" fmla="*/ 0 h 8"/>
                <a:gd name="T2" fmla="*/ 2147483647 w 17"/>
                <a:gd name="T3" fmla="*/ 2147483647 h 8"/>
                <a:gd name="T4" fmla="*/ 0 w 17"/>
                <a:gd name="T5" fmla="*/ 0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0" y="0"/>
                  </a:moveTo>
                  <a:cubicBezTo>
                    <a:pt x="2" y="2"/>
                    <a:pt x="13" y="6"/>
                    <a:pt x="17" y="8"/>
                  </a:cubicBezTo>
                  <a:cubicBezTo>
                    <a:pt x="14" y="5"/>
                    <a:pt x="3" y="1"/>
                    <a:pt x="0" y="0"/>
                  </a:cubicBezTo>
                </a:path>
              </a:pathLst>
            </a:custGeom>
            <a:solidFill>
              <a:srgbClr val="000000"/>
            </a:solidFill>
            <a:ln w="1588">
              <a:solidFill>
                <a:srgbClr val="1D1D1B"/>
              </a:solidFill>
              <a:miter lim="800000"/>
              <a:headEnd/>
              <a:tailEnd/>
            </a:ln>
          </p:spPr>
          <p:txBody>
            <a:bodyPr/>
            <a:lstStyle/>
            <a:p>
              <a:endParaRPr lang="en-US"/>
            </a:p>
          </p:txBody>
        </p:sp>
        <p:sp>
          <p:nvSpPr>
            <p:cNvPr id="162997" name="Freeform 56"/>
            <p:cNvSpPr>
              <a:spLocks/>
            </p:cNvSpPr>
            <p:nvPr/>
          </p:nvSpPr>
          <p:spPr bwMode="auto">
            <a:xfrm>
              <a:off x="3144838" y="2335213"/>
              <a:ext cx="36512" cy="17463"/>
            </a:xfrm>
            <a:custGeom>
              <a:avLst/>
              <a:gdLst>
                <a:gd name="T0" fmla="*/ 0 w 17"/>
                <a:gd name="T1" fmla="*/ 0 h 8"/>
                <a:gd name="T2" fmla="*/ 2147483647 w 17"/>
                <a:gd name="T3" fmla="*/ 2147483647 h 8"/>
                <a:gd name="T4" fmla="*/ 0 w 17"/>
                <a:gd name="T5" fmla="*/ 0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0" y="0"/>
                  </a:moveTo>
                  <a:cubicBezTo>
                    <a:pt x="2" y="2"/>
                    <a:pt x="13" y="6"/>
                    <a:pt x="17" y="8"/>
                  </a:cubicBezTo>
                  <a:cubicBezTo>
                    <a:pt x="14" y="5"/>
                    <a:pt x="3" y="1"/>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2998" name="Freeform 57"/>
            <p:cNvSpPr>
              <a:spLocks/>
            </p:cNvSpPr>
            <p:nvPr/>
          </p:nvSpPr>
          <p:spPr bwMode="auto">
            <a:xfrm>
              <a:off x="3132138" y="2351088"/>
              <a:ext cx="42862" cy="14288"/>
            </a:xfrm>
            <a:custGeom>
              <a:avLst/>
              <a:gdLst>
                <a:gd name="T0" fmla="*/ 0 w 20"/>
                <a:gd name="T1" fmla="*/ 0 h 7"/>
                <a:gd name="T2" fmla="*/ 2147483647 w 20"/>
                <a:gd name="T3" fmla="*/ 2147483647 h 7"/>
                <a:gd name="T4" fmla="*/ 0 w 20"/>
                <a:gd name="T5" fmla="*/ 0 h 7"/>
                <a:gd name="T6" fmla="*/ 0 60000 65536"/>
                <a:gd name="T7" fmla="*/ 0 60000 65536"/>
                <a:gd name="T8" fmla="*/ 0 60000 65536"/>
                <a:gd name="T9" fmla="*/ 0 w 20"/>
                <a:gd name="T10" fmla="*/ 0 h 7"/>
                <a:gd name="T11" fmla="*/ 20 w 20"/>
                <a:gd name="T12" fmla="*/ 7 h 7"/>
              </a:gdLst>
              <a:ahLst/>
              <a:cxnLst>
                <a:cxn ang="T6">
                  <a:pos x="T0" y="T1"/>
                </a:cxn>
                <a:cxn ang="T7">
                  <a:pos x="T2" y="T3"/>
                </a:cxn>
                <a:cxn ang="T8">
                  <a:pos x="T4" y="T5"/>
                </a:cxn>
              </a:cxnLst>
              <a:rect l="T9" t="T10" r="T11" b="T12"/>
              <a:pathLst>
                <a:path w="20" h="7">
                  <a:moveTo>
                    <a:pt x="0" y="0"/>
                  </a:moveTo>
                  <a:cubicBezTo>
                    <a:pt x="1" y="5"/>
                    <a:pt x="15" y="6"/>
                    <a:pt x="20" y="7"/>
                  </a:cubicBezTo>
                  <a:cubicBezTo>
                    <a:pt x="16" y="5"/>
                    <a:pt x="2" y="3"/>
                    <a:pt x="0" y="0"/>
                  </a:cubicBezTo>
                </a:path>
              </a:pathLst>
            </a:custGeom>
            <a:solidFill>
              <a:srgbClr val="000000"/>
            </a:solidFill>
            <a:ln w="1588">
              <a:solidFill>
                <a:srgbClr val="1D1D1B"/>
              </a:solidFill>
              <a:miter lim="800000"/>
              <a:headEnd/>
              <a:tailEnd/>
            </a:ln>
          </p:spPr>
          <p:txBody>
            <a:bodyPr/>
            <a:lstStyle/>
            <a:p>
              <a:endParaRPr lang="en-US"/>
            </a:p>
          </p:txBody>
        </p:sp>
        <p:sp>
          <p:nvSpPr>
            <p:cNvPr id="162999" name="Freeform 58"/>
            <p:cNvSpPr>
              <a:spLocks/>
            </p:cNvSpPr>
            <p:nvPr/>
          </p:nvSpPr>
          <p:spPr bwMode="auto">
            <a:xfrm>
              <a:off x="3132138" y="2351088"/>
              <a:ext cx="42862" cy="14288"/>
            </a:xfrm>
            <a:custGeom>
              <a:avLst/>
              <a:gdLst>
                <a:gd name="T0" fmla="*/ 0 w 20"/>
                <a:gd name="T1" fmla="*/ 0 h 7"/>
                <a:gd name="T2" fmla="*/ 2147483647 w 20"/>
                <a:gd name="T3" fmla="*/ 2147483647 h 7"/>
                <a:gd name="T4" fmla="*/ 0 w 20"/>
                <a:gd name="T5" fmla="*/ 0 h 7"/>
                <a:gd name="T6" fmla="*/ 0 60000 65536"/>
                <a:gd name="T7" fmla="*/ 0 60000 65536"/>
                <a:gd name="T8" fmla="*/ 0 60000 65536"/>
                <a:gd name="T9" fmla="*/ 0 w 20"/>
                <a:gd name="T10" fmla="*/ 0 h 7"/>
                <a:gd name="T11" fmla="*/ 20 w 20"/>
                <a:gd name="T12" fmla="*/ 7 h 7"/>
              </a:gdLst>
              <a:ahLst/>
              <a:cxnLst>
                <a:cxn ang="T6">
                  <a:pos x="T0" y="T1"/>
                </a:cxn>
                <a:cxn ang="T7">
                  <a:pos x="T2" y="T3"/>
                </a:cxn>
                <a:cxn ang="T8">
                  <a:pos x="T4" y="T5"/>
                </a:cxn>
              </a:cxnLst>
              <a:rect l="T9" t="T10" r="T11" b="T12"/>
              <a:pathLst>
                <a:path w="20" h="7">
                  <a:moveTo>
                    <a:pt x="0" y="0"/>
                  </a:moveTo>
                  <a:cubicBezTo>
                    <a:pt x="1" y="5"/>
                    <a:pt x="15" y="6"/>
                    <a:pt x="20" y="7"/>
                  </a:cubicBezTo>
                  <a:cubicBezTo>
                    <a:pt x="16" y="5"/>
                    <a:pt x="2" y="3"/>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00" name="Freeform 59"/>
            <p:cNvSpPr>
              <a:spLocks/>
            </p:cNvSpPr>
            <p:nvPr/>
          </p:nvSpPr>
          <p:spPr bwMode="auto">
            <a:xfrm>
              <a:off x="3051175" y="2322513"/>
              <a:ext cx="80962" cy="41275"/>
            </a:xfrm>
            <a:custGeom>
              <a:avLst/>
              <a:gdLst>
                <a:gd name="T0" fmla="*/ 2147483647 w 38"/>
                <a:gd name="T1" fmla="*/ 2147483647 h 19"/>
                <a:gd name="T2" fmla="*/ 2147483647 w 38"/>
                <a:gd name="T3" fmla="*/ 2147483647 h 19"/>
                <a:gd name="T4" fmla="*/ 0 w 38"/>
                <a:gd name="T5" fmla="*/ 2147483647 h 19"/>
                <a:gd name="T6" fmla="*/ 2147483647 w 38"/>
                <a:gd name="T7" fmla="*/ 2147483647 h 19"/>
                <a:gd name="T8" fmla="*/ 2147483647 w 38"/>
                <a:gd name="T9" fmla="*/ 2147483647 h 19"/>
                <a:gd name="T10" fmla="*/ 0 60000 65536"/>
                <a:gd name="T11" fmla="*/ 0 60000 65536"/>
                <a:gd name="T12" fmla="*/ 0 60000 65536"/>
                <a:gd name="T13" fmla="*/ 0 60000 65536"/>
                <a:gd name="T14" fmla="*/ 0 60000 65536"/>
                <a:gd name="T15" fmla="*/ 0 w 38"/>
                <a:gd name="T16" fmla="*/ 0 h 19"/>
                <a:gd name="T17" fmla="*/ 38 w 38"/>
                <a:gd name="T18" fmla="*/ 19 h 19"/>
              </a:gdLst>
              <a:ahLst/>
              <a:cxnLst>
                <a:cxn ang="T10">
                  <a:pos x="T0" y="T1"/>
                </a:cxn>
                <a:cxn ang="T11">
                  <a:pos x="T2" y="T3"/>
                </a:cxn>
                <a:cxn ang="T12">
                  <a:pos x="T4" y="T5"/>
                </a:cxn>
                <a:cxn ang="T13">
                  <a:pos x="T6" y="T7"/>
                </a:cxn>
                <a:cxn ang="T14">
                  <a:pos x="T8" y="T9"/>
                </a:cxn>
              </a:cxnLst>
              <a:rect l="T15" t="T16" r="T17" b="T18"/>
              <a:pathLst>
                <a:path w="38" h="19">
                  <a:moveTo>
                    <a:pt x="38" y="18"/>
                  </a:moveTo>
                  <a:cubicBezTo>
                    <a:pt x="35" y="18"/>
                    <a:pt x="28" y="12"/>
                    <a:pt x="20" y="10"/>
                  </a:cubicBezTo>
                  <a:cubicBezTo>
                    <a:pt x="13" y="6"/>
                    <a:pt x="5" y="0"/>
                    <a:pt x="0" y="3"/>
                  </a:cubicBezTo>
                  <a:cubicBezTo>
                    <a:pt x="5" y="1"/>
                    <a:pt x="12" y="7"/>
                    <a:pt x="20" y="11"/>
                  </a:cubicBezTo>
                  <a:cubicBezTo>
                    <a:pt x="28" y="13"/>
                    <a:pt x="35" y="19"/>
                    <a:pt x="38" y="18"/>
                  </a:cubicBezTo>
                </a:path>
              </a:pathLst>
            </a:custGeom>
            <a:solidFill>
              <a:srgbClr val="000000"/>
            </a:solidFill>
            <a:ln w="1588">
              <a:solidFill>
                <a:srgbClr val="1D1D1B"/>
              </a:solidFill>
              <a:miter lim="800000"/>
              <a:headEnd/>
              <a:tailEnd/>
            </a:ln>
          </p:spPr>
          <p:txBody>
            <a:bodyPr/>
            <a:lstStyle/>
            <a:p>
              <a:endParaRPr lang="en-US"/>
            </a:p>
          </p:txBody>
        </p:sp>
        <p:sp>
          <p:nvSpPr>
            <p:cNvPr id="163001" name="Freeform 60"/>
            <p:cNvSpPr>
              <a:spLocks/>
            </p:cNvSpPr>
            <p:nvPr/>
          </p:nvSpPr>
          <p:spPr bwMode="auto">
            <a:xfrm>
              <a:off x="3051175" y="2322513"/>
              <a:ext cx="80962" cy="41275"/>
            </a:xfrm>
            <a:custGeom>
              <a:avLst/>
              <a:gdLst>
                <a:gd name="T0" fmla="*/ 2147483647 w 38"/>
                <a:gd name="T1" fmla="*/ 2147483647 h 19"/>
                <a:gd name="T2" fmla="*/ 2147483647 w 38"/>
                <a:gd name="T3" fmla="*/ 2147483647 h 19"/>
                <a:gd name="T4" fmla="*/ 0 w 38"/>
                <a:gd name="T5" fmla="*/ 2147483647 h 19"/>
                <a:gd name="T6" fmla="*/ 2147483647 w 38"/>
                <a:gd name="T7" fmla="*/ 2147483647 h 19"/>
                <a:gd name="T8" fmla="*/ 2147483647 w 38"/>
                <a:gd name="T9" fmla="*/ 2147483647 h 19"/>
                <a:gd name="T10" fmla="*/ 0 60000 65536"/>
                <a:gd name="T11" fmla="*/ 0 60000 65536"/>
                <a:gd name="T12" fmla="*/ 0 60000 65536"/>
                <a:gd name="T13" fmla="*/ 0 60000 65536"/>
                <a:gd name="T14" fmla="*/ 0 60000 65536"/>
                <a:gd name="T15" fmla="*/ 0 w 38"/>
                <a:gd name="T16" fmla="*/ 0 h 19"/>
                <a:gd name="T17" fmla="*/ 38 w 38"/>
                <a:gd name="T18" fmla="*/ 19 h 19"/>
              </a:gdLst>
              <a:ahLst/>
              <a:cxnLst>
                <a:cxn ang="T10">
                  <a:pos x="T0" y="T1"/>
                </a:cxn>
                <a:cxn ang="T11">
                  <a:pos x="T2" y="T3"/>
                </a:cxn>
                <a:cxn ang="T12">
                  <a:pos x="T4" y="T5"/>
                </a:cxn>
                <a:cxn ang="T13">
                  <a:pos x="T6" y="T7"/>
                </a:cxn>
                <a:cxn ang="T14">
                  <a:pos x="T8" y="T9"/>
                </a:cxn>
              </a:cxnLst>
              <a:rect l="T15" t="T16" r="T17" b="T18"/>
              <a:pathLst>
                <a:path w="38" h="19">
                  <a:moveTo>
                    <a:pt x="38" y="18"/>
                  </a:moveTo>
                  <a:cubicBezTo>
                    <a:pt x="35" y="18"/>
                    <a:pt x="28" y="12"/>
                    <a:pt x="20" y="10"/>
                  </a:cubicBezTo>
                  <a:cubicBezTo>
                    <a:pt x="13" y="6"/>
                    <a:pt x="5" y="0"/>
                    <a:pt x="0" y="3"/>
                  </a:cubicBezTo>
                  <a:cubicBezTo>
                    <a:pt x="5" y="1"/>
                    <a:pt x="12" y="7"/>
                    <a:pt x="20" y="11"/>
                  </a:cubicBezTo>
                  <a:cubicBezTo>
                    <a:pt x="28" y="13"/>
                    <a:pt x="35" y="19"/>
                    <a:pt x="38" y="18"/>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02" name="Freeform 61"/>
            <p:cNvSpPr>
              <a:spLocks/>
            </p:cNvSpPr>
            <p:nvPr/>
          </p:nvSpPr>
          <p:spPr bwMode="auto">
            <a:xfrm>
              <a:off x="3138488" y="2370138"/>
              <a:ext cx="19050" cy="4763"/>
            </a:xfrm>
            <a:custGeom>
              <a:avLst/>
              <a:gdLst>
                <a:gd name="T0" fmla="*/ 2147483647 w 9"/>
                <a:gd name="T1" fmla="*/ 0 h 2"/>
                <a:gd name="T2" fmla="*/ 0 w 9"/>
                <a:gd name="T3" fmla="*/ 2147483647 h 2"/>
                <a:gd name="T4" fmla="*/ 2147483647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9" y="0"/>
                  </a:moveTo>
                  <a:cubicBezTo>
                    <a:pt x="7" y="1"/>
                    <a:pt x="1" y="0"/>
                    <a:pt x="0" y="1"/>
                  </a:cubicBezTo>
                  <a:cubicBezTo>
                    <a:pt x="1" y="2"/>
                    <a:pt x="8" y="2"/>
                    <a:pt x="9" y="0"/>
                  </a:cubicBezTo>
                </a:path>
              </a:pathLst>
            </a:custGeom>
            <a:solidFill>
              <a:srgbClr val="000000"/>
            </a:solidFill>
            <a:ln w="1588">
              <a:solidFill>
                <a:srgbClr val="1D1D1B"/>
              </a:solidFill>
              <a:miter lim="800000"/>
              <a:headEnd/>
              <a:tailEnd/>
            </a:ln>
          </p:spPr>
          <p:txBody>
            <a:bodyPr/>
            <a:lstStyle/>
            <a:p>
              <a:endParaRPr lang="en-US"/>
            </a:p>
          </p:txBody>
        </p:sp>
        <p:sp>
          <p:nvSpPr>
            <p:cNvPr id="163003" name="Freeform 62"/>
            <p:cNvSpPr>
              <a:spLocks/>
            </p:cNvSpPr>
            <p:nvPr/>
          </p:nvSpPr>
          <p:spPr bwMode="auto">
            <a:xfrm>
              <a:off x="3138488" y="2370138"/>
              <a:ext cx="19050" cy="4763"/>
            </a:xfrm>
            <a:custGeom>
              <a:avLst/>
              <a:gdLst>
                <a:gd name="T0" fmla="*/ 2147483647 w 9"/>
                <a:gd name="T1" fmla="*/ 0 h 2"/>
                <a:gd name="T2" fmla="*/ 0 w 9"/>
                <a:gd name="T3" fmla="*/ 2147483647 h 2"/>
                <a:gd name="T4" fmla="*/ 2147483647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9" y="0"/>
                  </a:moveTo>
                  <a:cubicBezTo>
                    <a:pt x="7" y="1"/>
                    <a:pt x="1" y="0"/>
                    <a:pt x="0" y="1"/>
                  </a:cubicBezTo>
                  <a:cubicBezTo>
                    <a:pt x="1" y="2"/>
                    <a:pt x="8" y="2"/>
                    <a:pt x="9"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04" name="Freeform 63"/>
            <p:cNvSpPr>
              <a:spLocks/>
            </p:cNvSpPr>
            <p:nvPr/>
          </p:nvSpPr>
          <p:spPr bwMode="auto">
            <a:xfrm>
              <a:off x="3173413" y="2325688"/>
              <a:ext cx="14287" cy="12700"/>
            </a:xfrm>
            <a:custGeom>
              <a:avLst/>
              <a:gdLst>
                <a:gd name="T0" fmla="*/ 0 w 7"/>
                <a:gd name="T1" fmla="*/ 0 h 6"/>
                <a:gd name="T2" fmla="*/ 2147483647 w 7"/>
                <a:gd name="T3" fmla="*/ 2147483647 h 6"/>
                <a:gd name="T4" fmla="*/ 2147483647 w 7"/>
                <a:gd name="T5" fmla="*/ 2147483647 h 6"/>
                <a:gd name="T6" fmla="*/ 0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0"/>
                  </a:moveTo>
                  <a:cubicBezTo>
                    <a:pt x="0" y="1"/>
                    <a:pt x="0" y="3"/>
                    <a:pt x="2" y="5"/>
                  </a:cubicBezTo>
                  <a:cubicBezTo>
                    <a:pt x="4" y="6"/>
                    <a:pt x="6" y="5"/>
                    <a:pt x="7" y="4"/>
                  </a:cubicBezTo>
                  <a:cubicBezTo>
                    <a:pt x="5" y="5"/>
                    <a:pt x="0" y="3"/>
                    <a:pt x="0" y="0"/>
                  </a:cubicBezTo>
                </a:path>
              </a:pathLst>
            </a:custGeom>
            <a:solidFill>
              <a:srgbClr val="000000"/>
            </a:solidFill>
            <a:ln w="1588">
              <a:solidFill>
                <a:srgbClr val="1D1D1B"/>
              </a:solidFill>
              <a:miter lim="800000"/>
              <a:headEnd/>
              <a:tailEnd/>
            </a:ln>
          </p:spPr>
          <p:txBody>
            <a:bodyPr/>
            <a:lstStyle/>
            <a:p>
              <a:endParaRPr lang="en-US"/>
            </a:p>
          </p:txBody>
        </p:sp>
        <p:sp>
          <p:nvSpPr>
            <p:cNvPr id="163005" name="Freeform 64"/>
            <p:cNvSpPr>
              <a:spLocks/>
            </p:cNvSpPr>
            <p:nvPr/>
          </p:nvSpPr>
          <p:spPr bwMode="auto">
            <a:xfrm>
              <a:off x="3173413" y="2325688"/>
              <a:ext cx="14287" cy="12700"/>
            </a:xfrm>
            <a:custGeom>
              <a:avLst/>
              <a:gdLst>
                <a:gd name="T0" fmla="*/ 0 w 7"/>
                <a:gd name="T1" fmla="*/ 0 h 6"/>
                <a:gd name="T2" fmla="*/ 2147483647 w 7"/>
                <a:gd name="T3" fmla="*/ 2147483647 h 6"/>
                <a:gd name="T4" fmla="*/ 2147483647 w 7"/>
                <a:gd name="T5" fmla="*/ 2147483647 h 6"/>
                <a:gd name="T6" fmla="*/ 0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0"/>
                  </a:moveTo>
                  <a:cubicBezTo>
                    <a:pt x="0" y="1"/>
                    <a:pt x="0" y="3"/>
                    <a:pt x="2" y="5"/>
                  </a:cubicBezTo>
                  <a:cubicBezTo>
                    <a:pt x="4" y="6"/>
                    <a:pt x="6" y="5"/>
                    <a:pt x="7" y="4"/>
                  </a:cubicBezTo>
                  <a:cubicBezTo>
                    <a:pt x="5" y="5"/>
                    <a:pt x="0" y="3"/>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06" name="Freeform 65"/>
            <p:cNvSpPr>
              <a:spLocks/>
            </p:cNvSpPr>
            <p:nvPr/>
          </p:nvSpPr>
          <p:spPr bwMode="auto">
            <a:xfrm>
              <a:off x="3089275" y="2274888"/>
              <a:ext cx="11112" cy="14288"/>
            </a:xfrm>
            <a:custGeom>
              <a:avLst/>
              <a:gdLst>
                <a:gd name="T0" fmla="*/ 0 w 5"/>
                <a:gd name="T1" fmla="*/ 2147483647 h 7"/>
                <a:gd name="T2" fmla="*/ 2147483647 w 5"/>
                <a:gd name="T3" fmla="*/ 2147483647 h 7"/>
                <a:gd name="T4" fmla="*/ 2147483647 w 5"/>
                <a:gd name="T5" fmla="*/ 2147483647 h 7"/>
                <a:gd name="T6" fmla="*/ 0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6"/>
                  </a:moveTo>
                  <a:cubicBezTo>
                    <a:pt x="1" y="7"/>
                    <a:pt x="4" y="6"/>
                    <a:pt x="4" y="3"/>
                  </a:cubicBezTo>
                  <a:cubicBezTo>
                    <a:pt x="5" y="0"/>
                    <a:pt x="1" y="0"/>
                    <a:pt x="1" y="1"/>
                  </a:cubicBezTo>
                  <a:cubicBezTo>
                    <a:pt x="4" y="0"/>
                    <a:pt x="3" y="6"/>
                    <a:pt x="0" y="6"/>
                  </a:cubicBezTo>
                </a:path>
              </a:pathLst>
            </a:custGeom>
            <a:solidFill>
              <a:srgbClr val="000000"/>
            </a:solidFill>
            <a:ln w="1588">
              <a:solidFill>
                <a:srgbClr val="1D1D1B"/>
              </a:solidFill>
              <a:miter lim="800000"/>
              <a:headEnd/>
              <a:tailEnd/>
            </a:ln>
          </p:spPr>
          <p:txBody>
            <a:bodyPr/>
            <a:lstStyle/>
            <a:p>
              <a:endParaRPr lang="en-US"/>
            </a:p>
          </p:txBody>
        </p:sp>
        <p:sp>
          <p:nvSpPr>
            <p:cNvPr id="163007" name="Freeform 66"/>
            <p:cNvSpPr>
              <a:spLocks/>
            </p:cNvSpPr>
            <p:nvPr/>
          </p:nvSpPr>
          <p:spPr bwMode="auto">
            <a:xfrm>
              <a:off x="3089275" y="2274888"/>
              <a:ext cx="11112" cy="14288"/>
            </a:xfrm>
            <a:custGeom>
              <a:avLst/>
              <a:gdLst>
                <a:gd name="T0" fmla="*/ 0 w 5"/>
                <a:gd name="T1" fmla="*/ 2147483647 h 7"/>
                <a:gd name="T2" fmla="*/ 2147483647 w 5"/>
                <a:gd name="T3" fmla="*/ 2147483647 h 7"/>
                <a:gd name="T4" fmla="*/ 2147483647 w 5"/>
                <a:gd name="T5" fmla="*/ 2147483647 h 7"/>
                <a:gd name="T6" fmla="*/ 0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6"/>
                  </a:moveTo>
                  <a:cubicBezTo>
                    <a:pt x="1" y="7"/>
                    <a:pt x="4" y="6"/>
                    <a:pt x="4" y="3"/>
                  </a:cubicBezTo>
                  <a:cubicBezTo>
                    <a:pt x="5" y="0"/>
                    <a:pt x="1" y="0"/>
                    <a:pt x="1" y="1"/>
                  </a:cubicBezTo>
                  <a:cubicBezTo>
                    <a:pt x="4" y="0"/>
                    <a:pt x="3" y="6"/>
                    <a:pt x="0" y="6"/>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08" name="Freeform 67"/>
            <p:cNvSpPr>
              <a:spLocks/>
            </p:cNvSpPr>
            <p:nvPr/>
          </p:nvSpPr>
          <p:spPr bwMode="auto">
            <a:xfrm>
              <a:off x="3057525" y="2328863"/>
              <a:ext cx="9525" cy="17463"/>
            </a:xfrm>
            <a:custGeom>
              <a:avLst/>
              <a:gdLst>
                <a:gd name="T0" fmla="*/ 0 w 4"/>
                <a:gd name="T1" fmla="*/ 2147483647 h 8"/>
                <a:gd name="T2" fmla="*/ 2147483647 w 4"/>
                <a:gd name="T3" fmla="*/ 2147483647 h 8"/>
                <a:gd name="T4" fmla="*/ 0 w 4"/>
                <a:gd name="T5" fmla="*/ 0 h 8"/>
                <a:gd name="T6" fmla="*/ 0 w 4"/>
                <a:gd name="T7" fmla="*/ 2147483647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8"/>
                  </a:moveTo>
                  <a:cubicBezTo>
                    <a:pt x="1" y="8"/>
                    <a:pt x="4" y="6"/>
                    <a:pt x="3" y="4"/>
                  </a:cubicBezTo>
                  <a:cubicBezTo>
                    <a:pt x="2" y="1"/>
                    <a:pt x="0" y="0"/>
                    <a:pt x="0" y="0"/>
                  </a:cubicBezTo>
                  <a:cubicBezTo>
                    <a:pt x="1" y="1"/>
                    <a:pt x="3" y="7"/>
                    <a:pt x="0" y="8"/>
                  </a:cubicBezTo>
                </a:path>
              </a:pathLst>
            </a:custGeom>
            <a:solidFill>
              <a:srgbClr val="000000"/>
            </a:solidFill>
            <a:ln w="1588">
              <a:solidFill>
                <a:srgbClr val="1D1D1B"/>
              </a:solidFill>
              <a:miter lim="800000"/>
              <a:headEnd/>
              <a:tailEnd/>
            </a:ln>
          </p:spPr>
          <p:txBody>
            <a:bodyPr/>
            <a:lstStyle/>
            <a:p>
              <a:endParaRPr lang="en-US"/>
            </a:p>
          </p:txBody>
        </p:sp>
        <p:sp>
          <p:nvSpPr>
            <p:cNvPr id="163009" name="Freeform 68"/>
            <p:cNvSpPr>
              <a:spLocks/>
            </p:cNvSpPr>
            <p:nvPr/>
          </p:nvSpPr>
          <p:spPr bwMode="auto">
            <a:xfrm>
              <a:off x="3057525" y="2328863"/>
              <a:ext cx="9525" cy="17463"/>
            </a:xfrm>
            <a:custGeom>
              <a:avLst/>
              <a:gdLst>
                <a:gd name="T0" fmla="*/ 0 w 4"/>
                <a:gd name="T1" fmla="*/ 2147483647 h 8"/>
                <a:gd name="T2" fmla="*/ 2147483647 w 4"/>
                <a:gd name="T3" fmla="*/ 2147483647 h 8"/>
                <a:gd name="T4" fmla="*/ 0 w 4"/>
                <a:gd name="T5" fmla="*/ 0 h 8"/>
                <a:gd name="T6" fmla="*/ 0 w 4"/>
                <a:gd name="T7" fmla="*/ 2147483647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8"/>
                  </a:moveTo>
                  <a:cubicBezTo>
                    <a:pt x="1" y="8"/>
                    <a:pt x="4" y="6"/>
                    <a:pt x="3" y="4"/>
                  </a:cubicBezTo>
                  <a:cubicBezTo>
                    <a:pt x="2" y="1"/>
                    <a:pt x="0" y="0"/>
                    <a:pt x="0" y="0"/>
                  </a:cubicBezTo>
                  <a:cubicBezTo>
                    <a:pt x="1" y="1"/>
                    <a:pt x="3" y="7"/>
                    <a:pt x="0" y="8"/>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10" name="Freeform 69"/>
            <p:cNvSpPr>
              <a:spLocks/>
            </p:cNvSpPr>
            <p:nvPr/>
          </p:nvSpPr>
          <p:spPr bwMode="auto">
            <a:xfrm>
              <a:off x="3044825" y="2332038"/>
              <a:ext cx="150812" cy="103188"/>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0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2147483647 h 49"/>
                <a:gd name="T46" fmla="*/ 2147483647 w 71"/>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49"/>
                <a:gd name="T74" fmla="*/ 71 w 71"/>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49">
                  <a:moveTo>
                    <a:pt x="10" y="30"/>
                  </a:moveTo>
                  <a:cubicBezTo>
                    <a:pt x="17" y="31"/>
                    <a:pt x="27" y="28"/>
                    <a:pt x="36" y="27"/>
                  </a:cubicBezTo>
                  <a:cubicBezTo>
                    <a:pt x="42" y="27"/>
                    <a:pt x="47" y="26"/>
                    <a:pt x="52" y="25"/>
                  </a:cubicBezTo>
                  <a:cubicBezTo>
                    <a:pt x="52" y="31"/>
                    <a:pt x="60" y="44"/>
                    <a:pt x="63" y="49"/>
                  </a:cubicBezTo>
                  <a:cubicBezTo>
                    <a:pt x="61" y="44"/>
                    <a:pt x="54" y="30"/>
                    <a:pt x="52" y="25"/>
                  </a:cubicBezTo>
                  <a:cubicBezTo>
                    <a:pt x="54" y="25"/>
                    <a:pt x="55" y="25"/>
                    <a:pt x="56" y="25"/>
                  </a:cubicBezTo>
                  <a:cubicBezTo>
                    <a:pt x="62" y="25"/>
                    <a:pt x="68" y="27"/>
                    <a:pt x="71" y="24"/>
                  </a:cubicBezTo>
                  <a:cubicBezTo>
                    <a:pt x="68" y="26"/>
                    <a:pt x="63" y="24"/>
                    <a:pt x="56" y="24"/>
                  </a:cubicBezTo>
                  <a:cubicBezTo>
                    <a:pt x="50" y="23"/>
                    <a:pt x="43" y="24"/>
                    <a:pt x="36" y="25"/>
                  </a:cubicBezTo>
                  <a:cubicBezTo>
                    <a:pt x="27" y="26"/>
                    <a:pt x="17" y="28"/>
                    <a:pt x="11" y="29"/>
                  </a:cubicBezTo>
                  <a:cubicBezTo>
                    <a:pt x="12" y="27"/>
                    <a:pt x="11" y="24"/>
                    <a:pt x="10" y="24"/>
                  </a:cubicBezTo>
                  <a:cubicBezTo>
                    <a:pt x="17" y="22"/>
                    <a:pt x="27" y="22"/>
                    <a:pt x="28" y="17"/>
                  </a:cubicBezTo>
                  <a:cubicBezTo>
                    <a:pt x="34" y="19"/>
                    <a:pt x="39" y="20"/>
                    <a:pt x="43" y="21"/>
                  </a:cubicBezTo>
                  <a:cubicBezTo>
                    <a:pt x="38" y="19"/>
                    <a:pt x="28" y="16"/>
                    <a:pt x="19" y="13"/>
                  </a:cubicBezTo>
                  <a:cubicBezTo>
                    <a:pt x="10" y="10"/>
                    <a:pt x="0" y="5"/>
                    <a:pt x="3" y="0"/>
                  </a:cubicBezTo>
                  <a:cubicBezTo>
                    <a:pt x="0" y="6"/>
                    <a:pt x="10" y="12"/>
                    <a:pt x="19" y="14"/>
                  </a:cubicBezTo>
                  <a:cubicBezTo>
                    <a:pt x="22" y="15"/>
                    <a:pt x="25" y="16"/>
                    <a:pt x="28" y="17"/>
                  </a:cubicBezTo>
                  <a:cubicBezTo>
                    <a:pt x="26" y="22"/>
                    <a:pt x="8" y="21"/>
                    <a:pt x="5" y="27"/>
                  </a:cubicBezTo>
                  <a:cubicBezTo>
                    <a:pt x="5" y="26"/>
                    <a:pt x="7" y="25"/>
                    <a:pt x="10" y="24"/>
                  </a:cubicBezTo>
                  <a:cubicBezTo>
                    <a:pt x="10" y="25"/>
                    <a:pt x="11" y="27"/>
                    <a:pt x="10" y="29"/>
                  </a:cubicBezTo>
                  <a:cubicBezTo>
                    <a:pt x="8" y="29"/>
                    <a:pt x="6" y="29"/>
                    <a:pt x="4" y="28"/>
                  </a:cubicBezTo>
                  <a:cubicBezTo>
                    <a:pt x="6" y="29"/>
                    <a:pt x="7" y="30"/>
                    <a:pt x="10" y="30"/>
                  </a:cubicBezTo>
                  <a:cubicBezTo>
                    <a:pt x="10" y="30"/>
                    <a:pt x="10" y="30"/>
                    <a:pt x="9" y="30"/>
                  </a:cubicBezTo>
                  <a:cubicBezTo>
                    <a:pt x="10" y="30"/>
                    <a:pt x="10" y="30"/>
                    <a:pt x="10" y="30"/>
                  </a:cubicBezTo>
                </a:path>
              </a:pathLst>
            </a:custGeom>
            <a:solidFill>
              <a:srgbClr val="000000"/>
            </a:solidFill>
            <a:ln w="1588">
              <a:solidFill>
                <a:srgbClr val="1D1D1B"/>
              </a:solidFill>
              <a:miter lim="800000"/>
              <a:headEnd/>
              <a:tailEnd/>
            </a:ln>
          </p:spPr>
          <p:txBody>
            <a:bodyPr/>
            <a:lstStyle/>
            <a:p>
              <a:endParaRPr lang="en-US"/>
            </a:p>
          </p:txBody>
        </p:sp>
        <p:sp>
          <p:nvSpPr>
            <p:cNvPr id="163011" name="Freeform 70"/>
            <p:cNvSpPr>
              <a:spLocks/>
            </p:cNvSpPr>
            <p:nvPr/>
          </p:nvSpPr>
          <p:spPr bwMode="auto">
            <a:xfrm>
              <a:off x="3044825" y="2332038"/>
              <a:ext cx="150812" cy="103188"/>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0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2147483647 h 49"/>
                <a:gd name="T46" fmla="*/ 2147483647 w 71"/>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49"/>
                <a:gd name="T74" fmla="*/ 71 w 71"/>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49">
                  <a:moveTo>
                    <a:pt x="10" y="30"/>
                  </a:moveTo>
                  <a:cubicBezTo>
                    <a:pt x="17" y="31"/>
                    <a:pt x="27" y="28"/>
                    <a:pt x="36" y="27"/>
                  </a:cubicBezTo>
                  <a:cubicBezTo>
                    <a:pt x="42" y="27"/>
                    <a:pt x="47" y="26"/>
                    <a:pt x="52" y="25"/>
                  </a:cubicBezTo>
                  <a:cubicBezTo>
                    <a:pt x="52" y="31"/>
                    <a:pt x="60" y="44"/>
                    <a:pt x="63" y="49"/>
                  </a:cubicBezTo>
                  <a:cubicBezTo>
                    <a:pt x="61" y="44"/>
                    <a:pt x="54" y="30"/>
                    <a:pt x="52" y="25"/>
                  </a:cubicBezTo>
                  <a:cubicBezTo>
                    <a:pt x="54" y="25"/>
                    <a:pt x="55" y="25"/>
                    <a:pt x="56" y="25"/>
                  </a:cubicBezTo>
                  <a:cubicBezTo>
                    <a:pt x="62" y="25"/>
                    <a:pt x="68" y="27"/>
                    <a:pt x="71" y="24"/>
                  </a:cubicBezTo>
                  <a:cubicBezTo>
                    <a:pt x="68" y="26"/>
                    <a:pt x="63" y="24"/>
                    <a:pt x="56" y="24"/>
                  </a:cubicBezTo>
                  <a:cubicBezTo>
                    <a:pt x="50" y="23"/>
                    <a:pt x="43" y="24"/>
                    <a:pt x="36" y="25"/>
                  </a:cubicBezTo>
                  <a:cubicBezTo>
                    <a:pt x="27" y="26"/>
                    <a:pt x="17" y="28"/>
                    <a:pt x="11" y="29"/>
                  </a:cubicBezTo>
                  <a:cubicBezTo>
                    <a:pt x="12" y="27"/>
                    <a:pt x="11" y="24"/>
                    <a:pt x="10" y="24"/>
                  </a:cubicBezTo>
                  <a:cubicBezTo>
                    <a:pt x="17" y="22"/>
                    <a:pt x="27" y="22"/>
                    <a:pt x="28" y="17"/>
                  </a:cubicBezTo>
                  <a:cubicBezTo>
                    <a:pt x="34" y="19"/>
                    <a:pt x="39" y="20"/>
                    <a:pt x="43" y="21"/>
                  </a:cubicBezTo>
                  <a:cubicBezTo>
                    <a:pt x="38" y="19"/>
                    <a:pt x="28" y="16"/>
                    <a:pt x="19" y="13"/>
                  </a:cubicBezTo>
                  <a:cubicBezTo>
                    <a:pt x="10" y="10"/>
                    <a:pt x="0" y="5"/>
                    <a:pt x="3" y="0"/>
                  </a:cubicBezTo>
                  <a:cubicBezTo>
                    <a:pt x="0" y="6"/>
                    <a:pt x="10" y="12"/>
                    <a:pt x="19" y="14"/>
                  </a:cubicBezTo>
                  <a:cubicBezTo>
                    <a:pt x="22" y="15"/>
                    <a:pt x="25" y="16"/>
                    <a:pt x="28" y="17"/>
                  </a:cubicBezTo>
                  <a:cubicBezTo>
                    <a:pt x="26" y="22"/>
                    <a:pt x="8" y="21"/>
                    <a:pt x="5" y="27"/>
                  </a:cubicBezTo>
                  <a:cubicBezTo>
                    <a:pt x="5" y="26"/>
                    <a:pt x="7" y="25"/>
                    <a:pt x="10" y="24"/>
                  </a:cubicBezTo>
                  <a:cubicBezTo>
                    <a:pt x="10" y="25"/>
                    <a:pt x="11" y="27"/>
                    <a:pt x="10" y="29"/>
                  </a:cubicBezTo>
                  <a:cubicBezTo>
                    <a:pt x="8" y="29"/>
                    <a:pt x="6" y="29"/>
                    <a:pt x="4" y="28"/>
                  </a:cubicBezTo>
                  <a:cubicBezTo>
                    <a:pt x="6" y="29"/>
                    <a:pt x="7" y="30"/>
                    <a:pt x="10" y="30"/>
                  </a:cubicBezTo>
                  <a:cubicBezTo>
                    <a:pt x="10" y="30"/>
                    <a:pt x="10" y="30"/>
                    <a:pt x="9" y="30"/>
                  </a:cubicBezTo>
                  <a:cubicBezTo>
                    <a:pt x="10" y="30"/>
                    <a:pt x="10" y="30"/>
                    <a:pt x="10" y="3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12" name="Freeform 71"/>
            <p:cNvSpPr>
              <a:spLocks/>
            </p:cNvSpPr>
            <p:nvPr/>
          </p:nvSpPr>
          <p:spPr bwMode="auto">
            <a:xfrm>
              <a:off x="3022600" y="2297113"/>
              <a:ext cx="41275" cy="44450"/>
            </a:xfrm>
            <a:custGeom>
              <a:avLst/>
              <a:gdLst>
                <a:gd name="T0" fmla="*/ 2147483647 w 20"/>
                <a:gd name="T1" fmla="*/ 0 h 21"/>
                <a:gd name="T2" fmla="*/ 0 w 20"/>
                <a:gd name="T3" fmla="*/ 2147483647 h 21"/>
                <a:gd name="T4" fmla="*/ 2147483647 w 20"/>
                <a:gd name="T5" fmla="*/ 0 h 21"/>
                <a:gd name="T6" fmla="*/ 0 60000 65536"/>
                <a:gd name="T7" fmla="*/ 0 60000 65536"/>
                <a:gd name="T8" fmla="*/ 0 60000 65536"/>
                <a:gd name="T9" fmla="*/ 0 w 20"/>
                <a:gd name="T10" fmla="*/ 0 h 21"/>
                <a:gd name="T11" fmla="*/ 20 w 20"/>
                <a:gd name="T12" fmla="*/ 21 h 21"/>
              </a:gdLst>
              <a:ahLst/>
              <a:cxnLst>
                <a:cxn ang="T6">
                  <a:pos x="T0" y="T1"/>
                </a:cxn>
                <a:cxn ang="T7">
                  <a:pos x="T2" y="T3"/>
                </a:cxn>
                <a:cxn ang="T8">
                  <a:pos x="T4" y="T5"/>
                </a:cxn>
              </a:cxnLst>
              <a:rect l="T9" t="T10" r="T11" b="T12"/>
              <a:pathLst>
                <a:path w="20" h="21">
                  <a:moveTo>
                    <a:pt x="20" y="0"/>
                  </a:moveTo>
                  <a:cubicBezTo>
                    <a:pt x="18" y="5"/>
                    <a:pt x="7" y="19"/>
                    <a:pt x="0" y="20"/>
                  </a:cubicBezTo>
                  <a:cubicBezTo>
                    <a:pt x="8" y="21"/>
                    <a:pt x="20" y="5"/>
                    <a:pt x="20" y="0"/>
                  </a:cubicBezTo>
                </a:path>
              </a:pathLst>
            </a:custGeom>
            <a:solidFill>
              <a:srgbClr val="000000"/>
            </a:solidFill>
            <a:ln w="1588">
              <a:solidFill>
                <a:srgbClr val="1D1D1B"/>
              </a:solidFill>
              <a:miter lim="800000"/>
              <a:headEnd/>
              <a:tailEnd/>
            </a:ln>
          </p:spPr>
          <p:txBody>
            <a:bodyPr/>
            <a:lstStyle/>
            <a:p>
              <a:endParaRPr lang="en-US"/>
            </a:p>
          </p:txBody>
        </p:sp>
        <p:sp>
          <p:nvSpPr>
            <p:cNvPr id="163013" name="Freeform 72"/>
            <p:cNvSpPr>
              <a:spLocks/>
            </p:cNvSpPr>
            <p:nvPr/>
          </p:nvSpPr>
          <p:spPr bwMode="auto">
            <a:xfrm>
              <a:off x="3022600" y="2297113"/>
              <a:ext cx="41275" cy="44450"/>
            </a:xfrm>
            <a:custGeom>
              <a:avLst/>
              <a:gdLst>
                <a:gd name="T0" fmla="*/ 2147483647 w 20"/>
                <a:gd name="T1" fmla="*/ 0 h 21"/>
                <a:gd name="T2" fmla="*/ 0 w 20"/>
                <a:gd name="T3" fmla="*/ 2147483647 h 21"/>
                <a:gd name="T4" fmla="*/ 2147483647 w 20"/>
                <a:gd name="T5" fmla="*/ 0 h 21"/>
                <a:gd name="T6" fmla="*/ 0 60000 65536"/>
                <a:gd name="T7" fmla="*/ 0 60000 65536"/>
                <a:gd name="T8" fmla="*/ 0 60000 65536"/>
                <a:gd name="T9" fmla="*/ 0 w 20"/>
                <a:gd name="T10" fmla="*/ 0 h 21"/>
                <a:gd name="T11" fmla="*/ 20 w 20"/>
                <a:gd name="T12" fmla="*/ 21 h 21"/>
              </a:gdLst>
              <a:ahLst/>
              <a:cxnLst>
                <a:cxn ang="T6">
                  <a:pos x="T0" y="T1"/>
                </a:cxn>
                <a:cxn ang="T7">
                  <a:pos x="T2" y="T3"/>
                </a:cxn>
                <a:cxn ang="T8">
                  <a:pos x="T4" y="T5"/>
                </a:cxn>
              </a:cxnLst>
              <a:rect l="T9" t="T10" r="T11" b="T12"/>
              <a:pathLst>
                <a:path w="20" h="21">
                  <a:moveTo>
                    <a:pt x="20" y="0"/>
                  </a:moveTo>
                  <a:cubicBezTo>
                    <a:pt x="18" y="5"/>
                    <a:pt x="7" y="19"/>
                    <a:pt x="0" y="20"/>
                  </a:cubicBezTo>
                  <a:cubicBezTo>
                    <a:pt x="8" y="21"/>
                    <a:pt x="20" y="5"/>
                    <a:pt x="2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14" name="Freeform 73"/>
            <p:cNvSpPr>
              <a:spLocks/>
            </p:cNvSpPr>
            <p:nvPr/>
          </p:nvSpPr>
          <p:spPr bwMode="auto">
            <a:xfrm>
              <a:off x="2816225" y="2332038"/>
              <a:ext cx="49212" cy="34925"/>
            </a:xfrm>
            <a:custGeom>
              <a:avLst/>
              <a:gdLst>
                <a:gd name="T0" fmla="*/ 0 w 23"/>
                <a:gd name="T1" fmla="*/ 2147483647 h 17"/>
                <a:gd name="T2" fmla="*/ 2147483647 w 23"/>
                <a:gd name="T3" fmla="*/ 2147483647 h 17"/>
                <a:gd name="T4" fmla="*/ 0 w 23"/>
                <a:gd name="T5" fmla="*/ 2147483647 h 17"/>
                <a:gd name="T6" fmla="*/ 0 60000 65536"/>
                <a:gd name="T7" fmla="*/ 0 60000 65536"/>
                <a:gd name="T8" fmla="*/ 0 60000 65536"/>
                <a:gd name="T9" fmla="*/ 0 w 23"/>
                <a:gd name="T10" fmla="*/ 0 h 17"/>
                <a:gd name="T11" fmla="*/ 23 w 23"/>
                <a:gd name="T12" fmla="*/ 17 h 17"/>
              </a:gdLst>
              <a:ahLst/>
              <a:cxnLst>
                <a:cxn ang="T6">
                  <a:pos x="T0" y="T1"/>
                </a:cxn>
                <a:cxn ang="T7">
                  <a:pos x="T2" y="T3"/>
                </a:cxn>
                <a:cxn ang="T8">
                  <a:pos x="T4" y="T5"/>
                </a:cxn>
              </a:cxnLst>
              <a:rect l="T9" t="T10" r="T11" b="T12"/>
              <a:pathLst>
                <a:path w="23" h="17">
                  <a:moveTo>
                    <a:pt x="0" y="17"/>
                  </a:moveTo>
                  <a:cubicBezTo>
                    <a:pt x="3" y="11"/>
                    <a:pt x="19" y="3"/>
                    <a:pt x="23" y="1"/>
                  </a:cubicBezTo>
                  <a:cubicBezTo>
                    <a:pt x="18" y="0"/>
                    <a:pt x="1" y="9"/>
                    <a:pt x="0" y="17"/>
                  </a:cubicBezTo>
                </a:path>
              </a:pathLst>
            </a:custGeom>
            <a:solidFill>
              <a:srgbClr val="000000"/>
            </a:solidFill>
            <a:ln w="1588">
              <a:solidFill>
                <a:srgbClr val="1D1D1B"/>
              </a:solidFill>
              <a:miter lim="800000"/>
              <a:headEnd/>
              <a:tailEnd/>
            </a:ln>
          </p:spPr>
          <p:txBody>
            <a:bodyPr/>
            <a:lstStyle/>
            <a:p>
              <a:endParaRPr lang="en-US"/>
            </a:p>
          </p:txBody>
        </p:sp>
        <p:sp>
          <p:nvSpPr>
            <p:cNvPr id="163015" name="Freeform 74"/>
            <p:cNvSpPr>
              <a:spLocks/>
            </p:cNvSpPr>
            <p:nvPr/>
          </p:nvSpPr>
          <p:spPr bwMode="auto">
            <a:xfrm>
              <a:off x="2816225" y="2332038"/>
              <a:ext cx="49212" cy="34925"/>
            </a:xfrm>
            <a:custGeom>
              <a:avLst/>
              <a:gdLst>
                <a:gd name="T0" fmla="*/ 0 w 23"/>
                <a:gd name="T1" fmla="*/ 2147483647 h 17"/>
                <a:gd name="T2" fmla="*/ 2147483647 w 23"/>
                <a:gd name="T3" fmla="*/ 2147483647 h 17"/>
                <a:gd name="T4" fmla="*/ 0 w 23"/>
                <a:gd name="T5" fmla="*/ 2147483647 h 17"/>
                <a:gd name="T6" fmla="*/ 0 60000 65536"/>
                <a:gd name="T7" fmla="*/ 0 60000 65536"/>
                <a:gd name="T8" fmla="*/ 0 60000 65536"/>
                <a:gd name="T9" fmla="*/ 0 w 23"/>
                <a:gd name="T10" fmla="*/ 0 h 17"/>
                <a:gd name="T11" fmla="*/ 23 w 23"/>
                <a:gd name="T12" fmla="*/ 17 h 17"/>
              </a:gdLst>
              <a:ahLst/>
              <a:cxnLst>
                <a:cxn ang="T6">
                  <a:pos x="T0" y="T1"/>
                </a:cxn>
                <a:cxn ang="T7">
                  <a:pos x="T2" y="T3"/>
                </a:cxn>
                <a:cxn ang="T8">
                  <a:pos x="T4" y="T5"/>
                </a:cxn>
              </a:cxnLst>
              <a:rect l="T9" t="T10" r="T11" b="T12"/>
              <a:pathLst>
                <a:path w="23" h="17">
                  <a:moveTo>
                    <a:pt x="0" y="17"/>
                  </a:moveTo>
                  <a:cubicBezTo>
                    <a:pt x="3" y="11"/>
                    <a:pt x="19" y="3"/>
                    <a:pt x="23" y="1"/>
                  </a:cubicBezTo>
                  <a:cubicBezTo>
                    <a:pt x="18" y="0"/>
                    <a:pt x="1" y="9"/>
                    <a:pt x="0" y="17"/>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16" name="Freeform 75"/>
            <p:cNvSpPr>
              <a:spLocks/>
            </p:cNvSpPr>
            <p:nvPr/>
          </p:nvSpPr>
          <p:spPr bwMode="auto">
            <a:xfrm>
              <a:off x="2776538" y="2306638"/>
              <a:ext cx="14287" cy="103188"/>
            </a:xfrm>
            <a:custGeom>
              <a:avLst/>
              <a:gdLst>
                <a:gd name="T0" fmla="*/ 2147483647 w 7"/>
                <a:gd name="T1" fmla="*/ 2147483647 h 49"/>
                <a:gd name="T2" fmla="*/ 2147483647 w 7"/>
                <a:gd name="T3" fmla="*/ 0 h 49"/>
                <a:gd name="T4" fmla="*/ 2147483647 w 7"/>
                <a:gd name="T5" fmla="*/ 2147483647 h 49"/>
                <a:gd name="T6" fmla="*/ 2147483647 w 7"/>
                <a:gd name="T7" fmla="*/ 2147483647 h 49"/>
                <a:gd name="T8" fmla="*/ 2147483647 w 7"/>
                <a:gd name="T9" fmla="*/ 2147483647 h 49"/>
                <a:gd name="T10" fmla="*/ 0 60000 65536"/>
                <a:gd name="T11" fmla="*/ 0 60000 65536"/>
                <a:gd name="T12" fmla="*/ 0 60000 65536"/>
                <a:gd name="T13" fmla="*/ 0 60000 65536"/>
                <a:gd name="T14" fmla="*/ 0 60000 65536"/>
                <a:gd name="T15" fmla="*/ 0 w 7"/>
                <a:gd name="T16" fmla="*/ 0 h 49"/>
                <a:gd name="T17" fmla="*/ 7 w 7"/>
                <a:gd name="T18" fmla="*/ 49 h 49"/>
              </a:gdLst>
              <a:ahLst/>
              <a:cxnLst>
                <a:cxn ang="T10">
                  <a:pos x="T0" y="T1"/>
                </a:cxn>
                <a:cxn ang="T11">
                  <a:pos x="T2" y="T3"/>
                </a:cxn>
                <a:cxn ang="T12">
                  <a:pos x="T4" y="T5"/>
                </a:cxn>
                <a:cxn ang="T13">
                  <a:pos x="T6" y="T7"/>
                </a:cxn>
                <a:cxn ang="T14">
                  <a:pos x="T8" y="T9"/>
                </a:cxn>
              </a:cxnLst>
              <a:rect l="T15" t="T16" r="T17" b="T18"/>
              <a:pathLst>
                <a:path w="7" h="49">
                  <a:moveTo>
                    <a:pt x="6" y="24"/>
                  </a:moveTo>
                  <a:cubicBezTo>
                    <a:pt x="6" y="14"/>
                    <a:pt x="6" y="4"/>
                    <a:pt x="6" y="0"/>
                  </a:cubicBezTo>
                  <a:cubicBezTo>
                    <a:pt x="4" y="4"/>
                    <a:pt x="4" y="14"/>
                    <a:pt x="4" y="24"/>
                  </a:cubicBezTo>
                  <a:cubicBezTo>
                    <a:pt x="3" y="33"/>
                    <a:pt x="0" y="46"/>
                    <a:pt x="7" y="49"/>
                  </a:cubicBezTo>
                  <a:cubicBezTo>
                    <a:pt x="1" y="46"/>
                    <a:pt x="5" y="34"/>
                    <a:pt x="6" y="24"/>
                  </a:cubicBezTo>
                </a:path>
              </a:pathLst>
            </a:custGeom>
            <a:solidFill>
              <a:srgbClr val="000000"/>
            </a:solidFill>
            <a:ln w="1588">
              <a:solidFill>
                <a:srgbClr val="1D1D1B"/>
              </a:solidFill>
              <a:miter lim="800000"/>
              <a:headEnd/>
              <a:tailEnd/>
            </a:ln>
          </p:spPr>
          <p:txBody>
            <a:bodyPr/>
            <a:lstStyle/>
            <a:p>
              <a:endParaRPr lang="en-US"/>
            </a:p>
          </p:txBody>
        </p:sp>
        <p:sp>
          <p:nvSpPr>
            <p:cNvPr id="163017" name="Freeform 76"/>
            <p:cNvSpPr>
              <a:spLocks/>
            </p:cNvSpPr>
            <p:nvPr/>
          </p:nvSpPr>
          <p:spPr bwMode="auto">
            <a:xfrm>
              <a:off x="2776538" y="2306638"/>
              <a:ext cx="14287" cy="103188"/>
            </a:xfrm>
            <a:custGeom>
              <a:avLst/>
              <a:gdLst>
                <a:gd name="T0" fmla="*/ 2147483647 w 7"/>
                <a:gd name="T1" fmla="*/ 2147483647 h 49"/>
                <a:gd name="T2" fmla="*/ 2147483647 w 7"/>
                <a:gd name="T3" fmla="*/ 0 h 49"/>
                <a:gd name="T4" fmla="*/ 2147483647 w 7"/>
                <a:gd name="T5" fmla="*/ 2147483647 h 49"/>
                <a:gd name="T6" fmla="*/ 2147483647 w 7"/>
                <a:gd name="T7" fmla="*/ 2147483647 h 49"/>
                <a:gd name="T8" fmla="*/ 2147483647 w 7"/>
                <a:gd name="T9" fmla="*/ 2147483647 h 49"/>
                <a:gd name="T10" fmla="*/ 0 60000 65536"/>
                <a:gd name="T11" fmla="*/ 0 60000 65536"/>
                <a:gd name="T12" fmla="*/ 0 60000 65536"/>
                <a:gd name="T13" fmla="*/ 0 60000 65536"/>
                <a:gd name="T14" fmla="*/ 0 60000 65536"/>
                <a:gd name="T15" fmla="*/ 0 w 7"/>
                <a:gd name="T16" fmla="*/ 0 h 49"/>
                <a:gd name="T17" fmla="*/ 7 w 7"/>
                <a:gd name="T18" fmla="*/ 49 h 49"/>
              </a:gdLst>
              <a:ahLst/>
              <a:cxnLst>
                <a:cxn ang="T10">
                  <a:pos x="T0" y="T1"/>
                </a:cxn>
                <a:cxn ang="T11">
                  <a:pos x="T2" y="T3"/>
                </a:cxn>
                <a:cxn ang="T12">
                  <a:pos x="T4" y="T5"/>
                </a:cxn>
                <a:cxn ang="T13">
                  <a:pos x="T6" y="T7"/>
                </a:cxn>
                <a:cxn ang="T14">
                  <a:pos x="T8" y="T9"/>
                </a:cxn>
              </a:cxnLst>
              <a:rect l="T15" t="T16" r="T17" b="T18"/>
              <a:pathLst>
                <a:path w="7" h="49">
                  <a:moveTo>
                    <a:pt x="6" y="24"/>
                  </a:moveTo>
                  <a:cubicBezTo>
                    <a:pt x="6" y="14"/>
                    <a:pt x="6" y="4"/>
                    <a:pt x="6" y="0"/>
                  </a:cubicBezTo>
                  <a:cubicBezTo>
                    <a:pt x="4" y="4"/>
                    <a:pt x="4" y="14"/>
                    <a:pt x="4" y="24"/>
                  </a:cubicBezTo>
                  <a:cubicBezTo>
                    <a:pt x="3" y="33"/>
                    <a:pt x="0" y="46"/>
                    <a:pt x="7" y="49"/>
                  </a:cubicBezTo>
                  <a:cubicBezTo>
                    <a:pt x="1" y="46"/>
                    <a:pt x="5" y="34"/>
                    <a:pt x="6" y="24"/>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18" name="Freeform 77"/>
            <p:cNvSpPr>
              <a:spLocks/>
            </p:cNvSpPr>
            <p:nvPr/>
          </p:nvSpPr>
          <p:spPr bwMode="auto">
            <a:xfrm>
              <a:off x="2792413" y="2387601"/>
              <a:ext cx="328612" cy="44450"/>
            </a:xfrm>
            <a:custGeom>
              <a:avLst/>
              <a:gdLst>
                <a:gd name="T0" fmla="*/ 2147483647 w 155"/>
                <a:gd name="T1" fmla="*/ 2147483647 h 21"/>
                <a:gd name="T2" fmla="*/ 2147483647 w 155"/>
                <a:gd name="T3" fmla="*/ 2147483647 h 21"/>
                <a:gd name="T4" fmla="*/ 2147483647 w 155"/>
                <a:gd name="T5" fmla="*/ 2147483647 h 21"/>
                <a:gd name="T6" fmla="*/ 2147483647 w 155"/>
                <a:gd name="T7" fmla="*/ 2147483647 h 21"/>
                <a:gd name="T8" fmla="*/ 2147483647 w 155"/>
                <a:gd name="T9" fmla="*/ 2147483647 h 21"/>
                <a:gd name="T10" fmla="*/ 2147483647 w 155"/>
                <a:gd name="T11" fmla="*/ 2147483647 h 21"/>
                <a:gd name="T12" fmla="*/ 2147483647 w 155"/>
                <a:gd name="T13" fmla="*/ 2147483647 h 21"/>
                <a:gd name="T14" fmla="*/ 2147483647 w 155"/>
                <a:gd name="T15" fmla="*/ 2147483647 h 21"/>
                <a:gd name="T16" fmla="*/ 0 w 155"/>
                <a:gd name="T17" fmla="*/ 2147483647 h 21"/>
                <a:gd name="T18" fmla="*/ 2147483647 w 155"/>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21"/>
                <a:gd name="T32" fmla="*/ 155 w 155"/>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21">
                  <a:moveTo>
                    <a:pt x="59" y="16"/>
                  </a:moveTo>
                  <a:cubicBezTo>
                    <a:pt x="71" y="13"/>
                    <a:pt x="84" y="10"/>
                    <a:pt x="95" y="7"/>
                  </a:cubicBezTo>
                  <a:cubicBezTo>
                    <a:pt x="96" y="12"/>
                    <a:pt x="108" y="20"/>
                    <a:pt x="122" y="19"/>
                  </a:cubicBezTo>
                  <a:cubicBezTo>
                    <a:pt x="135" y="20"/>
                    <a:pt x="148" y="16"/>
                    <a:pt x="155" y="14"/>
                  </a:cubicBezTo>
                  <a:cubicBezTo>
                    <a:pt x="148" y="16"/>
                    <a:pt x="135" y="19"/>
                    <a:pt x="122" y="18"/>
                  </a:cubicBezTo>
                  <a:cubicBezTo>
                    <a:pt x="108" y="19"/>
                    <a:pt x="97" y="12"/>
                    <a:pt x="95" y="7"/>
                  </a:cubicBezTo>
                  <a:cubicBezTo>
                    <a:pt x="106" y="4"/>
                    <a:pt x="115" y="1"/>
                    <a:pt x="123" y="1"/>
                  </a:cubicBezTo>
                  <a:cubicBezTo>
                    <a:pt x="109" y="0"/>
                    <a:pt x="83" y="8"/>
                    <a:pt x="58" y="13"/>
                  </a:cubicBezTo>
                  <a:cubicBezTo>
                    <a:pt x="33" y="19"/>
                    <a:pt x="8" y="13"/>
                    <a:pt x="0" y="8"/>
                  </a:cubicBezTo>
                  <a:cubicBezTo>
                    <a:pt x="8" y="15"/>
                    <a:pt x="34" y="21"/>
                    <a:pt x="59" y="16"/>
                  </a:cubicBezTo>
                </a:path>
              </a:pathLst>
            </a:custGeom>
            <a:solidFill>
              <a:srgbClr val="000000"/>
            </a:solidFill>
            <a:ln w="1588">
              <a:solidFill>
                <a:srgbClr val="1D1D1B"/>
              </a:solidFill>
              <a:miter lim="800000"/>
              <a:headEnd/>
              <a:tailEnd/>
            </a:ln>
          </p:spPr>
          <p:txBody>
            <a:bodyPr/>
            <a:lstStyle/>
            <a:p>
              <a:endParaRPr lang="en-US"/>
            </a:p>
          </p:txBody>
        </p:sp>
        <p:sp>
          <p:nvSpPr>
            <p:cNvPr id="163019" name="Freeform 78"/>
            <p:cNvSpPr>
              <a:spLocks/>
            </p:cNvSpPr>
            <p:nvPr/>
          </p:nvSpPr>
          <p:spPr bwMode="auto">
            <a:xfrm>
              <a:off x="2792413" y="2387601"/>
              <a:ext cx="328612" cy="44450"/>
            </a:xfrm>
            <a:custGeom>
              <a:avLst/>
              <a:gdLst>
                <a:gd name="T0" fmla="*/ 2147483647 w 155"/>
                <a:gd name="T1" fmla="*/ 2147483647 h 21"/>
                <a:gd name="T2" fmla="*/ 2147483647 w 155"/>
                <a:gd name="T3" fmla="*/ 2147483647 h 21"/>
                <a:gd name="T4" fmla="*/ 2147483647 w 155"/>
                <a:gd name="T5" fmla="*/ 2147483647 h 21"/>
                <a:gd name="T6" fmla="*/ 2147483647 w 155"/>
                <a:gd name="T7" fmla="*/ 2147483647 h 21"/>
                <a:gd name="T8" fmla="*/ 2147483647 w 155"/>
                <a:gd name="T9" fmla="*/ 2147483647 h 21"/>
                <a:gd name="T10" fmla="*/ 2147483647 w 155"/>
                <a:gd name="T11" fmla="*/ 2147483647 h 21"/>
                <a:gd name="T12" fmla="*/ 2147483647 w 155"/>
                <a:gd name="T13" fmla="*/ 2147483647 h 21"/>
                <a:gd name="T14" fmla="*/ 2147483647 w 155"/>
                <a:gd name="T15" fmla="*/ 2147483647 h 21"/>
                <a:gd name="T16" fmla="*/ 0 w 155"/>
                <a:gd name="T17" fmla="*/ 2147483647 h 21"/>
                <a:gd name="T18" fmla="*/ 2147483647 w 155"/>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21"/>
                <a:gd name="T32" fmla="*/ 155 w 155"/>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21">
                  <a:moveTo>
                    <a:pt x="59" y="16"/>
                  </a:moveTo>
                  <a:cubicBezTo>
                    <a:pt x="71" y="13"/>
                    <a:pt x="84" y="10"/>
                    <a:pt x="95" y="7"/>
                  </a:cubicBezTo>
                  <a:cubicBezTo>
                    <a:pt x="96" y="12"/>
                    <a:pt x="108" y="20"/>
                    <a:pt x="122" y="19"/>
                  </a:cubicBezTo>
                  <a:cubicBezTo>
                    <a:pt x="135" y="20"/>
                    <a:pt x="148" y="16"/>
                    <a:pt x="155" y="14"/>
                  </a:cubicBezTo>
                  <a:cubicBezTo>
                    <a:pt x="148" y="16"/>
                    <a:pt x="135" y="19"/>
                    <a:pt x="122" y="18"/>
                  </a:cubicBezTo>
                  <a:cubicBezTo>
                    <a:pt x="108" y="19"/>
                    <a:pt x="97" y="12"/>
                    <a:pt x="95" y="7"/>
                  </a:cubicBezTo>
                  <a:cubicBezTo>
                    <a:pt x="106" y="4"/>
                    <a:pt x="115" y="1"/>
                    <a:pt x="123" y="1"/>
                  </a:cubicBezTo>
                  <a:cubicBezTo>
                    <a:pt x="109" y="0"/>
                    <a:pt x="83" y="8"/>
                    <a:pt x="58" y="13"/>
                  </a:cubicBezTo>
                  <a:cubicBezTo>
                    <a:pt x="33" y="19"/>
                    <a:pt x="8" y="13"/>
                    <a:pt x="0" y="8"/>
                  </a:cubicBezTo>
                  <a:cubicBezTo>
                    <a:pt x="8" y="15"/>
                    <a:pt x="34" y="21"/>
                    <a:pt x="59" y="16"/>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20" name="Freeform 79"/>
            <p:cNvSpPr>
              <a:spLocks/>
            </p:cNvSpPr>
            <p:nvPr/>
          </p:nvSpPr>
          <p:spPr bwMode="auto">
            <a:xfrm>
              <a:off x="2879725" y="2427288"/>
              <a:ext cx="44450" cy="36513"/>
            </a:xfrm>
            <a:custGeom>
              <a:avLst/>
              <a:gdLst>
                <a:gd name="T0" fmla="*/ 2147483647 w 21"/>
                <a:gd name="T1" fmla="*/ 2147483647 h 17"/>
                <a:gd name="T2" fmla="*/ 0 w 21"/>
                <a:gd name="T3" fmla="*/ 0 h 17"/>
                <a:gd name="T4" fmla="*/ 2147483647 w 21"/>
                <a:gd name="T5" fmla="*/ 2147483647 h 17"/>
                <a:gd name="T6" fmla="*/ 2147483647 w 21"/>
                <a:gd name="T7" fmla="*/ 2147483647 h 17"/>
                <a:gd name="T8" fmla="*/ 2147483647 w 21"/>
                <a:gd name="T9" fmla="*/ 214748364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11"/>
                  </a:moveTo>
                  <a:cubicBezTo>
                    <a:pt x="2" y="8"/>
                    <a:pt x="1" y="2"/>
                    <a:pt x="0" y="0"/>
                  </a:cubicBezTo>
                  <a:cubicBezTo>
                    <a:pt x="0" y="2"/>
                    <a:pt x="1" y="8"/>
                    <a:pt x="7" y="12"/>
                  </a:cubicBezTo>
                  <a:cubicBezTo>
                    <a:pt x="12" y="16"/>
                    <a:pt x="18" y="17"/>
                    <a:pt x="21" y="17"/>
                  </a:cubicBezTo>
                  <a:cubicBezTo>
                    <a:pt x="18" y="16"/>
                    <a:pt x="12" y="15"/>
                    <a:pt x="7" y="11"/>
                  </a:cubicBezTo>
                </a:path>
              </a:pathLst>
            </a:custGeom>
            <a:solidFill>
              <a:srgbClr val="000000"/>
            </a:solidFill>
            <a:ln w="1588">
              <a:solidFill>
                <a:srgbClr val="1D1D1B"/>
              </a:solidFill>
              <a:miter lim="800000"/>
              <a:headEnd/>
              <a:tailEnd/>
            </a:ln>
          </p:spPr>
          <p:txBody>
            <a:bodyPr/>
            <a:lstStyle/>
            <a:p>
              <a:endParaRPr lang="en-US"/>
            </a:p>
          </p:txBody>
        </p:sp>
        <p:sp>
          <p:nvSpPr>
            <p:cNvPr id="163021" name="Freeform 80"/>
            <p:cNvSpPr>
              <a:spLocks/>
            </p:cNvSpPr>
            <p:nvPr/>
          </p:nvSpPr>
          <p:spPr bwMode="auto">
            <a:xfrm>
              <a:off x="2879725" y="2427288"/>
              <a:ext cx="44450" cy="36513"/>
            </a:xfrm>
            <a:custGeom>
              <a:avLst/>
              <a:gdLst>
                <a:gd name="T0" fmla="*/ 2147483647 w 21"/>
                <a:gd name="T1" fmla="*/ 2147483647 h 17"/>
                <a:gd name="T2" fmla="*/ 0 w 21"/>
                <a:gd name="T3" fmla="*/ 0 h 17"/>
                <a:gd name="T4" fmla="*/ 2147483647 w 21"/>
                <a:gd name="T5" fmla="*/ 2147483647 h 17"/>
                <a:gd name="T6" fmla="*/ 2147483647 w 21"/>
                <a:gd name="T7" fmla="*/ 2147483647 h 17"/>
                <a:gd name="T8" fmla="*/ 2147483647 w 21"/>
                <a:gd name="T9" fmla="*/ 214748364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11"/>
                  </a:moveTo>
                  <a:cubicBezTo>
                    <a:pt x="2" y="8"/>
                    <a:pt x="1" y="2"/>
                    <a:pt x="0" y="0"/>
                  </a:cubicBezTo>
                  <a:cubicBezTo>
                    <a:pt x="0" y="2"/>
                    <a:pt x="1" y="8"/>
                    <a:pt x="7" y="12"/>
                  </a:cubicBezTo>
                  <a:cubicBezTo>
                    <a:pt x="12" y="16"/>
                    <a:pt x="18" y="17"/>
                    <a:pt x="21" y="17"/>
                  </a:cubicBezTo>
                  <a:cubicBezTo>
                    <a:pt x="18" y="16"/>
                    <a:pt x="12" y="15"/>
                    <a:pt x="7" y="11"/>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22" name="Freeform 81"/>
            <p:cNvSpPr>
              <a:spLocks/>
            </p:cNvSpPr>
            <p:nvPr/>
          </p:nvSpPr>
          <p:spPr bwMode="auto">
            <a:xfrm>
              <a:off x="2936875" y="2425701"/>
              <a:ext cx="119062" cy="26988"/>
            </a:xfrm>
            <a:custGeom>
              <a:avLst/>
              <a:gdLst>
                <a:gd name="T0" fmla="*/ 2147483647 w 56"/>
                <a:gd name="T1" fmla="*/ 2147483647 h 13"/>
                <a:gd name="T2" fmla="*/ 2147483647 w 56"/>
                <a:gd name="T3" fmla="*/ 2147483647 h 13"/>
                <a:gd name="T4" fmla="*/ 0 w 56"/>
                <a:gd name="T5" fmla="*/ 2147483647 h 13"/>
                <a:gd name="T6" fmla="*/ 2147483647 w 56"/>
                <a:gd name="T7" fmla="*/ 2147483647 h 13"/>
                <a:gd name="T8" fmla="*/ 2147483647 w 56"/>
                <a:gd name="T9" fmla="*/ 2147483647 h 13"/>
                <a:gd name="T10" fmla="*/ 0 60000 65536"/>
                <a:gd name="T11" fmla="*/ 0 60000 65536"/>
                <a:gd name="T12" fmla="*/ 0 60000 65536"/>
                <a:gd name="T13" fmla="*/ 0 60000 65536"/>
                <a:gd name="T14" fmla="*/ 0 60000 65536"/>
                <a:gd name="T15" fmla="*/ 0 w 56"/>
                <a:gd name="T16" fmla="*/ 0 h 13"/>
                <a:gd name="T17" fmla="*/ 56 w 56"/>
                <a:gd name="T18" fmla="*/ 13 h 13"/>
              </a:gdLst>
              <a:ahLst/>
              <a:cxnLst>
                <a:cxn ang="T10">
                  <a:pos x="T0" y="T1"/>
                </a:cxn>
                <a:cxn ang="T11">
                  <a:pos x="T2" y="T3"/>
                </a:cxn>
                <a:cxn ang="T12">
                  <a:pos x="T4" y="T5"/>
                </a:cxn>
                <a:cxn ang="T13">
                  <a:pos x="T6" y="T7"/>
                </a:cxn>
                <a:cxn ang="T14">
                  <a:pos x="T8" y="T9"/>
                </a:cxn>
              </a:cxnLst>
              <a:rect l="T15" t="T16" r="T17" b="T18"/>
              <a:pathLst>
                <a:path w="56" h="13">
                  <a:moveTo>
                    <a:pt x="56" y="13"/>
                  </a:moveTo>
                  <a:cubicBezTo>
                    <a:pt x="51" y="12"/>
                    <a:pt x="42" y="6"/>
                    <a:pt x="30" y="3"/>
                  </a:cubicBezTo>
                  <a:cubicBezTo>
                    <a:pt x="19" y="0"/>
                    <a:pt x="7" y="2"/>
                    <a:pt x="0" y="2"/>
                  </a:cubicBezTo>
                  <a:cubicBezTo>
                    <a:pt x="6" y="2"/>
                    <a:pt x="19" y="1"/>
                    <a:pt x="30" y="4"/>
                  </a:cubicBezTo>
                  <a:cubicBezTo>
                    <a:pt x="41" y="7"/>
                    <a:pt x="51" y="13"/>
                    <a:pt x="56" y="13"/>
                  </a:cubicBezTo>
                </a:path>
              </a:pathLst>
            </a:custGeom>
            <a:solidFill>
              <a:srgbClr val="000000"/>
            </a:solidFill>
            <a:ln w="1588">
              <a:solidFill>
                <a:srgbClr val="1D1D1B"/>
              </a:solidFill>
              <a:miter lim="800000"/>
              <a:headEnd/>
              <a:tailEnd/>
            </a:ln>
          </p:spPr>
          <p:txBody>
            <a:bodyPr/>
            <a:lstStyle/>
            <a:p>
              <a:endParaRPr lang="en-US"/>
            </a:p>
          </p:txBody>
        </p:sp>
        <p:sp>
          <p:nvSpPr>
            <p:cNvPr id="163023" name="Freeform 82"/>
            <p:cNvSpPr>
              <a:spLocks/>
            </p:cNvSpPr>
            <p:nvPr/>
          </p:nvSpPr>
          <p:spPr bwMode="auto">
            <a:xfrm>
              <a:off x="2936875" y="2425701"/>
              <a:ext cx="119062" cy="26988"/>
            </a:xfrm>
            <a:custGeom>
              <a:avLst/>
              <a:gdLst>
                <a:gd name="T0" fmla="*/ 2147483647 w 56"/>
                <a:gd name="T1" fmla="*/ 2147483647 h 13"/>
                <a:gd name="T2" fmla="*/ 2147483647 w 56"/>
                <a:gd name="T3" fmla="*/ 2147483647 h 13"/>
                <a:gd name="T4" fmla="*/ 0 w 56"/>
                <a:gd name="T5" fmla="*/ 2147483647 h 13"/>
                <a:gd name="T6" fmla="*/ 2147483647 w 56"/>
                <a:gd name="T7" fmla="*/ 2147483647 h 13"/>
                <a:gd name="T8" fmla="*/ 2147483647 w 56"/>
                <a:gd name="T9" fmla="*/ 2147483647 h 13"/>
                <a:gd name="T10" fmla="*/ 0 60000 65536"/>
                <a:gd name="T11" fmla="*/ 0 60000 65536"/>
                <a:gd name="T12" fmla="*/ 0 60000 65536"/>
                <a:gd name="T13" fmla="*/ 0 60000 65536"/>
                <a:gd name="T14" fmla="*/ 0 60000 65536"/>
                <a:gd name="T15" fmla="*/ 0 w 56"/>
                <a:gd name="T16" fmla="*/ 0 h 13"/>
                <a:gd name="T17" fmla="*/ 56 w 56"/>
                <a:gd name="T18" fmla="*/ 13 h 13"/>
              </a:gdLst>
              <a:ahLst/>
              <a:cxnLst>
                <a:cxn ang="T10">
                  <a:pos x="T0" y="T1"/>
                </a:cxn>
                <a:cxn ang="T11">
                  <a:pos x="T2" y="T3"/>
                </a:cxn>
                <a:cxn ang="T12">
                  <a:pos x="T4" y="T5"/>
                </a:cxn>
                <a:cxn ang="T13">
                  <a:pos x="T6" y="T7"/>
                </a:cxn>
                <a:cxn ang="T14">
                  <a:pos x="T8" y="T9"/>
                </a:cxn>
              </a:cxnLst>
              <a:rect l="T15" t="T16" r="T17" b="T18"/>
              <a:pathLst>
                <a:path w="56" h="13">
                  <a:moveTo>
                    <a:pt x="56" y="13"/>
                  </a:moveTo>
                  <a:cubicBezTo>
                    <a:pt x="51" y="12"/>
                    <a:pt x="42" y="6"/>
                    <a:pt x="30" y="3"/>
                  </a:cubicBezTo>
                  <a:cubicBezTo>
                    <a:pt x="19" y="0"/>
                    <a:pt x="7" y="2"/>
                    <a:pt x="0" y="2"/>
                  </a:cubicBezTo>
                  <a:cubicBezTo>
                    <a:pt x="6" y="2"/>
                    <a:pt x="19" y="1"/>
                    <a:pt x="30" y="4"/>
                  </a:cubicBezTo>
                  <a:cubicBezTo>
                    <a:pt x="41" y="7"/>
                    <a:pt x="51" y="13"/>
                    <a:pt x="56" y="13"/>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24" name="Freeform 83"/>
            <p:cNvSpPr>
              <a:spLocks/>
            </p:cNvSpPr>
            <p:nvPr/>
          </p:nvSpPr>
          <p:spPr bwMode="auto">
            <a:xfrm>
              <a:off x="2994025" y="2168526"/>
              <a:ext cx="242887" cy="125413"/>
            </a:xfrm>
            <a:custGeom>
              <a:avLst/>
              <a:gdLst>
                <a:gd name="T0" fmla="*/ 0 w 114"/>
                <a:gd name="T1" fmla="*/ 2147483647 h 59"/>
                <a:gd name="T2" fmla="*/ 2147483647 w 114"/>
                <a:gd name="T3" fmla="*/ 2147483647 h 59"/>
                <a:gd name="T4" fmla="*/ 2147483647 w 114"/>
                <a:gd name="T5" fmla="*/ 2147483647 h 59"/>
                <a:gd name="T6" fmla="*/ 2147483647 w 114"/>
                <a:gd name="T7" fmla="*/ 2147483647 h 59"/>
                <a:gd name="T8" fmla="*/ 2147483647 w 114"/>
                <a:gd name="T9" fmla="*/ 0 h 59"/>
                <a:gd name="T10" fmla="*/ 2147483647 w 114"/>
                <a:gd name="T11" fmla="*/ 2147483647 h 59"/>
                <a:gd name="T12" fmla="*/ 0 w 114"/>
                <a:gd name="T13" fmla="*/ 2147483647 h 59"/>
                <a:gd name="T14" fmla="*/ 0 60000 65536"/>
                <a:gd name="T15" fmla="*/ 0 60000 65536"/>
                <a:gd name="T16" fmla="*/ 0 60000 65536"/>
                <a:gd name="T17" fmla="*/ 0 60000 65536"/>
                <a:gd name="T18" fmla="*/ 0 60000 65536"/>
                <a:gd name="T19" fmla="*/ 0 60000 65536"/>
                <a:gd name="T20" fmla="*/ 0 60000 65536"/>
                <a:gd name="T21" fmla="*/ 0 w 114"/>
                <a:gd name="T22" fmla="*/ 0 h 59"/>
                <a:gd name="T23" fmla="*/ 114 w 114"/>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59">
                  <a:moveTo>
                    <a:pt x="0" y="59"/>
                  </a:moveTo>
                  <a:cubicBezTo>
                    <a:pt x="11" y="50"/>
                    <a:pt x="29" y="27"/>
                    <a:pt x="53" y="13"/>
                  </a:cubicBezTo>
                  <a:cubicBezTo>
                    <a:pt x="65" y="6"/>
                    <a:pt x="79" y="1"/>
                    <a:pt x="90" y="1"/>
                  </a:cubicBezTo>
                  <a:cubicBezTo>
                    <a:pt x="102" y="1"/>
                    <a:pt x="110" y="7"/>
                    <a:pt x="114" y="11"/>
                  </a:cubicBezTo>
                  <a:cubicBezTo>
                    <a:pt x="110" y="6"/>
                    <a:pt x="102" y="0"/>
                    <a:pt x="90" y="0"/>
                  </a:cubicBezTo>
                  <a:cubicBezTo>
                    <a:pt x="78" y="0"/>
                    <a:pt x="64" y="4"/>
                    <a:pt x="52" y="11"/>
                  </a:cubicBezTo>
                  <a:cubicBezTo>
                    <a:pt x="28" y="25"/>
                    <a:pt x="11" y="49"/>
                    <a:pt x="0" y="59"/>
                  </a:cubicBezTo>
                </a:path>
              </a:pathLst>
            </a:custGeom>
            <a:solidFill>
              <a:srgbClr val="000000"/>
            </a:solidFill>
            <a:ln w="1588">
              <a:solidFill>
                <a:srgbClr val="1D1D1B"/>
              </a:solidFill>
              <a:miter lim="800000"/>
              <a:headEnd/>
              <a:tailEnd/>
            </a:ln>
          </p:spPr>
          <p:txBody>
            <a:bodyPr/>
            <a:lstStyle/>
            <a:p>
              <a:endParaRPr lang="en-US"/>
            </a:p>
          </p:txBody>
        </p:sp>
        <p:sp>
          <p:nvSpPr>
            <p:cNvPr id="163025" name="Freeform 84"/>
            <p:cNvSpPr>
              <a:spLocks/>
            </p:cNvSpPr>
            <p:nvPr/>
          </p:nvSpPr>
          <p:spPr bwMode="auto">
            <a:xfrm>
              <a:off x="2994025" y="2168526"/>
              <a:ext cx="242887" cy="125413"/>
            </a:xfrm>
            <a:custGeom>
              <a:avLst/>
              <a:gdLst>
                <a:gd name="T0" fmla="*/ 0 w 114"/>
                <a:gd name="T1" fmla="*/ 2147483647 h 59"/>
                <a:gd name="T2" fmla="*/ 2147483647 w 114"/>
                <a:gd name="T3" fmla="*/ 2147483647 h 59"/>
                <a:gd name="T4" fmla="*/ 2147483647 w 114"/>
                <a:gd name="T5" fmla="*/ 2147483647 h 59"/>
                <a:gd name="T6" fmla="*/ 2147483647 w 114"/>
                <a:gd name="T7" fmla="*/ 2147483647 h 59"/>
                <a:gd name="T8" fmla="*/ 2147483647 w 114"/>
                <a:gd name="T9" fmla="*/ 0 h 59"/>
                <a:gd name="T10" fmla="*/ 2147483647 w 114"/>
                <a:gd name="T11" fmla="*/ 2147483647 h 59"/>
                <a:gd name="T12" fmla="*/ 0 w 114"/>
                <a:gd name="T13" fmla="*/ 2147483647 h 59"/>
                <a:gd name="T14" fmla="*/ 0 60000 65536"/>
                <a:gd name="T15" fmla="*/ 0 60000 65536"/>
                <a:gd name="T16" fmla="*/ 0 60000 65536"/>
                <a:gd name="T17" fmla="*/ 0 60000 65536"/>
                <a:gd name="T18" fmla="*/ 0 60000 65536"/>
                <a:gd name="T19" fmla="*/ 0 60000 65536"/>
                <a:gd name="T20" fmla="*/ 0 60000 65536"/>
                <a:gd name="T21" fmla="*/ 0 w 114"/>
                <a:gd name="T22" fmla="*/ 0 h 59"/>
                <a:gd name="T23" fmla="*/ 114 w 114"/>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59">
                  <a:moveTo>
                    <a:pt x="0" y="59"/>
                  </a:moveTo>
                  <a:cubicBezTo>
                    <a:pt x="11" y="50"/>
                    <a:pt x="29" y="27"/>
                    <a:pt x="53" y="13"/>
                  </a:cubicBezTo>
                  <a:cubicBezTo>
                    <a:pt x="65" y="6"/>
                    <a:pt x="79" y="1"/>
                    <a:pt x="90" y="1"/>
                  </a:cubicBezTo>
                  <a:cubicBezTo>
                    <a:pt x="102" y="1"/>
                    <a:pt x="110" y="7"/>
                    <a:pt x="114" y="11"/>
                  </a:cubicBezTo>
                  <a:cubicBezTo>
                    <a:pt x="110" y="6"/>
                    <a:pt x="102" y="0"/>
                    <a:pt x="90" y="0"/>
                  </a:cubicBezTo>
                  <a:cubicBezTo>
                    <a:pt x="78" y="0"/>
                    <a:pt x="64" y="4"/>
                    <a:pt x="52" y="11"/>
                  </a:cubicBezTo>
                  <a:cubicBezTo>
                    <a:pt x="28" y="25"/>
                    <a:pt x="11" y="49"/>
                    <a:pt x="0" y="59"/>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26" name="Freeform 85"/>
            <p:cNvSpPr>
              <a:spLocks/>
            </p:cNvSpPr>
            <p:nvPr/>
          </p:nvSpPr>
          <p:spPr bwMode="auto">
            <a:xfrm>
              <a:off x="2911475" y="2446338"/>
              <a:ext cx="276225" cy="20638"/>
            </a:xfrm>
            <a:custGeom>
              <a:avLst/>
              <a:gdLst>
                <a:gd name="T0" fmla="*/ 2147483647 w 130"/>
                <a:gd name="T1" fmla="*/ 2147483647 h 10"/>
                <a:gd name="T2" fmla="*/ 2147483647 w 130"/>
                <a:gd name="T3" fmla="*/ 2147483647 h 10"/>
                <a:gd name="T4" fmla="*/ 2147483647 w 130"/>
                <a:gd name="T5" fmla="*/ 2147483647 h 10"/>
                <a:gd name="T6" fmla="*/ 2147483647 w 130"/>
                <a:gd name="T7" fmla="*/ 0 h 10"/>
                <a:gd name="T8" fmla="*/ 2147483647 w 130"/>
                <a:gd name="T9" fmla="*/ 2147483647 h 10"/>
                <a:gd name="T10" fmla="*/ 2147483647 w 130"/>
                <a:gd name="T11" fmla="*/ 2147483647 h 10"/>
                <a:gd name="T12" fmla="*/ 2147483647 w 130"/>
                <a:gd name="T13" fmla="*/ 2147483647 h 10"/>
                <a:gd name="T14" fmla="*/ 0 w 130"/>
                <a:gd name="T15" fmla="*/ 2147483647 h 10"/>
                <a:gd name="T16" fmla="*/ 2147483647 w 130"/>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0"/>
                <a:gd name="T29" fmla="*/ 130 w 13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0">
                  <a:moveTo>
                    <a:pt x="29" y="8"/>
                  </a:moveTo>
                  <a:cubicBezTo>
                    <a:pt x="41" y="8"/>
                    <a:pt x="55" y="8"/>
                    <a:pt x="68" y="7"/>
                  </a:cubicBezTo>
                  <a:cubicBezTo>
                    <a:pt x="81" y="5"/>
                    <a:pt x="94" y="3"/>
                    <a:pt x="105" y="2"/>
                  </a:cubicBezTo>
                  <a:cubicBezTo>
                    <a:pt x="116" y="2"/>
                    <a:pt x="125" y="4"/>
                    <a:pt x="130" y="0"/>
                  </a:cubicBezTo>
                  <a:cubicBezTo>
                    <a:pt x="124" y="3"/>
                    <a:pt x="116" y="0"/>
                    <a:pt x="104" y="1"/>
                  </a:cubicBezTo>
                  <a:cubicBezTo>
                    <a:pt x="93" y="1"/>
                    <a:pt x="81" y="3"/>
                    <a:pt x="68" y="5"/>
                  </a:cubicBezTo>
                  <a:cubicBezTo>
                    <a:pt x="55" y="6"/>
                    <a:pt x="42" y="6"/>
                    <a:pt x="30" y="6"/>
                  </a:cubicBezTo>
                  <a:cubicBezTo>
                    <a:pt x="18" y="6"/>
                    <a:pt x="7" y="9"/>
                    <a:pt x="0" y="9"/>
                  </a:cubicBezTo>
                  <a:cubicBezTo>
                    <a:pt x="7" y="10"/>
                    <a:pt x="17" y="8"/>
                    <a:pt x="29" y="8"/>
                  </a:cubicBezTo>
                </a:path>
              </a:pathLst>
            </a:custGeom>
            <a:solidFill>
              <a:srgbClr val="000000"/>
            </a:solidFill>
            <a:ln w="1588">
              <a:solidFill>
                <a:srgbClr val="1D1D1B"/>
              </a:solidFill>
              <a:miter lim="800000"/>
              <a:headEnd/>
              <a:tailEnd/>
            </a:ln>
          </p:spPr>
          <p:txBody>
            <a:bodyPr/>
            <a:lstStyle/>
            <a:p>
              <a:endParaRPr lang="en-US"/>
            </a:p>
          </p:txBody>
        </p:sp>
        <p:sp>
          <p:nvSpPr>
            <p:cNvPr id="163027" name="Freeform 86"/>
            <p:cNvSpPr>
              <a:spLocks/>
            </p:cNvSpPr>
            <p:nvPr/>
          </p:nvSpPr>
          <p:spPr bwMode="auto">
            <a:xfrm>
              <a:off x="2911475" y="2446338"/>
              <a:ext cx="276225" cy="20638"/>
            </a:xfrm>
            <a:custGeom>
              <a:avLst/>
              <a:gdLst>
                <a:gd name="T0" fmla="*/ 2147483647 w 130"/>
                <a:gd name="T1" fmla="*/ 2147483647 h 10"/>
                <a:gd name="T2" fmla="*/ 2147483647 w 130"/>
                <a:gd name="T3" fmla="*/ 2147483647 h 10"/>
                <a:gd name="T4" fmla="*/ 2147483647 w 130"/>
                <a:gd name="T5" fmla="*/ 2147483647 h 10"/>
                <a:gd name="T6" fmla="*/ 2147483647 w 130"/>
                <a:gd name="T7" fmla="*/ 0 h 10"/>
                <a:gd name="T8" fmla="*/ 2147483647 w 130"/>
                <a:gd name="T9" fmla="*/ 2147483647 h 10"/>
                <a:gd name="T10" fmla="*/ 2147483647 w 130"/>
                <a:gd name="T11" fmla="*/ 2147483647 h 10"/>
                <a:gd name="T12" fmla="*/ 2147483647 w 130"/>
                <a:gd name="T13" fmla="*/ 2147483647 h 10"/>
                <a:gd name="T14" fmla="*/ 0 w 130"/>
                <a:gd name="T15" fmla="*/ 2147483647 h 10"/>
                <a:gd name="T16" fmla="*/ 2147483647 w 130"/>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0"/>
                <a:gd name="T29" fmla="*/ 130 w 13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0">
                  <a:moveTo>
                    <a:pt x="29" y="8"/>
                  </a:moveTo>
                  <a:cubicBezTo>
                    <a:pt x="41" y="8"/>
                    <a:pt x="55" y="8"/>
                    <a:pt x="68" y="7"/>
                  </a:cubicBezTo>
                  <a:cubicBezTo>
                    <a:pt x="81" y="5"/>
                    <a:pt x="94" y="3"/>
                    <a:pt x="105" y="2"/>
                  </a:cubicBezTo>
                  <a:cubicBezTo>
                    <a:pt x="116" y="2"/>
                    <a:pt x="125" y="4"/>
                    <a:pt x="130" y="0"/>
                  </a:cubicBezTo>
                  <a:cubicBezTo>
                    <a:pt x="124" y="3"/>
                    <a:pt x="116" y="0"/>
                    <a:pt x="104" y="1"/>
                  </a:cubicBezTo>
                  <a:cubicBezTo>
                    <a:pt x="93" y="1"/>
                    <a:pt x="81" y="3"/>
                    <a:pt x="68" y="5"/>
                  </a:cubicBezTo>
                  <a:cubicBezTo>
                    <a:pt x="55" y="6"/>
                    <a:pt x="42" y="6"/>
                    <a:pt x="30" y="6"/>
                  </a:cubicBezTo>
                  <a:cubicBezTo>
                    <a:pt x="18" y="6"/>
                    <a:pt x="7" y="9"/>
                    <a:pt x="0" y="9"/>
                  </a:cubicBezTo>
                  <a:cubicBezTo>
                    <a:pt x="7" y="10"/>
                    <a:pt x="17" y="8"/>
                    <a:pt x="29" y="8"/>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28" name="Freeform 87"/>
            <p:cNvSpPr>
              <a:spLocks/>
            </p:cNvSpPr>
            <p:nvPr/>
          </p:nvSpPr>
          <p:spPr bwMode="auto">
            <a:xfrm>
              <a:off x="2892425" y="2454276"/>
              <a:ext cx="11112" cy="60325"/>
            </a:xfrm>
            <a:custGeom>
              <a:avLst/>
              <a:gdLst>
                <a:gd name="T0" fmla="*/ 2147483647 w 5"/>
                <a:gd name="T1" fmla="*/ 2147483647 h 28"/>
                <a:gd name="T2" fmla="*/ 2147483647 w 5"/>
                <a:gd name="T3" fmla="*/ 0 h 28"/>
                <a:gd name="T4" fmla="*/ 2147483647 w 5"/>
                <a:gd name="T5" fmla="*/ 2147483647 h 28"/>
                <a:gd name="T6" fmla="*/ 0 w 5"/>
                <a:gd name="T7" fmla="*/ 2147483647 h 28"/>
                <a:gd name="T8" fmla="*/ 2147483647 w 5"/>
                <a:gd name="T9" fmla="*/ 2147483647 h 28"/>
                <a:gd name="T10" fmla="*/ 2147483647 w 5"/>
                <a:gd name="T11" fmla="*/ 2147483647 h 28"/>
                <a:gd name="T12" fmla="*/ 2147483647 w 5"/>
                <a:gd name="T13" fmla="*/ 2147483647 h 28"/>
                <a:gd name="T14" fmla="*/ 2147483647 w 5"/>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8"/>
                <a:gd name="T26" fmla="*/ 5 w 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8">
                  <a:moveTo>
                    <a:pt x="5" y="12"/>
                  </a:moveTo>
                  <a:cubicBezTo>
                    <a:pt x="5" y="7"/>
                    <a:pt x="3" y="2"/>
                    <a:pt x="2" y="0"/>
                  </a:cubicBezTo>
                  <a:cubicBezTo>
                    <a:pt x="3" y="4"/>
                    <a:pt x="3" y="16"/>
                    <a:pt x="2" y="23"/>
                  </a:cubicBezTo>
                  <a:cubicBezTo>
                    <a:pt x="2" y="25"/>
                    <a:pt x="1" y="26"/>
                    <a:pt x="0" y="27"/>
                  </a:cubicBezTo>
                  <a:cubicBezTo>
                    <a:pt x="1" y="28"/>
                    <a:pt x="1" y="28"/>
                    <a:pt x="1" y="28"/>
                  </a:cubicBezTo>
                  <a:cubicBezTo>
                    <a:pt x="1" y="27"/>
                    <a:pt x="2" y="26"/>
                    <a:pt x="2" y="25"/>
                  </a:cubicBezTo>
                  <a:cubicBezTo>
                    <a:pt x="2" y="25"/>
                    <a:pt x="2" y="25"/>
                    <a:pt x="2" y="25"/>
                  </a:cubicBezTo>
                  <a:cubicBezTo>
                    <a:pt x="3" y="22"/>
                    <a:pt x="5" y="17"/>
                    <a:pt x="5" y="12"/>
                  </a:cubicBezTo>
                </a:path>
              </a:pathLst>
            </a:custGeom>
            <a:solidFill>
              <a:srgbClr val="000000"/>
            </a:solidFill>
            <a:ln w="1588">
              <a:solidFill>
                <a:srgbClr val="1D1D1B"/>
              </a:solidFill>
              <a:miter lim="800000"/>
              <a:headEnd/>
              <a:tailEnd/>
            </a:ln>
          </p:spPr>
          <p:txBody>
            <a:bodyPr/>
            <a:lstStyle/>
            <a:p>
              <a:endParaRPr lang="en-US"/>
            </a:p>
          </p:txBody>
        </p:sp>
        <p:sp>
          <p:nvSpPr>
            <p:cNvPr id="163029" name="Freeform 88"/>
            <p:cNvSpPr>
              <a:spLocks/>
            </p:cNvSpPr>
            <p:nvPr/>
          </p:nvSpPr>
          <p:spPr bwMode="auto">
            <a:xfrm>
              <a:off x="2892425" y="2454276"/>
              <a:ext cx="11112" cy="60325"/>
            </a:xfrm>
            <a:custGeom>
              <a:avLst/>
              <a:gdLst>
                <a:gd name="T0" fmla="*/ 2147483647 w 5"/>
                <a:gd name="T1" fmla="*/ 2147483647 h 28"/>
                <a:gd name="T2" fmla="*/ 2147483647 w 5"/>
                <a:gd name="T3" fmla="*/ 0 h 28"/>
                <a:gd name="T4" fmla="*/ 2147483647 w 5"/>
                <a:gd name="T5" fmla="*/ 2147483647 h 28"/>
                <a:gd name="T6" fmla="*/ 0 w 5"/>
                <a:gd name="T7" fmla="*/ 2147483647 h 28"/>
                <a:gd name="T8" fmla="*/ 2147483647 w 5"/>
                <a:gd name="T9" fmla="*/ 2147483647 h 28"/>
                <a:gd name="T10" fmla="*/ 2147483647 w 5"/>
                <a:gd name="T11" fmla="*/ 2147483647 h 28"/>
                <a:gd name="T12" fmla="*/ 2147483647 w 5"/>
                <a:gd name="T13" fmla="*/ 2147483647 h 28"/>
                <a:gd name="T14" fmla="*/ 2147483647 w 5"/>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8"/>
                <a:gd name="T26" fmla="*/ 5 w 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8">
                  <a:moveTo>
                    <a:pt x="5" y="12"/>
                  </a:moveTo>
                  <a:cubicBezTo>
                    <a:pt x="5" y="7"/>
                    <a:pt x="3" y="2"/>
                    <a:pt x="2" y="0"/>
                  </a:cubicBezTo>
                  <a:cubicBezTo>
                    <a:pt x="3" y="4"/>
                    <a:pt x="3" y="16"/>
                    <a:pt x="2" y="23"/>
                  </a:cubicBezTo>
                  <a:cubicBezTo>
                    <a:pt x="2" y="25"/>
                    <a:pt x="1" y="26"/>
                    <a:pt x="0" y="27"/>
                  </a:cubicBezTo>
                  <a:cubicBezTo>
                    <a:pt x="1" y="28"/>
                    <a:pt x="1" y="28"/>
                    <a:pt x="1" y="28"/>
                  </a:cubicBezTo>
                  <a:cubicBezTo>
                    <a:pt x="1" y="27"/>
                    <a:pt x="2" y="26"/>
                    <a:pt x="2" y="25"/>
                  </a:cubicBezTo>
                  <a:cubicBezTo>
                    <a:pt x="2" y="25"/>
                    <a:pt x="2" y="25"/>
                    <a:pt x="2" y="25"/>
                  </a:cubicBezTo>
                  <a:cubicBezTo>
                    <a:pt x="3" y="22"/>
                    <a:pt x="5" y="17"/>
                    <a:pt x="5" y="12"/>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030" name="Freeform 89"/>
            <p:cNvSpPr>
              <a:spLocks/>
            </p:cNvSpPr>
            <p:nvPr/>
          </p:nvSpPr>
          <p:spPr bwMode="auto">
            <a:xfrm>
              <a:off x="3182938" y="2389188"/>
              <a:ext cx="17462" cy="133350"/>
            </a:xfrm>
            <a:custGeom>
              <a:avLst/>
              <a:gdLst>
                <a:gd name="T0" fmla="*/ 2147483647 w 8"/>
                <a:gd name="T1" fmla="*/ 2147483647 h 63"/>
                <a:gd name="T2" fmla="*/ 2147483647 w 8"/>
                <a:gd name="T3" fmla="*/ 2147483647 h 63"/>
                <a:gd name="T4" fmla="*/ 2147483647 w 8"/>
                <a:gd name="T5" fmla="*/ 2147483647 h 63"/>
                <a:gd name="T6" fmla="*/ 2147483647 w 8"/>
                <a:gd name="T7" fmla="*/ 0 h 63"/>
                <a:gd name="T8" fmla="*/ 2147483647 w 8"/>
                <a:gd name="T9" fmla="*/ 2147483647 h 63"/>
                <a:gd name="T10" fmla="*/ 2147483647 w 8"/>
                <a:gd name="T11" fmla="*/ 2147483647 h 63"/>
                <a:gd name="T12" fmla="*/ 2147483647 w 8"/>
                <a:gd name="T13" fmla="*/ 2147483647 h 63"/>
                <a:gd name="T14" fmla="*/ 2147483647 w 8"/>
                <a:gd name="T15" fmla="*/ 2147483647 h 63"/>
                <a:gd name="T16" fmla="*/ 2147483647 w 8"/>
                <a:gd name="T17" fmla="*/ 2147483647 h 63"/>
                <a:gd name="T18" fmla="*/ 2147483647 w 8"/>
                <a:gd name="T19" fmla="*/ 2147483647 h 63"/>
                <a:gd name="T20" fmla="*/ 2147483647 w 8"/>
                <a:gd name="T21" fmla="*/ 2147483647 h 63"/>
                <a:gd name="T22" fmla="*/ 2147483647 w 8"/>
                <a:gd name="T23" fmla="*/ 2147483647 h 63"/>
                <a:gd name="T24" fmla="*/ 2147483647 w 8"/>
                <a:gd name="T25" fmla="*/ 2147483647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63"/>
                <a:gd name="T41" fmla="*/ 8 w 8"/>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63">
                  <a:moveTo>
                    <a:pt x="8" y="62"/>
                  </a:moveTo>
                  <a:cubicBezTo>
                    <a:pt x="6" y="59"/>
                    <a:pt x="5" y="56"/>
                    <a:pt x="3" y="54"/>
                  </a:cubicBezTo>
                  <a:cubicBezTo>
                    <a:pt x="4" y="46"/>
                    <a:pt x="6" y="32"/>
                    <a:pt x="3" y="27"/>
                  </a:cubicBezTo>
                  <a:cubicBezTo>
                    <a:pt x="6" y="21"/>
                    <a:pt x="4" y="4"/>
                    <a:pt x="3" y="0"/>
                  </a:cubicBezTo>
                  <a:cubicBezTo>
                    <a:pt x="2" y="4"/>
                    <a:pt x="5" y="20"/>
                    <a:pt x="3" y="27"/>
                  </a:cubicBezTo>
                  <a:cubicBezTo>
                    <a:pt x="3" y="27"/>
                    <a:pt x="2" y="26"/>
                    <a:pt x="2" y="26"/>
                  </a:cubicBezTo>
                  <a:cubicBezTo>
                    <a:pt x="2" y="27"/>
                    <a:pt x="2" y="27"/>
                    <a:pt x="3" y="28"/>
                  </a:cubicBezTo>
                  <a:cubicBezTo>
                    <a:pt x="2" y="28"/>
                    <a:pt x="2" y="28"/>
                    <a:pt x="2" y="28"/>
                  </a:cubicBezTo>
                  <a:cubicBezTo>
                    <a:pt x="2" y="28"/>
                    <a:pt x="2" y="28"/>
                    <a:pt x="3" y="28"/>
                  </a:cubicBezTo>
                  <a:cubicBezTo>
                    <a:pt x="3" y="35"/>
                    <a:pt x="0" y="50"/>
                    <a:pt x="3" y="56"/>
                  </a:cubicBezTo>
                  <a:cubicBezTo>
                    <a:pt x="3" y="56"/>
                    <a:pt x="3" y="55"/>
                    <a:pt x="3" y="54"/>
                  </a:cubicBezTo>
                  <a:cubicBezTo>
                    <a:pt x="4" y="57"/>
                    <a:pt x="6" y="60"/>
                    <a:pt x="7" y="63"/>
                  </a:cubicBezTo>
                  <a:lnTo>
                    <a:pt x="8" y="62"/>
                  </a:lnTo>
                  <a:close/>
                </a:path>
              </a:pathLst>
            </a:custGeom>
            <a:solidFill>
              <a:srgbClr val="000000"/>
            </a:solidFill>
            <a:ln w="1588">
              <a:solidFill>
                <a:srgbClr val="1D1D1B"/>
              </a:solidFill>
              <a:miter lim="800000"/>
              <a:headEnd/>
              <a:tailEnd/>
            </a:ln>
          </p:spPr>
          <p:txBody>
            <a:bodyPr/>
            <a:lstStyle/>
            <a:p>
              <a:endParaRPr lang="en-US"/>
            </a:p>
          </p:txBody>
        </p:sp>
        <p:sp>
          <p:nvSpPr>
            <p:cNvPr id="163031" name="Oval 90"/>
            <p:cNvSpPr>
              <a:spLocks noChangeArrowheads="1"/>
            </p:cNvSpPr>
            <p:nvPr/>
          </p:nvSpPr>
          <p:spPr bwMode="auto">
            <a:xfrm>
              <a:off x="2667000" y="1768476"/>
              <a:ext cx="779462" cy="781050"/>
            </a:xfrm>
            <a:prstGeom prst="ellipse">
              <a:avLst/>
            </a:pr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grpSp>
      <p:grpSp>
        <p:nvGrpSpPr>
          <p:cNvPr id="162871" name="Groupe 156"/>
          <p:cNvGrpSpPr>
            <a:grpSpLocks noChangeAspect="1"/>
          </p:cNvGrpSpPr>
          <p:nvPr/>
        </p:nvGrpSpPr>
        <p:grpSpPr bwMode="auto">
          <a:xfrm>
            <a:off x="3731685" y="1888067"/>
            <a:ext cx="967316" cy="527051"/>
            <a:chOff x="3648075" y="1370013"/>
            <a:chExt cx="1069975" cy="584201"/>
          </a:xfrm>
        </p:grpSpPr>
        <p:sp>
          <p:nvSpPr>
            <p:cNvPr id="162922" name="Freeform 91"/>
            <p:cNvSpPr>
              <a:spLocks/>
            </p:cNvSpPr>
            <p:nvPr/>
          </p:nvSpPr>
          <p:spPr bwMode="auto">
            <a:xfrm>
              <a:off x="3648075" y="1401763"/>
              <a:ext cx="1069975" cy="476250"/>
            </a:xfrm>
            <a:custGeom>
              <a:avLst/>
              <a:gdLst>
                <a:gd name="T0" fmla="*/ 2147483647 w 504"/>
                <a:gd name="T1" fmla="*/ 2147483647 h 224"/>
                <a:gd name="T2" fmla="*/ 2147483647 w 504"/>
                <a:gd name="T3" fmla="*/ 2147483647 h 224"/>
                <a:gd name="T4" fmla="*/ 0 w 504"/>
                <a:gd name="T5" fmla="*/ 2147483647 h 224"/>
                <a:gd name="T6" fmla="*/ 0 w 504"/>
                <a:gd name="T7" fmla="*/ 2147483647 h 224"/>
                <a:gd name="T8" fmla="*/ 2147483647 w 504"/>
                <a:gd name="T9" fmla="*/ 2147483647 h 224"/>
                <a:gd name="T10" fmla="*/ 2147483647 w 504"/>
                <a:gd name="T11" fmla="*/ 0 h 224"/>
                <a:gd name="T12" fmla="*/ 2147483647 w 504"/>
                <a:gd name="T13" fmla="*/ 0 h 224"/>
                <a:gd name="T14" fmla="*/ 2147483647 w 504"/>
                <a:gd name="T15" fmla="*/ 2147483647 h 224"/>
                <a:gd name="T16" fmla="*/ 2147483647 w 504"/>
                <a:gd name="T17" fmla="*/ 2147483647 h 224"/>
                <a:gd name="T18" fmla="*/ 2147483647 w 504"/>
                <a:gd name="T19" fmla="*/ 2147483647 h 224"/>
                <a:gd name="T20" fmla="*/ 2147483647 w 504"/>
                <a:gd name="T21" fmla="*/ 2147483647 h 224"/>
                <a:gd name="T22" fmla="*/ 2147483647 w 504"/>
                <a:gd name="T23" fmla="*/ 2147483647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4"/>
                <a:gd name="T37" fmla="*/ 0 h 224"/>
                <a:gd name="T38" fmla="*/ 504 w 504"/>
                <a:gd name="T39" fmla="*/ 224 h 2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4" h="224">
                  <a:moveTo>
                    <a:pt x="486" y="224"/>
                  </a:moveTo>
                  <a:cubicBezTo>
                    <a:pt x="18" y="224"/>
                    <a:pt x="18" y="224"/>
                    <a:pt x="18" y="224"/>
                  </a:cubicBezTo>
                  <a:cubicBezTo>
                    <a:pt x="8" y="224"/>
                    <a:pt x="0" y="216"/>
                    <a:pt x="0" y="206"/>
                  </a:cubicBezTo>
                  <a:cubicBezTo>
                    <a:pt x="0" y="103"/>
                    <a:pt x="0" y="103"/>
                    <a:pt x="0" y="103"/>
                  </a:cubicBezTo>
                  <a:cubicBezTo>
                    <a:pt x="0" y="74"/>
                    <a:pt x="11" y="40"/>
                    <a:pt x="18" y="19"/>
                  </a:cubicBezTo>
                  <a:cubicBezTo>
                    <a:pt x="22" y="8"/>
                    <a:pt x="33" y="0"/>
                    <a:pt x="45" y="0"/>
                  </a:cubicBezTo>
                  <a:cubicBezTo>
                    <a:pt x="313" y="0"/>
                    <a:pt x="313" y="0"/>
                    <a:pt x="313" y="0"/>
                  </a:cubicBezTo>
                  <a:cubicBezTo>
                    <a:pt x="334" y="0"/>
                    <a:pt x="357" y="20"/>
                    <a:pt x="377" y="45"/>
                  </a:cubicBezTo>
                  <a:cubicBezTo>
                    <a:pt x="397" y="70"/>
                    <a:pt x="426" y="102"/>
                    <a:pt x="442" y="112"/>
                  </a:cubicBezTo>
                  <a:cubicBezTo>
                    <a:pt x="457" y="123"/>
                    <a:pt x="504" y="131"/>
                    <a:pt x="504" y="155"/>
                  </a:cubicBezTo>
                  <a:cubicBezTo>
                    <a:pt x="504" y="206"/>
                    <a:pt x="504" y="206"/>
                    <a:pt x="504" y="206"/>
                  </a:cubicBezTo>
                  <a:cubicBezTo>
                    <a:pt x="504" y="216"/>
                    <a:pt x="496" y="224"/>
                    <a:pt x="486" y="224"/>
                  </a:cubicBezTo>
                </a:path>
              </a:pathLst>
            </a:custGeom>
            <a:solidFill>
              <a:srgbClr val="E4E4E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23" name="Freeform 92"/>
            <p:cNvSpPr>
              <a:spLocks/>
            </p:cNvSpPr>
            <p:nvPr/>
          </p:nvSpPr>
          <p:spPr bwMode="auto">
            <a:xfrm>
              <a:off x="4656138" y="1812926"/>
              <a:ext cx="61912" cy="65088"/>
            </a:xfrm>
            <a:custGeom>
              <a:avLst/>
              <a:gdLst>
                <a:gd name="T0" fmla="*/ 0 w 29"/>
                <a:gd name="T1" fmla="*/ 0 h 30"/>
                <a:gd name="T2" fmla="*/ 2147483647 w 29"/>
                <a:gd name="T3" fmla="*/ 2147483647 h 30"/>
                <a:gd name="T4" fmla="*/ 2147483647 w 29"/>
                <a:gd name="T5" fmla="*/ 2147483647 h 30"/>
                <a:gd name="T6" fmla="*/ 2147483647 w 29"/>
                <a:gd name="T7" fmla="*/ 0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0"/>
                  </a:moveTo>
                  <a:cubicBezTo>
                    <a:pt x="13" y="30"/>
                    <a:pt x="13" y="30"/>
                    <a:pt x="13" y="30"/>
                  </a:cubicBezTo>
                  <a:cubicBezTo>
                    <a:pt x="22" y="29"/>
                    <a:pt x="29" y="22"/>
                    <a:pt x="29" y="12"/>
                  </a:cubicBezTo>
                  <a:cubicBezTo>
                    <a:pt x="29" y="0"/>
                    <a:pt x="29" y="0"/>
                    <a:pt x="29" y="0"/>
                  </a:cubicBezTo>
                  <a:lnTo>
                    <a:pt x="0" y="0"/>
                  </a:lnTo>
                  <a:close/>
                </a:path>
              </a:pathLst>
            </a:cu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24" name="Rectangle 93"/>
            <p:cNvSpPr>
              <a:spLocks noChangeArrowheads="1"/>
            </p:cNvSpPr>
            <p:nvPr/>
          </p:nvSpPr>
          <p:spPr bwMode="auto">
            <a:xfrm>
              <a:off x="3917950" y="1858963"/>
              <a:ext cx="598487" cy="19050"/>
            </a:xfrm>
            <a:prstGeom prst="rect">
              <a:avLst/>
            </a:prstGeom>
            <a:solidFill>
              <a:srgbClr val="2F2F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25" name="Freeform 94"/>
            <p:cNvSpPr>
              <a:spLocks/>
            </p:cNvSpPr>
            <p:nvPr/>
          </p:nvSpPr>
          <p:spPr bwMode="auto">
            <a:xfrm>
              <a:off x="3648075" y="1824038"/>
              <a:ext cx="149225" cy="53975"/>
            </a:xfrm>
            <a:custGeom>
              <a:avLst/>
              <a:gdLst>
                <a:gd name="T0" fmla="*/ 2147483647 w 70"/>
                <a:gd name="T1" fmla="*/ 2147483647 h 25"/>
                <a:gd name="T2" fmla="*/ 2147483647 w 70"/>
                <a:gd name="T3" fmla="*/ 2147483647 h 25"/>
                <a:gd name="T4" fmla="*/ 2147483647 w 70"/>
                <a:gd name="T5" fmla="*/ 0 h 25"/>
                <a:gd name="T6" fmla="*/ 0 w 70"/>
                <a:gd name="T7" fmla="*/ 0 h 25"/>
                <a:gd name="T8" fmla="*/ 0 w 70"/>
                <a:gd name="T9" fmla="*/ 2147483647 h 25"/>
                <a:gd name="T10" fmla="*/ 2147483647 w 70"/>
                <a:gd name="T11" fmla="*/ 2147483647 h 25"/>
                <a:gd name="T12" fmla="*/ 0 60000 65536"/>
                <a:gd name="T13" fmla="*/ 0 60000 65536"/>
                <a:gd name="T14" fmla="*/ 0 60000 65536"/>
                <a:gd name="T15" fmla="*/ 0 60000 65536"/>
                <a:gd name="T16" fmla="*/ 0 60000 65536"/>
                <a:gd name="T17" fmla="*/ 0 60000 65536"/>
                <a:gd name="T18" fmla="*/ 0 w 70"/>
                <a:gd name="T19" fmla="*/ 0 h 25"/>
                <a:gd name="T20" fmla="*/ 70 w 7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70" h="25">
                  <a:moveTo>
                    <a:pt x="18" y="25"/>
                  </a:moveTo>
                  <a:cubicBezTo>
                    <a:pt x="70" y="25"/>
                    <a:pt x="70" y="25"/>
                    <a:pt x="70" y="25"/>
                  </a:cubicBezTo>
                  <a:cubicBezTo>
                    <a:pt x="70" y="0"/>
                    <a:pt x="70" y="0"/>
                    <a:pt x="70" y="0"/>
                  </a:cubicBezTo>
                  <a:cubicBezTo>
                    <a:pt x="0" y="0"/>
                    <a:pt x="0" y="0"/>
                    <a:pt x="0" y="0"/>
                  </a:cubicBezTo>
                  <a:cubicBezTo>
                    <a:pt x="0" y="7"/>
                    <a:pt x="0" y="7"/>
                    <a:pt x="0" y="7"/>
                  </a:cubicBezTo>
                  <a:cubicBezTo>
                    <a:pt x="0" y="17"/>
                    <a:pt x="8" y="25"/>
                    <a:pt x="18" y="25"/>
                  </a:cubicBezTo>
                </a:path>
              </a:pathLst>
            </a:cu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26" name="Freeform 95"/>
            <p:cNvSpPr>
              <a:spLocks/>
            </p:cNvSpPr>
            <p:nvPr/>
          </p:nvSpPr>
          <p:spPr bwMode="auto">
            <a:xfrm>
              <a:off x="3746500" y="1785938"/>
              <a:ext cx="184150" cy="92075"/>
            </a:xfrm>
            <a:custGeom>
              <a:avLst/>
              <a:gdLst>
                <a:gd name="T0" fmla="*/ 2147483647 w 87"/>
                <a:gd name="T1" fmla="*/ 0 h 43"/>
                <a:gd name="T2" fmla="*/ 0 w 87"/>
                <a:gd name="T3" fmla="*/ 2147483647 h 43"/>
                <a:gd name="T4" fmla="*/ 2147483647 w 87"/>
                <a:gd name="T5" fmla="*/ 2147483647 h 43"/>
                <a:gd name="T6" fmla="*/ 2147483647 w 87"/>
                <a:gd name="T7" fmla="*/ 0 h 43"/>
                <a:gd name="T8" fmla="*/ 0 60000 65536"/>
                <a:gd name="T9" fmla="*/ 0 60000 65536"/>
                <a:gd name="T10" fmla="*/ 0 60000 65536"/>
                <a:gd name="T11" fmla="*/ 0 60000 65536"/>
                <a:gd name="T12" fmla="*/ 0 w 87"/>
                <a:gd name="T13" fmla="*/ 0 h 43"/>
                <a:gd name="T14" fmla="*/ 87 w 87"/>
                <a:gd name="T15" fmla="*/ 43 h 43"/>
              </a:gdLst>
              <a:ahLst/>
              <a:cxnLst>
                <a:cxn ang="T8">
                  <a:pos x="T0" y="T1"/>
                </a:cxn>
                <a:cxn ang="T9">
                  <a:pos x="T2" y="T3"/>
                </a:cxn>
                <a:cxn ang="T10">
                  <a:pos x="T4" y="T5"/>
                </a:cxn>
                <a:cxn ang="T11">
                  <a:pos x="T6" y="T7"/>
                </a:cxn>
              </a:cxnLst>
              <a:rect l="T12" t="T13" r="T14" b="T15"/>
              <a:pathLst>
                <a:path w="87" h="43">
                  <a:moveTo>
                    <a:pt x="44" y="0"/>
                  </a:moveTo>
                  <a:cubicBezTo>
                    <a:pt x="20" y="0"/>
                    <a:pt x="0" y="19"/>
                    <a:pt x="0" y="43"/>
                  </a:cubicBezTo>
                  <a:cubicBezTo>
                    <a:pt x="87" y="43"/>
                    <a:pt x="87" y="43"/>
                    <a:pt x="87" y="43"/>
                  </a:cubicBezTo>
                  <a:cubicBezTo>
                    <a:pt x="87" y="19"/>
                    <a:pt x="68" y="0"/>
                    <a:pt x="44" y="0"/>
                  </a:cubicBezTo>
                </a:path>
              </a:pathLst>
            </a:custGeom>
            <a:solidFill>
              <a:srgbClr val="0B061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27" name="Freeform 96"/>
            <p:cNvSpPr>
              <a:spLocks/>
            </p:cNvSpPr>
            <p:nvPr/>
          </p:nvSpPr>
          <p:spPr bwMode="auto">
            <a:xfrm>
              <a:off x="4505325" y="1785938"/>
              <a:ext cx="185737" cy="92075"/>
            </a:xfrm>
            <a:custGeom>
              <a:avLst/>
              <a:gdLst>
                <a:gd name="T0" fmla="*/ 2147483647 w 87"/>
                <a:gd name="T1" fmla="*/ 2147483647 h 43"/>
                <a:gd name="T2" fmla="*/ 2147483647 w 87"/>
                <a:gd name="T3" fmla="*/ 0 h 43"/>
                <a:gd name="T4" fmla="*/ 0 w 87"/>
                <a:gd name="T5" fmla="*/ 2147483647 h 43"/>
                <a:gd name="T6" fmla="*/ 2147483647 w 87"/>
                <a:gd name="T7" fmla="*/ 2147483647 h 43"/>
                <a:gd name="T8" fmla="*/ 2147483647 w 87"/>
                <a:gd name="T9" fmla="*/ 2147483647 h 43"/>
                <a:gd name="T10" fmla="*/ 0 60000 65536"/>
                <a:gd name="T11" fmla="*/ 0 60000 65536"/>
                <a:gd name="T12" fmla="*/ 0 60000 65536"/>
                <a:gd name="T13" fmla="*/ 0 60000 65536"/>
                <a:gd name="T14" fmla="*/ 0 60000 65536"/>
                <a:gd name="T15" fmla="*/ 0 w 87"/>
                <a:gd name="T16" fmla="*/ 0 h 43"/>
                <a:gd name="T17" fmla="*/ 87 w 87"/>
                <a:gd name="T18" fmla="*/ 43 h 43"/>
              </a:gdLst>
              <a:ahLst/>
              <a:cxnLst>
                <a:cxn ang="T10">
                  <a:pos x="T0" y="T1"/>
                </a:cxn>
                <a:cxn ang="T11">
                  <a:pos x="T2" y="T3"/>
                </a:cxn>
                <a:cxn ang="T12">
                  <a:pos x="T4" y="T5"/>
                </a:cxn>
                <a:cxn ang="T13">
                  <a:pos x="T6" y="T7"/>
                </a:cxn>
                <a:cxn ang="T14">
                  <a:pos x="T8" y="T9"/>
                </a:cxn>
              </a:cxnLst>
              <a:rect l="T15" t="T16" r="T17" b="T18"/>
              <a:pathLst>
                <a:path w="87" h="43">
                  <a:moveTo>
                    <a:pt x="87" y="43"/>
                  </a:moveTo>
                  <a:cubicBezTo>
                    <a:pt x="87" y="19"/>
                    <a:pt x="67" y="0"/>
                    <a:pt x="44" y="0"/>
                  </a:cubicBezTo>
                  <a:cubicBezTo>
                    <a:pt x="20" y="0"/>
                    <a:pt x="0" y="19"/>
                    <a:pt x="0" y="43"/>
                  </a:cubicBezTo>
                  <a:cubicBezTo>
                    <a:pt x="82" y="43"/>
                    <a:pt x="82" y="43"/>
                    <a:pt x="82" y="43"/>
                  </a:cubicBezTo>
                  <a:cubicBezTo>
                    <a:pt x="84" y="43"/>
                    <a:pt x="85" y="43"/>
                    <a:pt x="87" y="43"/>
                  </a:cubicBezTo>
                </a:path>
              </a:pathLst>
            </a:custGeom>
            <a:solidFill>
              <a:srgbClr val="0B061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28" name="Rectangle 97"/>
            <p:cNvSpPr>
              <a:spLocks noChangeArrowheads="1"/>
            </p:cNvSpPr>
            <p:nvPr/>
          </p:nvSpPr>
          <p:spPr bwMode="auto">
            <a:xfrm>
              <a:off x="4203700" y="1387476"/>
              <a:ext cx="55562" cy="14288"/>
            </a:xfrm>
            <a:prstGeom prst="rect">
              <a:avLst/>
            </a:prstGeom>
            <a:solidFill>
              <a:srgbClr val="2527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29" name="Freeform 98"/>
            <p:cNvSpPr>
              <a:spLocks/>
            </p:cNvSpPr>
            <p:nvPr/>
          </p:nvSpPr>
          <p:spPr bwMode="auto">
            <a:xfrm>
              <a:off x="3983038" y="1450976"/>
              <a:ext cx="319087" cy="395288"/>
            </a:xfrm>
            <a:custGeom>
              <a:avLst/>
              <a:gdLst>
                <a:gd name="T0" fmla="*/ 2147483647 w 150"/>
                <a:gd name="T1" fmla="*/ 2147483647 h 186"/>
                <a:gd name="T2" fmla="*/ 2147483647 w 150"/>
                <a:gd name="T3" fmla="*/ 2147483647 h 186"/>
                <a:gd name="T4" fmla="*/ 0 w 150"/>
                <a:gd name="T5" fmla="*/ 2147483647 h 186"/>
                <a:gd name="T6" fmla="*/ 0 w 150"/>
                <a:gd name="T7" fmla="*/ 2147483647 h 186"/>
                <a:gd name="T8" fmla="*/ 2147483647 w 150"/>
                <a:gd name="T9" fmla="*/ 0 h 186"/>
                <a:gd name="T10" fmla="*/ 2147483647 w 150"/>
                <a:gd name="T11" fmla="*/ 0 h 186"/>
                <a:gd name="T12" fmla="*/ 2147483647 w 150"/>
                <a:gd name="T13" fmla="*/ 2147483647 h 186"/>
                <a:gd name="T14" fmla="*/ 2147483647 w 150"/>
                <a:gd name="T15" fmla="*/ 2147483647 h 186"/>
                <a:gd name="T16" fmla="*/ 2147483647 w 150"/>
                <a:gd name="T17" fmla="*/ 2147483647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186"/>
                <a:gd name="T29" fmla="*/ 150 w 15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186">
                  <a:moveTo>
                    <a:pt x="145" y="186"/>
                  </a:moveTo>
                  <a:cubicBezTo>
                    <a:pt x="5" y="186"/>
                    <a:pt x="5" y="186"/>
                    <a:pt x="5" y="186"/>
                  </a:cubicBezTo>
                  <a:cubicBezTo>
                    <a:pt x="2" y="186"/>
                    <a:pt x="0" y="184"/>
                    <a:pt x="0" y="182"/>
                  </a:cubicBezTo>
                  <a:cubicBezTo>
                    <a:pt x="0" y="4"/>
                    <a:pt x="0" y="4"/>
                    <a:pt x="0" y="4"/>
                  </a:cubicBezTo>
                  <a:cubicBezTo>
                    <a:pt x="0" y="2"/>
                    <a:pt x="2" y="0"/>
                    <a:pt x="5" y="0"/>
                  </a:cubicBezTo>
                  <a:cubicBezTo>
                    <a:pt x="145" y="0"/>
                    <a:pt x="145" y="0"/>
                    <a:pt x="145" y="0"/>
                  </a:cubicBezTo>
                  <a:cubicBezTo>
                    <a:pt x="148" y="0"/>
                    <a:pt x="150" y="2"/>
                    <a:pt x="150" y="4"/>
                  </a:cubicBezTo>
                  <a:cubicBezTo>
                    <a:pt x="150" y="182"/>
                    <a:pt x="150" y="182"/>
                    <a:pt x="150" y="182"/>
                  </a:cubicBezTo>
                  <a:cubicBezTo>
                    <a:pt x="150" y="184"/>
                    <a:pt x="148" y="186"/>
                    <a:pt x="145" y="186"/>
                  </a:cubicBezTo>
                </a:path>
              </a:pathLst>
            </a:custGeom>
            <a:solidFill>
              <a:srgbClr val="CED0D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30" name="Freeform 99"/>
            <p:cNvSpPr>
              <a:spLocks/>
            </p:cNvSpPr>
            <p:nvPr/>
          </p:nvSpPr>
          <p:spPr bwMode="auto">
            <a:xfrm>
              <a:off x="4005263" y="1520826"/>
              <a:ext cx="276225" cy="136525"/>
            </a:xfrm>
            <a:custGeom>
              <a:avLst/>
              <a:gdLst>
                <a:gd name="T0" fmla="*/ 2147483647 w 130"/>
                <a:gd name="T1" fmla="*/ 2147483647 h 64"/>
                <a:gd name="T2" fmla="*/ 2147483647 w 130"/>
                <a:gd name="T3" fmla="*/ 2147483647 h 64"/>
                <a:gd name="T4" fmla="*/ 0 w 130"/>
                <a:gd name="T5" fmla="*/ 2147483647 h 64"/>
                <a:gd name="T6" fmla="*/ 0 w 130"/>
                <a:gd name="T7" fmla="*/ 2147483647 h 64"/>
                <a:gd name="T8" fmla="*/ 2147483647 w 130"/>
                <a:gd name="T9" fmla="*/ 0 h 64"/>
                <a:gd name="T10" fmla="*/ 2147483647 w 130"/>
                <a:gd name="T11" fmla="*/ 0 h 64"/>
                <a:gd name="T12" fmla="*/ 2147483647 w 130"/>
                <a:gd name="T13" fmla="*/ 2147483647 h 64"/>
                <a:gd name="T14" fmla="*/ 2147483647 w 130"/>
                <a:gd name="T15" fmla="*/ 2147483647 h 64"/>
                <a:gd name="T16" fmla="*/ 2147483647 w 130"/>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64"/>
                <a:gd name="T29" fmla="*/ 130 w 13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64">
                  <a:moveTo>
                    <a:pt x="124" y="64"/>
                  </a:moveTo>
                  <a:cubicBezTo>
                    <a:pt x="6" y="64"/>
                    <a:pt x="6" y="64"/>
                    <a:pt x="6" y="64"/>
                  </a:cubicBezTo>
                  <a:cubicBezTo>
                    <a:pt x="3" y="64"/>
                    <a:pt x="0" y="61"/>
                    <a:pt x="0" y="58"/>
                  </a:cubicBezTo>
                  <a:cubicBezTo>
                    <a:pt x="0" y="5"/>
                    <a:pt x="0" y="5"/>
                    <a:pt x="0" y="5"/>
                  </a:cubicBezTo>
                  <a:cubicBezTo>
                    <a:pt x="0" y="2"/>
                    <a:pt x="3" y="0"/>
                    <a:pt x="6" y="0"/>
                  </a:cubicBezTo>
                  <a:cubicBezTo>
                    <a:pt x="124" y="0"/>
                    <a:pt x="124" y="0"/>
                    <a:pt x="124" y="0"/>
                  </a:cubicBezTo>
                  <a:cubicBezTo>
                    <a:pt x="128" y="0"/>
                    <a:pt x="130" y="2"/>
                    <a:pt x="130" y="5"/>
                  </a:cubicBezTo>
                  <a:cubicBezTo>
                    <a:pt x="130" y="58"/>
                    <a:pt x="130" y="58"/>
                    <a:pt x="130" y="58"/>
                  </a:cubicBezTo>
                  <a:cubicBezTo>
                    <a:pt x="130" y="61"/>
                    <a:pt x="128" y="64"/>
                    <a:pt x="124" y="64"/>
                  </a:cubicBezTo>
                </a:path>
              </a:pathLst>
            </a:custGeom>
            <a:solidFill>
              <a:srgbClr val="189BD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31" name="Freeform 100"/>
            <p:cNvSpPr>
              <a:spLocks/>
            </p:cNvSpPr>
            <p:nvPr/>
          </p:nvSpPr>
          <p:spPr bwMode="auto">
            <a:xfrm>
              <a:off x="4333875" y="1520826"/>
              <a:ext cx="182562" cy="161925"/>
            </a:xfrm>
            <a:custGeom>
              <a:avLst/>
              <a:gdLst>
                <a:gd name="T0" fmla="*/ 0 w 86"/>
                <a:gd name="T1" fmla="*/ 2147483647 h 76"/>
                <a:gd name="T2" fmla="*/ 0 w 86"/>
                <a:gd name="T3" fmla="*/ 2147483647 h 76"/>
                <a:gd name="T4" fmla="*/ 2147483647 w 86"/>
                <a:gd name="T5" fmla="*/ 2147483647 h 76"/>
                <a:gd name="T6" fmla="*/ 2147483647 w 86"/>
                <a:gd name="T7" fmla="*/ 2147483647 h 76"/>
                <a:gd name="T8" fmla="*/ 2147483647 w 86"/>
                <a:gd name="T9" fmla="*/ 2147483647 h 76"/>
                <a:gd name="T10" fmla="*/ 2147483647 w 86"/>
                <a:gd name="T11" fmla="*/ 2147483647 h 76"/>
                <a:gd name="T12" fmla="*/ 2147483647 w 86"/>
                <a:gd name="T13" fmla="*/ 2147483647 h 76"/>
                <a:gd name="T14" fmla="*/ 2147483647 w 86"/>
                <a:gd name="T15" fmla="*/ 2147483647 h 76"/>
                <a:gd name="T16" fmla="*/ 2147483647 w 86"/>
                <a:gd name="T17" fmla="*/ 0 h 76"/>
                <a:gd name="T18" fmla="*/ 2147483647 w 86"/>
                <a:gd name="T19" fmla="*/ 0 h 76"/>
                <a:gd name="T20" fmla="*/ 0 w 86"/>
                <a:gd name="T21" fmla="*/ 2147483647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76"/>
                <a:gd name="T35" fmla="*/ 86 w 86"/>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76">
                  <a:moveTo>
                    <a:pt x="0" y="7"/>
                  </a:moveTo>
                  <a:cubicBezTo>
                    <a:pt x="0" y="58"/>
                    <a:pt x="0" y="58"/>
                    <a:pt x="0" y="58"/>
                  </a:cubicBezTo>
                  <a:cubicBezTo>
                    <a:pt x="0" y="61"/>
                    <a:pt x="3" y="64"/>
                    <a:pt x="6" y="65"/>
                  </a:cubicBezTo>
                  <a:cubicBezTo>
                    <a:pt x="78" y="75"/>
                    <a:pt x="78" y="75"/>
                    <a:pt x="78" y="75"/>
                  </a:cubicBezTo>
                  <a:cubicBezTo>
                    <a:pt x="82" y="76"/>
                    <a:pt x="86" y="72"/>
                    <a:pt x="86" y="68"/>
                  </a:cubicBezTo>
                  <a:cubicBezTo>
                    <a:pt x="86" y="47"/>
                    <a:pt x="86" y="47"/>
                    <a:pt x="86" y="47"/>
                  </a:cubicBezTo>
                  <a:cubicBezTo>
                    <a:pt x="86" y="45"/>
                    <a:pt x="86" y="44"/>
                    <a:pt x="85" y="42"/>
                  </a:cubicBezTo>
                  <a:cubicBezTo>
                    <a:pt x="49" y="2"/>
                    <a:pt x="49" y="2"/>
                    <a:pt x="49" y="2"/>
                  </a:cubicBezTo>
                  <a:cubicBezTo>
                    <a:pt x="48" y="1"/>
                    <a:pt x="46" y="0"/>
                    <a:pt x="44" y="0"/>
                  </a:cubicBezTo>
                  <a:cubicBezTo>
                    <a:pt x="7" y="0"/>
                    <a:pt x="7" y="0"/>
                    <a:pt x="7" y="0"/>
                  </a:cubicBezTo>
                  <a:cubicBezTo>
                    <a:pt x="3" y="0"/>
                    <a:pt x="0" y="3"/>
                    <a:pt x="0" y="7"/>
                  </a:cubicBezTo>
                </a:path>
              </a:pathLst>
            </a:custGeom>
            <a:solidFill>
              <a:srgbClr val="189BD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32" name="Freeform 101"/>
            <p:cNvSpPr>
              <a:spLocks/>
            </p:cNvSpPr>
            <p:nvPr/>
          </p:nvSpPr>
          <p:spPr bwMode="auto">
            <a:xfrm>
              <a:off x="3692525" y="1682751"/>
              <a:ext cx="823912" cy="46038"/>
            </a:xfrm>
            <a:custGeom>
              <a:avLst/>
              <a:gdLst>
                <a:gd name="T0" fmla="*/ 0 w 519"/>
                <a:gd name="T1" fmla="*/ 0 h 29"/>
                <a:gd name="T2" fmla="*/ 2147483647 w 519"/>
                <a:gd name="T3" fmla="*/ 0 h 29"/>
                <a:gd name="T4" fmla="*/ 2147483647 w 519"/>
                <a:gd name="T5" fmla="*/ 0 h 29"/>
                <a:gd name="T6" fmla="*/ 2147483647 w 519"/>
                <a:gd name="T7" fmla="*/ 2147483647 h 29"/>
                <a:gd name="T8" fmla="*/ 2147483647 w 519"/>
                <a:gd name="T9" fmla="*/ 2147483647 h 29"/>
                <a:gd name="T10" fmla="*/ 0 w 519"/>
                <a:gd name="T11" fmla="*/ 2147483647 h 29"/>
                <a:gd name="T12" fmla="*/ 0 w 519"/>
                <a:gd name="T13" fmla="*/ 0 h 29"/>
                <a:gd name="T14" fmla="*/ 0 60000 65536"/>
                <a:gd name="T15" fmla="*/ 0 60000 65536"/>
                <a:gd name="T16" fmla="*/ 0 60000 65536"/>
                <a:gd name="T17" fmla="*/ 0 60000 65536"/>
                <a:gd name="T18" fmla="*/ 0 60000 65536"/>
                <a:gd name="T19" fmla="*/ 0 60000 65536"/>
                <a:gd name="T20" fmla="*/ 0 60000 65536"/>
                <a:gd name="T21" fmla="*/ 0 w 519"/>
                <a:gd name="T22" fmla="*/ 0 h 29"/>
                <a:gd name="T23" fmla="*/ 519 w 51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9" h="29">
                  <a:moveTo>
                    <a:pt x="0" y="0"/>
                  </a:moveTo>
                  <a:lnTo>
                    <a:pt x="183" y="0"/>
                  </a:lnTo>
                  <a:lnTo>
                    <a:pt x="396" y="0"/>
                  </a:lnTo>
                  <a:lnTo>
                    <a:pt x="519" y="16"/>
                  </a:lnTo>
                  <a:lnTo>
                    <a:pt x="519" y="29"/>
                  </a:lnTo>
                  <a:lnTo>
                    <a:pt x="0" y="29"/>
                  </a:lnTo>
                  <a:lnTo>
                    <a:pt x="0" y="0"/>
                  </a:lnTo>
                  <a:close/>
                </a:path>
              </a:pathLst>
            </a:custGeom>
            <a:solidFill>
              <a:srgbClr val="F04B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33" name="Freeform 102"/>
            <p:cNvSpPr>
              <a:spLocks/>
            </p:cNvSpPr>
            <p:nvPr/>
          </p:nvSpPr>
          <p:spPr bwMode="auto">
            <a:xfrm>
              <a:off x="4656138" y="1671638"/>
              <a:ext cx="61912" cy="80963"/>
            </a:xfrm>
            <a:custGeom>
              <a:avLst/>
              <a:gdLst>
                <a:gd name="T0" fmla="*/ 2147483647 w 29"/>
                <a:gd name="T1" fmla="*/ 2147483647 h 38"/>
                <a:gd name="T2" fmla="*/ 0 w 29"/>
                <a:gd name="T3" fmla="*/ 0 h 38"/>
                <a:gd name="T4" fmla="*/ 2147483647 w 29"/>
                <a:gd name="T5" fmla="*/ 2147483647 h 38"/>
                <a:gd name="T6" fmla="*/ 2147483647 w 29"/>
                <a:gd name="T7" fmla="*/ 2147483647 h 38"/>
                <a:gd name="T8" fmla="*/ 2147483647 w 29"/>
                <a:gd name="T9" fmla="*/ 2147483647 h 38"/>
                <a:gd name="T10" fmla="*/ 2147483647 w 29"/>
                <a:gd name="T11" fmla="*/ 2147483647 h 38"/>
                <a:gd name="T12" fmla="*/ 0 60000 65536"/>
                <a:gd name="T13" fmla="*/ 0 60000 65536"/>
                <a:gd name="T14" fmla="*/ 0 60000 65536"/>
                <a:gd name="T15" fmla="*/ 0 60000 65536"/>
                <a:gd name="T16" fmla="*/ 0 60000 65536"/>
                <a:gd name="T17" fmla="*/ 0 60000 65536"/>
                <a:gd name="T18" fmla="*/ 0 w 29"/>
                <a:gd name="T19" fmla="*/ 0 h 38"/>
                <a:gd name="T20" fmla="*/ 29 w 2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9" h="38">
                  <a:moveTo>
                    <a:pt x="28" y="25"/>
                  </a:moveTo>
                  <a:cubicBezTo>
                    <a:pt x="26" y="14"/>
                    <a:pt x="14" y="6"/>
                    <a:pt x="0" y="0"/>
                  </a:cubicBezTo>
                  <a:cubicBezTo>
                    <a:pt x="2" y="10"/>
                    <a:pt x="9" y="23"/>
                    <a:pt x="17" y="31"/>
                  </a:cubicBezTo>
                  <a:cubicBezTo>
                    <a:pt x="21" y="35"/>
                    <a:pt x="25" y="37"/>
                    <a:pt x="29" y="38"/>
                  </a:cubicBezTo>
                  <a:cubicBezTo>
                    <a:pt x="29" y="28"/>
                    <a:pt x="29" y="28"/>
                    <a:pt x="29" y="28"/>
                  </a:cubicBezTo>
                  <a:cubicBezTo>
                    <a:pt x="29" y="27"/>
                    <a:pt x="29" y="26"/>
                    <a:pt x="28" y="25"/>
                  </a:cubicBezTo>
                </a:path>
              </a:pathLst>
            </a:custGeom>
            <a:solidFill>
              <a:srgbClr val="FFC95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34" name="Freeform 103"/>
            <p:cNvSpPr>
              <a:spLocks/>
            </p:cNvSpPr>
            <p:nvPr/>
          </p:nvSpPr>
          <p:spPr bwMode="auto">
            <a:xfrm>
              <a:off x="4338638" y="1698626"/>
              <a:ext cx="58737" cy="11113"/>
            </a:xfrm>
            <a:custGeom>
              <a:avLst/>
              <a:gdLst>
                <a:gd name="T0" fmla="*/ 2147483647 w 28"/>
                <a:gd name="T1" fmla="*/ 2147483647 h 5"/>
                <a:gd name="T2" fmla="*/ 2147483647 w 28"/>
                <a:gd name="T3" fmla="*/ 2147483647 h 5"/>
                <a:gd name="T4" fmla="*/ 0 w 28"/>
                <a:gd name="T5" fmla="*/ 2147483647 h 5"/>
                <a:gd name="T6" fmla="*/ 0 w 28"/>
                <a:gd name="T7" fmla="*/ 2147483647 h 5"/>
                <a:gd name="T8" fmla="*/ 2147483647 w 28"/>
                <a:gd name="T9" fmla="*/ 0 h 5"/>
                <a:gd name="T10" fmla="*/ 2147483647 w 28"/>
                <a:gd name="T11" fmla="*/ 0 h 5"/>
                <a:gd name="T12" fmla="*/ 2147483647 w 28"/>
                <a:gd name="T13" fmla="*/ 2147483647 h 5"/>
                <a:gd name="T14" fmla="*/ 2147483647 w 28"/>
                <a:gd name="T15" fmla="*/ 2147483647 h 5"/>
                <a:gd name="T16" fmla="*/ 2147483647 w 28"/>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
                <a:gd name="T29" fmla="*/ 28 w 2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
                  <a:moveTo>
                    <a:pt x="27" y="5"/>
                  </a:moveTo>
                  <a:cubicBezTo>
                    <a:pt x="1" y="5"/>
                    <a:pt x="1" y="5"/>
                    <a:pt x="1" y="5"/>
                  </a:cubicBezTo>
                  <a:cubicBezTo>
                    <a:pt x="0" y="5"/>
                    <a:pt x="0" y="5"/>
                    <a:pt x="0" y="4"/>
                  </a:cubicBezTo>
                  <a:cubicBezTo>
                    <a:pt x="0" y="1"/>
                    <a:pt x="0" y="1"/>
                    <a:pt x="0" y="1"/>
                  </a:cubicBezTo>
                  <a:cubicBezTo>
                    <a:pt x="0" y="1"/>
                    <a:pt x="0" y="0"/>
                    <a:pt x="1" y="0"/>
                  </a:cubicBezTo>
                  <a:cubicBezTo>
                    <a:pt x="27" y="0"/>
                    <a:pt x="27" y="0"/>
                    <a:pt x="27" y="0"/>
                  </a:cubicBezTo>
                  <a:cubicBezTo>
                    <a:pt x="28" y="0"/>
                    <a:pt x="28" y="1"/>
                    <a:pt x="28" y="1"/>
                  </a:cubicBezTo>
                  <a:cubicBezTo>
                    <a:pt x="28" y="4"/>
                    <a:pt x="28" y="4"/>
                    <a:pt x="28" y="4"/>
                  </a:cubicBezTo>
                  <a:cubicBezTo>
                    <a:pt x="28" y="5"/>
                    <a:pt x="28" y="5"/>
                    <a:pt x="27" y="5"/>
                  </a:cubicBezTo>
                </a:path>
              </a:pathLst>
            </a:cu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35" name="Rectangle 104"/>
            <p:cNvSpPr>
              <a:spLocks noChangeArrowheads="1"/>
            </p:cNvSpPr>
            <p:nvPr/>
          </p:nvSpPr>
          <p:spPr bwMode="auto">
            <a:xfrm>
              <a:off x="3983038" y="1682751"/>
              <a:ext cx="319087" cy="46038"/>
            </a:xfrm>
            <a:prstGeom prst="rect">
              <a:avLst/>
            </a:prstGeom>
            <a:solidFill>
              <a:srgbClr val="E037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36" name="Freeform 105"/>
            <p:cNvSpPr>
              <a:spLocks/>
            </p:cNvSpPr>
            <p:nvPr/>
          </p:nvSpPr>
          <p:spPr bwMode="auto">
            <a:xfrm>
              <a:off x="4219575" y="1698626"/>
              <a:ext cx="58737" cy="11113"/>
            </a:xfrm>
            <a:custGeom>
              <a:avLst/>
              <a:gdLst>
                <a:gd name="T0" fmla="*/ 2147483647 w 28"/>
                <a:gd name="T1" fmla="*/ 2147483647 h 5"/>
                <a:gd name="T2" fmla="*/ 2147483647 w 28"/>
                <a:gd name="T3" fmla="*/ 2147483647 h 5"/>
                <a:gd name="T4" fmla="*/ 0 w 28"/>
                <a:gd name="T5" fmla="*/ 2147483647 h 5"/>
                <a:gd name="T6" fmla="*/ 0 w 28"/>
                <a:gd name="T7" fmla="*/ 2147483647 h 5"/>
                <a:gd name="T8" fmla="*/ 2147483647 w 28"/>
                <a:gd name="T9" fmla="*/ 0 h 5"/>
                <a:gd name="T10" fmla="*/ 2147483647 w 28"/>
                <a:gd name="T11" fmla="*/ 0 h 5"/>
                <a:gd name="T12" fmla="*/ 2147483647 w 28"/>
                <a:gd name="T13" fmla="*/ 2147483647 h 5"/>
                <a:gd name="T14" fmla="*/ 2147483647 w 28"/>
                <a:gd name="T15" fmla="*/ 2147483647 h 5"/>
                <a:gd name="T16" fmla="*/ 2147483647 w 28"/>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
                <a:gd name="T29" fmla="*/ 28 w 2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
                  <a:moveTo>
                    <a:pt x="28" y="5"/>
                  </a:moveTo>
                  <a:cubicBezTo>
                    <a:pt x="1" y="5"/>
                    <a:pt x="1" y="5"/>
                    <a:pt x="1" y="5"/>
                  </a:cubicBezTo>
                  <a:cubicBezTo>
                    <a:pt x="1" y="5"/>
                    <a:pt x="0" y="5"/>
                    <a:pt x="0" y="4"/>
                  </a:cubicBezTo>
                  <a:cubicBezTo>
                    <a:pt x="0" y="1"/>
                    <a:pt x="0" y="1"/>
                    <a:pt x="0" y="1"/>
                  </a:cubicBezTo>
                  <a:cubicBezTo>
                    <a:pt x="0" y="1"/>
                    <a:pt x="1" y="0"/>
                    <a:pt x="1" y="0"/>
                  </a:cubicBezTo>
                  <a:cubicBezTo>
                    <a:pt x="28" y="0"/>
                    <a:pt x="28" y="0"/>
                    <a:pt x="28" y="0"/>
                  </a:cubicBezTo>
                  <a:cubicBezTo>
                    <a:pt x="28" y="0"/>
                    <a:pt x="28" y="1"/>
                    <a:pt x="28" y="1"/>
                  </a:cubicBezTo>
                  <a:cubicBezTo>
                    <a:pt x="28" y="4"/>
                    <a:pt x="28" y="4"/>
                    <a:pt x="28" y="4"/>
                  </a:cubicBezTo>
                  <a:cubicBezTo>
                    <a:pt x="28" y="5"/>
                    <a:pt x="28" y="5"/>
                    <a:pt x="28" y="5"/>
                  </a:cubicBezTo>
                </a:path>
              </a:pathLst>
            </a:cu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37" name="Freeform 106"/>
            <p:cNvSpPr>
              <a:spLocks/>
            </p:cNvSpPr>
            <p:nvPr/>
          </p:nvSpPr>
          <p:spPr bwMode="auto">
            <a:xfrm>
              <a:off x="3648075" y="1670051"/>
              <a:ext cx="19050" cy="127000"/>
            </a:xfrm>
            <a:custGeom>
              <a:avLst/>
              <a:gdLst>
                <a:gd name="T0" fmla="*/ 2147483647 w 9"/>
                <a:gd name="T1" fmla="*/ 0 h 60"/>
                <a:gd name="T2" fmla="*/ 0 w 9"/>
                <a:gd name="T3" fmla="*/ 0 h 60"/>
                <a:gd name="T4" fmla="*/ 0 w 9"/>
                <a:gd name="T5" fmla="*/ 2147483647 h 60"/>
                <a:gd name="T6" fmla="*/ 2147483647 w 9"/>
                <a:gd name="T7" fmla="*/ 2147483647 h 60"/>
                <a:gd name="T8" fmla="*/ 2147483647 w 9"/>
                <a:gd name="T9" fmla="*/ 2147483647 h 60"/>
                <a:gd name="T10" fmla="*/ 2147483647 w 9"/>
                <a:gd name="T11" fmla="*/ 2147483647 h 60"/>
                <a:gd name="T12" fmla="*/ 2147483647 w 9"/>
                <a:gd name="T13" fmla="*/ 0 h 60"/>
                <a:gd name="T14" fmla="*/ 0 60000 65536"/>
                <a:gd name="T15" fmla="*/ 0 60000 65536"/>
                <a:gd name="T16" fmla="*/ 0 60000 65536"/>
                <a:gd name="T17" fmla="*/ 0 60000 65536"/>
                <a:gd name="T18" fmla="*/ 0 60000 65536"/>
                <a:gd name="T19" fmla="*/ 0 60000 65536"/>
                <a:gd name="T20" fmla="*/ 0 60000 65536"/>
                <a:gd name="T21" fmla="*/ 0 w 9"/>
                <a:gd name="T22" fmla="*/ 0 h 60"/>
                <a:gd name="T23" fmla="*/ 9 w 9"/>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0">
                  <a:moveTo>
                    <a:pt x="4" y="0"/>
                  </a:moveTo>
                  <a:cubicBezTo>
                    <a:pt x="0" y="0"/>
                    <a:pt x="0" y="0"/>
                    <a:pt x="0" y="0"/>
                  </a:cubicBezTo>
                  <a:cubicBezTo>
                    <a:pt x="0" y="60"/>
                    <a:pt x="0" y="60"/>
                    <a:pt x="0" y="60"/>
                  </a:cubicBezTo>
                  <a:cubicBezTo>
                    <a:pt x="4" y="60"/>
                    <a:pt x="4" y="60"/>
                    <a:pt x="4" y="60"/>
                  </a:cubicBezTo>
                  <a:cubicBezTo>
                    <a:pt x="7" y="60"/>
                    <a:pt x="9" y="58"/>
                    <a:pt x="9" y="55"/>
                  </a:cubicBezTo>
                  <a:cubicBezTo>
                    <a:pt x="9" y="5"/>
                    <a:pt x="9" y="5"/>
                    <a:pt x="9" y="5"/>
                  </a:cubicBezTo>
                  <a:cubicBezTo>
                    <a:pt x="9" y="2"/>
                    <a:pt x="7" y="0"/>
                    <a:pt x="4" y="0"/>
                  </a:cubicBezTo>
                </a:path>
              </a:pathLst>
            </a:custGeom>
            <a:solidFill>
              <a:srgbClr val="F04B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38" name="Oval 107"/>
            <p:cNvSpPr>
              <a:spLocks noChangeArrowheads="1"/>
            </p:cNvSpPr>
            <p:nvPr/>
          </p:nvSpPr>
          <p:spPr bwMode="auto">
            <a:xfrm>
              <a:off x="3762375" y="1803401"/>
              <a:ext cx="150812" cy="150813"/>
            </a:xfrm>
            <a:prstGeom prst="ellipse">
              <a:avLst/>
            </a:pr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39" name="Oval 108"/>
            <p:cNvSpPr>
              <a:spLocks noChangeArrowheads="1"/>
            </p:cNvSpPr>
            <p:nvPr/>
          </p:nvSpPr>
          <p:spPr bwMode="auto">
            <a:xfrm>
              <a:off x="3792538" y="1833563"/>
              <a:ext cx="90487" cy="90488"/>
            </a:xfrm>
            <a:prstGeom prst="ellipse">
              <a:avLst/>
            </a:prstGeom>
            <a:solidFill>
              <a:srgbClr val="5B5D6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40" name="Oval 109"/>
            <p:cNvSpPr>
              <a:spLocks noChangeArrowheads="1"/>
            </p:cNvSpPr>
            <p:nvPr/>
          </p:nvSpPr>
          <p:spPr bwMode="auto">
            <a:xfrm>
              <a:off x="3803650" y="1843088"/>
              <a:ext cx="69850" cy="69850"/>
            </a:xfrm>
            <a:prstGeom prst="ellipse">
              <a:avLst/>
            </a:prstGeom>
            <a:solidFill>
              <a:srgbClr val="B7B9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41" name="Oval 110"/>
            <p:cNvSpPr>
              <a:spLocks noChangeArrowheads="1"/>
            </p:cNvSpPr>
            <p:nvPr/>
          </p:nvSpPr>
          <p:spPr bwMode="auto">
            <a:xfrm>
              <a:off x="4522788" y="1803401"/>
              <a:ext cx="150812" cy="150813"/>
            </a:xfrm>
            <a:prstGeom prst="ellipse">
              <a:avLst/>
            </a:pr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42" name="Oval 111"/>
            <p:cNvSpPr>
              <a:spLocks noChangeArrowheads="1"/>
            </p:cNvSpPr>
            <p:nvPr/>
          </p:nvSpPr>
          <p:spPr bwMode="auto">
            <a:xfrm>
              <a:off x="4552950" y="1833563"/>
              <a:ext cx="90487" cy="90488"/>
            </a:xfrm>
            <a:prstGeom prst="ellipse">
              <a:avLst/>
            </a:prstGeom>
            <a:solidFill>
              <a:srgbClr val="5B5D6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43" name="Oval 112"/>
            <p:cNvSpPr>
              <a:spLocks noChangeArrowheads="1"/>
            </p:cNvSpPr>
            <p:nvPr/>
          </p:nvSpPr>
          <p:spPr bwMode="auto">
            <a:xfrm>
              <a:off x="4562475" y="1843088"/>
              <a:ext cx="69850" cy="69850"/>
            </a:xfrm>
            <a:prstGeom prst="ellipse">
              <a:avLst/>
            </a:prstGeom>
            <a:solidFill>
              <a:srgbClr val="B7B9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44" name="Freeform 113"/>
            <p:cNvSpPr>
              <a:spLocks/>
            </p:cNvSpPr>
            <p:nvPr/>
          </p:nvSpPr>
          <p:spPr bwMode="auto">
            <a:xfrm>
              <a:off x="4183063" y="1370013"/>
              <a:ext cx="95250" cy="20638"/>
            </a:xfrm>
            <a:custGeom>
              <a:avLst/>
              <a:gdLst>
                <a:gd name="T0" fmla="*/ 2147483647 w 45"/>
                <a:gd name="T1" fmla="*/ 2147483647 h 10"/>
                <a:gd name="T2" fmla="*/ 2147483647 w 45"/>
                <a:gd name="T3" fmla="*/ 2147483647 h 10"/>
                <a:gd name="T4" fmla="*/ 0 w 45"/>
                <a:gd name="T5" fmla="*/ 2147483647 h 10"/>
                <a:gd name="T6" fmla="*/ 0 w 45"/>
                <a:gd name="T7" fmla="*/ 2147483647 h 10"/>
                <a:gd name="T8" fmla="*/ 2147483647 w 45"/>
                <a:gd name="T9" fmla="*/ 0 h 10"/>
                <a:gd name="T10" fmla="*/ 2147483647 w 45"/>
                <a:gd name="T11" fmla="*/ 0 h 10"/>
                <a:gd name="T12" fmla="*/ 2147483647 w 45"/>
                <a:gd name="T13" fmla="*/ 2147483647 h 10"/>
                <a:gd name="T14" fmla="*/ 2147483647 w 45"/>
                <a:gd name="T15" fmla="*/ 2147483647 h 10"/>
                <a:gd name="T16" fmla="*/ 2147483647 w 45"/>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10"/>
                <a:gd name="T29" fmla="*/ 45 w 45"/>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10">
                  <a:moveTo>
                    <a:pt x="43" y="10"/>
                  </a:moveTo>
                  <a:cubicBezTo>
                    <a:pt x="3" y="10"/>
                    <a:pt x="3" y="10"/>
                    <a:pt x="3" y="10"/>
                  </a:cubicBezTo>
                  <a:cubicBezTo>
                    <a:pt x="1" y="10"/>
                    <a:pt x="0" y="9"/>
                    <a:pt x="0" y="8"/>
                  </a:cubicBezTo>
                  <a:cubicBezTo>
                    <a:pt x="0" y="2"/>
                    <a:pt x="0" y="2"/>
                    <a:pt x="0" y="2"/>
                  </a:cubicBezTo>
                  <a:cubicBezTo>
                    <a:pt x="0" y="1"/>
                    <a:pt x="1" y="0"/>
                    <a:pt x="3" y="0"/>
                  </a:cubicBezTo>
                  <a:cubicBezTo>
                    <a:pt x="43" y="0"/>
                    <a:pt x="43" y="0"/>
                    <a:pt x="43" y="0"/>
                  </a:cubicBezTo>
                  <a:cubicBezTo>
                    <a:pt x="45" y="0"/>
                    <a:pt x="45" y="1"/>
                    <a:pt x="45" y="2"/>
                  </a:cubicBezTo>
                  <a:cubicBezTo>
                    <a:pt x="45" y="8"/>
                    <a:pt x="45" y="8"/>
                    <a:pt x="45" y="8"/>
                  </a:cubicBezTo>
                  <a:cubicBezTo>
                    <a:pt x="45" y="9"/>
                    <a:pt x="45" y="10"/>
                    <a:pt x="43" y="10"/>
                  </a:cubicBezTo>
                </a:path>
              </a:pathLst>
            </a:custGeom>
            <a:solidFill>
              <a:srgbClr val="3F66B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45" name="Freeform 114"/>
            <p:cNvSpPr>
              <a:spLocks/>
            </p:cNvSpPr>
            <p:nvPr/>
          </p:nvSpPr>
          <p:spPr bwMode="auto">
            <a:xfrm>
              <a:off x="4005263" y="1520826"/>
              <a:ext cx="207962" cy="136525"/>
            </a:xfrm>
            <a:custGeom>
              <a:avLst/>
              <a:gdLst>
                <a:gd name="T0" fmla="*/ 2147483647 w 98"/>
                <a:gd name="T1" fmla="*/ 0 h 64"/>
                <a:gd name="T2" fmla="*/ 0 w 98"/>
                <a:gd name="T3" fmla="*/ 2147483647 h 64"/>
                <a:gd name="T4" fmla="*/ 0 w 98"/>
                <a:gd name="T5" fmla="*/ 2147483647 h 64"/>
                <a:gd name="T6" fmla="*/ 2147483647 w 98"/>
                <a:gd name="T7" fmla="*/ 2147483647 h 64"/>
                <a:gd name="T8" fmla="*/ 2147483647 w 98"/>
                <a:gd name="T9" fmla="*/ 2147483647 h 64"/>
                <a:gd name="T10" fmla="*/ 2147483647 w 98"/>
                <a:gd name="T11" fmla="*/ 0 h 64"/>
                <a:gd name="T12" fmla="*/ 2147483647 w 98"/>
                <a:gd name="T13" fmla="*/ 0 h 64"/>
                <a:gd name="T14" fmla="*/ 0 60000 65536"/>
                <a:gd name="T15" fmla="*/ 0 60000 65536"/>
                <a:gd name="T16" fmla="*/ 0 60000 65536"/>
                <a:gd name="T17" fmla="*/ 0 60000 65536"/>
                <a:gd name="T18" fmla="*/ 0 60000 65536"/>
                <a:gd name="T19" fmla="*/ 0 60000 65536"/>
                <a:gd name="T20" fmla="*/ 0 60000 65536"/>
                <a:gd name="T21" fmla="*/ 0 w 98"/>
                <a:gd name="T22" fmla="*/ 0 h 64"/>
                <a:gd name="T23" fmla="*/ 98 w 98"/>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64">
                  <a:moveTo>
                    <a:pt x="51" y="0"/>
                  </a:moveTo>
                  <a:cubicBezTo>
                    <a:pt x="0" y="54"/>
                    <a:pt x="0" y="54"/>
                    <a:pt x="0" y="54"/>
                  </a:cubicBezTo>
                  <a:cubicBezTo>
                    <a:pt x="0" y="56"/>
                    <a:pt x="0" y="56"/>
                    <a:pt x="0" y="56"/>
                  </a:cubicBezTo>
                  <a:cubicBezTo>
                    <a:pt x="0" y="61"/>
                    <a:pt x="3" y="64"/>
                    <a:pt x="7" y="64"/>
                  </a:cubicBezTo>
                  <a:cubicBezTo>
                    <a:pt x="38" y="64"/>
                    <a:pt x="38" y="64"/>
                    <a:pt x="38" y="64"/>
                  </a:cubicBezTo>
                  <a:cubicBezTo>
                    <a:pt x="98" y="0"/>
                    <a:pt x="98" y="0"/>
                    <a:pt x="98" y="0"/>
                  </a:cubicBezTo>
                  <a:lnTo>
                    <a:pt x="51" y="0"/>
                  </a:lnTo>
                  <a:close/>
                </a:path>
              </a:pathLst>
            </a:custGeom>
            <a:solidFill>
              <a:srgbClr val="29B6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46" name="Freeform 115"/>
            <p:cNvSpPr>
              <a:spLocks/>
            </p:cNvSpPr>
            <p:nvPr/>
          </p:nvSpPr>
          <p:spPr bwMode="auto">
            <a:xfrm>
              <a:off x="4200525" y="1570038"/>
              <a:ext cx="80962" cy="87313"/>
            </a:xfrm>
            <a:custGeom>
              <a:avLst/>
              <a:gdLst>
                <a:gd name="T0" fmla="*/ 2147483647 w 38"/>
                <a:gd name="T1" fmla="*/ 2147483647 h 41"/>
                <a:gd name="T2" fmla="*/ 2147483647 w 38"/>
                <a:gd name="T3" fmla="*/ 0 h 41"/>
                <a:gd name="T4" fmla="*/ 0 w 38"/>
                <a:gd name="T5" fmla="*/ 2147483647 h 41"/>
                <a:gd name="T6" fmla="*/ 2147483647 w 38"/>
                <a:gd name="T7" fmla="*/ 2147483647 h 41"/>
                <a:gd name="T8" fmla="*/ 2147483647 w 38"/>
                <a:gd name="T9" fmla="*/ 2147483647 h 41"/>
                <a:gd name="T10" fmla="*/ 0 60000 65536"/>
                <a:gd name="T11" fmla="*/ 0 60000 65536"/>
                <a:gd name="T12" fmla="*/ 0 60000 65536"/>
                <a:gd name="T13" fmla="*/ 0 60000 65536"/>
                <a:gd name="T14" fmla="*/ 0 60000 65536"/>
                <a:gd name="T15" fmla="*/ 0 w 38"/>
                <a:gd name="T16" fmla="*/ 0 h 41"/>
                <a:gd name="T17" fmla="*/ 38 w 38"/>
                <a:gd name="T18" fmla="*/ 41 h 41"/>
              </a:gdLst>
              <a:ahLst/>
              <a:cxnLst>
                <a:cxn ang="T10">
                  <a:pos x="T0" y="T1"/>
                </a:cxn>
                <a:cxn ang="T11">
                  <a:pos x="T2" y="T3"/>
                </a:cxn>
                <a:cxn ang="T12">
                  <a:pos x="T4" y="T5"/>
                </a:cxn>
                <a:cxn ang="T13">
                  <a:pos x="T6" y="T7"/>
                </a:cxn>
                <a:cxn ang="T14">
                  <a:pos x="T8" y="T9"/>
                </a:cxn>
              </a:cxnLst>
              <a:rect l="T15" t="T16" r="T17" b="T18"/>
              <a:pathLst>
                <a:path w="38" h="41">
                  <a:moveTo>
                    <a:pt x="38" y="33"/>
                  </a:moveTo>
                  <a:cubicBezTo>
                    <a:pt x="38" y="0"/>
                    <a:pt x="38" y="0"/>
                    <a:pt x="38" y="0"/>
                  </a:cubicBezTo>
                  <a:cubicBezTo>
                    <a:pt x="0" y="41"/>
                    <a:pt x="0" y="41"/>
                    <a:pt x="0" y="41"/>
                  </a:cubicBezTo>
                  <a:cubicBezTo>
                    <a:pt x="31" y="41"/>
                    <a:pt x="31" y="41"/>
                    <a:pt x="31" y="41"/>
                  </a:cubicBezTo>
                  <a:cubicBezTo>
                    <a:pt x="35" y="41"/>
                    <a:pt x="38" y="38"/>
                    <a:pt x="38" y="33"/>
                  </a:cubicBezTo>
                </a:path>
              </a:pathLst>
            </a:custGeom>
            <a:solidFill>
              <a:srgbClr val="29B6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47" name="Freeform 116"/>
            <p:cNvSpPr>
              <a:spLocks/>
            </p:cNvSpPr>
            <p:nvPr/>
          </p:nvSpPr>
          <p:spPr bwMode="auto">
            <a:xfrm>
              <a:off x="4333875" y="1520826"/>
              <a:ext cx="139700" cy="142875"/>
            </a:xfrm>
            <a:custGeom>
              <a:avLst/>
              <a:gdLst>
                <a:gd name="T0" fmla="*/ 2147483647 w 66"/>
                <a:gd name="T1" fmla="*/ 2147483647 h 67"/>
                <a:gd name="T2" fmla="*/ 2147483647 w 66"/>
                <a:gd name="T3" fmla="*/ 0 h 67"/>
                <a:gd name="T4" fmla="*/ 2147483647 w 66"/>
                <a:gd name="T5" fmla="*/ 0 h 67"/>
                <a:gd name="T6" fmla="*/ 0 w 66"/>
                <a:gd name="T7" fmla="*/ 2147483647 h 67"/>
                <a:gd name="T8" fmla="*/ 0 w 66"/>
                <a:gd name="T9" fmla="*/ 2147483647 h 67"/>
                <a:gd name="T10" fmla="*/ 2147483647 w 66"/>
                <a:gd name="T11" fmla="*/ 2147483647 h 67"/>
                <a:gd name="T12" fmla="*/ 2147483647 w 66"/>
                <a:gd name="T13" fmla="*/ 2147483647 h 67"/>
                <a:gd name="T14" fmla="*/ 2147483647 w 66"/>
                <a:gd name="T15" fmla="*/ 2147483647 h 67"/>
                <a:gd name="T16" fmla="*/ 2147483647 w 66"/>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49" y="2"/>
                  </a:moveTo>
                  <a:cubicBezTo>
                    <a:pt x="48" y="1"/>
                    <a:pt x="46" y="0"/>
                    <a:pt x="44" y="0"/>
                  </a:cubicBezTo>
                  <a:cubicBezTo>
                    <a:pt x="40" y="0"/>
                    <a:pt x="40" y="0"/>
                    <a:pt x="40" y="0"/>
                  </a:cubicBezTo>
                  <a:cubicBezTo>
                    <a:pt x="0" y="42"/>
                    <a:pt x="0" y="42"/>
                    <a:pt x="0" y="42"/>
                  </a:cubicBezTo>
                  <a:cubicBezTo>
                    <a:pt x="0" y="58"/>
                    <a:pt x="0" y="58"/>
                    <a:pt x="0" y="58"/>
                  </a:cubicBezTo>
                  <a:cubicBezTo>
                    <a:pt x="0" y="61"/>
                    <a:pt x="3" y="64"/>
                    <a:pt x="6" y="65"/>
                  </a:cubicBezTo>
                  <a:cubicBezTo>
                    <a:pt x="24" y="67"/>
                    <a:pt x="24" y="67"/>
                    <a:pt x="24" y="67"/>
                  </a:cubicBezTo>
                  <a:cubicBezTo>
                    <a:pt x="66" y="21"/>
                    <a:pt x="66" y="21"/>
                    <a:pt x="66" y="21"/>
                  </a:cubicBezTo>
                  <a:lnTo>
                    <a:pt x="49" y="2"/>
                  </a:lnTo>
                  <a:close/>
                </a:path>
              </a:pathLst>
            </a:custGeom>
            <a:solidFill>
              <a:srgbClr val="29B6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48" name="Oval 117"/>
            <p:cNvSpPr>
              <a:spLocks noChangeArrowheads="1"/>
            </p:cNvSpPr>
            <p:nvPr/>
          </p:nvSpPr>
          <p:spPr bwMode="auto">
            <a:xfrm>
              <a:off x="3749675" y="1463676"/>
              <a:ext cx="176212" cy="176213"/>
            </a:xfrm>
            <a:prstGeom prst="ellipse">
              <a:avLst/>
            </a:prstGeom>
            <a:solidFill>
              <a:srgbClr val="F04B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49" name="Freeform 118"/>
            <p:cNvSpPr>
              <a:spLocks/>
            </p:cNvSpPr>
            <p:nvPr/>
          </p:nvSpPr>
          <p:spPr bwMode="auto">
            <a:xfrm>
              <a:off x="3779838" y="1493838"/>
              <a:ext cx="117475" cy="117475"/>
            </a:xfrm>
            <a:custGeom>
              <a:avLst/>
              <a:gdLst>
                <a:gd name="T0" fmla="*/ 2147483647 w 74"/>
                <a:gd name="T1" fmla="*/ 2147483647 h 74"/>
                <a:gd name="T2" fmla="*/ 2147483647 w 74"/>
                <a:gd name="T3" fmla="*/ 2147483647 h 74"/>
                <a:gd name="T4" fmla="*/ 2147483647 w 74"/>
                <a:gd name="T5" fmla="*/ 0 h 74"/>
                <a:gd name="T6" fmla="*/ 2147483647 w 74"/>
                <a:gd name="T7" fmla="*/ 0 h 74"/>
                <a:gd name="T8" fmla="*/ 2147483647 w 74"/>
                <a:gd name="T9" fmla="*/ 2147483647 h 74"/>
                <a:gd name="T10" fmla="*/ 0 w 74"/>
                <a:gd name="T11" fmla="*/ 2147483647 h 74"/>
                <a:gd name="T12" fmla="*/ 0 w 74"/>
                <a:gd name="T13" fmla="*/ 2147483647 h 74"/>
                <a:gd name="T14" fmla="*/ 2147483647 w 74"/>
                <a:gd name="T15" fmla="*/ 2147483647 h 74"/>
                <a:gd name="T16" fmla="*/ 2147483647 w 74"/>
                <a:gd name="T17" fmla="*/ 2147483647 h 74"/>
                <a:gd name="T18" fmla="*/ 2147483647 w 74"/>
                <a:gd name="T19" fmla="*/ 2147483647 h 74"/>
                <a:gd name="T20" fmla="*/ 2147483647 w 74"/>
                <a:gd name="T21" fmla="*/ 2147483647 h 74"/>
                <a:gd name="T22" fmla="*/ 2147483647 w 74"/>
                <a:gd name="T23" fmla="*/ 2147483647 h 74"/>
                <a:gd name="T24" fmla="*/ 2147483647 w 74"/>
                <a:gd name="T25" fmla="*/ 2147483647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4"/>
                <a:gd name="T41" fmla="*/ 74 w 74"/>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4">
                  <a:moveTo>
                    <a:pt x="74" y="29"/>
                  </a:moveTo>
                  <a:lnTo>
                    <a:pt x="44" y="29"/>
                  </a:lnTo>
                  <a:lnTo>
                    <a:pt x="44" y="0"/>
                  </a:lnTo>
                  <a:lnTo>
                    <a:pt x="29" y="0"/>
                  </a:lnTo>
                  <a:lnTo>
                    <a:pt x="29" y="29"/>
                  </a:lnTo>
                  <a:lnTo>
                    <a:pt x="0" y="29"/>
                  </a:lnTo>
                  <a:lnTo>
                    <a:pt x="0" y="44"/>
                  </a:lnTo>
                  <a:lnTo>
                    <a:pt x="29" y="44"/>
                  </a:lnTo>
                  <a:lnTo>
                    <a:pt x="29" y="74"/>
                  </a:lnTo>
                  <a:lnTo>
                    <a:pt x="44" y="74"/>
                  </a:lnTo>
                  <a:lnTo>
                    <a:pt x="44" y="44"/>
                  </a:lnTo>
                  <a:lnTo>
                    <a:pt x="74" y="44"/>
                  </a:lnTo>
                  <a:lnTo>
                    <a:pt x="74"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62872" name="Groupe 185"/>
          <p:cNvGrpSpPr>
            <a:grpSpLocks noChangeAspect="1"/>
          </p:cNvGrpSpPr>
          <p:nvPr/>
        </p:nvGrpSpPr>
        <p:grpSpPr bwMode="auto">
          <a:xfrm>
            <a:off x="3941234" y="3746501"/>
            <a:ext cx="630767" cy="624417"/>
            <a:chOff x="3792538" y="2085976"/>
            <a:chExt cx="766762" cy="758825"/>
          </a:xfrm>
        </p:grpSpPr>
        <p:sp>
          <p:nvSpPr>
            <p:cNvPr id="162901" name="Freeform 119"/>
            <p:cNvSpPr>
              <a:spLocks/>
            </p:cNvSpPr>
            <p:nvPr/>
          </p:nvSpPr>
          <p:spPr bwMode="auto">
            <a:xfrm>
              <a:off x="3792538" y="2085976"/>
              <a:ext cx="766762" cy="758825"/>
            </a:xfrm>
            <a:custGeom>
              <a:avLst/>
              <a:gdLst>
                <a:gd name="T0" fmla="*/ 2147483647 w 361"/>
                <a:gd name="T1" fmla="*/ 2147483647 h 358"/>
                <a:gd name="T2" fmla="*/ 2147483647 w 361"/>
                <a:gd name="T3" fmla="*/ 2147483647 h 358"/>
                <a:gd name="T4" fmla="*/ 2147483647 w 361"/>
                <a:gd name="T5" fmla="*/ 2147483647 h 358"/>
                <a:gd name="T6" fmla="*/ 2147483647 w 361"/>
                <a:gd name="T7" fmla="*/ 2147483647 h 358"/>
                <a:gd name="T8" fmla="*/ 2147483647 w 361"/>
                <a:gd name="T9" fmla="*/ 2147483647 h 358"/>
                <a:gd name="T10" fmla="*/ 2147483647 w 361"/>
                <a:gd name="T11" fmla="*/ 2147483647 h 358"/>
                <a:gd name="T12" fmla="*/ 2147483647 w 361"/>
                <a:gd name="T13" fmla="*/ 2147483647 h 358"/>
                <a:gd name="T14" fmla="*/ 2147483647 w 361"/>
                <a:gd name="T15" fmla="*/ 2147483647 h 358"/>
                <a:gd name="T16" fmla="*/ 2147483647 w 361"/>
                <a:gd name="T17" fmla="*/ 2147483647 h 358"/>
                <a:gd name="T18" fmla="*/ 2147483647 w 361"/>
                <a:gd name="T19" fmla="*/ 2147483647 h 358"/>
                <a:gd name="T20" fmla="*/ 2147483647 w 361"/>
                <a:gd name="T21" fmla="*/ 2147483647 h 358"/>
                <a:gd name="T22" fmla="*/ 2147483647 w 361"/>
                <a:gd name="T23" fmla="*/ 2147483647 h 358"/>
                <a:gd name="T24" fmla="*/ 2147483647 w 361"/>
                <a:gd name="T25" fmla="*/ 2147483647 h 358"/>
                <a:gd name="T26" fmla="*/ 2147483647 w 361"/>
                <a:gd name="T27" fmla="*/ 2147483647 h 358"/>
                <a:gd name="T28" fmla="*/ 2147483647 w 361"/>
                <a:gd name="T29" fmla="*/ 2147483647 h 358"/>
                <a:gd name="T30" fmla="*/ 2147483647 w 361"/>
                <a:gd name="T31" fmla="*/ 0 h 358"/>
                <a:gd name="T32" fmla="*/ 2147483647 w 361"/>
                <a:gd name="T33" fmla="*/ 2147483647 h 358"/>
                <a:gd name="T34" fmla="*/ 2147483647 w 361"/>
                <a:gd name="T35" fmla="*/ 2147483647 h 358"/>
                <a:gd name="T36" fmla="*/ 2147483647 w 361"/>
                <a:gd name="T37" fmla="*/ 2147483647 h 358"/>
                <a:gd name="T38" fmla="*/ 2147483647 w 361"/>
                <a:gd name="T39" fmla="*/ 2147483647 h 358"/>
                <a:gd name="T40" fmla="*/ 2147483647 w 361"/>
                <a:gd name="T41" fmla="*/ 2147483647 h 358"/>
                <a:gd name="T42" fmla="*/ 2147483647 w 361"/>
                <a:gd name="T43" fmla="*/ 2147483647 h 358"/>
                <a:gd name="T44" fmla="*/ 2147483647 w 361"/>
                <a:gd name="T45" fmla="*/ 2147483647 h 358"/>
                <a:gd name="T46" fmla="*/ 2147483647 w 361"/>
                <a:gd name="T47" fmla="*/ 2147483647 h 358"/>
                <a:gd name="T48" fmla="*/ 2147483647 w 361"/>
                <a:gd name="T49" fmla="*/ 2147483647 h 358"/>
                <a:gd name="T50" fmla="*/ 2147483647 w 361"/>
                <a:gd name="T51" fmla="*/ 2147483647 h 358"/>
                <a:gd name="T52" fmla="*/ 2147483647 w 361"/>
                <a:gd name="T53" fmla="*/ 2147483647 h 358"/>
                <a:gd name="T54" fmla="*/ 2147483647 w 361"/>
                <a:gd name="T55" fmla="*/ 2147483647 h 358"/>
                <a:gd name="T56" fmla="*/ 2147483647 w 361"/>
                <a:gd name="T57" fmla="*/ 2147483647 h 358"/>
                <a:gd name="T58" fmla="*/ 0 w 361"/>
                <a:gd name="T59" fmla="*/ 2147483647 h 358"/>
                <a:gd name="T60" fmla="*/ 0 w 361"/>
                <a:gd name="T61" fmla="*/ 2147483647 h 358"/>
                <a:gd name="T62" fmla="*/ 2147483647 w 361"/>
                <a:gd name="T63" fmla="*/ 2147483647 h 358"/>
                <a:gd name="T64" fmla="*/ 2147483647 w 361"/>
                <a:gd name="T65" fmla="*/ 2147483647 h 358"/>
                <a:gd name="T66" fmla="*/ 0 w 361"/>
                <a:gd name="T67" fmla="*/ 2147483647 h 358"/>
                <a:gd name="T68" fmla="*/ 0 w 361"/>
                <a:gd name="T69" fmla="*/ 2147483647 h 358"/>
                <a:gd name="T70" fmla="*/ 2147483647 w 361"/>
                <a:gd name="T71" fmla="*/ 2147483647 h 358"/>
                <a:gd name="T72" fmla="*/ 2147483647 w 361"/>
                <a:gd name="T73" fmla="*/ 2147483647 h 358"/>
                <a:gd name="T74" fmla="*/ 2147483647 w 361"/>
                <a:gd name="T75" fmla="*/ 2147483647 h 358"/>
                <a:gd name="T76" fmla="*/ 2147483647 w 361"/>
                <a:gd name="T77" fmla="*/ 2147483647 h 358"/>
                <a:gd name="T78" fmla="*/ 2147483647 w 361"/>
                <a:gd name="T79" fmla="*/ 2147483647 h 358"/>
                <a:gd name="T80" fmla="*/ 2147483647 w 361"/>
                <a:gd name="T81" fmla="*/ 2147483647 h 358"/>
                <a:gd name="T82" fmla="*/ 2147483647 w 361"/>
                <a:gd name="T83" fmla="*/ 2147483647 h 358"/>
                <a:gd name="T84" fmla="*/ 2147483647 w 361"/>
                <a:gd name="T85" fmla="*/ 2147483647 h 358"/>
                <a:gd name="T86" fmla="*/ 2147483647 w 361"/>
                <a:gd name="T87" fmla="*/ 2147483647 h 358"/>
                <a:gd name="T88" fmla="*/ 2147483647 w 361"/>
                <a:gd name="T89" fmla="*/ 2147483647 h 358"/>
                <a:gd name="T90" fmla="*/ 2147483647 w 361"/>
                <a:gd name="T91" fmla="*/ 2147483647 h 358"/>
                <a:gd name="T92" fmla="*/ 2147483647 w 361"/>
                <a:gd name="T93" fmla="*/ 2147483647 h 358"/>
                <a:gd name="T94" fmla="*/ 2147483647 w 361"/>
                <a:gd name="T95" fmla="*/ 2147483647 h 3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358"/>
                <a:gd name="T146" fmla="*/ 361 w 361"/>
                <a:gd name="T147" fmla="*/ 358 h 3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358">
                  <a:moveTo>
                    <a:pt x="361" y="140"/>
                  </a:moveTo>
                  <a:cubicBezTo>
                    <a:pt x="361" y="122"/>
                    <a:pt x="361" y="122"/>
                    <a:pt x="361" y="122"/>
                  </a:cubicBezTo>
                  <a:cubicBezTo>
                    <a:pt x="274" y="122"/>
                    <a:pt x="274" y="122"/>
                    <a:pt x="274" y="122"/>
                  </a:cubicBezTo>
                  <a:cubicBezTo>
                    <a:pt x="274" y="140"/>
                    <a:pt x="274" y="140"/>
                    <a:pt x="274" y="140"/>
                  </a:cubicBezTo>
                  <a:cubicBezTo>
                    <a:pt x="341" y="140"/>
                    <a:pt x="341" y="140"/>
                    <a:pt x="341" y="140"/>
                  </a:cubicBezTo>
                  <a:cubicBezTo>
                    <a:pt x="341" y="230"/>
                    <a:pt x="341" y="230"/>
                    <a:pt x="341" y="230"/>
                  </a:cubicBezTo>
                  <a:cubicBezTo>
                    <a:pt x="274" y="230"/>
                    <a:pt x="274" y="230"/>
                    <a:pt x="274" y="230"/>
                  </a:cubicBezTo>
                  <a:cubicBezTo>
                    <a:pt x="274" y="248"/>
                    <a:pt x="274" y="248"/>
                    <a:pt x="274" y="248"/>
                  </a:cubicBezTo>
                  <a:cubicBezTo>
                    <a:pt x="341" y="248"/>
                    <a:pt x="341" y="248"/>
                    <a:pt x="341" y="248"/>
                  </a:cubicBezTo>
                  <a:cubicBezTo>
                    <a:pt x="341" y="349"/>
                    <a:pt x="341" y="349"/>
                    <a:pt x="341" y="349"/>
                  </a:cubicBezTo>
                  <a:cubicBezTo>
                    <a:pt x="266" y="349"/>
                    <a:pt x="266" y="349"/>
                    <a:pt x="266" y="349"/>
                  </a:cubicBezTo>
                  <a:cubicBezTo>
                    <a:pt x="266" y="86"/>
                    <a:pt x="266" y="86"/>
                    <a:pt x="266" y="86"/>
                  </a:cubicBezTo>
                  <a:cubicBezTo>
                    <a:pt x="266" y="78"/>
                    <a:pt x="260" y="72"/>
                    <a:pt x="252" y="72"/>
                  </a:cubicBezTo>
                  <a:cubicBezTo>
                    <a:pt x="223" y="72"/>
                    <a:pt x="223" y="72"/>
                    <a:pt x="223" y="72"/>
                  </a:cubicBezTo>
                  <a:cubicBezTo>
                    <a:pt x="227" y="65"/>
                    <a:pt x="229" y="57"/>
                    <a:pt x="229" y="48"/>
                  </a:cubicBezTo>
                  <a:cubicBezTo>
                    <a:pt x="229" y="21"/>
                    <a:pt x="207" y="0"/>
                    <a:pt x="181" y="0"/>
                  </a:cubicBezTo>
                  <a:cubicBezTo>
                    <a:pt x="154" y="0"/>
                    <a:pt x="133" y="21"/>
                    <a:pt x="133" y="48"/>
                  </a:cubicBezTo>
                  <a:cubicBezTo>
                    <a:pt x="133" y="57"/>
                    <a:pt x="135" y="65"/>
                    <a:pt x="139" y="72"/>
                  </a:cubicBezTo>
                  <a:cubicBezTo>
                    <a:pt x="109" y="72"/>
                    <a:pt x="109" y="72"/>
                    <a:pt x="109" y="72"/>
                  </a:cubicBezTo>
                  <a:cubicBezTo>
                    <a:pt x="101" y="72"/>
                    <a:pt x="95" y="78"/>
                    <a:pt x="95" y="86"/>
                  </a:cubicBezTo>
                  <a:cubicBezTo>
                    <a:pt x="95" y="349"/>
                    <a:pt x="95" y="349"/>
                    <a:pt x="95" y="349"/>
                  </a:cubicBezTo>
                  <a:cubicBezTo>
                    <a:pt x="21" y="349"/>
                    <a:pt x="21" y="349"/>
                    <a:pt x="21" y="349"/>
                  </a:cubicBezTo>
                  <a:cubicBezTo>
                    <a:pt x="21" y="248"/>
                    <a:pt x="21" y="248"/>
                    <a:pt x="21" y="248"/>
                  </a:cubicBezTo>
                  <a:cubicBezTo>
                    <a:pt x="87" y="248"/>
                    <a:pt x="87" y="248"/>
                    <a:pt x="87" y="248"/>
                  </a:cubicBezTo>
                  <a:cubicBezTo>
                    <a:pt x="87" y="230"/>
                    <a:pt x="87" y="230"/>
                    <a:pt x="87" y="230"/>
                  </a:cubicBezTo>
                  <a:cubicBezTo>
                    <a:pt x="21" y="230"/>
                    <a:pt x="21" y="230"/>
                    <a:pt x="21" y="230"/>
                  </a:cubicBezTo>
                  <a:cubicBezTo>
                    <a:pt x="21" y="140"/>
                    <a:pt x="21" y="140"/>
                    <a:pt x="21" y="140"/>
                  </a:cubicBezTo>
                  <a:cubicBezTo>
                    <a:pt x="87" y="140"/>
                    <a:pt x="87" y="140"/>
                    <a:pt x="87" y="140"/>
                  </a:cubicBezTo>
                  <a:cubicBezTo>
                    <a:pt x="87" y="122"/>
                    <a:pt x="87" y="122"/>
                    <a:pt x="87" y="122"/>
                  </a:cubicBezTo>
                  <a:cubicBezTo>
                    <a:pt x="0" y="122"/>
                    <a:pt x="0" y="122"/>
                    <a:pt x="0" y="122"/>
                  </a:cubicBezTo>
                  <a:cubicBezTo>
                    <a:pt x="0" y="140"/>
                    <a:pt x="0" y="140"/>
                    <a:pt x="0" y="140"/>
                  </a:cubicBezTo>
                  <a:cubicBezTo>
                    <a:pt x="12" y="140"/>
                    <a:pt x="12" y="140"/>
                    <a:pt x="12" y="140"/>
                  </a:cubicBezTo>
                  <a:cubicBezTo>
                    <a:pt x="12" y="230"/>
                    <a:pt x="12" y="230"/>
                    <a:pt x="12" y="230"/>
                  </a:cubicBezTo>
                  <a:cubicBezTo>
                    <a:pt x="0" y="230"/>
                    <a:pt x="0" y="230"/>
                    <a:pt x="0" y="230"/>
                  </a:cubicBezTo>
                  <a:cubicBezTo>
                    <a:pt x="0" y="248"/>
                    <a:pt x="0" y="248"/>
                    <a:pt x="0" y="248"/>
                  </a:cubicBezTo>
                  <a:cubicBezTo>
                    <a:pt x="12" y="248"/>
                    <a:pt x="12" y="248"/>
                    <a:pt x="12" y="248"/>
                  </a:cubicBezTo>
                  <a:cubicBezTo>
                    <a:pt x="12" y="354"/>
                    <a:pt x="12" y="354"/>
                    <a:pt x="12" y="354"/>
                  </a:cubicBezTo>
                  <a:cubicBezTo>
                    <a:pt x="12" y="356"/>
                    <a:pt x="14" y="358"/>
                    <a:pt x="16" y="358"/>
                  </a:cubicBezTo>
                  <a:cubicBezTo>
                    <a:pt x="99" y="358"/>
                    <a:pt x="99" y="358"/>
                    <a:pt x="99" y="358"/>
                  </a:cubicBezTo>
                  <a:cubicBezTo>
                    <a:pt x="262" y="358"/>
                    <a:pt x="262" y="358"/>
                    <a:pt x="262" y="358"/>
                  </a:cubicBezTo>
                  <a:cubicBezTo>
                    <a:pt x="345" y="358"/>
                    <a:pt x="345" y="358"/>
                    <a:pt x="345" y="358"/>
                  </a:cubicBezTo>
                  <a:cubicBezTo>
                    <a:pt x="348" y="358"/>
                    <a:pt x="349" y="356"/>
                    <a:pt x="349" y="354"/>
                  </a:cubicBezTo>
                  <a:cubicBezTo>
                    <a:pt x="349" y="248"/>
                    <a:pt x="349" y="248"/>
                    <a:pt x="349" y="248"/>
                  </a:cubicBezTo>
                  <a:cubicBezTo>
                    <a:pt x="361" y="248"/>
                    <a:pt x="361" y="248"/>
                    <a:pt x="361" y="248"/>
                  </a:cubicBezTo>
                  <a:cubicBezTo>
                    <a:pt x="361" y="230"/>
                    <a:pt x="361" y="230"/>
                    <a:pt x="361" y="230"/>
                  </a:cubicBezTo>
                  <a:cubicBezTo>
                    <a:pt x="349" y="230"/>
                    <a:pt x="349" y="230"/>
                    <a:pt x="349" y="230"/>
                  </a:cubicBezTo>
                  <a:cubicBezTo>
                    <a:pt x="349" y="140"/>
                    <a:pt x="349" y="140"/>
                    <a:pt x="349" y="140"/>
                  </a:cubicBezTo>
                  <a:lnTo>
                    <a:pt x="361" y="1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02" name="Freeform 120"/>
            <p:cNvSpPr>
              <a:spLocks/>
            </p:cNvSpPr>
            <p:nvPr/>
          </p:nvSpPr>
          <p:spPr bwMode="auto">
            <a:xfrm>
              <a:off x="4040188"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3" y="29"/>
                  </a:moveTo>
                  <a:cubicBezTo>
                    <a:pt x="6" y="29"/>
                    <a:pt x="6" y="29"/>
                    <a:pt x="6" y="29"/>
                  </a:cubicBezTo>
                  <a:cubicBezTo>
                    <a:pt x="3" y="29"/>
                    <a:pt x="0" y="26"/>
                    <a:pt x="0" y="23"/>
                  </a:cubicBezTo>
                  <a:cubicBezTo>
                    <a:pt x="0" y="5"/>
                    <a:pt x="0" y="5"/>
                    <a:pt x="0" y="5"/>
                  </a:cubicBezTo>
                  <a:cubicBezTo>
                    <a:pt x="0" y="2"/>
                    <a:pt x="3" y="0"/>
                    <a:pt x="6" y="0"/>
                  </a:cubicBezTo>
                  <a:cubicBezTo>
                    <a:pt x="23" y="0"/>
                    <a:pt x="23" y="0"/>
                    <a:pt x="23" y="0"/>
                  </a:cubicBezTo>
                  <a:cubicBezTo>
                    <a:pt x="27" y="0"/>
                    <a:pt x="29" y="2"/>
                    <a:pt x="29" y="5"/>
                  </a:cubicBezTo>
                  <a:cubicBezTo>
                    <a:pt x="29" y="23"/>
                    <a:pt x="29" y="23"/>
                    <a:pt x="29" y="23"/>
                  </a:cubicBezTo>
                  <a:cubicBezTo>
                    <a:pt x="29" y="26"/>
                    <a:pt x="27" y="29"/>
                    <a:pt x="23"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03" name="Freeform 121"/>
            <p:cNvSpPr>
              <a:spLocks/>
            </p:cNvSpPr>
            <p:nvPr/>
          </p:nvSpPr>
          <p:spPr bwMode="auto">
            <a:xfrm>
              <a:off x="4040188" y="2517776"/>
              <a:ext cx="61912" cy="61913"/>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0 w 29"/>
                <a:gd name="T9" fmla="*/ 2147483647 h 29"/>
                <a:gd name="T10" fmla="*/ 0 w 29"/>
                <a:gd name="T11" fmla="*/ 2147483647 h 29"/>
                <a:gd name="T12" fmla="*/ 2147483647 w 29"/>
                <a:gd name="T13" fmla="*/ 0 h 29"/>
                <a:gd name="T14" fmla="*/ 2147483647 w 29"/>
                <a:gd name="T15" fmla="*/ 0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9" y="6"/>
                  </a:moveTo>
                  <a:cubicBezTo>
                    <a:pt x="29" y="24"/>
                    <a:pt x="29" y="24"/>
                    <a:pt x="29" y="24"/>
                  </a:cubicBezTo>
                  <a:cubicBezTo>
                    <a:pt x="29" y="27"/>
                    <a:pt x="27" y="29"/>
                    <a:pt x="23" y="29"/>
                  </a:cubicBezTo>
                  <a:cubicBezTo>
                    <a:pt x="6" y="29"/>
                    <a:pt x="6" y="29"/>
                    <a:pt x="6" y="29"/>
                  </a:cubicBezTo>
                  <a:cubicBezTo>
                    <a:pt x="3" y="29"/>
                    <a:pt x="0" y="27"/>
                    <a:pt x="0" y="24"/>
                  </a:cubicBezTo>
                  <a:cubicBezTo>
                    <a:pt x="0" y="6"/>
                    <a:pt x="0" y="6"/>
                    <a:pt x="0" y="6"/>
                  </a:cubicBezTo>
                  <a:cubicBezTo>
                    <a:pt x="0" y="3"/>
                    <a:pt x="3" y="0"/>
                    <a:pt x="6" y="0"/>
                  </a:cubicBezTo>
                  <a:cubicBezTo>
                    <a:pt x="23" y="0"/>
                    <a:pt x="23" y="0"/>
                    <a:pt x="23" y="0"/>
                  </a:cubicBezTo>
                  <a:cubicBezTo>
                    <a:pt x="27" y="0"/>
                    <a:pt x="29" y="3"/>
                    <a:pt x="29"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04" name="Freeform 122"/>
            <p:cNvSpPr>
              <a:spLocks/>
            </p:cNvSpPr>
            <p:nvPr/>
          </p:nvSpPr>
          <p:spPr bwMode="auto">
            <a:xfrm>
              <a:off x="4040188"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3" y="29"/>
                  </a:moveTo>
                  <a:cubicBezTo>
                    <a:pt x="6" y="29"/>
                    <a:pt x="6" y="29"/>
                    <a:pt x="6" y="29"/>
                  </a:cubicBezTo>
                  <a:cubicBezTo>
                    <a:pt x="3" y="29"/>
                    <a:pt x="0" y="27"/>
                    <a:pt x="0" y="23"/>
                  </a:cubicBezTo>
                  <a:cubicBezTo>
                    <a:pt x="0" y="6"/>
                    <a:pt x="0" y="6"/>
                    <a:pt x="0" y="6"/>
                  </a:cubicBezTo>
                  <a:cubicBezTo>
                    <a:pt x="0" y="3"/>
                    <a:pt x="3" y="0"/>
                    <a:pt x="6" y="0"/>
                  </a:cubicBezTo>
                  <a:cubicBezTo>
                    <a:pt x="23" y="0"/>
                    <a:pt x="23" y="0"/>
                    <a:pt x="23" y="0"/>
                  </a:cubicBezTo>
                  <a:cubicBezTo>
                    <a:pt x="27" y="0"/>
                    <a:pt x="29" y="3"/>
                    <a:pt x="29" y="6"/>
                  </a:cubicBezTo>
                  <a:cubicBezTo>
                    <a:pt x="29" y="23"/>
                    <a:pt x="29" y="23"/>
                    <a:pt x="29" y="23"/>
                  </a:cubicBezTo>
                  <a:cubicBezTo>
                    <a:pt x="29" y="27"/>
                    <a:pt x="27" y="29"/>
                    <a:pt x="23"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05" name="Freeform 123"/>
            <p:cNvSpPr>
              <a:spLocks/>
            </p:cNvSpPr>
            <p:nvPr/>
          </p:nvSpPr>
          <p:spPr bwMode="auto">
            <a:xfrm>
              <a:off x="4144963" y="2517776"/>
              <a:ext cx="61912" cy="61913"/>
            </a:xfrm>
            <a:custGeom>
              <a:avLst/>
              <a:gdLst>
                <a:gd name="T0" fmla="*/ 0 w 29"/>
                <a:gd name="T1" fmla="*/ 2147483647 h 29"/>
                <a:gd name="T2" fmla="*/ 2147483647 w 29"/>
                <a:gd name="T3" fmla="*/ 0 h 29"/>
                <a:gd name="T4" fmla="*/ 2147483647 w 29"/>
                <a:gd name="T5" fmla="*/ 0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0 w 29"/>
                <a:gd name="T15" fmla="*/ 2147483647 h 29"/>
                <a:gd name="T16" fmla="*/ 0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0" y="6"/>
                  </a:moveTo>
                  <a:cubicBezTo>
                    <a:pt x="0" y="3"/>
                    <a:pt x="3" y="0"/>
                    <a:pt x="6" y="0"/>
                  </a:cubicBezTo>
                  <a:cubicBezTo>
                    <a:pt x="24" y="0"/>
                    <a:pt x="24" y="0"/>
                    <a:pt x="24" y="0"/>
                  </a:cubicBezTo>
                  <a:cubicBezTo>
                    <a:pt x="27" y="0"/>
                    <a:pt x="29" y="3"/>
                    <a:pt x="29" y="6"/>
                  </a:cubicBezTo>
                  <a:cubicBezTo>
                    <a:pt x="29" y="24"/>
                    <a:pt x="29" y="24"/>
                    <a:pt x="29" y="24"/>
                  </a:cubicBezTo>
                  <a:cubicBezTo>
                    <a:pt x="29" y="27"/>
                    <a:pt x="27" y="29"/>
                    <a:pt x="24" y="29"/>
                  </a:cubicBezTo>
                  <a:cubicBezTo>
                    <a:pt x="6" y="29"/>
                    <a:pt x="6" y="29"/>
                    <a:pt x="6" y="29"/>
                  </a:cubicBezTo>
                  <a:cubicBezTo>
                    <a:pt x="3" y="29"/>
                    <a:pt x="0" y="27"/>
                    <a:pt x="0" y="24"/>
                  </a:cubicBez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06" name="Freeform 124"/>
            <p:cNvSpPr>
              <a:spLocks/>
            </p:cNvSpPr>
            <p:nvPr/>
          </p:nvSpPr>
          <p:spPr bwMode="auto">
            <a:xfrm>
              <a:off x="4144963"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6"/>
                    <a:pt x="0" y="23"/>
                  </a:cubicBezTo>
                  <a:cubicBezTo>
                    <a:pt x="0" y="5"/>
                    <a:pt x="0" y="5"/>
                    <a:pt x="0" y="5"/>
                  </a:cubicBezTo>
                  <a:cubicBezTo>
                    <a:pt x="0" y="2"/>
                    <a:pt x="3" y="0"/>
                    <a:pt x="6" y="0"/>
                  </a:cubicBezTo>
                  <a:cubicBezTo>
                    <a:pt x="24" y="0"/>
                    <a:pt x="24" y="0"/>
                    <a:pt x="24" y="0"/>
                  </a:cubicBezTo>
                  <a:cubicBezTo>
                    <a:pt x="27" y="0"/>
                    <a:pt x="29" y="2"/>
                    <a:pt x="29" y="5"/>
                  </a:cubicBezTo>
                  <a:cubicBezTo>
                    <a:pt x="29" y="23"/>
                    <a:pt x="29" y="23"/>
                    <a:pt x="29" y="23"/>
                  </a:cubicBezTo>
                  <a:cubicBezTo>
                    <a:pt x="29" y="26"/>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07" name="Freeform 125"/>
            <p:cNvSpPr>
              <a:spLocks/>
            </p:cNvSpPr>
            <p:nvPr/>
          </p:nvSpPr>
          <p:spPr bwMode="auto">
            <a:xfrm>
              <a:off x="4144963"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7"/>
                    <a:pt x="0" y="23"/>
                  </a:cubicBezTo>
                  <a:cubicBezTo>
                    <a:pt x="0" y="6"/>
                    <a:pt x="0" y="6"/>
                    <a:pt x="0" y="6"/>
                  </a:cubicBezTo>
                  <a:cubicBezTo>
                    <a:pt x="0" y="3"/>
                    <a:pt x="3" y="0"/>
                    <a:pt x="6" y="0"/>
                  </a:cubicBezTo>
                  <a:cubicBezTo>
                    <a:pt x="24" y="0"/>
                    <a:pt x="24" y="0"/>
                    <a:pt x="24" y="0"/>
                  </a:cubicBezTo>
                  <a:cubicBezTo>
                    <a:pt x="27" y="0"/>
                    <a:pt x="29" y="3"/>
                    <a:pt x="29" y="6"/>
                  </a:cubicBezTo>
                  <a:cubicBezTo>
                    <a:pt x="29" y="23"/>
                    <a:pt x="29" y="23"/>
                    <a:pt x="29" y="23"/>
                  </a:cubicBezTo>
                  <a:cubicBezTo>
                    <a:pt x="29" y="27"/>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08" name="Freeform 126"/>
            <p:cNvSpPr>
              <a:spLocks/>
            </p:cNvSpPr>
            <p:nvPr/>
          </p:nvSpPr>
          <p:spPr bwMode="auto">
            <a:xfrm>
              <a:off x="4248150" y="2517776"/>
              <a:ext cx="61912" cy="61913"/>
            </a:xfrm>
            <a:custGeom>
              <a:avLst/>
              <a:gdLst>
                <a:gd name="T0" fmla="*/ 0 w 29"/>
                <a:gd name="T1" fmla="*/ 2147483647 h 29"/>
                <a:gd name="T2" fmla="*/ 2147483647 w 29"/>
                <a:gd name="T3" fmla="*/ 0 h 29"/>
                <a:gd name="T4" fmla="*/ 2147483647 w 29"/>
                <a:gd name="T5" fmla="*/ 0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0 w 29"/>
                <a:gd name="T15" fmla="*/ 2147483647 h 29"/>
                <a:gd name="T16" fmla="*/ 0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0" y="6"/>
                  </a:moveTo>
                  <a:cubicBezTo>
                    <a:pt x="0" y="3"/>
                    <a:pt x="3" y="0"/>
                    <a:pt x="6" y="0"/>
                  </a:cubicBezTo>
                  <a:cubicBezTo>
                    <a:pt x="24" y="0"/>
                    <a:pt x="24" y="0"/>
                    <a:pt x="24" y="0"/>
                  </a:cubicBezTo>
                  <a:cubicBezTo>
                    <a:pt x="27" y="0"/>
                    <a:pt x="29" y="3"/>
                    <a:pt x="29" y="6"/>
                  </a:cubicBezTo>
                  <a:cubicBezTo>
                    <a:pt x="29" y="24"/>
                    <a:pt x="29" y="24"/>
                    <a:pt x="29" y="24"/>
                  </a:cubicBezTo>
                  <a:cubicBezTo>
                    <a:pt x="29" y="27"/>
                    <a:pt x="27" y="29"/>
                    <a:pt x="24" y="29"/>
                  </a:cubicBezTo>
                  <a:cubicBezTo>
                    <a:pt x="6" y="29"/>
                    <a:pt x="6" y="29"/>
                    <a:pt x="6" y="29"/>
                  </a:cubicBezTo>
                  <a:cubicBezTo>
                    <a:pt x="3" y="29"/>
                    <a:pt x="0" y="27"/>
                    <a:pt x="0" y="24"/>
                  </a:cubicBez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09" name="Freeform 127"/>
            <p:cNvSpPr>
              <a:spLocks/>
            </p:cNvSpPr>
            <p:nvPr/>
          </p:nvSpPr>
          <p:spPr bwMode="auto">
            <a:xfrm>
              <a:off x="4248150"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6"/>
                    <a:pt x="0" y="23"/>
                  </a:cubicBezTo>
                  <a:cubicBezTo>
                    <a:pt x="0" y="5"/>
                    <a:pt x="0" y="5"/>
                    <a:pt x="0" y="5"/>
                  </a:cubicBezTo>
                  <a:cubicBezTo>
                    <a:pt x="0" y="2"/>
                    <a:pt x="3" y="0"/>
                    <a:pt x="6" y="0"/>
                  </a:cubicBezTo>
                  <a:cubicBezTo>
                    <a:pt x="24" y="0"/>
                    <a:pt x="24" y="0"/>
                    <a:pt x="24" y="0"/>
                  </a:cubicBezTo>
                  <a:cubicBezTo>
                    <a:pt x="27" y="0"/>
                    <a:pt x="29" y="2"/>
                    <a:pt x="29" y="5"/>
                  </a:cubicBezTo>
                  <a:cubicBezTo>
                    <a:pt x="29" y="23"/>
                    <a:pt x="29" y="23"/>
                    <a:pt x="29" y="23"/>
                  </a:cubicBezTo>
                  <a:cubicBezTo>
                    <a:pt x="29" y="26"/>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10" name="Freeform 128"/>
            <p:cNvSpPr>
              <a:spLocks/>
            </p:cNvSpPr>
            <p:nvPr/>
          </p:nvSpPr>
          <p:spPr bwMode="auto">
            <a:xfrm>
              <a:off x="4248150"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7"/>
                    <a:pt x="0" y="23"/>
                  </a:cubicBezTo>
                  <a:cubicBezTo>
                    <a:pt x="0" y="6"/>
                    <a:pt x="0" y="6"/>
                    <a:pt x="0" y="6"/>
                  </a:cubicBezTo>
                  <a:cubicBezTo>
                    <a:pt x="0" y="3"/>
                    <a:pt x="3" y="0"/>
                    <a:pt x="6" y="0"/>
                  </a:cubicBezTo>
                  <a:cubicBezTo>
                    <a:pt x="24" y="0"/>
                    <a:pt x="24" y="0"/>
                    <a:pt x="24" y="0"/>
                  </a:cubicBezTo>
                  <a:cubicBezTo>
                    <a:pt x="27" y="0"/>
                    <a:pt x="29" y="3"/>
                    <a:pt x="29" y="6"/>
                  </a:cubicBezTo>
                  <a:cubicBezTo>
                    <a:pt x="29" y="23"/>
                    <a:pt x="29" y="23"/>
                    <a:pt x="29" y="23"/>
                  </a:cubicBezTo>
                  <a:cubicBezTo>
                    <a:pt x="29" y="27"/>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11" name="Freeform 129"/>
            <p:cNvSpPr>
              <a:spLocks/>
            </p:cNvSpPr>
            <p:nvPr/>
          </p:nvSpPr>
          <p:spPr bwMode="auto">
            <a:xfrm>
              <a:off x="4083050" y="2635251"/>
              <a:ext cx="187325" cy="190500"/>
            </a:xfrm>
            <a:custGeom>
              <a:avLst/>
              <a:gdLst>
                <a:gd name="T0" fmla="*/ 0 w 88"/>
                <a:gd name="T1" fmla="*/ 2147483647 h 90"/>
                <a:gd name="T2" fmla="*/ 2147483647 w 88"/>
                <a:gd name="T3" fmla="*/ 0 h 90"/>
                <a:gd name="T4" fmla="*/ 2147483647 w 88"/>
                <a:gd name="T5" fmla="*/ 0 h 90"/>
                <a:gd name="T6" fmla="*/ 2147483647 w 88"/>
                <a:gd name="T7" fmla="*/ 2147483647 h 90"/>
                <a:gd name="T8" fmla="*/ 2147483647 w 88"/>
                <a:gd name="T9" fmla="*/ 2147483647 h 90"/>
                <a:gd name="T10" fmla="*/ 0 w 88"/>
                <a:gd name="T11" fmla="*/ 2147483647 h 90"/>
                <a:gd name="T12" fmla="*/ 0 w 88"/>
                <a:gd name="T13" fmla="*/ 2147483647 h 90"/>
                <a:gd name="T14" fmla="*/ 0 60000 65536"/>
                <a:gd name="T15" fmla="*/ 0 60000 65536"/>
                <a:gd name="T16" fmla="*/ 0 60000 65536"/>
                <a:gd name="T17" fmla="*/ 0 60000 65536"/>
                <a:gd name="T18" fmla="*/ 0 60000 65536"/>
                <a:gd name="T19" fmla="*/ 0 60000 65536"/>
                <a:gd name="T20" fmla="*/ 0 60000 65536"/>
                <a:gd name="T21" fmla="*/ 0 w 88"/>
                <a:gd name="T22" fmla="*/ 0 h 90"/>
                <a:gd name="T23" fmla="*/ 88 w 88"/>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90">
                  <a:moveTo>
                    <a:pt x="0" y="10"/>
                  </a:moveTo>
                  <a:cubicBezTo>
                    <a:pt x="0" y="4"/>
                    <a:pt x="4" y="0"/>
                    <a:pt x="10" y="0"/>
                  </a:cubicBezTo>
                  <a:cubicBezTo>
                    <a:pt x="78" y="0"/>
                    <a:pt x="78" y="0"/>
                    <a:pt x="78" y="0"/>
                  </a:cubicBezTo>
                  <a:cubicBezTo>
                    <a:pt x="83" y="0"/>
                    <a:pt x="88" y="4"/>
                    <a:pt x="88" y="10"/>
                  </a:cubicBezTo>
                  <a:cubicBezTo>
                    <a:pt x="88" y="90"/>
                    <a:pt x="88" y="90"/>
                    <a:pt x="88" y="90"/>
                  </a:cubicBezTo>
                  <a:cubicBezTo>
                    <a:pt x="0" y="90"/>
                    <a:pt x="0" y="90"/>
                    <a:pt x="0" y="90"/>
                  </a:cubicBezTo>
                  <a:lnTo>
                    <a:pt x="0"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912" name="Oval 130"/>
            <p:cNvSpPr>
              <a:spLocks noChangeArrowheads="1"/>
            </p:cNvSpPr>
            <p:nvPr/>
          </p:nvSpPr>
          <p:spPr bwMode="auto">
            <a:xfrm>
              <a:off x="4092575" y="2101851"/>
              <a:ext cx="166687" cy="1682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13" name="Rectangle 131"/>
            <p:cNvSpPr>
              <a:spLocks noChangeArrowheads="1"/>
            </p:cNvSpPr>
            <p:nvPr/>
          </p:nvSpPr>
          <p:spPr bwMode="auto">
            <a:xfrm>
              <a:off x="4384675" y="2422526"/>
              <a:ext cx="104775" cy="3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14" name="Rectangle 132"/>
            <p:cNvSpPr>
              <a:spLocks noChangeArrowheads="1"/>
            </p:cNvSpPr>
            <p:nvPr/>
          </p:nvSpPr>
          <p:spPr bwMode="auto">
            <a:xfrm>
              <a:off x="4384675" y="2497138"/>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15" name="Rectangle 133"/>
            <p:cNvSpPr>
              <a:spLocks noChangeArrowheads="1"/>
            </p:cNvSpPr>
            <p:nvPr/>
          </p:nvSpPr>
          <p:spPr bwMode="auto">
            <a:xfrm>
              <a:off x="4384675" y="2654301"/>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16" name="Rectangle 134"/>
            <p:cNvSpPr>
              <a:spLocks noChangeArrowheads="1"/>
            </p:cNvSpPr>
            <p:nvPr/>
          </p:nvSpPr>
          <p:spPr bwMode="auto">
            <a:xfrm>
              <a:off x="4384675" y="2728913"/>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17" name="Rectangle 135"/>
            <p:cNvSpPr>
              <a:spLocks noChangeArrowheads="1"/>
            </p:cNvSpPr>
            <p:nvPr/>
          </p:nvSpPr>
          <p:spPr bwMode="auto">
            <a:xfrm>
              <a:off x="3862388" y="2422526"/>
              <a:ext cx="104775" cy="3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18" name="Rectangle 136"/>
            <p:cNvSpPr>
              <a:spLocks noChangeArrowheads="1"/>
            </p:cNvSpPr>
            <p:nvPr/>
          </p:nvSpPr>
          <p:spPr bwMode="auto">
            <a:xfrm>
              <a:off x="3862388" y="2497138"/>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19" name="Rectangle 137"/>
            <p:cNvSpPr>
              <a:spLocks noChangeArrowheads="1"/>
            </p:cNvSpPr>
            <p:nvPr/>
          </p:nvSpPr>
          <p:spPr bwMode="auto">
            <a:xfrm>
              <a:off x="3862388" y="2654301"/>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20" name="Rectangle 138"/>
            <p:cNvSpPr>
              <a:spLocks noChangeArrowheads="1"/>
            </p:cNvSpPr>
            <p:nvPr/>
          </p:nvSpPr>
          <p:spPr bwMode="auto">
            <a:xfrm>
              <a:off x="3862388" y="2728913"/>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21" name="Freeform 139"/>
            <p:cNvSpPr>
              <a:spLocks/>
            </p:cNvSpPr>
            <p:nvPr/>
          </p:nvSpPr>
          <p:spPr bwMode="auto">
            <a:xfrm>
              <a:off x="4117975" y="2130426"/>
              <a:ext cx="115887" cy="114300"/>
            </a:xfrm>
            <a:custGeom>
              <a:avLst/>
              <a:gdLst>
                <a:gd name="T0" fmla="*/ 2147483647 w 73"/>
                <a:gd name="T1" fmla="*/ 2147483647 h 72"/>
                <a:gd name="T2" fmla="*/ 2147483647 w 73"/>
                <a:gd name="T3" fmla="*/ 2147483647 h 72"/>
                <a:gd name="T4" fmla="*/ 2147483647 w 73"/>
                <a:gd name="T5" fmla="*/ 2147483647 h 72"/>
                <a:gd name="T6" fmla="*/ 2147483647 w 73"/>
                <a:gd name="T7" fmla="*/ 2147483647 h 72"/>
                <a:gd name="T8" fmla="*/ 2147483647 w 73"/>
                <a:gd name="T9" fmla="*/ 2147483647 h 72"/>
                <a:gd name="T10" fmla="*/ 2147483647 w 73"/>
                <a:gd name="T11" fmla="*/ 2147483647 h 72"/>
                <a:gd name="T12" fmla="*/ 2147483647 w 73"/>
                <a:gd name="T13" fmla="*/ 0 h 72"/>
                <a:gd name="T14" fmla="*/ 2147483647 w 73"/>
                <a:gd name="T15" fmla="*/ 0 h 72"/>
                <a:gd name="T16" fmla="*/ 2147483647 w 73"/>
                <a:gd name="T17" fmla="*/ 2147483647 h 72"/>
                <a:gd name="T18" fmla="*/ 0 w 73"/>
                <a:gd name="T19" fmla="*/ 2147483647 h 72"/>
                <a:gd name="T20" fmla="*/ 0 w 73"/>
                <a:gd name="T21" fmla="*/ 2147483647 h 72"/>
                <a:gd name="T22" fmla="*/ 2147483647 w 73"/>
                <a:gd name="T23" fmla="*/ 2147483647 h 72"/>
                <a:gd name="T24" fmla="*/ 2147483647 w 73"/>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72"/>
                <a:gd name="T41" fmla="*/ 73 w 73"/>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72">
                  <a:moveTo>
                    <a:pt x="25" y="72"/>
                  </a:moveTo>
                  <a:lnTo>
                    <a:pt x="49" y="72"/>
                  </a:lnTo>
                  <a:lnTo>
                    <a:pt x="49" y="48"/>
                  </a:lnTo>
                  <a:lnTo>
                    <a:pt x="73" y="48"/>
                  </a:lnTo>
                  <a:lnTo>
                    <a:pt x="73" y="24"/>
                  </a:lnTo>
                  <a:lnTo>
                    <a:pt x="49" y="24"/>
                  </a:lnTo>
                  <a:lnTo>
                    <a:pt x="49" y="0"/>
                  </a:lnTo>
                  <a:lnTo>
                    <a:pt x="25" y="0"/>
                  </a:lnTo>
                  <a:lnTo>
                    <a:pt x="25" y="24"/>
                  </a:lnTo>
                  <a:lnTo>
                    <a:pt x="0" y="24"/>
                  </a:lnTo>
                  <a:lnTo>
                    <a:pt x="0" y="48"/>
                  </a:lnTo>
                  <a:lnTo>
                    <a:pt x="25" y="48"/>
                  </a:lnTo>
                  <a:lnTo>
                    <a:pt x="25" y="72"/>
                  </a:lnTo>
                  <a:close/>
                </a:path>
              </a:pathLst>
            </a:custGeom>
            <a:solidFill>
              <a:srgbClr val="FC1D2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62873" name="Groupe 207"/>
          <p:cNvGrpSpPr>
            <a:grpSpLocks noChangeAspect="1"/>
          </p:cNvGrpSpPr>
          <p:nvPr/>
        </p:nvGrpSpPr>
        <p:grpSpPr bwMode="auto">
          <a:xfrm>
            <a:off x="3941234" y="4495801"/>
            <a:ext cx="630767" cy="624417"/>
            <a:chOff x="3792538" y="2085976"/>
            <a:chExt cx="766762" cy="758825"/>
          </a:xfrm>
        </p:grpSpPr>
        <p:sp>
          <p:nvSpPr>
            <p:cNvPr id="162880" name="Freeform 119"/>
            <p:cNvSpPr>
              <a:spLocks/>
            </p:cNvSpPr>
            <p:nvPr/>
          </p:nvSpPr>
          <p:spPr bwMode="auto">
            <a:xfrm>
              <a:off x="3792538" y="2085976"/>
              <a:ext cx="766762" cy="758825"/>
            </a:xfrm>
            <a:custGeom>
              <a:avLst/>
              <a:gdLst>
                <a:gd name="T0" fmla="*/ 2147483647 w 361"/>
                <a:gd name="T1" fmla="*/ 2147483647 h 358"/>
                <a:gd name="T2" fmla="*/ 2147483647 w 361"/>
                <a:gd name="T3" fmla="*/ 2147483647 h 358"/>
                <a:gd name="T4" fmla="*/ 2147483647 w 361"/>
                <a:gd name="T5" fmla="*/ 2147483647 h 358"/>
                <a:gd name="T6" fmla="*/ 2147483647 w 361"/>
                <a:gd name="T7" fmla="*/ 2147483647 h 358"/>
                <a:gd name="T8" fmla="*/ 2147483647 w 361"/>
                <a:gd name="T9" fmla="*/ 2147483647 h 358"/>
                <a:gd name="T10" fmla="*/ 2147483647 w 361"/>
                <a:gd name="T11" fmla="*/ 2147483647 h 358"/>
                <a:gd name="T12" fmla="*/ 2147483647 w 361"/>
                <a:gd name="T13" fmla="*/ 2147483647 h 358"/>
                <a:gd name="T14" fmla="*/ 2147483647 w 361"/>
                <a:gd name="T15" fmla="*/ 2147483647 h 358"/>
                <a:gd name="T16" fmla="*/ 2147483647 w 361"/>
                <a:gd name="T17" fmla="*/ 2147483647 h 358"/>
                <a:gd name="T18" fmla="*/ 2147483647 w 361"/>
                <a:gd name="T19" fmla="*/ 2147483647 h 358"/>
                <a:gd name="T20" fmla="*/ 2147483647 w 361"/>
                <a:gd name="T21" fmla="*/ 2147483647 h 358"/>
                <a:gd name="T22" fmla="*/ 2147483647 w 361"/>
                <a:gd name="T23" fmla="*/ 2147483647 h 358"/>
                <a:gd name="T24" fmla="*/ 2147483647 w 361"/>
                <a:gd name="T25" fmla="*/ 2147483647 h 358"/>
                <a:gd name="T26" fmla="*/ 2147483647 w 361"/>
                <a:gd name="T27" fmla="*/ 2147483647 h 358"/>
                <a:gd name="T28" fmla="*/ 2147483647 w 361"/>
                <a:gd name="T29" fmla="*/ 2147483647 h 358"/>
                <a:gd name="T30" fmla="*/ 2147483647 w 361"/>
                <a:gd name="T31" fmla="*/ 0 h 358"/>
                <a:gd name="T32" fmla="*/ 2147483647 w 361"/>
                <a:gd name="T33" fmla="*/ 2147483647 h 358"/>
                <a:gd name="T34" fmla="*/ 2147483647 w 361"/>
                <a:gd name="T35" fmla="*/ 2147483647 h 358"/>
                <a:gd name="T36" fmla="*/ 2147483647 w 361"/>
                <a:gd name="T37" fmla="*/ 2147483647 h 358"/>
                <a:gd name="T38" fmla="*/ 2147483647 w 361"/>
                <a:gd name="T39" fmla="*/ 2147483647 h 358"/>
                <a:gd name="T40" fmla="*/ 2147483647 w 361"/>
                <a:gd name="T41" fmla="*/ 2147483647 h 358"/>
                <a:gd name="T42" fmla="*/ 2147483647 w 361"/>
                <a:gd name="T43" fmla="*/ 2147483647 h 358"/>
                <a:gd name="T44" fmla="*/ 2147483647 w 361"/>
                <a:gd name="T45" fmla="*/ 2147483647 h 358"/>
                <a:gd name="T46" fmla="*/ 2147483647 w 361"/>
                <a:gd name="T47" fmla="*/ 2147483647 h 358"/>
                <a:gd name="T48" fmla="*/ 2147483647 w 361"/>
                <a:gd name="T49" fmla="*/ 2147483647 h 358"/>
                <a:gd name="T50" fmla="*/ 2147483647 w 361"/>
                <a:gd name="T51" fmla="*/ 2147483647 h 358"/>
                <a:gd name="T52" fmla="*/ 2147483647 w 361"/>
                <a:gd name="T53" fmla="*/ 2147483647 h 358"/>
                <a:gd name="T54" fmla="*/ 2147483647 w 361"/>
                <a:gd name="T55" fmla="*/ 2147483647 h 358"/>
                <a:gd name="T56" fmla="*/ 2147483647 w 361"/>
                <a:gd name="T57" fmla="*/ 2147483647 h 358"/>
                <a:gd name="T58" fmla="*/ 0 w 361"/>
                <a:gd name="T59" fmla="*/ 2147483647 h 358"/>
                <a:gd name="T60" fmla="*/ 0 w 361"/>
                <a:gd name="T61" fmla="*/ 2147483647 h 358"/>
                <a:gd name="T62" fmla="*/ 2147483647 w 361"/>
                <a:gd name="T63" fmla="*/ 2147483647 h 358"/>
                <a:gd name="T64" fmla="*/ 2147483647 w 361"/>
                <a:gd name="T65" fmla="*/ 2147483647 h 358"/>
                <a:gd name="T66" fmla="*/ 0 w 361"/>
                <a:gd name="T67" fmla="*/ 2147483647 h 358"/>
                <a:gd name="T68" fmla="*/ 0 w 361"/>
                <a:gd name="T69" fmla="*/ 2147483647 h 358"/>
                <a:gd name="T70" fmla="*/ 2147483647 w 361"/>
                <a:gd name="T71" fmla="*/ 2147483647 h 358"/>
                <a:gd name="T72" fmla="*/ 2147483647 w 361"/>
                <a:gd name="T73" fmla="*/ 2147483647 h 358"/>
                <a:gd name="T74" fmla="*/ 2147483647 w 361"/>
                <a:gd name="T75" fmla="*/ 2147483647 h 358"/>
                <a:gd name="T76" fmla="*/ 2147483647 w 361"/>
                <a:gd name="T77" fmla="*/ 2147483647 h 358"/>
                <a:gd name="T78" fmla="*/ 2147483647 w 361"/>
                <a:gd name="T79" fmla="*/ 2147483647 h 358"/>
                <a:gd name="T80" fmla="*/ 2147483647 w 361"/>
                <a:gd name="T81" fmla="*/ 2147483647 h 358"/>
                <a:gd name="T82" fmla="*/ 2147483647 w 361"/>
                <a:gd name="T83" fmla="*/ 2147483647 h 358"/>
                <a:gd name="T84" fmla="*/ 2147483647 w 361"/>
                <a:gd name="T85" fmla="*/ 2147483647 h 358"/>
                <a:gd name="T86" fmla="*/ 2147483647 w 361"/>
                <a:gd name="T87" fmla="*/ 2147483647 h 358"/>
                <a:gd name="T88" fmla="*/ 2147483647 w 361"/>
                <a:gd name="T89" fmla="*/ 2147483647 h 358"/>
                <a:gd name="T90" fmla="*/ 2147483647 w 361"/>
                <a:gd name="T91" fmla="*/ 2147483647 h 358"/>
                <a:gd name="T92" fmla="*/ 2147483647 w 361"/>
                <a:gd name="T93" fmla="*/ 2147483647 h 358"/>
                <a:gd name="T94" fmla="*/ 2147483647 w 361"/>
                <a:gd name="T95" fmla="*/ 2147483647 h 3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358"/>
                <a:gd name="T146" fmla="*/ 361 w 361"/>
                <a:gd name="T147" fmla="*/ 358 h 3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358">
                  <a:moveTo>
                    <a:pt x="361" y="140"/>
                  </a:moveTo>
                  <a:cubicBezTo>
                    <a:pt x="361" y="122"/>
                    <a:pt x="361" y="122"/>
                    <a:pt x="361" y="122"/>
                  </a:cubicBezTo>
                  <a:cubicBezTo>
                    <a:pt x="274" y="122"/>
                    <a:pt x="274" y="122"/>
                    <a:pt x="274" y="122"/>
                  </a:cubicBezTo>
                  <a:cubicBezTo>
                    <a:pt x="274" y="140"/>
                    <a:pt x="274" y="140"/>
                    <a:pt x="274" y="140"/>
                  </a:cubicBezTo>
                  <a:cubicBezTo>
                    <a:pt x="341" y="140"/>
                    <a:pt x="341" y="140"/>
                    <a:pt x="341" y="140"/>
                  </a:cubicBezTo>
                  <a:cubicBezTo>
                    <a:pt x="341" y="230"/>
                    <a:pt x="341" y="230"/>
                    <a:pt x="341" y="230"/>
                  </a:cubicBezTo>
                  <a:cubicBezTo>
                    <a:pt x="274" y="230"/>
                    <a:pt x="274" y="230"/>
                    <a:pt x="274" y="230"/>
                  </a:cubicBezTo>
                  <a:cubicBezTo>
                    <a:pt x="274" y="248"/>
                    <a:pt x="274" y="248"/>
                    <a:pt x="274" y="248"/>
                  </a:cubicBezTo>
                  <a:cubicBezTo>
                    <a:pt x="341" y="248"/>
                    <a:pt x="341" y="248"/>
                    <a:pt x="341" y="248"/>
                  </a:cubicBezTo>
                  <a:cubicBezTo>
                    <a:pt x="341" y="349"/>
                    <a:pt x="341" y="349"/>
                    <a:pt x="341" y="349"/>
                  </a:cubicBezTo>
                  <a:cubicBezTo>
                    <a:pt x="266" y="349"/>
                    <a:pt x="266" y="349"/>
                    <a:pt x="266" y="349"/>
                  </a:cubicBezTo>
                  <a:cubicBezTo>
                    <a:pt x="266" y="86"/>
                    <a:pt x="266" y="86"/>
                    <a:pt x="266" y="86"/>
                  </a:cubicBezTo>
                  <a:cubicBezTo>
                    <a:pt x="266" y="78"/>
                    <a:pt x="260" y="72"/>
                    <a:pt x="252" y="72"/>
                  </a:cubicBezTo>
                  <a:cubicBezTo>
                    <a:pt x="223" y="72"/>
                    <a:pt x="223" y="72"/>
                    <a:pt x="223" y="72"/>
                  </a:cubicBezTo>
                  <a:cubicBezTo>
                    <a:pt x="227" y="65"/>
                    <a:pt x="229" y="57"/>
                    <a:pt x="229" y="48"/>
                  </a:cubicBezTo>
                  <a:cubicBezTo>
                    <a:pt x="229" y="21"/>
                    <a:pt x="207" y="0"/>
                    <a:pt x="181" y="0"/>
                  </a:cubicBezTo>
                  <a:cubicBezTo>
                    <a:pt x="154" y="0"/>
                    <a:pt x="133" y="21"/>
                    <a:pt x="133" y="48"/>
                  </a:cubicBezTo>
                  <a:cubicBezTo>
                    <a:pt x="133" y="57"/>
                    <a:pt x="135" y="65"/>
                    <a:pt x="139" y="72"/>
                  </a:cubicBezTo>
                  <a:cubicBezTo>
                    <a:pt x="109" y="72"/>
                    <a:pt x="109" y="72"/>
                    <a:pt x="109" y="72"/>
                  </a:cubicBezTo>
                  <a:cubicBezTo>
                    <a:pt x="101" y="72"/>
                    <a:pt x="95" y="78"/>
                    <a:pt x="95" y="86"/>
                  </a:cubicBezTo>
                  <a:cubicBezTo>
                    <a:pt x="95" y="349"/>
                    <a:pt x="95" y="349"/>
                    <a:pt x="95" y="349"/>
                  </a:cubicBezTo>
                  <a:cubicBezTo>
                    <a:pt x="21" y="349"/>
                    <a:pt x="21" y="349"/>
                    <a:pt x="21" y="349"/>
                  </a:cubicBezTo>
                  <a:cubicBezTo>
                    <a:pt x="21" y="248"/>
                    <a:pt x="21" y="248"/>
                    <a:pt x="21" y="248"/>
                  </a:cubicBezTo>
                  <a:cubicBezTo>
                    <a:pt x="87" y="248"/>
                    <a:pt x="87" y="248"/>
                    <a:pt x="87" y="248"/>
                  </a:cubicBezTo>
                  <a:cubicBezTo>
                    <a:pt x="87" y="230"/>
                    <a:pt x="87" y="230"/>
                    <a:pt x="87" y="230"/>
                  </a:cubicBezTo>
                  <a:cubicBezTo>
                    <a:pt x="21" y="230"/>
                    <a:pt x="21" y="230"/>
                    <a:pt x="21" y="230"/>
                  </a:cubicBezTo>
                  <a:cubicBezTo>
                    <a:pt x="21" y="140"/>
                    <a:pt x="21" y="140"/>
                    <a:pt x="21" y="140"/>
                  </a:cubicBezTo>
                  <a:cubicBezTo>
                    <a:pt x="87" y="140"/>
                    <a:pt x="87" y="140"/>
                    <a:pt x="87" y="140"/>
                  </a:cubicBezTo>
                  <a:cubicBezTo>
                    <a:pt x="87" y="122"/>
                    <a:pt x="87" y="122"/>
                    <a:pt x="87" y="122"/>
                  </a:cubicBezTo>
                  <a:cubicBezTo>
                    <a:pt x="0" y="122"/>
                    <a:pt x="0" y="122"/>
                    <a:pt x="0" y="122"/>
                  </a:cubicBezTo>
                  <a:cubicBezTo>
                    <a:pt x="0" y="140"/>
                    <a:pt x="0" y="140"/>
                    <a:pt x="0" y="140"/>
                  </a:cubicBezTo>
                  <a:cubicBezTo>
                    <a:pt x="12" y="140"/>
                    <a:pt x="12" y="140"/>
                    <a:pt x="12" y="140"/>
                  </a:cubicBezTo>
                  <a:cubicBezTo>
                    <a:pt x="12" y="230"/>
                    <a:pt x="12" y="230"/>
                    <a:pt x="12" y="230"/>
                  </a:cubicBezTo>
                  <a:cubicBezTo>
                    <a:pt x="0" y="230"/>
                    <a:pt x="0" y="230"/>
                    <a:pt x="0" y="230"/>
                  </a:cubicBezTo>
                  <a:cubicBezTo>
                    <a:pt x="0" y="248"/>
                    <a:pt x="0" y="248"/>
                    <a:pt x="0" y="248"/>
                  </a:cubicBezTo>
                  <a:cubicBezTo>
                    <a:pt x="12" y="248"/>
                    <a:pt x="12" y="248"/>
                    <a:pt x="12" y="248"/>
                  </a:cubicBezTo>
                  <a:cubicBezTo>
                    <a:pt x="12" y="354"/>
                    <a:pt x="12" y="354"/>
                    <a:pt x="12" y="354"/>
                  </a:cubicBezTo>
                  <a:cubicBezTo>
                    <a:pt x="12" y="356"/>
                    <a:pt x="14" y="358"/>
                    <a:pt x="16" y="358"/>
                  </a:cubicBezTo>
                  <a:cubicBezTo>
                    <a:pt x="99" y="358"/>
                    <a:pt x="99" y="358"/>
                    <a:pt x="99" y="358"/>
                  </a:cubicBezTo>
                  <a:cubicBezTo>
                    <a:pt x="262" y="358"/>
                    <a:pt x="262" y="358"/>
                    <a:pt x="262" y="358"/>
                  </a:cubicBezTo>
                  <a:cubicBezTo>
                    <a:pt x="345" y="358"/>
                    <a:pt x="345" y="358"/>
                    <a:pt x="345" y="358"/>
                  </a:cubicBezTo>
                  <a:cubicBezTo>
                    <a:pt x="348" y="358"/>
                    <a:pt x="349" y="356"/>
                    <a:pt x="349" y="354"/>
                  </a:cubicBezTo>
                  <a:cubicBezTo>
                    <a:pt x="349" y="248"/>
                    <a:pt x="349" y="248"/>
                    <a:pt x="349" y="248"/>
                  </a:cubicBezTo>
                  <a:cubicBezTo>
                    <a:pt x="361" y="248"/>
                    <a:pt x="361" y="248"/>
                    <a:pt x="361" y="248"/>
                  </a:cubicBezTo>
                  <a:cubicBezTo>
                    <a:pt x="361" y="230"/>
                    <a:pt x="361" y="230"/>
                    <a:pt x="361" y="230"/>
                  </a:cubicBezTo>
                  <a:cubicBezTo>
                    <a:pt x="349" y="230"/>
                    <a:pt x="349" y="230"/>
                    <a:pt x="349" y="230"/>
                  </a:cubicBezTo>
                  <a:cubicBezTo>
                    <a:pt x="349" y="140"/>
                    <a:pt x="349" y="140"/>
                    <a:pt x="349" y="140"/>
                  </a:cubicBezTo>
                  <a:lnTo>
                    <a:pt x="361" y="1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881" name="Freeform 120"/>
            <p:cNvSpPr>
              <a:spLocks/>
            </p:cNvSpPr>
            <p:nvPr/>
          </p:nvSpPr>
          <p:spPr bwMode="auto">
            <a:xfrm>
              <a:off x="4040188"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3" y="29"/>
                  </a:moveTo>
                  <a:cubicBezTo>
                    <a:pt x="6" y="29"/>
                    <a:pt x="6" y="29"/>
                    <a:pt x="6" y="29"/>
                  </a:cubicBezTo>
                  <a:cubicBezTo>
                    <a:pt x="3" y="29"/>
                    <a:pt x="0" y="26"/>
                    <a:pt x="0" y="23"/>
                  </a:cubicBezTo>
                  <a:cubicBezTo>
                    <a:pt x="0" y="5"/>
                    <a:pt x="0" y="5"/>
                    <a:pt x="0" y="5"/>
                  </a:cubicBezTo>
                  <a:cubicBezTo>
                    <a:pt x="0" y="2"/>
                    <a:pt x="3" y="0"/>
                    <a:pt x="6" y="0"/>
                  </a:cubicBezTo>
                  <a:cubicBezTo>
                    <a:pt x="23" y="0"/>
                    <a:pt x="23" y="0"/>
                    <a:pt x="23" y="0"/>
                  </a:cubicBezTo>
                  <a:cubicBezTo>
                    <a:pt x="27" y="0"/>
                    <a:pt x="29" y="2"/>
                    <a:pt x="29" y="5"/>
                  </a:cubicBezTo>
                  <a:cubicBezTo>
                    <a:pt x="29" y="23"/>
                    <a:pt x="29" y="23"/>
                    <a:pt x="29" y="23"/>
                  </a:cubicBezTo>
                  <a:cubicBezTo>
                    <a:pt x="29" y="26"/>
                    <a:pt x="27" y="29"/>
                    <a:pt x="23"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882" name="Freeform 121"/>
            <p:cNvSpPr>
              <a:spLocks/>
            </p:cNvSpPr>
            <p:nvPr/>
          </p:nvSpPr>
          <p:spPr bwMode="auto">
            <a:xfrm>
              <a:off x="4040188" y="2517776"/>
              <a:ext cx="61912" cy="61913"/>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0 w 29"/>
                <a:gd name="T9" fmla="*/ 2147483647 h 29"/>
                <a:gd name="T10" fmla="*/ 0 w 29"/>
                <a:gd name="T11" fmla="*/ 2147483647 h 29"/>
                <a:gd name="T12" fmla="*/ 2147483647 w 29"/>
                <a:gd name="T13" fmla="*/ 0 h 29"/>
                <a:gd name="T14" fmla="*/ 2147483647 w 29"/>
                <a:gd name="T15" fmla="*/ 0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9" y="6"/>
                  </a:moveTo>
                  <a:cubicBezTo>
                    <a:pt x="29" y="24"/>
                    <a:pt x="29" y="24"/>
                    <a:pt x="29" y="24"/>
                  </a:cubicBezTo>
                  <a:cubicBezTo>
                    <a:pt x="29" y="27"/>
                    <a:pt x="27" y="29"/>
                    <a:pt x="23" y="29"/>
                  </a:cubicBezTo>
                  <a:cubicBezTo>
                    <a:pt x="6" y="29"/>
                    <a:pt x="6" y="29"/>
                    <a:pt x="6" y="29"/>
                  </a:cubicBezTo>
                  <a:cubicBezTo>
                    <a:pt x="3" y="29"/>
                    <a:pt x="0" y="27"/>
                    <a:pt x="0" y="24"/>
                  </a:cubicBezTo>
                  <a:cubicBezTo>
                    <a:pt x="0" y="6"/>
                    <a:pt x="0" y="6"/>
                    <a:pt x="0" y="6"/>
                  </a:cubicBezTo>
                  <a:cubicBezTo>
                    <a:pt x="0" y="3"/>
                    <a:pt x="3" y="0"/>
                    <a:pt x="6" y="0"/>
                  </a:cubicBezTo>
                  <a:cubicBezTo>
                    <a:pt x="23" y="0"/>
                    <a:pt x="23" y="0"/>
                    <a:pt x="23" y="0"/>
                  </a:cubicBezTo>
                  <a:cubicBezTo>
                    <a:pt x="27" y="0"/>
                    <a:pt x="29" y="3"/>
                    <a:pt x="29"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883" name="Freeform 122"/>
            <p:cNvSpPr>
              <a:spLocks/>
            </p:cNvSpPr>
            <p:nvPr/>
          </p:nvSpPr>
          <p:spPr bwMode="auto">
            <a:xfrm>
              <a:off x="4040188"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3" y="29"/>
                  </a:moveTo>
                  <a:cubicBezTo>
                    <a:pt x="6" y="29"/>
                    <a:pt x="6" y="29"/>
                    <a:pt x="6" y="29"/>
                  </a:cubicBezTo>
                  <a:cubicBezTo>
                    <a:pt x="3" y="29"/>
                    <a:pt x="0" y="27"/>
                    <a:pt x="0" y="23"/>
                  </a:cubicBezTo>
                  <a:cubicBezTo>
                    <a:pt x="0" y="6"/>
                    <a:pt x="0" y="6"/>
                    <a:pt x="0" y="6"/>
                  </a:cubicBezTo>
                  <a:cubicBezTo>
                    <a:pt x="0" y="3"/>
                    <a:pt x="3" y="0"/>
                    <a:pt x="6" y="0"/>
                  </a:cubicBezTo>
                  <a:cubicBezTo>
                    <a:pt x="23" y="0"/>
                    <a:pt x="23" y="0"/>
                    <a:pt x="23" y="0"/>
                  </a:cubicBezTo>
                  <a:cubicBezTo>
                    <a:pt x="27" y="0"/>
                    <a:pt x="29" y="3"/>
                    <a:pt x="29" y="6"/>
                  </a:cubicBezTo>
                  <a:cubicBezTo>
                    <a:pt x="29" y="23"/>
                    <a:pt x="29" y="23"/>
                    <a:pt x="29" y="23"/>
                  </a:cubicBezTo>
                  <a:cubicBezTo>
                    <a:pt x="29" y="27"/>
                    <a:pt x="27" y="29"/>
                    <a:pt x="23"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884" name="Freeform 123"/>
            <p:cNvSpPr>
              <a:spLocks/>
            </p:cNvSpPr>
            <p:nvPr/>
          </p:nvSpPr>
          <p:spPr bwMode="auto">
            <a:xfrm>
              <a:off x="4144963" y="2517776"/>
              <a:ext cx="61912" cy="61913"/>
            </a:xfrm>
            <a:custGeom>
              <a:avLst/>
              <a:gdLst>
                <a:gd name="T0" fmla="*/ 0 w 29"/>
                <a:gd name="T1" fmla="*/ 2147483647 h 29"/>
                <a:gd name="T2" fmla="*/ 2147483647 w 29"/>
                <a:gd name="T3" fmla="*/ 0 h 29"/>
                <a:gd name="T4" fmla="*/ 2147483647 w 29"/>
                <a:gd name="T5" fmla="*/ 0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0 w 29"/>
                <a:gd name="T15" fmla="*/ 2147483647 h 29"/>
                <a:gd name="T16" fmla="*/ 0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0" y="6"/>
                  </a:moveTo>
                  <a:cubicBezTo>
                    <a:pt x="0" y="3"/>
                    <a:pt x="3" y="0"/>
                    <a:pt x="6" y="0"/>
                  </a:cubicBezTo>
                  <a:cubicBezTo>
                    <a:pt x="24" y="0"/>
                    <a:pt x="24" y="0"/>
                    <a:pt x="24" y="0"/>
                  </a:cubicBezTo>
                  <a:cubicBezTo>
                    <a:pt x="27" y="0"/>
                    <a:pt x="29" y="3"/>
                    <a:pt x="29" y="6"/>
                  </a:cubicBezTo>
                  <a:cubicBezTo>
                    <a:pt x="29" y="24"/>
                    <a:pt x="29" y="24"/>
                    <a:pt x="29" y="24"/>
                  </a:cubicBezTo>
                  <a:cubicBezTo>
                    <a:pt x="29" y="27"/>
                    <a:pt x="27" y="29"/>
                    <a:pt x="24" y="29"/>
                  </a:cubicBezTo>
                  <a:cubicBezTo>
                    <a:pt x="6" y="29"/>
                    <a:pt x="6" y="29"/>
                    <a:pt x="6" y="29"/>
                  </a:cubicBezTo>
                  <a:cubicBezTo>
                    <a:pt x="3" y="29"/>
                    <a:pt x="0" y="27"/>
                    <a:pt x="0" y="24"/>
                  </a:cubicBez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885" name="Freeform 124"/>
            <p:cNvSpPr>
              <a:spLocks/>
            </p:cNvSpPr>
            <p:nvPr/>
          </p:nvSpPr>
          <p:spPr bwMode="auto">
            <a:xfrm>
              <a:off x="4144963"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6"/>
                    <a:pt x="0" y="23"/>
                  </a:cubicBezTo>
                  <a:cubicBezTo>
                    <a:pt x="0" y="5"/>
                    <a:pt x="0" y="5"/>
                    <a:pt x="0" y="5"/>
                  </a:cubicBezTo>
                  <a:cubicBezTo>
                    <a:pt x="0" y="2"/>
                    <a:pt x="3" y="0"/>
                    <a:pt x="6" y="0"/>
                  </a:cubicBezTo>
                  <a:cubicBezTo>
                    <a:pt x="24" y="0"/>
                    <a:pt x="24" y="0"/>
                    <a:pt x="24" y="0"/>
                  </a:cubicBezTo>
                  <a:cubicBezTo>
                    <a:pt x="27" y="0"/>
                    <a:pt x="29" y="2"/>
                    <a:pt x="29" y="5"/>
                  </a:cubicBezTo>
                  <a:cubicBezTo>
                    <a:pt x="29" y="23"/>
                    <a:pt x="29" y="23"/>
                    <a:pt x="29" y="23"/>
                  </a:cubicBezTo>
                  <a:cubicBezTo>
                    <a:pt x="29" y="26"/>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886" name="Freeform 125"/>
            <p:cNvSpPr>
              <a:spLocks/>
            </p:cNvSpPr>
            <p:nvPr/>
          </p:nvSpPr>
          <p:spPr bwMode="auto">
            <a:xfrm>
              <a:off x="4144963"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7"/>
                    <a:pt x="0" y="23"/>
                  </a:cubicBezTo>
                  <a:cubicBezTo>
                    <a:pt x="0" y="6"/>
                    <a:pt x="0" y="6"/>
                    <a:pt x="0" y="6"/>
                  </a:cubicBezTo>
                  <a:cubicBezTo>
                    <a:pt x="0" y="3"/>
                    <a:pt x="3" y="0"/>
                    <a:pt x="6" y="0"/>
                  </a:cubicBezTo>
                  <a:cubicBezTo>
                    <a:pt x="24" y="0"/>
                    <a:pt x="24" y="0"/>
                    <a:pt x="24" y="0"/>
                  </a:cubicBezTo>
                  <a:cubicBezTo>
                    <a:pt x="27" y="0"/>
                    <a:pt x="29" y="3"/>
                    <a:pt x="29" y="6"/>
                  </a:cubicBezTo>
                  <a:cubicBezTo>
                    <a:pt x="29" y="23"/>
                    <a:pt x="29" y="23"/>
                    <a:pt x="29" y="23"/>
                  </a:cubicBezTo>
                  <a:cubicBezTo>
                    <a:pt x="29" y="27"/>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887" name="Freeform 126"/>
            <p:cNvSpPr>
              <a:spLocks/>
            </p:cNvSpPr>
            <p:nvPr/>
          </p:nvSpPr>
          <p:spPr bwMode="auto">
            <a:xfrm>
              <a:off x="4248150" y="2517776"/>
              <a:ext cx="61912" cy="61913"/>
            </a:xfrm>
            <a:custGeom>
              <a:avLst/>
              <a:gdLst>
                <a:gd name="T0" fmla="*/ 0 w 29"/>
                <a:gd name="T1" fmla="*/ 2147483647 h 29"/>
                <a:gd name="T2" fmla="*/ 2147483647 w 29"/>
                <a:gd name="T3" fmla="*/ 0 h 29"/>
                <a:gd name="T4" fmla="*/ 2147483647 w 29"/>
                <a:gd name="T5" fmla="*/ 0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0 w 29"/>
                <a:gd name="T15" fmla="*/ 2147483647 h 29"/>
                <a:gd name="T16" fmla="*/ 0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0" y="6"/>
                  </a:moveTo>
                  <a:cubicBezTo>
                    <a:pt x="0" y="3"/>
                    <a:pt x="3" y="0"/>
                    <a:pt x="6" y="0"/>
                  </a:cubicBezTo>
                  <a:cubicBezTo>
                    <a:pt x="24" y="0"/>
                    <a:pt x="24" y="0"/>
                    <a:pt x="24" y="0"/>
                  </a:cubicBezTo>
                  <a:cubicBezTo>
                    <a:pt x="27" y="0"/>
                    <a:pt x="29" y="3"/>
                    <a:pt x="29" y="6"/>
                  </a:cubicBezTo>
                  <a:cubicBezTo>
                    <a:pt x="29" y="24"/>
                    <a:pt x="29" y="24"/>
                    <a:pt x="29" y="24"/>
                  </a:cubicBezTo>
                  <a:cubicBezTo>
                    <a:pt x="29" y="27"/>
                    <a:pt x="27" y="29"/>
                    <a:pt x="24" y="29"/>
                  </a:cubicBezTo>
                  <a:cubicBezTo>
                    <a:pt x="6" y="29"/>
                    <a:pt x="6" y="29"/>
                    <a:pt x="6" y="29"/>
                  </a:cubicBezTo>
                  <a:cubicBezTo>
                    <a:pt x="3" y="29"/>
                    <a:pt x="0" y="27"/>
                    <a:pt x="0" y="24"/>
                  </a:cubicBez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888" name="Freeform 127"/>
            <p:cNvSpPr>
              <a:spLocks/>
            </p:cNvSpPr>
            <p:nvPr/>
          </p:nvSpPr>
          <p:spPr bwMode="auto">
            <a:xfrm>
              <a:off x="4248150"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6"/>
                    <a:pt x="0" y="23"/>
                  </a:cubicBezTo>
                  <a:cubicBezTo>
                    <a:pt x="0" y="5"/>
                    <a:pt x="0" y="5"/>
                    <a:pt x="0" y="5"/>
                  </a:cubicBezTo>
                  <a:cubicBezTo>
                    <a:pt x="0" y="2"/>
                    <a:pt x="3" y="0"/>
                    <a:pt x="6" y="0"/>
                  </a:cubicBezTo>
                  <a:cubicBezTo>
                    <a:pt x="24" y="0"/>
                    <a:pt x="24" y="0"/>
                    <a:pt x="24" y="0"/>
                  </a:cubicBezTo>
                  <a:cubicBezTo>
                    <a:pt x="27" y="0"/>
                    <a:pt x="29" y="2"/>
                    <a:pt x="29" y="5"/>
                  </a:cubicBezTo>
                  <a:cubicBezTo>
                    <a:pt x="29" y="23"/>
                    <a:pt x="29" y="23"/>
                    <a:pt x="29" y="23"/>
                  </a:cubicBezTo>
                  <a:cubicBezTo>
                    <a:pt x="29" y="26"/>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889" name="Freeform 128"/>
            <p:cNvSpPr>
              <a:spLocks/>
            </p:cNvSpPr>
            <p:nvPr/>
          </p:nvSpPr>
          <p:spPr bwMode="auto">
            <a:xfrm>
              <a:off x="4248150"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7"/>
                    <a:pt x="0" y="23"/>
                  </a:cubicBezTo>
                  <a:cubicBezTo>
                    <a:pt x="0" y="6"/>
                    <a:pt x="0" y="6"/>
                    <a:pt x="0" y="6"/>
                  </a:cubicBezTo>
                  <a:cubicBezTo>
                    <a:pt x="0" y="3"/>
                    <a:pt x="3" y="0"/>
                    <a:pt x="6" y="0"/>
                  </a:cubicBezTo>
                  <a:cubicBezTo>
                    <a:pt x="24" y="0"/>
                    <a:pt x="24" y="0"/>
                    <a:pt x="24" y="0"/>
                  </a:cubicBezTo>
                  <a:cubicBezTo>
                    <a:pt x="27" y="0"/>
                    <a:pt x="29" y="3"/>
                    <a:pt x="29" y="6"/>
                  </a:cubicBezTo>
                  <a:cubicBezTo>
                    <a:pt x="29" y="23"/>
                    <a:pt x="29" y="23"/>
                    <a:pt x="29" y="23"/>
                  </a:cubicBezTo>
                  <a:cubicBezTo>
                    <a:pt x="29" y="27"/>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890" name="Freeform 129"/>
            <p:cNvSpPr>
              <a:spLocks/>
            </p:cNvSpPr>
            <p:nvPr/>
          </p:nvSpPr>
          <p:spPr bwMode="auto">
            <a:xfrm>
              <a:off x="4083050" y="2635251"/>
              <a:ext cx="187325" cy="190500"/>
            </a:xfrm>
            <a:custGeom>
              <a:avLst/>
              <a:gdLst>
                <a:gd name="T0" fmla="*/ 0 w 88"/>
                <a:gd name="T1" fmla="*/ 2147483647 h 90"/>
                <a:gd name="T2" fmla="*/ 2147483647 w 88"/>
                <a:gd name="T3" fmla="*/ 0 h 90"/>
                <a:gd name="T4" fmla="*/ 2147483647 w 88"/>
                <a:gd name="T5" fmla="*/ 0 h 90"/>
                <a:gd name="T6" fmla="*/ 2147483647 w 88"/>
                <a:gd name="T7" fmla="*/ 2147483647 h 90"/>
                <a:gd name="T8" fmla="*/ 2147483647 w 88"/>
                <a:gd name="T9" fmla="*/ 2147483647 h 90"/>
                <a:gd name="T10" fmla="*/ 0 w 88"/>
                <a:gd name="T11" fmla="*/ 2147483647 h 90"/>
                <a:gd name="T12" fmla="*/ 0 w 88"/>
                <a:gd name="T13" fmla="*/ 2147483647 h 90"/>
                <a:gd name="T14" fmla="*/ 0 60000 65536"/>
                <a:gd name="T15" fmla="*/ 0 60000 65536"/>
                <a:gd name="T16" fmla="*/ 0 60000 65536"/>
                <a:gd name="T17" fmla="*/ 0 60000 65536"/>
                <a:gd name="T18" fmla="*/ 0 60000 65536"/>
                <a:gd name="T19" fmla="*/ 0 60000 65536"/>
                <a:gd name="T20" fmla="*/ 0 60000 65536"/>
                <a:gd name="T21" fmla="*/ 0 w 88"/>
                <a:gd name="T22" fmla="*/ 0 h 90"/>
                <a:gd name="T23" fmla="*/ 88 w 88"/>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90">
                  <a:moveTo>
                    <a:pt x="0" y="10"/>
                  </a:moveTo>
                  <a:cubicBezTo>
                    <a:pt x="0" y="4"/>
                    <a:pt x="4" y="0"/>
                    <a:pt x="10" y="0"/>
                  </a:cubicBezTo>
                  <a:cubicBezTo>
                    <a:pt x="78" y="0"/>
                    <a:pt x="78" y="0"/>
                    <a:pt x="78" y="0"/>
                  </a:cubicBezTo>
                  <a:cubicBezTo>
                    <a:pt x="83" y="0"/>
                    <a:pt x="88" y="4"/>
                    <a:pt x="88" y="10"/>
                  </a:cubicBezTo>
                  <a:cubicBezTo>
                    <a:pt x="88" y="90"/>
                    <a:pt x="88" y="90"/>
                    <a:pt x="88" y="90"/>
                  </a:cubicBezTo>
                  <a:cubicBezTo>
                    <a:pt x="0" y="90"/>
                    <a:pt x="0" y="90"/>
                    <a:pt x="0" y="90"/>
                  </a:cubicBezTo>
                  <a:lnTo>
                    <a:pt x="0"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891" name="Oval 130"/>
            <p:cNvSpPr>
              <a:spLocks noChangeArrowheads="1"/>
            </p:cNvSpPr>
            <p:nvPr/>
          </p:nvSpPr>
          <p:spPr bwMode="auto">
            <a:xfrm>
              <a:off x="4092575" y="2101851"/>
              <a:ext cx="166687" cy="1682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892" name="Rectangle 131"/>
            <p:cNvSpPr>
              <a:spLocks noChangeArrowheads="1"/>
            </p:cNvSpPr>
            <p:nvPr/>
          </p:nvSpPr>
          <p:spPr bwMode="auto">
            <a:xfrm>
              <a:off x="4384675" y="2422526"/>
              <a:ext cx="104775" cy="3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893" name="Rectangle 132"/>
            <p:cNvSpPr>
              <a:spLocks noChangeArrowheads="1"/>
            </p:cNvSpPr>
            <p:nvPr/>
          </p:nvSpPr>
          <p:spPr bwMode="auto">
            <a:xfrm>
              <a:off x="4384675" y="2497138"/>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894" name="Rectangle 133"/>
            <p:cNvSpPr>
              <a:spLocks noChangeArrowheads="1"/>
            </p:cNvSpPr>
            <p:nvPr/>
          </p:nvSpPr>
          <p:spPr bwMode="auto">
            <a:xfrm>
              <a:off x="4384675" y="2654301"/>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895" name="Rectangle 134"/>
            <p:cNvSpPr>
              <a:spLocks noChangeArrowheads="1"/>
            </p:cNvSpPr>
            <p:nvPr/>
          </p:nvSpPr>
          <p:spPr bwMode="auto">
            <a:xfrm>
              <a:off x="4384675" y="2728913"/>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896" name="Rectangle 135"/>
            <p:cNvSpPr>
              <a:spLocks noChangeArrowheads="1"/>
            </p:cNvSpPr>
            <p:nvPr/>
          </p:nvSpPr>
          <p:spPr bwMode="auto">
            <a:xfrm>
              <a:off x="3862388" y="2422526"/>
              <a:ext cx="104775" cy="3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897" name="Rectangle 136"/>
            <p:cNvSpPr>
              <a:spLocks noChangeArrowheads="1"/>
            </p:cNvSpPr>
            <p:nvPr/>
          </p:nvSpPr>
          <p:spPr bwMode="auto">
            <a:xfrm>
              <a:off x="3862388" y="2497138"/>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898" name="Rectangle 137"/>
            <p:cNvSpPr>
              <a:spLocks noChangeArrowheads="1"/>
            </p:cNvSpPr>
            <p:nvPr/>
          </p:nvSpPr>
          <p:spPr bwMode="auto">
            <a:xfrm>
              <a:off x="3862388" y="2654301"/>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899" name="Rectangle 138"/>
            <p:cNvSpPr>
              <a:spLocks noChangeArrowheads="1"/>
            </p:cNvSpPr>
            <p:nvPr/>
          </p:nvSpPr>
          <p:spPr bwMode="auto">
            <a:xfrm>
              <a:off x="3862388" y="2728913"/>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2900" name="Freeform 139"/>
            <p:cNvSpPr>
              <a:spLocks/>
            </p:cNvSpPr>
            <p:nvPr/>
          </p:nvSpPr>
          <p:spPr bwMode="auto">
            <a:xfrm>
              <a:off x="4117975" y="2130426"/>
              <a:ext cx="115887" cy="114300"/>
            </a:xfrm>
            <a:custGeom>
              <a:avLst/>
              <a:gdLst>
                <a:gd name="T0" fmla="*/ 2147483647 w 73"/>
                <a:gd name="T1" fmla="*/ 2147483647 h 72"/>
                <a:gd name="T2" fmla="*/ 2147483647 w 73"/>
                <a:gd name="T3" fmla="*/ 2147483647 h 72"/>
                <a:gd name="T4" fmla="*/ 2147483647 w 73"/>
                <a:gd name="T5" fmla="*/ 2147483647 h 72"/>
                <a:gd name="T6" fmla="*/ 2147483647 w 73"/>
                <a:gd name="T7" fmla="*/ 2147483647 h 72"/>
                <a:gd name="T8" fmla="*/ 2147483647 w 73"/>
                <a:gd name="T9" fmla="*/ 2147483647 h 72"/>
                <a:gd name="T10" fmla="*/ 2147483647 w 73"/>
                <a:gd name="T11" fmla="*/ 2147483647 h 72"/>
                <a:gd name="T12" fmla="*/ 2147483647 w 73"/>
                <a:gd name="T13" fmla="*/ 0 h 72"/>
                <a:gd name="T14" fmla="*/ 2147483647 w 73"/>
                <a:gd name="T15" fmla="*/ 0 h 72"/>
                <a:gd name="T16" fmla="*/ 2147483647 w 73"/>
                <a:gd name="T17" fmla="*/ 2147483647 h 72"/>
                <a:gd name="T18" fmla="*/ 0 w 73"/>
                <a:gd name="T19" fmla="*/ 2147483647 h 72"/>
                <a:gd name="T20" fmla="*/ 0 w 73"/>
                <a:gd name="T21" fmla="*/ 2147483647 h 72"/>
                <a:gd name="T22" fmla="*/ 2147483647 w 73"/>
                <a:gd name="T23" fmla="*/ 2147483647 h 72"/>
                <a:gd name="T24" fmla="*/ 2147483647 w 73"/>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72"/>
                <a:gd name="T41" fmla="*/ 73 w 73"/>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72">
                  <a:moveTo>
                    <a:pt x="25" y="72"/>
                  </a:moveTo>
                  <a:lnTo>
                    <a:pt x="49" y="72"/>
                  </a:lnTo>
                  <a:lnTo>
                    <a:pt x="49" y="48"/>
                  </a:lnTo>
                  <a:lnTo>
                    <a:pt x="73" y="48"/>
                  </a:lnTo>
                  <a:lnTo>
                    <a:pt x="73" y="24"/>
                  </a:lnTo>
                  <a:lnTo>
                    <a:pt x="49" y="24"/>
                  </a:lnTo>
                  <a:lnTo>
                    <a:pt x="49" y="0"/>
                  </a:lnTo>
                  <a:lnTo>
                    <a:pt x="25" y="0"/>
                  </a:lnTo>
                  <a:lnTo>
                    <a:pt x="25" y="24"/>
                  </a:lnTo>
                  <a:lnTo>
                    <a:pt x="0" y="24"/>
                  </a:lnTo>
                  <a:lnTo>
                    <a:pt x="0" y="48"/>
                  </a:lnTo>
                  <a:lnTo>
                    <a:pt x="25" y="48"/>
                  </a:lnTo>
                  <a:lnTo>
                    <a:pt x="25" y="72"/>
                  </a:lnTo>
                  <a:close/>
                </a:path>
              </a:pathLst>
            </a:custGeom>
            <a:solidFill>
              <a:srgbClr val="FC1D2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62874" name="Groupe 235"/>
          <p:cNvGrpSpPr>
            <a:grpSpLocks/>
          </p:cNvGrpSpPr>
          <p:nvPr/>
        </p:nvGrpSpPr>
        <p:grpSpPr bwMode="auto">
          <a:xfrm>
            <a:off x="2442633" y="2114551"/>
            <a:ext cx="442384" cy="444500"/>
            <a:chOff x="2824163" y="1403351"/>
            <a:chExt cx="331787" cy="333375"/>
          </a:xfrm>
        </p:grpSpPr>
        <p:sp>
          <p:nvSpPr>
            <p:cNvPr id="162876" name="Freeform 5"/>
            <p:cNvSpPr>
              <a:spLocks/>
            </p:cNvSpPr>
            <p:nvPr/>
          </p:nvSpPr>
          <p:spPr bwMode="auto">
            <a:xfrm>
              <a:off x="2992438" y="1403351"/>
              <a:ext cx="163512" cy="163513"/>
            </a:xfrm>
            <a:custGeom>
              <a:avLst/>
              <a:gdLst>
                <a:gd name="T0" fmla="*/ 2147483647 w 77"/>
                <a:gd name="T1" fmla="*/ 2147483647 h 77"/>
                <a:gd name="T2" fmla="*/ 2147483647 w 77"/>
                <a:gd name="T3" fmla="*/ 2147483647 h 77"/>
                <a:gd name="T4" fmla="*/ 0 w 77"/>
                <a:gd name="T5" fmla="*/ 2147483647 h 77"/>
                <a:gd name="T6" fmla="*/ 0 w 77"/>
                <a:gd name="T7" fmla="*/ 2147483647 h 77"/>
                <a:gd name="T8" fmla="*/ 2147483647 w 77"/>
                <a:gd name="T9" fmla="*/ 2147483647 h 77"/>
                <a:gd name="T10" fmla="*/ 2147483647 w 77"/>
                <a:gd name="T11" fmla="*/ 2147483647 h 77"/>
                <a:gd name="T12" fmla="*/ 2147483647 w 77"/>
                <a:gd name="T13" fmla="*/ 2147483647 h 77"/>
                <a:gd name="T14" fmla="*/ 2147483647 w 77"/>
                <a:gd name="T15" fmla="*/ 2147483647 h 77"/>
                <a:gd name="T16" fmla="*/ 2147483647 w 77"/>
                <a:gd name="T17" fmla="*/ 2147483647 h 77"/>
                <a:gd name="T18" fmla="*/ 2147483647 w 77"/>
                <a:gd name="T19" fmla="*/ 2147483647 h 77"/>
                <a:gd name="T20" fmla="*/ 2147483647 w 77"/>
                <a:gd name="T21" fmla="*/ 2147483647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77"/>
                <a:gd name="T35" fmla="*/ 77 w 77"/>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77">
                  <a:moveTo>
                    <a:pt x="52" y="25"/>
                  </a:moveTo>
                  <a:cubicBezTo>
                    <a:pt x="39" y="12"/>
                    <a:pt x="23" y="4"/>
                    <a:pt x="6" y="1"/>
                  </a:cubicBezTo>
                  <a:cubicBezTo>
                    <a:pt x="3" y="0"/>
                    <a:pt x="0" y="2"/>
                    <a:pt x="0" y="6"/>
                  </a:cubicBezTo>
                  <a:cubicBezTo>
                    <a:pt x="0" y="6"/>
                    <a:pt x="0" y="6"/>
                    <a:pt x="0" y="6"/>
                  </a:cubicBezTo>
                  <a:cubicBezTo>
                    <a:pt x="0" y="8"/>
                    <a:pt x="2" y="10"/>
                    <a:pt x="4" y="10"/>
                  </a:cubicBezTo>
                  <a:cubicBezTo>
                    <a:pt x="19" y="13"/>
                    <a:pt x="34" y="21"/>
                    <a:pt x="45" y="32"/>
                  </a:cubicBezTo>
                  <a:cubicBezTo>
                    <a:pt x="57" y="44"/>
                    <a:pt x="64" y="58"/>
                    <a:pt x="67" y="73"/>
                  </a:cubicBezTo>
                  <a:cubicBezTo>
                    <a:pt x="68" y="75"/>
                    <a:pt x="69" y="77"/>
                    <a:pt x="72" y="77"/>
                  </a:cubicBezTo>
                  <a:cubicBezTo>
                    <a:pt x="72" y="77"/>
                    <a:pt x="72" y="77"/>
                    <a:pt x="72" y="77"/>
                  </a:cubicBezTo>
                  <a:cubicBezTo>
                    <a:pt x="75" y="77"/>
                    <a:pt x="77" y="75"/>
                    <a:pt x="77" y="71"/>
                  </a:cubicBezTo>
                  <a:cubicBezTo>
                    <a:pt x="74" y="54"/>
                    <a:pt x="65" y="38"/>
                    <a:pt x="52"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877" name="Freeform 6"/>
            <p:cNvSpPr>
              <a:spLocks/>
            </p:cNvSpPr>
            <p:nvPr/>
          </p:nvSpPr>
          <p:spPr bwMode="auto">
            <a:xfrm>
              <a:off x="2994025" y="1446213"/>
              <a:ext cx="119062" cy="119063"/>
            </a:xfrm>
            <a:custGeom>
              <a:avLst/>
              <a:gdLst>
                <a:gd name="T0" fmla="*/ 2147483647 w 56"/>
                <a:gd name="T1" fmla="*/ 2147483647 h 56"/>
                <a:gd name="T2" fmla="*/ 2147483647 w 56"/>
                <a:gd name="T3" fmla="*/ 2147483647 h 56"/>
                <a:gd name="T4" fmla="*/ 2147483647 w 56"/>
                <a:gd name="T5" fmla="*/ 2147483647 h 56"/>
                <a:gd name="T6" fmla="*/ 2147483647 w 56"/>
                <a:gd name="T7" fmla="*/ 2147483647 h 56"/>
                <a:gd name="T8" fmla="*/ 2147483647 w 56"/>
                <a:gd name="T9" fmla="*/ 2147483647 h 56"/>
                <a:gd name="T10" fmla="*/ 2147483647 w 56"/>
                <a:gd name="T11" fmla="*/ 2147483647 h 56"/>
                <a:gd name="T12" fmla="*/ 2147483647 w 56"/>
                <a:gd name="T13" fmla="*/ 2147483647 h 56"/>
                <a:gd name="T14" fmla="*/ 2147483647 w 56"/>
                <a:gd name="T15" fmla="*/ 2147483647 h 56"/>
                <a:gd name="T16" fmla="*/ 2147483647 w 56"/>
                <a:gd name="T17" fmla="*/ 2147483647 h 56"/>
                <a:gd name="T18" fmla="*/ 2147483647 w 56"/>
                <a:gd name="T19" fmla="*/ 2147483647 h 56"/>
                <a:gd name="T20" fmla="*/ 2147483647 w 56"/>
                <a:gd name="T21" fmla="*/ 2147483647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56"/>
                <a:gd name="T35" fmla="*/ 56 w 56"/>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56">
                  <a:moveTo>
                    <a:pt x="1" y="6"/>
                  </a:moveTo>
                  <a:cubicBezTo>
                    <a:pt x="1" y="6"/>
                    <a:pt x="1" y="6"/>
                    <a:pt x="1" y="6"/>
                  </a:cubicBezTo>
                  <a:cubicBezTo>
                    <a:pt x="1" y="8"/>
                    <a:pt x="2" y="10"/>
                    <a:pt x="4" y="11"/>
                  </a:cubicBezTo>
                  <a:cubicBezTo>
                    <a:pt x="14" y="13"/>
                    <a:pt x="23" y="19"/>
                    <a:pt x="30" y="26"/>
                  </a:cubicBezTo>
                  <a:cubicBezTo>
                    <a:pt x="38" y="34"/>
                    <a:pt x="43" y="43"/>
                    <a:pt x="46" y="52"/>
                  </a:cubicBezTo>
                  <a:cubicBezTo>
                    <a:pt x="46" y="54"/>
                    <a:pt x="48" y="56"/>
                    <a:pt x="50" y="56"/>
                  </a:cubicBezTo>
                  <a:cubicBezTo>
                    <a:pt x="50" y="56"/>
                    <a:pt x="50" y="56"/>
                    <a:pt x="50" y="56"/>
                  </a:cubicBezTo>
                  <a:cubicBezTo>
                    <a:pt x="54" y="56"/>
                    <a:pt x="56" y="53"/>
                    <a:pt x="55" y="50"/>
                  </a:cubicBezTo>
                  <a:cubicBezTo>
                    <a:pt x="52" y="38"/>
                    <a:pt x="46" y="28"/>
                    <a:pt x="37" y="19"/>
                  </a:cubicBezTo>
                  <a:cubicBezTo>
                    <a:pt x="29" y="10"/>
                    <a:pt x="18" y="4"/>
                    <a:pt x="7" y="1"/>
                  </a:cubicBezTo>
                  <a:cubicBezTo>
                    <a:pt x="4" y="0"/>
                    <a:pt x="0" y="3"/>
                    <a:pt x="1" y="6"/>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878" name="Freeform 7"/>
            <p:cNvSpPr>
              <a:spLocks/>
            </p:cNvSpPr>
            <p:nvPr/>
          </p:nvSpPr>
          <p:spPr bwMode="auto">
            <a:xfrm>
              <a:off x="2998788" y="1490663"/>
              <a:ext cx="69850" cy="73025"/>
            </a:xfrm>
            <a:custGeom>
              <a:avLst/>
              <a:gdLst>
                <a:gd name="T0" fmla="*/ 0 w 33"/>
                <a:gd name="T1" fmla="*/ 2147483647 h 34"/>
                <a:gd name="T2" fmla="*/ 0 w 33"/>
                <a:gd name="T3" fmla="*/ 2147483647 h 34"/>
                <a:gd name="T4" fmla="*/ 2147483647 w 33"/>
                <a:gd name="T5" fmla="*/ 2147483647 h 34"/>
                <a:gd name="T6" fmla="*/ 2147483647 w 33"/>
                <a:gd name="T7" fmla="*/ 2147483647 h 34"/>
                <a:gd name="T8" fmla="*/ 2147483647 w 33"/>
                <a:gd name="T9" fmla="*/ 2147483647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0 w 33"/>
                <a:gd name="T19" fmla="*/ 214748364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4"/>
                <a:gd name="T32" fmla="*/ 33 w 33"/>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4">
                  <a:moveTo>
                    <a:pt x="0" y="7"/>
                  </a:moveTo>
                  <a:cubicBezTo>
                    <a:pt x="0" y="7"/>
                    <a:pt x="0" y="7"/>
                    <a:pt x="0" y="7"/>
                  </a:cubicBezTo>
                  <a:cubicBezTo>
                    <a:pt x="0" y="9"/>
                    <a:pt x="1" y="10"/>
                    <a:pt x="3" y="11"/>
                  </a:cubicBezTo>
                  <a:cubicBezTo>
                    <a:pt x="7" y="13"/>
                    <a:pt x="11" y="16"/>
                    <a:pt x="14" y="19"/>
                  </a:cubicBezTo>
                  <a:cubicBezTo>
                    <a:pt x="18" y="23"/>
                    <a:pt x="21" y="26"/>
                    <a:pt x="22" y="30"/>
                  </a:cubicBezTo>
                  <a:cubicBezTo>
                    <a:pt x="23" y="32"/>
                    <a:pt x="25" y="33"/>
                    <a:pt x="27" y="33"/>
                  </a:cubicBezTo>
                  <a:cubicBezTo>
                    <a:pt x="30" y="34"/>
                    <a:pt x="33" y="30"/>
                    <a:pt x="31" y="26"/>
                  </a:cubicBezTo>
                  <a:cubicBezTo>
                    <a:pt x="29" y="21"/>
                    <a:pt x="26" y="16"/>
                    <a:pt x="21" y="12"/>
                  </a:cubicBezTo>
                  <a:cubicBezTo>
                    <a:pt x="17" y="8"/>
                    <a:pt x="12" y="4"/>
                    <a:pt x="7" y="2"/>
                  </a:cubicBezTo>
                  <a:cubicBezTo>
                    <a:pt x="4" y="0"/>
                    <a:pt x="0" y="3"/>
                    <a:pt x="0" y="7"/>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2879" name="Freeform 8"/>
            <p:cNvSpPr>
              <a:spLocks/>
            </p:cNvSpPr>
            <p:nvPr/>
          </p:nvSpPr>
          <p:spPr bwMode="auto">
            <a:xfrm>
              <a:off x="2824163" y="1419226"/>
              <a:ext cx="319087" cy="317500"/>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2147483647 h 150"/>
                <a:gd name="T28" fmla="*/ 2147483647 w 150"/>
                <a:gd name="T29" fmla="*/ 2147483647 h 150"/>
                <a:gd name="T30" fmla="*/ 2147483647 w 150"/>
                <a:gd name="T31" fmla="*/ 2147483647 h 150"/>
                <a:gd name="T32" fmla="*/ 2147483647 w 150"/>
                <a:gd name="T33" fmla="*/ 2147483647 h 150"/>
                <a:gd name="T34" fmla="*/ 2147483647 w 150"/>
                <a:gd name="T35" fmla="*/ 0 h 150"/>
                <a:gd name="T36" fmla="*/ 2147483647 w 150"/>
                <a:gd name="T37" fmla="*/ 2147483647 h 150"/>
                <a:gd name="T38" fmla="*/ 2147483647 w 150"/>
                <a:gd name="T39" fmla="*/ 2147483647 h 150"/>
                <a:gd name="T40" fmla="*/ 2147483647 w 150"/>
                <a:gd name="T41" fmla="*/ 2147483647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50"/>
                <a:gd name="T65" fmla="*/ 150 w 150"/>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50">
                  <a:moveTo>
                    <a:pt x="46" y="103"/>
                  </a:moveTo>
                  <a:cubicBezTo>
                    <a:pt x="80" y="137"/>
                    <a:pt x="122" y="150"/>
                    <a:pt x="142" y="130"/>
                  </a:cubicBezTo>
                  <a:cubicBezTo>
                    <a:pt x="145" y="127"/>
                    <a:pt x="147" y="124"/>
                    <a:pt x="148" y="120"/>
                  </a:cubicBezTo>
                  <a:cubicBezTo>
                    <a:pt x="149" y="118"/>
                    <a:pt x="150" y="116"/>
                    <a:pt x="149" y="114"/>
                  </a:cubicBezTo>
                  <a:cubicBezTo>
                    <a:pt x="148" y="105"/>
                    <a:pt x="148" y="105"/>
                    <a:pt x="148" y="105"/>
                  </a:cubicBezTo>
                  <a:cubicBezTo>
                    <a:pt x="147" y="101"/>
                    <a:pt x="144" y="97"/>
                    <a:pt x="140" y="96"/>
                  </a:cubicBezTo>
                  <a:cubicBezTo>
                    <a:pt x="114" y="89"/>
                    <a:pt x="114" y="89"/>
                    <a:pt x="114" y="89"/>
                  </a:cubicBezTo>
                  <a:cubicBezTo>
                    <a:pt x="110" y="88"/>
                    <a:pt x="106" y="89"/>
                    <a:pt x="104" y="92"/>
                  </a:cubicBezTo>
                  <a:cubicBezTo>
                    <a:pt x="96" y="99"/>
                    <a:pt x="96" y="99"/>
                    <a:pt x="96" y="99"/>
                  </a:cubicBezTo>
                  <a:cubicBezTo>
                    <a:pt x="94" y="102"/>
                    <a:pt x="90" y="102"/>
                    <a:pt x="88" y="100"/>
                  </a:cubicBezTo>
                  <a:cubicBezTo>
                    <a:pt x="80" y="95"/>
                    <a:pt x="73" y="89"/>
                    <a:pt x="67" y="83"/>
                  </a:cubicBezTo>
                  <a:cubicBezTo>
                    <a:pt x="60" y="76"/>
                    <a:pt x="54" y="69"/>
                    <a:pt x="49" y="62"/>
                  </a:cubicBezTo>
                  <a:cubicBezTo>
                    <a:pt x="47" y="59"/>
                    <a:pt x="48" y="56"/>
                    <a:pt x="50" y="53"/>
                  </a:cubicBezTo>
                  <a:cubicBezTo>
                    <a:pt x="57" y="46"/>
                    <a:pt x="57" y="46"/>
                    <a:pt x="57" y="46"/>
                  </a:cubicBezTo>
                  <a:cubicBezTo>
                    <a:pt x="60" y="43"/>
                    <a:pt x="61" y="39"/>
                    <a:pt x="60" y="35"/>
                  </a:cubicBezTo>
                  <a:cubicBezTo>
                    <a:pt x="53" y="9"/>
                    <a:pt x="53" y="9"/>
                    <a:pt x="53" y="9"/>
                  </a:cubicBezTo>
                  <a:cubicBezTo>
                    <a:pt x="52" y="5"/>
                    <a:pt x="49" y="2"/>
                    <a:pt x="44" y="2"/>
                  </a:cubicBezTo>
                  <a:cubicBezTo>
                    <a:pt x="35" y="0"/>
                    <a:pt x="35" y="0"/>
                    <a:pt x="35" y="0"/>
                  </a:cubicBezTo>
                  <a:cubicBezTo>
                    <a:pt x="33" y="0"/>
                    <a:pt x="31" y="0"/>
                    <a:pt x="29" y="1"/>
                  </a:cubicBezTo>
                  <a:cubicBezTo>
                    <a:pt x="26" y="3"/>
                    <a:pt x="23" y="5"/>
                    <a:pt x="20" y="8"/>
                  </a:cubicBezTo>
                  <a:cubicBezTo>
                    <a:pt x="0" y="28"/>
                    <a:pt x="13" y="69"/>
                    <a:pt x="46" y="103"/>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8491" name="Espace réservé du numéro de diapositive 1"/>
          <p:cNvSpPr>
            <a:spLocks noGrp="1"/>
          </p:cNvSpPr>
          <p:nvPr>
            <p:ph type="sldNum"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057DF64A-7761-4812-BC27-108D46E9AD1C}" type="slidenum">
              <a:rPr lang="fr-FR" smtClean="0"/>
              <a:pPr fontAlgn="base">
                <a:spcBef>
                  <a:spcPct val="0"/>
                </a:spcBef>
                <a:spcAft>
                  <a:spcPct val="0"/>
                </a:spcAft>
                <a:defRPr/>
              </a:pPr>
              <a:t>21</a:t>
            </a:fld>
            <a:endParaRPr lang="fr-FR" smtClean="0"/>
          </a:p>
        </p:txBody>
      </p:sp>
    </p:spTree>
    <p:extLst>
      <p:ext uri="{BB962C8B-B14F-4D97-AF65-F5344CB8AC3E}">
        <p14:creationId xmlns:p14="http://schemas.microsoft.com/office/powerpoint/2010/main" xmlns="" val="312852766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ZoneTexte 4"/>
          <p:cNvSpPr txBox="1">
            <a:spLocks noChangeArrowheads="1"/>
          </p:cNvSpPr>
          <p:nvPr/>
        </p:nvSpPr>
        <p:spPr bwMode="auto">
          <a:xfrm>
            <a:off x="768351" y="150285"/>
            <a:ext cx="10301917" cy="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lnSpc>
                <a:spcPts val="2933"/>
              </a:lnSpc>
            </a:pPr>
            <a:r>
              <a:rPr lang="en-US" altLang="en-US" sz="2700" dirty="0">
                <a:solidFill>
                  <a:srgbClr val="C00000"/>
                </a:solidFill>
                <a:latin typeface="Gill Sans MT" panose="020B0502020104020203" pitchFamily="34" charset="0"/>
              </a:rPr>
              <a:t>Modes of patient presentation, components of ischaemic time </a:t>
            </a:r>
          </a:p>
          <a:p>
            <a:pPr eaLnBrk="1" hangingPunct="1">
              <a:lnSpc>
                <a:spcPts val="2933"/>
              </a:lnSpc>
            </a:pPr>
            <a:r>
              <a:rPr lang="en-US" altLang="en-US" sz="2700" dirty="0">
                <a:solidFill>
                  <a:srgbClr val="C00000"/>
                </a:solidFill>
                <a:latin typeface="Gill Sans MT" panose="020B0502020104020203" pitchFamily="34" charset="0"/>
              </a:rPr>
              <a:t>and flowchart for reperfusion strategy selection</a:t>
            </a:r>
            <a:endParaRPr lang="fr-FR" altLang="en-US" sz="2700" b="0" dirty="0">
              <a:solidFill>
                <a:srgbClr val="C00000"/>
              </a:solidFill>
              <a:latin typeface="Gill Sans MT" panose="020B0502020104020203" pitchFamily="34" charset="0"/>
            </a:endParaRPr>
          </a:p>
        </p:txBody>
      </p:sp>
      <p:sp>
        <p:nvSpPr>
          <p:cNvPr id="6" name="Forme libre 5"/>
          <p:cNvSpPr/>
          <p:nvPr/>
        </p:nvSpPr>
        <p:spPr>
          <a:xfrm>
            <a:off x="914401" y="1202267"/>
            <a:ext cx="10198100" cy="226484"/>
          </a:xfrm>
          <a:custGeom>
            <a:avLst/>
            <a:gdLst>
              <a:gd name="connsiteX0" fmla="*/ 0 w 7648303"/>
              <a:gd name="connsiteY0" fmla="*/ 169817 h 169817"/>
              <a:gd name="connsiteX1" fmla="*/ 0 w 7648303"/>
              <a:gd name="connsiteY1" fmla="*/ 0 h 169817"/>
              <a:gd name="connsiteX2" fmla="*/ 7648303 w 7648303"/>
              <a:gd name="connsiteY2" fmla="*/ 0 h 169817"/>
              <a:gd name="connsiteX3" fmla="*/ 7648303 w 7648303"/>
              <a:gd name="connsiteY3" fmla="*/ 163286 h 169817"/>
            </a:gdLst>
            <a:ahLst/>
            <a:cxnLst>
              <a:cxn ang="0">
                <a:pos x="connsiteX0" y="connsiteY0"/>
              </a:cxn>
              <a:cxn ang="0">
                <a:pos x="connsiteX1" y="connsiteY1"/>
              </a:cxn>
              <a:cxn ang="0">
                <a:pos x="connsiteX2" y="connsiteY2"/>
              </a:cxn>
              <a:cxn ang="0">
                <a:pos x="connsiteX3" y="connsiteY3"/>
              </a:cxn>
            </a:cxnLst>
            <a:rect l="l" t="t" r="r" b="b"/>
            <a:pathLst>
              <a:path w="7648303" h="169817">
                <a:moveTo>
                  <a:pt x="0" y="169817"/>
                </a:moveTo>
                <a:lnTo>
                  <a:pt x="0" y="0"/>
                </a:lnTo>
                <a:lnTo>
                  <a:pt x="7648303" y="0"/>
                </a:lnTo>
                <a:lnTo>
                  <a:pt x="7648303" y="163286"/>
                </a:lnTo>
              </a:path>
            </a:pathLst>
          </a:custGeom>
          <a:noFill/>
          <a:ln w="28575">
            <a:solidFill>
              <a:srgbClr val="0089C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9" name="Forme libre 8"/>
          <p:cNvSpPr/>
          <p:nvPr/>
        </p:nvSpPr>
        <p:spPr>
          <a:xfrm>
            <a:off x="914400" y="1471084"/>
            <a:ext cx="1585384" cy="201083"/>
          </a:xfrm>
          <a:custGeom>
            <a:avLst/>
            <a:gdLst>
              <a:gd name="connsiteX0" fmla="*/ 1188720 w 1188720"/>
              <a:gd name="connsiteY0" fmla="*/ 150223 h 150223"/>
              <a:gd name="connsiteX1" fmla="*/ 1188720 w 1188720"/>
              <a:gd name="connsiteY1" fmla="*/ 0 h 150223"/>
              <a:gd name="connsiteX2" fmla="*/ 0 w 1188720"/>
              <a:gd name="connsiteY2" fmla="*/ 0 h 150223"/>
              <a:gd name="connsiteX3" fmla="*/ 0 w 1188720"/>
              <a:gd name="connsiteY3" fmla="*/ 150223 h 150223"/>
            </a:gdLst>
            <a:ahLst/>
            <a:cxnLst>
              <a:cxn ang="0">
                <a:pos x="connsiteX0" y="connsiteY0"/>
              </a:cxn>
              <a:cxn ang="0">
                <a:pos x="connsiteX1" y="connsiteY1"/>
              </a:cxn>
              <a:cxn ang="0">
                <a:pos x="connsiteX2" y="connsiteY2"/>
              </a:cxn>
              <a:cxn ang="0">
                <a:pos x="connsiteX3" y="connsiteY3"/>
              </a:cxn>
            </a:cxnLst>
            <a:rect l="l" t="t" r="r" b="b"/>
            <a:pathLst>
              <a:path w="1188720" h="150223">
                <a:moveTo>
                  <a:pt x="1188720" y="150223"/>
                </a:moveTo>
                <a:lnTo>
                  <a:pt x="1188720" y="0"/>
                </a:lnTo>
                <a:lnTo>
                  <a:pt x="0" y="0"/>
                </a:lnTo>
                <a:lnTo>
                  <a:pt x="0" y="150223"/>
                </a:lnTo>
              </a:path>
            </a:pathLst>
          </a:custGeom>
          <a:noFill/>
          <a:ln w="28575">
            <a:solidFill>
              <a:srgbClr val="BDA63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0" name="Forme libre 9"/>
          <p:cNvSpPr/>
          <p:nvPr/>
        </p:nvSpPr>
        <p:spPr>
          <a:xfrm>
            <a:off x="2639484" y="1524001"/>
            <a:ext cx="1439333" cy="201084"/>
          </a:xfrm>
          <a:custGeom>
            <a:avLst/>
            <a:gdLst>
              <a:gd name="connsiteX0" fmla="*/ 1188720 w 1188720"/>
              <a:gd name="connsiteY0" fmla="*/ 150223 h 150223"/>
              <a:gd name="connsiteX1" fmla="*/ 1188720 w 1188720"/>
              <a:gd name="connsiteY1" fmla="*/ 0 h 150223"/>
              <a:gd name="connsiteX2" fmla="*/ 0 w 1188720"/>
              <a:gd name="connsiteY2" fmla="*/ 0 h 150223"/>
              <a:gd name="connsiteX3" fmla="*/ 0 w 1188720"/>
              <a:gd name="connsiteY3" fmla="*/ 150223 h 150223"/>
            </a:gdLst>
            <a:ahLst/>
            <a:cxnLst>
              <a:cxn ang="0">
                <a:pos x="connsiteX0" y="connsiteY0"/>
              </a:cxn>
              <a:cxn ang="0">
                <a:pos x="connsiteX1" y="connsiteY1"/>
              </a:cxn>
              <a:cxn ang="0">
                <a:pos x="connsiteX2" y="connsiteY2"/>
              </a:cxn>
              <a:cxn ang="0">
                <a:pos x="connsiteX3" y="connsiteY3"/>
              </a:cxn>
            </a:cxnLst>
            <a:rect l="l" t="t" r="r" b="b"/>
            <a:pathLst>
              <a:path w="1188720" h="150223">
                <a:moveTo>
                  <a:pt x="1188720" y="150223"/>
                </a:moveTo>
                <a:lnTo>
                  <a:pt x="1188720" y="0"/>
                </a:lnTo>
                <a:lnTo>
                  <a:pt x="0" y="0"/>
                </a:lnTo>
                <a:lnTo>
                  <a:pt x="0" y="150223"/>
                </a:lnTo>
              </a:path>
            </a:pathLst>
          </a:custGeom>
          <a:noFill/>
          <a:ln w="28575">
            <a:solidFill>
              <a:srgbClr val="5B57A6"/>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1" name="Forme libre 10"/>
          <p:cNvSpPr/>
          <p:nvPr/>
        </p:nvSpPr>
        <p:spPr>
          <a:xfrm>
            <a:off x="2569633" y="1462618"/>
            <a:ext cx="8542867" cy="366183"/>
          </a:xfrm>
          <a:custGeom>
            <a:avLst/>
            <a:gdLst>
              <a:gd name="connsiteX0" fmla="*/ 0 w 6407332"/>
              <a:gd name="connsiteY0" fmla="*/ 274320 h 274320"/>
              <a:gd name="connsiteX1" fmla="*/ 0 w 6407332"/>
              <a:gd name="connsiteY1" fmla="*/ 0 h 274320"/>
              <a:gd name="connsiteX2" fmla="*/ 6407332 w 6407332"/>
              <a:gd name="connsiteY2" fmla="*/ 0 h 274320"/>
              <a:gd name="connsiteX3" fmla="*/ 6407332 w 6407332"/>
              <a:gd name="connsiteY3" fmla="*/ 143691 h 274320"/>
            </a:gdLst>
            <a:ahLst/>
            <a:cxnLst>
              <a:cxn ang="0">
                <a:pos x="connsiteX0" y="connsiteY0"/>
              </a:cxn>
              <a:cxn ang="0">
                <a:pos x="connsiteX1" y="connsiteY1"/>
              </a:cxn>
              <a:cxn ang="0">
                <a:pos x="connsiteX2" y="connsiteY2"/>
              </a:cxn>
              <a:cxn ang="0">
                <a:pos x="connsiteX3" y="connsiteY3"/>
              </a:cxn>
            </a:cxnLst>
            <a:rect l="l" t="t" r="r" b="b"/>
            <a:pathLst>
              <a:path w="6407332" h="274320">
                <a:moveTo>
                  <a:pt x="0" y="274320"/>
                </a:moveTo>
                <a:lnTo>
                  <a:pt x="0" y="0"/>
                </a:lnTo>
                <a:lnTo>
                  <a:pt x="6407332" y="0"/>
                </a:lnTo>
                <a:lnTo>
                  <a:pt x="6407332" y="143691"/>
                </a:lnTo>
              </a:path>
            </a:pathLst>
          </a:custGeom>
          <a:noFill/>
          <a:ln w="28575">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2" name="Forme libre 11"/>
          <p:cNvSpPr/>
          <p:nvPr/>
        </p:nvSpPr>
        <p:spPr>
          <a:xfrm>
            <a:off x="922867" y="5903384"/>
            <a:ext cx="10198100" cy="201083"/>
          </a:xfrm>
          <a:custGeom>
            <a:avLst/>
            <a:gdLst>
              <a:gd name="connsiteX0" fmla="*/ 0 w 7648303"/>
              <a:gd name="connsiteY0" fmla="*/ 0 h 150222"/>
              <a:gd name="connsiteX1" fmla="*/ 0 w 7648303"/>
              <a:gd name="connsiteY1" fmla="*/ 150222 h 150222"/>
              <a:gd name="connsiteX2" fmla="*/ 7648303 w 7648303"/>
              <a:gd name="connsiteY2" fmla="*/ 150222 h 150222"/>
              <a:gd name="connsiteX3" fmla="*/ 7648303 w 7648303"/>
              <a:gd name="connsiteY3" fmla="*/ 6531 h 150222"/>
            </a:gdLst>
            <a:ahLst/>
            <a:cxnLst>
              <a:cxn ang="0">
                <a:pos x="connsiteX0" y="connsiteY0"/>
              </a:cxn>
              <a:cxn ang="0">
                <a:pos x="connsiteX1" y="connsiteY1"/>
              </a:cxn>
              <a:cxn ang="0">
                <a:pos x="connsiteX2" y="connsiteY2"/>
              </a:cxn>
              <a:cxn ang="0">
                <a:pos x="connsiteX3" y="connsiteY3"/>
              </a:cxn>
            </a:cxnLst>
            <a:rect l="l" t="t" r="r" b="b"/>
            <a:pathLst>
              <a:path w="7648303" h="150222">
                <a:moveTo>
                  <a:pt x="0" y="0"/>
                </a:moveTo>
                <a:lnTo>
                  <a:pt x="0" y="150222"/>
                </a:lnTo>
                <a:lnTo>
                  <a:pt x="7648303" y="150222"/>
                </a:lnTo>
                <a:lnTo>
                  <a:pt x="7648303" y="6531"/>
                </a:lnTo>
              </a:path>
            </a:pathLst>
          </a:custGeom>
          <a:noFill/>
          <a:ln w="28575">
            <a:solidFill>
              <a:srgbClr val="0089C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3" name="Forme libre 12"/>
          <p:cNvSpPr/>
          <p:nvPr/>
        </p:nvSpPr>
        <p:spPr>
          <a:xfrm>
            <a:off x="914401" y="5634567"/>
            <a:ext cx="2995084" cy="226484"/>
          </a:xfrm>
          <a:custGeom>
            <a:avLst/>
            <a:gdLst>
              <a:gd name="connsiteX0" fmla="*/ 0 w 2246811"/>
              <a:gd name="connsiteY0" fmla="*/ 19595 h 169817"/>
              <a:gd name="connsiteX1" fmla="*/ 0 w 2246811"/>
              <a:gd name="connsiteY1" fmla="*/ 169817 h 169817"/>
              <a:gd name="connsiteX2" fmla="*/ 2246811 w 2246811"/>
              <a:gd name="connsiteY2" fmla="*/ 163286 h 169817"/>
              <a:gd name="connsiteX3" fmla="*/ 2240280 w 2246811"/>
              <a:gd name="connsiteY3" fmla="*/ 0 h 169817"/>
            </a:gdLst>
            <a:ahLst/>
            <a:cxnLst>
              <a:cxn ang="0">
                <a:pos x="connsiteX0" y="connsiteY0"/>
              </a:cxn>
              <a:cxn ang="0">
                <a:pos x="connsiteX1" y="connsiteY1"/>
              </a:cxn>
              <a:cxn ang="0">
                <a:pos x="connsiteX2" y="connsiteY2"/>
              </a:cxn>
              <a:cxn ang="0">
                <a:pos x="connsiteX3" y="connsiteY3"/>
              </a:cxn>
            </a:cxnLst>
            <a:rect l="l" t="t" r="r" b="b"/>
            <a:pathLst>
              <a:path w="2246811" h="169817">
                <a:moveTo>
                  <a:pt x="0" y="19595"/>
                </a:moveTo>
                <a:lnTo>
                  <a:pt x="0" y="169817"/>
                </a:lnTo>
                <a:lnTo>
                  <a:pt x="2246811" y="163286"/>
                </a:lnTo>
                <a:lnTo>
                  <a:pt x="2240280" y="0"/>
                </a:lnTo>
              </a:path>
            </a:pathLst>
          </a:custGeom>
          <a:noFill/>
          <a:ln w="28575">
            <a:solidFill>
              <a:srgbClr val="BDA63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5" name="Forme libre 14"/>
          <p:cNvSpPr/>
          <p:nvPr/>
        </p:nvSpPr>
        <p:spPr>
          <a:xfrm>
            <a:off x="3970867" y="5564718"/>
            <a:ext cx="7150100" cy="296333"/>
          </a:xfrm>
          <a:custGeom>
            <a:avLst/>
            <a:gdLst>
              <a:gd name="connsiteX0" fmla="*/ 0 w 5362303"/>
              <a:gd name="connsiteY0" fmla="*/ 0 h 222068"/>
              <a:gd name="connsiteX1" fmla="*/ 0 w 5362303"/>
              <a:gd name="connsiteY1" fmla="*/ 222068 h 222068"/>
              <a:gd name="connsiteX2" fmla="*/ 5362303 w 5362303"/>
              <a:gd name="connsiteY2" fmla="*/ 222068 h 222068"/>
              <a:gd name="connsiteX3" fmla="*/ 5362303 w 5362303"/>
              <a:gd name="connsiteY3" fmla="*/ 65314 h 222068"/>
            </a:gdLst>
            <a:ahLst/>
            <a:cxnLst>
              <a:cxn ang="0">
                <a:pos x="connsiteX0" y="connsiteY0"/>
              </a:cxn>
              <a:cxn ang="0">
                <a:pos x="connsiteX1" y="connsiteY1"/>
              </a:cxn>
              <a:cxn ang="0">
                <a:pos x="connsiteX2" y="connsiteY2"/>
              </a:cxn>
              <a:cxn ang="0">
                <a:pos x="connsiteX3" y="connsiteY3"/>
              </a:cxn>
            </a:cxnLst>
            <a:rect l="l" t="t" r="r" b="b"/>
            <a:pathLst>
              <a:path w="5362303" h="222068">
                <a:moveTo>
                  <a:pt x="0" y="0"/>
                </a:moveTo>
                <a:lnTo>
                  <a:pt x="0" y="222068"/>
                </a:lnTo>
                <a:lnTo>
                  <a:pt x="5362303" y="222068"/>
                </a:lnTo>
                <a:lnTo>
                  <a:pt x="5362303" y="65314"/>
                </a:lnTo>
              </a:path>
            </a:pathLst>
          </a:custGeom>
          <a:noFill/>
          <a:ln w="28575">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63850" name="ZoneTexte 15"/>
          <p:cNvSpPr txBox="1">
            <a:spLocks noChangeArrowheads="1"/>
          </p:cNvSpPr>
          <p:nvPr/>
        </p:nvSpPr>
        <p:spPr bwMode="auto">
          <a:xfrm>
            <a:off x="4787901" y="1123951"/>
            <a:ext cx="2468033" cy="429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2000">
                <a:solidFill>
                  <a:srgbClr val="0089CF"/>
                </a:solidFill>
                <a:latin typeface="Calibri" pitchFamily="34" charset="0"/>
              </a:rPr>
              <a:t>Total ischaemic time</a:t>
            </a:r>
          </a:p>
        </p:txBody>
      </p:sp>
      <p:sp>
        <p:nvSpPr>
          <p:cNvPr id="163851" name="ZoneTexte 17"/>
          <p:cNvSpPr txBox="1">
            <a:spLocks noChangeArrowheads="1"/>
          </p:cNvSpPr>
          <p:nvPr/>
        </p:nvSpPr>
        <p:spPr bwMode="auto">
          <a:xfrm>
            <a:off x="4817534" y="5761567"/>
            <a:ext cx="2408767" cy="429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2000">
                <a:solidFill>
                  <a:srgbClr val="0089CF"/>
                </a:solidFill>
                <a:latin typeface="Calibri" pitchFamily="34" charset="0"/>
              </a:rPr>
              <a:t>Total ischaemic time</a:t>
            </a:r>
          </a:p>
        </p:txBody>
      </p:sp>
      <p:sp>
        <p:nvSpPr>
          <p:cNvPr id="163852" name="ZoneTexte 18"/>
          <p:cNvSpPr txBox="1">
            <a:spLocks noChangeArrowheads="1"/>
          </p:cNvSpPr>
          <p:nvPr/>
        </p:nvSpPr>
        <p:spPr bwMode="auto">
          <a:xfrm>
            <a:off x="935567" y="1424518"/>
            <a:ext cx="1571065" cy="415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fr-FR" altLang="en-US" sz="1900">
                <a:solidFill>
                  <a:srgbClr val="BDA632"/>
                </a:solidFill>
                <a:latin typeface="Calibri" pitchFamily="34" charset="0"/>
              </a:rPr>
              <a:t>Patient delay</a:t>
            </a:r>
          </a:p>
        </p:txBody>
      </p:sp>
      <p:sp>
        <p:nvSpPr>
          <p:cNvPr id="163853" name="ZoneTexte 19"/>
          <p:cNvSpPr txBox="1">
            <a:spLocks noChangeArrowheads="1"/>
          </p:cNvSpPr>
          <p:nvPr/>
        </p:nvSpPr>
        <p:spPr bwMode="auto">
          <a:xfrm>
            <a:off x="2722034" y="1424518"/>
            <a:ext cx="1293361" cy="415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fr-FR" altLang="en-US" sz="1900">
                <a:solidFill>
                  <a:srgbClr val="5B57A6"/>
                </a:solidFill>
                <a:latin typeface="Calibri" pitchFamily="34" charset="0"/>
              </a:rPr>
              <a:t>EMS delay</a:t>
            </a:r>
          </a:p>
        </p:txBody>
      </p:sp>
      <p:sp>
        <p:nvSpPr>
          <p:cNvPr id="163854" name="ZoneTexte 20"/>
          <p:cNvSpPr txBox="1">
            <a:spLocks noChangeArrowheads="1"/>
          </p:cNvSpPr>
          <p:nvPr/>
        </p:nvSpPr>
        <p:spPr bwMode="auto">
          <a:xfrm>
            <a:off x="1623484" y="5458885"/>
            <a:ext cx="1571065" cy="415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fr-FR" altLang="en-US" sz="1900">
                <a:solidFill>
                  <a:srgbClr val="BDA632"/>
                </a:solidFill>
                <a:latin typeface="Calibri" pitchFamily="34" charset="0"/>
              </a:rPr>
              <a:t>Patient delay</a:t>
            </a:r>
          </a:p>
        </p:txBody>
      </p:sp>
      <p:sp>
        <p:nvSpPr>
          <p:cNvPr id="163855" name="ZoneTexte 21"/>
          <p:cNvSpPr txBox="1">
            <a:spLocks noChangeArrowheads="1"/>
          </p:cNvSpPr>
          <p:nvPr/>
        </p:nvSpPr>
        <p:spPr bwMode="auto">
          <a:xfrm>
            <a:off x="6940238" y="1424518"/>
            <a:ext cx="1571193" cy="415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900">
                <a:solidFill>
                  <a:srgbClr val="00A651"/>
                </a:solidFill>
                <a:latin typeface="Calibri" pitchFamily="34" charset="0"/>
              </a:rPr>
              <a:t>System delay</a:t>
            </a:r>
          </a:p>
        </p:txBody>
      </p:sp>
      <p:sp>
        <p:nvSpPr>
          <p:cNvPr id="163856" name="ZoneTexte 22"/>
          <p:cNvSpPr txBox="1">
            <a:spLocks noChangeArrowheads="1"/>
          </p:cNvSpPr>
          <p:nvPr/>
        </p:nvSpPr>
        <p:spPr bwMode="auto">
          <a:xfrm>
            <a:off x="6940238" y="5458885"/>
            <a:ext cx="1571193" cy="415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900">
                <a:solidFill>
                  <a:srgbClr val="00A651"/>
                </a:solidFill>
                <a:latin typeface="Calibri" pitchFamily="34" charset="0"/>
              </a:rPr>
              <a:t>System delay</a:t>
            </a:r>
          </a:p>
        </p:txBody>
      </p:sp>
      <p:sp>
        <p:nvSpPr>
          <p:cNvPr id="163857" name="ZoneTexte 23"/>
          <p:cNvSpPr txBox="1">
            <a:spLocks noChangeArrowheads="1"/>
          </p:cNvSpPr>
          <p:nvPr/>
        </p:nvSpPr>
        <p:spPr bwMode="auto">
          <a:xfrm>
            <a:off x="4906434" y="2042585"/>
            <a:ext cx="937684"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fr-FR" altLang="en-US" sz="1700">
                <a:solidFill>
                  <a:srgbClr val="C00000"/>
                </a:solidFill>
                <a:latin typeface="Calibri" pitchFamily="34" charset="0"/>
              </a:rPr>
              <a:t>FMC: </a:t>
            </a:r>
            <a:r>
              <a:rPr lang="fr-FR" altLang="en-US" sz="1700">
                <a:solidFill>
                  <a:srgbClr val="5B57A6"/>
                </a:solidFill>
                <a:latin typeface="Calibri" pitchFamily="34" charset="0"/>
              </a:rPr>
              <a:t>EMS</a:t>
            </a:r>
          </a:p>
        </p:txBody>
      </p:sp>
      <p:sp>
        <p:nvSpPr>
          <p:cNvPr id="163858" name="ZoneTexte 24"/>
          <p:cNvSpPr txBox="1">
            <a:spLocks noChangeArrowheads="1"/>
          </p:cNvSpPr>
          <p:nvPr/>
        </p:nvSpPr>
        <p:spPr bwMode="auto">
          <a:xfrm>
            <a:off x="4906433" y="2400300"/>
            <a:ext cx="366184"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&lt;10’</a:t>
            </a:r>
            <a:endParaRPr lang="fr-FR" altLang="en-US" sz="1600">
              <a:solidFill>
                <a:srgbClr val="5B57A6"/>
              </a:solidFill>
              <a:latin typeface="Calibri" pitchFamily="34" charset="0"/>
            </a:endParaRPr>
          </a:p>
        </p:txBody>
      </p:sp>
      <p:sp>
        <p:nvSpPr>
          <p:cNvPr id="163859" name="ZoneTexte 25"/>
          <p:cNvSpPr txBox="1">
            <a:spLocks noChangeArrowheads="1"/>
          </p:cNvSpPr>
          <p:nvPr/>
        </p:nvSpPr>
        <p:spPr bwMode="auto">
          <a:xfrm>
            <a:off x="4032184" y="2851152"/>
            <a:ext cx="944169"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900">
                <a:solidFill>
                  <a:srgbClr val="C00000"/>
                </a:solidFill>
                <a:latin typeface="Calibri" pitchFamily="34" charset="0"/>
              </a:rPr>
              <a:t>STEMI</a:t>
            </a:r>
            <a:br>
              <a:rPr lang="fr-FR" altLang="en-US" sz="1900">
                <a:solidFill>
                  <a:srgbClr val="C00000"/>
                </a:solidFill>
                <a:latin typeface="Calibri" pitchFamily="34" charset="0"/>
              </a:rPr>
            </a:br>
            <a:r>
              <a:rPr lang="fr-FR" altLang="en-US" sz="1900">
                <a:solidFill>
                  <a:srgbClr val="C00000"/>
                </a:solidFill>
                <a:latin typeface="Calibri" pitchFamily="34" charset="0"/>
              </a:rPr>
              <a:t>diagnosis</a:t>
            </a:r>
            <a:endParaRPr lang="fr-FR" altLang="en-US" sz="1900">
              <a:solidFill>
                <a:srgbClr val="5B57A6"/>
              </a:solidFill>
              <a:latin typeface="Calibri" pitchFamily="34" charset="0"/>
            </a:endParaRPr>
          </a:p>
        </p:txBody>
      </p:sp>
      <p:sp>
        <p:nvSpPr>
          <p:cNvPr id="163860" name="ZoneTexte 26"/>
          <p:cNvSpPr txBox="1">
            <a:spLocks noChangeArrowheads="1"/>
          </p:cNvSpPr>
          <p:nvPr/>
        </p:nvSpPr>
        <p:spPr bwMode="auto">
          <a:xfrm>
            <a:off x="4785784" y="3515784"/>
            <a:ext cx="364067"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&lt;10’</a:t>
            </a:r>
            <a:endParaRPr lang="fr-FR" altLang="en-US" sz="1600">
              <a:solidFill>
                <a:srgbClr val="5B57A6"/>
              </a:solidFill>
              <a:latin typeface="Calibri" pitchFamily="34" charset="0"/>
            </a:endParaRPr>
          </a:p>
        </p:txBody>
      </p:sp>
      <p:sp>
        <p:nvSpPr>
          <p:cNvPr id="163861" name="ZoneTexte 27"/>
          <p:cNvSpPr txBox="1">
            <a:spLocks noChangeArrowheads="1"/>
          </p:cNvSpPr>
          <p:nvPr/>
        </p:nvSpPr>
        <p:spPr bwMode="auto">
          <a:xfrm>
            <a:off x="4696885" y="3888317"/>
            <a:ext cx="1390649"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fr-FR" altLang="en-US" sz="1700">
                <a:solidFill>
                  <a:srgbClr val="C00000"/>
                </a:solidFill>
                <a:latin typeface="Calibri" pitchFamily="34" charset="0"/>
              </a:rPr>
              <a:t>FMC:</a:t>
            </a:r>
            <a:br>
              <a:rPr lang="fr-FR" altLang="en-US" sz="1700">
                <a:solidFill>
                  <a:srgbClr val="C00000"/>
                </a:solidFill>
                <a:latin typeface="Calibri" pitchFamily="34" charset="0"/>
              </a:rPr>
            </a:br>
            <a:r>
              <a:rPr lang="fr-FR" altLang="en-US" sz="1700">
                <a:solidFill>
                  <a:srgbClr val="5B57A6"/>
                </a:solidFill>
                <a:latin typeface="Calibri" pitchFamily="34" charset="0"/>
              </a:rPr>
              <a:t>Non-PCI centre</a:t>
            </a:r>
          </a:p>
        </p:txBody>
      </p:sp>
      <p:sp>
        <p:nvSpPr>
          <p:cNvPr id="163862" name="ZoneTexte 28"/>
          <p:cNvSpPr txBox="1">
            <a:spLocks noChangeArrowheads="1"/>
          </p:cNvSpPr>
          <p:nvPr/>
        </p:nvSpPr>
        <p:spPr bwMode="auto">
          <a:xfrm>
            <a:off x="4785784" y="4701118"/>
            <a:ext cx="364067"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&lt;10’</a:t>
            </a:r>
            <a:endParaRPr lang="fr-FR" altLang="en-US" sz="1600">
              <a:solidFill>
                <a:srgbClr val="5B57A6"/>
              </a:solidFill>
              <a:latin typeface="Calibri" pitchFamily="34" charset="0"/>
            </a:endParaRPr>
          </a:p>
        </p:txBody>
      </p:sp>
      <p:sp>
        <p:nvSpPr>
          <p:cNvPr id="163863" name="ZoneTexte 29"/>
          <p:cNvSpPr txBox="1">
            <a:spLocks noChangeArrowheads="1"/>
          </p:cNvSpPr>
          <p:nvPr/>
        </p:nvSpPr>
        <p:spPr bwMode="auto">
          <a:xfrm>
            <a:off x="3803651" y="5143501"/>
            <a:ext cx="1462616"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700">
                <a:solidFill>
                  <a:srgbClr val="C00000"/>
                </a:solidFill>
                <a:latin typeface="Calibri" pitchFamily="34" charset="0"/>
              </a:rPr>
              <a:t>FMC: </a:t>
            </a:r>
            <a:r>
              <a:rPr lang="fr-FR" altLang="en-US" sz="1700">
                <a:solidFill>
                  <a:srgbClr val="5B57A6"/>
                </a:solidFill>
                <a:latin typeface="Calibri" pitchFamily="34" charset="0"/>
              </a:rPr>
              <a:t>PCI centre</a:t>
            </a:r>
          </a:p>
        </p:txBody>
      </p:sp>
      <p:sp>
        <p:nvSpPr>
          <p:cNvPr id="163864" name="ZoneTexte 34"/>
          <p:cNvSpPr txBox="1">
            <a:spLocks noChangeArrowheads="1"/>
          </p:cNvSpPr>
          <p:nvPr/>
        </p:nvSpPr>
        <p:spPr bwMode="auto">
          <a:xfrm>
            <a:off x="8608484" y="2319867"/>
            <a:ext cx="726016"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Primary</a:t>
            </a:r>
            <a:br>
              <a:rPr lang="fr-FR" altLang="en-US" sz="1700" b="0">
                <a:solidFill>
                  <a:srgbClr val="000000"/>
                </a:solidFill>
                <a:latin typeface="Calibri" pitchFamily="34" charset="0"/>
              </a:rPr>
            </a:br>
            <a:r>
              <a:rPr lang="fr-FR" altLang="en-US" sz="1700" b="0">
                <a:solidFill>
                  <a:srgbClr val="000000"/>
                </a:solidFill>
                <a:latin typeface="Calibri" pitchFamily="34" charset="0"/>
              </a:rPr>
              <a:t>PCI</a:t>
            </a:r>
            <a:br>
              <a:rPr lang="fr-FR" altLang="en-US" sz="1700" b="0">
                <a:solidFill>
                  <a:srgbClr val="000000"/>
                </a:solidFill>
                <a:latin typeface="Calibri" pitchFamily="34" charset="0"/>
              </a:rPr>
            </a:br>
            <a:r>
              <a:rPr lang="fr-FR" altLang="en-US" sz="1700" b="0">
                <a:solidFill>
                  <a:srgbClr val="000000"/>
                </a:solidFill>
                <a:latin typeface="Calibri" pitchFamily="34" charset="0"/>
              </a:rPr>
              <a:t>strategy</a:t>
            </a:r>
          </a:p>
        </p:txBody>
      </p:sp>
      <p:sp>
        <p:nvSpPr>
          <p:cNvPr id="163865" name="ZoneTexte 35"/>
          <p:cNvSpPr txBox="1">
            <a:spLocks noChangeArrowheads="1"/>
          </p:cNvSpPr>
          <p:nvPr/>
        </p:nvSpPr>
        <p:spPr bwMode="auto">
          <a:xfrm>
            <a:off x="9903885" y="2415118"/>
            <a:ext cx="1356783" cy="416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Reperfusion</a:t>
            </a:r>
            <a:br>
              <a:rPr lang="fr-FR" altLang="en-US" sz="1700" b="0">
                <a:solidFill>
                  <a:srgbClr val="000000"/>
                </a:solidFill>
                <a:latin typeface="Calibri" pitchFamily="34" charset="0"/>
              </a:rPr>
            </a:br>
            <a:r>
              <a:rPr lang="fr-FR" altLang="en-US" sz="1700" b="0">
                <a:solidFill>
                  <a:srgbClr val="000000"/>
                </a:solidFill>
                <a:latin typeface="Calibri" pitchFamily="34" charset="0"/>
              </a:rPr>
              <a:t>(Wire crossing)</a:t>
            </a:r>
          </a:p>
        </p:txBody>
      </p:sp>
      <p:sp>
        <p:nvSpPr>
          <p:cNvPr id="163866" name="ZoneTexte 36"/>
          <p:cNvSpPr txBox="1">
            <a:spLocks noChangeArrowheads="1"/>
          </p:cNvSpPr>
          <p:nvPr/>
        </p:nvSpPr>
        <p:spPr bwMode="auto">
          <a:xfrm>
            <a:off x="8464551" y="3617385"/>
            <a:ext cx="1011767" cy="416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Fibrinolysis</a:t>
            </a:r>
            <a:br>
              <a:rPr lang="fr-FR" altLang="en-US" sz="1700" b="0">
                <a:solidFill>
                  <a:srgbClr val="000000"/>
                </a:solidFill>
                <a:latin typeface="Calibri" pitchFamily="34" charset="0"/>
              </a:rPr>
            </a:br>
            <a:r>
              <a:rPr lang="fr-FR" altLang="en-US" sz="1700" b="0">
                <a:solidFill>
                  <a:srgbClr val="000000"/>
                </a:solidFill>
                <a:latin typeface="Calibri" pitchFamily="34" charset="0"/>
              </a:rPr>
              <a:t>strategy</a:t>
            </a:r>
          </a:p>
        </p:txBody>
      </p:sp>
      <p:sp>
        <p:nvSpPr>
          <p:cNvPr id="163867" name="ZoneTexte 37"/>
          <p:cNvSpPr txBox="1">
            <a:spLocks noChangeArrowheads="1"/>
          </p:cNvSpPr>
          <p:nvPr/>
        </p:nvSpPr>
        <p:spPr bwMode="auto">
          <a:xfrm>
            <a:off x="10035117" y="3617385"/>
            <a:ext cx="1092200" cy="416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Reperfusion</a:t>
            </a:r>
            <a:br>
              <a:rPr lang="fr-FR" altLang="en-US" sz="1700" b="0">
                <a:solidFill>
                  <a:srgbClr val="000000"/>
                </a:solidFill>
                <a:latin typeface="Calibri" pitchFamily="34" charset="0"/>
              </a:rPr>
            </a:br>
            <a:r>
              <a:rPr lang="fr-FR" altLang="en-US" sz="1700" b="0">
                <a:solidFill>
                  <a:srgbClr val="000000"/>
                </a:solidFill>
                <a:latin typeface="Calibri" pitchFamily="34" charset="0"/>
              </a:rPr>
              <a:t>(Lytic bolus)</a:t>
            </a:r>
          </a:p>
        </p:txBody>
      </p:sp>
      <p:sp>
        <p:nvSpPr>
          <p:cNvPr id="163868" name="ZoneTexte 38"/>
          <p:cNvSpPr txBox="1">
            <a:spLocks noChangeArrowheads="1"/>
          </p:cNvSpPr>
          <p:nvPr/>
        </p:nvSpPr>
        <p:spPr bwMode="auto">
          <a:xfrm>
            <a:off x="8259234" y="4635501"/>
            <a:ext cx="726017"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Primary</a:t>
            </a:r>
            <a:br>
              <a:rPr lang="fr-FR" altLang="en-US" sz="1700" b="0">
                <a:solidFill>
                  <a:srgbClr val="000000"/>
                </a:solidFill>
                <a:latin typeface="Calibri" pitchFamily="34" charset="0"/>
              </a:rPr>
            </a:br>
            <a:r>
              <a:rPr lang="fr-FR" altLang="en-US" sz="1700" b="0">
                <a:solidFill>
                  <a:srgbClr val="000000"/>
                </a:solidFill>
                <a:latin typeface="Calibri" pitchFamily="34" charset="0"/>
              </a:rPr>
              <a:t>PCI</a:t>
            </a:r>
            <a:br>
              <a:rPr lang="fr-FR" altLang="en-US" sz="1700" b="0">
                <a:solidFill>
                  <a:srgbClr val="000000"/>
                </a:solidFill>
                <a:latin typeface="Calibri" pitchFamily="34" charset="0"/>
              </a:rPr>
            </a:br>
            <a:r>
              <a:rPr lang="fr-FR" altLang="en-US" sz="1700" b="0">
                <a:solidFill>
                  <a:srgbClr val="000000"/>
                </a:solidFill>
                <a:latin typeface="Calibri" pitchFamily="34" charset="0"/>
              </a:rPr>
              <a:t>strategy</a:t>
            </a:r>
          </a:p>
        </p:txBody>
      </p:sp>
      <p:sp>
        <p:nvSpPr>
          <p:cNvPr id="163869" name="ZoneTexte 39"/>
          <p:cNvSpPr txBox="1">
            <a:spLocks noChangeArrowheads="1"/>
          </p:cNvSpPr>
          <p:nvPr/>
        </p:nvSpPr>
        <p:spPr bwMode="auto">
          <a:xfrm>
            <a:off x="9903885" y="4737101"/>
            <a:ext cx="1356783"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Reperfusion</a:t>
            </a:r>
            <a:br>
              <a:rPr lang="fr-FR" altLang="en-US" sz="1700" b="0">
                <a:solidFill>
                  <a:srgbClr val="000000"/>
                </a:solidFill>
                <a:latin typeface="Calibri" pitchFamily="34" charset="0"/>
              </a:rPr>
            </a:br>
            <a:r>
              <a:rPr lang="fr-FR" altLang="en-US" sz="1700" b="0">
                <a:solidFill>
                  <a:srgbClr val="000000"/>
                </a:solidFill>
                <a:latin typeface="Calibri" pitchFamily="34" charset="0"/>
              </a:rPr>
              <a:t>(Wire crossing)</a:t>
            </a:r>
          </a:p>
        </p:txBody>
      </p:sp>
      <p:sp>
        <p:nvSpPr>
          <p:cNvPr id="163870" name="ZoneTexte 40"/>
          <p:cNvSpPr txBox="1">
            <a:spLocks noChangeArrowheads="1"/>
          </p:cNvSpPr>
          <p:nvPr/>
        </p:nvSpPr>
        <p:spPr bwMode="auto">
          <a:xfrm>
            <a:off x="9436100" y="2319867"/>
            <a:ext cx="366184"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&lt;90’</a:t>
            </a:r>
            <a:endParaRPr lang="fr-FR" altLang="en-US" sz="1600">
              <a:solidFill>
                <a:srgbClr val="5B57A6"/>
              </a:solidFill>
              <a:latin typeface="Calibri" pitchFamily="34" charset="0"/>
            </a:endParaRPr>
          </a:p>
        </p:txBody>
      </p:sp>
      <p:sp>
        <p:nvSpPr>
          <p:cNvPr id="163871" name="ZoneTexte 41"/>
          <p:cNvSpPr txBox="1">
            <a:spLocks noChangeArrowheads="1"/>
          </p:cNvSpPr>
          <p:nvPr/>
        </p:nvSpPr>
        <p:spPr bwMode="auto">
          <a:xfrm>
            <a:off x="9573684" y="3511551"/>
            <a:ext cx="364067" cy="247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&lt;10’</a:t>
            </a:r>
            <a:endParaRPr lang="fr-FR" altLang="en-US" sz="1600">
              <a:solidFill>
                <a:srgbClr val="5B57A6"/>
              </a:solidFill>
              <a:latin typeface="Calibri" pitchFamily="34" charset="0"/>
            </a:endParaRPr>
          </a:p>
        </p:txBody>
      </p:sp>
      <p:sp>
        <p:nvSpPr>
          <p:cNvPr id="163872" name="ZoneTexte 42"/>
          <p:cNvSpPr txBox="1">
            <a:spLocks noChangeArrowheads="1"/>
          </p:cNvSpPr>
          <p:nvPr/>
        </p:nvSpPr>
        <p:spPr bwMode="auto">
          <a:xfrm>
            <a:off x="9262533" y="4635500"/>
            <a:ext cx="364067"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&lt;60’</a:t>
            </a:r>
            <a:endParaRPr lang="fr-FR" altLang="en-US" sz="1600">
              <a:solidFill>
                <a:srgbClr val="5B57A6"/>
              </a:solidFill>
              <a:latin typeface="Calibri" pitchFamily="34" charset="0"/>
            </a:endParaRPr>
          </a:p>
        </p:txBody>
      </p:sp>
      <p:sp>
        <p:nvSpPr>
          <p:cNvPr id="163873" name="ZoneTexte 44"/>
          <p:cNvSpPr txBox="1">
            <a:spLocks noChangeArrowheads="1"/>
          </p:cNvSpPr>
          <p:nvPr/>
        </p:nvSpPr>
        <p:spPr bwMode="auto">
          <a:xfrm>
            <a:off x="6715058" y="5088468"/>
            <a:ext cx="944169"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900">
                <a:solidFill>
                  <a:srgbClr val="C00000"/>
                </a:solidFill>
                <a:latin typeface="Calibri" pitchFamily="34" charset="0"/>
              </a:rPr>
              <a:t>STEMI</a:t>
            </a:r>
            <a:br>
              <a:rPr lang="fr-FR" altLang="en-US" sz="1900">
                <a:solidFill>
                  <a:srgbClr val="C00000"/>
                </a:solidFill>
                <a:latin typeface="Calibri" pitchFamily="34" charset="0"/>
              </a:rPr>
            </a:br>
            <a:r>
              <a:rPr lang="fr-FR" altLang="en-US" sz="1900">
                <a:solidFill>
                  <a:srgbClr val="C00000"/>
                </a:solidFill>
                <a:latin typeface="Calibri" pitchFamily="34" charset="0"/>
              </a:rPr>
              <a:t>diagnosis</a:t>
            </a:r>
            <a:endParaRPr lang="fr-FR" altLang="en-US" sz="1900">
              <a:solidFill>
                <a:srgbClr val="5B57A6"/>
              </a:solidFill>
              <a:latin typeface="Calibri" pitchFamily="34" charset="0"/>
            </a:endParaRPr>
          </a:p>
        </p:txBody>
      </p:sp>
      <p:sp>
        <p:nvSpPr>
          <p:cNvPr id="163874" name="ZoneTexte 45"/>
          <p:cNvSpPr txBox="1">
            <a:spLocks noChangeArrowheads="1"/>
          </p:cNvSpPr>
          <p:nvPr/>
        </p:nvSpPr>
        <p:spPr bwMode="auto">
          <a:xfrm>
            <a:off x="7114118" y="2487084"/>
            <a:ext cx="791633"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0089CF"/>
                </a:solidFill>
                <a:latin typeface="Calibri" pitchFamily="34" charset="0"/>
              </a:rPr>
              <a:t>≤120 min</a:t>
            </a:r>
          </a:p>
        </p:txBody>
      </p:sp>
      <p:sp>
        <p:nvSpPr>
          <p:cNvPr id="163875" name="ZoneTexte 46"/>
          <p:cNvSpPr txBox="1">
            <a:spLocks noChangeArrowheads="1"/>
          </p:cNvSpPr>
          <p:nvPr/>
        </p:nvSpPr>
        <p:spPr bwMode="auto">
          <a:xfrm>
            <a:off x="7114118" y="3687233"/>
            <a:ext cx="791633" cy="247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0089CF"/>
                </a:solidFill>
                <a:latin typeface="Calibri" pitchFamily="34" charset="0"/>
              </a:rPr>
              <a:t>&gt;120 min</a:t>
            </a:r>
          </a:p>
        </p:txBody>
      </p:sp>
      <p:cxnSp>
        <p:nvCxnSpPr>
          <p:cNvPr id="49" name="Connecteur droit avec flèche 48"/>
          <p:cNvCxnSpPr/>
          <p:nvPr/>
        </p:nvCxnSpPr>
        <p:spPr>
          <a:xfrm flipV="1">
            <a:off x="1803400" y="2533652"/>
            <a:ext cx="609600" cy="461433"/>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2298701" y="3659717"/>
            <a:ext cx="1445684" cy="414867"/>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1968501" y="4214284"/>
            <a:ext cx="1733551" cy="592667"/>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a:off x="4406901" y="2429934"/>
            <a:ext cx="740833" cy="461433"/>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V="1">
            <a:off x="4406900" y="3299885"/>
            <a:ext cx="679451" cy="357716"/>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a:off x="4859867" y="4980517"/>
            <a:ext cx="1727200"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a:off x="5626100" y="3187700"/>
            <a:ext cx="958851"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a:off x="2986617" y="2228851"/>
            <a:ext cx="624416"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a:off x="7975601" y="2595033"/>
            <a:ext cx="480484"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a:off x="7975601" y="3822700"/>
            <a:ext cx="480484"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a:off x="7541685" y="4946651"/>
            <a:ext cx="478367"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9099551" y="4946651"/>
            <a:ext cx="768349"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a:off x="9459384" y="3822700"/>
            <a:ext cx="480483"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a:off x="9372601" y="2603500"/>
            <a:ext cx="480484"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70" name="Forme libre 69"/>
          <p:cNvSpPr/>
          <p:nvPr/>
        </p:nvSpPr>
        <p:spPr>
          <a:xfrm>
            <a:off x="6618818" y="2603500"/>
            <a:ext cx="400049" cy="1210733"/>
          </a:xfrm>
          <a:custGeom>
            <a:avLst/>
            <a:gdLst>
              <a:gd name="connsiteX0" fmla="*/ 287383 w 300446"/>
              <a:gd name="connsiteY0" fmla="*/ 0 h 907869"/>
              <a:gd name="connsiteX1" fmla="*/ 0 w 300446"/>
              <a:gd name="connsiteY1" fmla="*/ 0 h 907869"/>
              <a:gd name="connsiteX2" fmla="*/ 0 w 300446"/>
              <a:gd name="connsiteY2" fmla="*/ 907869 h 907869"/>
              <a:gd name="connsiteX3" fmla="*/ 300446 w 300446"/>
              <a:gd name="connsiteY3" fmla="*/ 907869 h 907869"/>
            </a:gdLst>
            <a:ahLst/>
            <a:cxnLst>
              <a:cxn ang="0">
                <a:pos x="connsiteX0" y="connsiteY0"/>
              </a:cxn>
              <a:cxn ang="0">
                <a:pos x="connsiteX1" y="connsiteY1"/>
              </a:cxn>
              <a:cxn ang="0">
                <a:pos x="connsiteX2" y="connsiteY2"/>
              </a:cxn>
              <a:cxn ang="0">
                <a:pos x="connsiteX3" y="connsiteY3"/>
              </a:cxn>
            </a:cxnLst>
            <a:rect l="l" t="t" r="r" b="b"/>
            <a:pathLst>
              <a:path w="300446" h="907869">
                <a:moveTo>
                  <a:pt x="287383" y="0"/>
                </a:moveTo>
                <a:lnTo>
                  <a:pt x="0" y="0"/>
                </a:lnTo>
                <a:lnTo>
                  <a:pt x="0" y="907869"/>
                </a:lnTo>
                <a:lnTo>
                  <a:pt x="300446" y="907869"/>
                </a:lnTo>
              </a:path>
            </a:pathLst>
          </a:custGeom>
          <a:noFill/>
          <a:ln w="19050">
            <a:solidFill>
              <a:srgbClr val="C00000"/>
            </a:solidFill>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63891" name="ZoneTexte 33"/>
          <p:cNvSpPr txBox="1">
            <a:spLocks noChangeArrowheads="1"/>
          </p:cNvSpPr>
          <p:nvPr/>
        </p:nvSpPr>
        <p:spPr bwMode="auto">
          <a:xfrm>
            <a:off x="6474884" y="3016252"/>
            <a:ext cx="584200" cy="41063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600" b="0">
                <a:solidFill>
                  <a:srgbClr val="000000"/>
                </a:solidFill>
                <a:latin typeface="Calibri" pitchFamily="34" charset="0"/>
              </a:rPr>
              <a:t>Time</a:t>
            </a:r>
            <a:br>
              <a:rPr lang="fr-FR" altLang="en-US" sz="1600" b="0">
                <a:solidFill>
                  <a:srgbClr val="000000"/>
                </a:solidFill>
                <a:latin typeface="Calibri" pitchFamily="34" charset="0"/>
              </a:rPr>
            </a:br>
            <a:r>
              <a:rPr lang="fr-FR" altLang="en-US" sz="1600" b="0">
                <a:solidFill>
                  <a:srgbClr val="000000"/>
                </a:solidFill>
                <a:latin typeface="Calibri" pitchFamily="34" charset="0"/>
              </a:rPr>
              <a:t>to PCI?</a:t>
            </a:r>
          </a:p>
        </p:txBody>
      </p:sp>
      <p:sp>
        <p:nvSpPr>
          <p:cNvPr id="163892" name="Freeform 140"/>
          <p:cNvSpPr>
            <a:spLocks/>
          </p:cNvSpPr>
          <p:nvPr/>
        </p:nvSpPr>
        <p:spPr bwMode="auto">
          <a:xfrm>
            <a:off x="5122334" y="2844800"/>
            <a:ext cx="690033" cy="431800"/>
          </a:xfrm>
          <a:custGeom>
            <a:avLst/>
            <a:gdLst>
              <a:gd name="T0" fmla="*/ 0 w 244"/>
              <a:gd name="T1" fmla="*/ 2147483647 h 179"/>
              <a:gd name="T2" fmla="*/ 2147483647 w 244"/>
              <a:gd name="T3" fmla="*/ 2147483647 h 179"/>
              <a:gd name="T4" fmla="*/ 2147483647 w 244"/>
              <a:gd name="T5" fmla="*/ 2147483647 h 179"/>
              <a:gd name="T6" fmla="*/ 2147483647 w 244"/>
              <a:gd name="T7" fmla="*/ 2147483647 h 179"/>
              <a:gd name="T8" fmla="*/ 2147483647 w 244"/>
              <a:gd name="T9" fmla="*/ 2147483647 h 179"/>
              <a:gd name="T10" fmla="*/ 2147483647 w 244"/>
              <a:gd name="T11" fmla="*/ 0 h 179"/>
              <a:gd name="T12" fmla="*/ 2147483647 w 244"/>
              <a:gd name="T13" fmla="*/ 2147483647 h 179"/>
              <a:gd name="T14" fmla="*/ 2147483647 w 244"/>
              <a:gd name="T15" fmla="*/ 2147483647 h 179"/>
              <a:gd name="T16" fmla="*/ 2147483647 w 244"/>
              <a:gd name="T17" fmla="*/ 2147483647 h 179"/>
              <a:gd name="T18" fmla="*/ 2147483647 w 244"/>
              <a:gd name="T19" fmla="*/ 2147483647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179"/>
              <a:gd name="T32" fmla="*/ 244 w 244"/>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179">
                <a:moveTo>
                  <a:pt x="0" y="159"/>
                </a:moveTo>
                <a:cubicBezTo>
                  <a:pt x="0" y="159"/>
                  <a:pt x="13" y="159"/>
                  <a:pt x="25" y="159"/>
                </a:cubicBezTo>
                <a:cubicBezTo>
                  <a:pt x="37" y="159"/>
                  <a:pt x="57" y="155"/>
                  <a:pt x="67" y="116"/>
                </a:cubicBezTo>
                <a:cubicBezTo>
                  <a:pt x="68" y="148"/>
                  <a:pt x="71" y="179"/>
                  <a:pt x="75" y="179"/>
                </a:cubicBezTo>
                <a:cubicBezTo>
                  <a:pt x="78" y="179"/>
                  <a:pt x="88" y="107"/>
                  <a:pt x="88" y="71"/>
                </a:cubicBezTo>
                <a:cubicBezTo>
                  <a:pt x="88" y="51"/>
                  <a:pt x="93" y="0"/>
                  <a:pt x="99" y="0"/>
                </a:cubicBezTo>
                <a:cubicBezTo>
                  <a:pt x="104" y="0"/>
                  <a:pt x="106" y="30"/>
                  <a:pt x="107" y="44"/>
                </a:cubicBezTo>
                <a:cubicBezTo>
                  <a:pt x="108" y="59"/>
                  <a:pt x="114" y="82"/>
                  <a:pt x="126" y="79"/>
                </a:cubicBezTo>
                <a:cubicBezTo>
                  <a:pt x="138" y="77"/>
                  <a:pt x="157" y="55"/>
                  <a:pt x="170" y="57"/>
                </a:cubicBezTo>
                <a:cubicBezTo>
                  <a:pt x="195" y="60"/>
                  <a:pt x="214" y="79"/>
                  <a:pt x="244" y="118"/>
                </a:cubicBezTo>
              </a:path>
            </a:pathLst>
          </a:custGeom>
          <a:noFill/>
          <a:ln w="19050">
            <a:solidFill>
              <a:srgbClr val="E60000"/>
            </a:solidFill>
            <a:round/>
            <a:headEnd/>
            <a:tailEnd/>
          </a:ln>
          <a:extLst>
            <a:ext uri="{909E8E84-426E-40DD-AFC4-6F175D3DCCD1}">
              <a14:hiddenFill xmlns:a14="http://schemas.microsoft.com/office/drawing/2010/main" xmlns="">
                <a:solidFill>
                  <a:srgbClr val="FFFFFF"/>
                </a:solidFill>
              </a14:hiddenFill>
            </a:ext>
          </a:extLst>
        </p:spPr>
        <p:txBody>
          <a:bodyPr lIns="121917" tIns="60958" rIns="121917" bIns="60958"/>
          <a:lstStyle/>
          <a:p>
            <a:endParaRPr lang="en-US"/>
          </a:p>
        </p:txBody>
      </p:sp>
      <p:sp>
        <p:nvSpPr>
          <p:cNvPr id="163893" name="Freeform 140"/>
          <p:cNvSpPr>
            <a:spLocks/>
          </p:cNvSpPr>
          <p:nvPr/>
        </p:nvSpPr>
        <p:spPr bwMode="auto">
          <a:xfrm>
            <a:off x="6540501" y="4673600"/>
            <a:ext cx="690033" cy="431800"/>
          </a:xfrm>
          <a:custGeom>
            <a:avLst/>
            <a:gdLst>
              <a:gd name="T0" fmla="*/ 0 w 244"/>
              <a:gd name="T1" fmla="*/ 2147483647 h 179"/>
              <a:gd name="T2" fmla="*/ 2147483647 w 244"/>
              <a:gd name="T3" fmla="*/ 2147483647 h 179"/>
              <a:gd name="T4" fmla="*/ 2147483647 w 244"/>
              <a:gd name="T5" fmla="*/ 2147483647 h 179"/>
              <a:gd name="T6" fmla="*/ 2147483647 w 244"/>
              <a:gd name="T7" fmla="*/ 2147483647 h 179"/>
              <a:gd name="T8" fmla="*/ 2147483647 w 244"/>
              <a:gd name="T9" fmla="*/ 2147483647 h 179"/>
              <a:gd name="T10" fmla="*/ 2147483647 w 244"/>
              <a:gd name="T11" fmla="*/ 0 h 179"/>
              <a:gd name="T12" fmla="*/ 2147483647 w 244"/>
              <a:gd name="T13" fmla="*/ 2147483647 h 179"/>
              <a:gd name="T14" fmla="*/ 2147483647 w 244"/>
              <a:gd name="T15" fmla="*/ 2147483647 h 179"/>
              <a:gd name="T16" fmla="*/ 2147483647 w 244"/>
              <a:gd name="T17" fmla="*/ 2147483647 h 179"/>
              <a:gd name="T18" fmla="*/ 2147483647 w 244"/>
              <a:gd name="T19" fmla="*/ 2147483647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179"/>
              <a:gd name="T32" fmla="*/ 244 w 244"/>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179">
                <a:moveTo>
                  <a:pt x="0" y="159"/>
                </a:moveTo>
                <a:cubicBezTo>
                  <a:pt x="0" y="159"/>
                  <a:pt x="13" y="159"/>
                  <a:pt x="25" y="159"/>
                </a:cubicBezTo>
                <a:cubicBezTo>
                  <a:pt x="37" y="159"/>
                  <a:pt x="57" y="155"/>
                  <a:pt x="67" y="116"/>
                </a:cubicBezTo>
                <a:cubicBezTo>
                  <a:pt x="68" y="148"/>
                  <a:pt x="71" y="179"/>
                  <a:pt x="75" y="179"/>
                </a:cubicBezTo>
                <a:cubicBezTo>
                  <a:pt x="78" y="179"/>
                  <a:pt x="88" y="107"/>
                  <a:pt x="88" y="71"/>
                </a:cubicBezTo>
                <a:cubicBezTo>
                  <a:pt x="88" y="51"/>
                  <a:pt x="93" y="0"/>
                  <a:pt x="99" y="0"/>
                </a:cubicBezTo>
                <a:cubicBezTo>
                  <a:pt x="104" y="0"/>
                  <a:pt x="106" y="30"/>
                  <a:pt x="107" y="44"/>
                </a:cubicBezTo>
                <a:cubicBezTo>
                  <a:pt x="108" y="59"/>
                  <a:pt x="114" y="82"/>
                  <a:pt x="126" y="79"/>
                </a:cubicBezTo>
                <a:cubicBezTo>
                  <a:pt x="138" y="77"/>
                  <a:pt x="157" y="55"/>
                  <a:pt x="170" y="57"/>
                </a:cubicBezTo>
                <a:cubicBezTo>
                  <a:pt x="195" y="60"/>
                  <a:pt x="214" y="79"/>
                  <a:pt x="244" y="118"/>
                </a:cubicBezTo>
              </a:path>
            </a:pathLst>
          </a:custGeom>
          <a:noFill/>
          <a:ln w="19050">
            <a:solidFill>
              <a:srgbClr val="E60000"/>
            </a:solidFill>
            <a:round/>
            <a:headEnd/>
            <a:tailEnd/>
          </a:ln>
          <a:extLst>
            <a:ext uri="{909E8E84-426E-40DD-AFC4-6F175D3DCCD1}">
              <a14:hiddenFill xmlns:a14="http://schemas.microsoft.com/office/drawing/2010/main" xmlns="">
                <a:solidFill>
                  <a:srgbClr val="FFFFFF"/>
                </a:solidFill>
              </a14:hiddenFill>
            </a:ext>
          </a:extLst>
        </p:spPr>
        <p:txBody>
          <a:bodyPr lIns="121917" tIns="60958" rIns="121917" bIns="60958"/>
          <a:lstStyle/>
          <a:p>
            <a:endParaRPr lang="en-US"/>
          </a:p>
        </p:txBody>
      </p:sp>
      <p:grpSp>
        <p:nvGrpSpPr>
          <p:cNvPr id="163894" name="Groupe 73"/>
          <p:cNvGrpSpPr>
            <a:grpSpLocks noChangeAspect="1"/>
          </p:cNvGrpSpPr>
          <p:nvPr/>
        </p:nvGrpSpPr>
        <p:grpSpPr bwMode="auto">
          <a:xfrm>
            <a:off x="986367" y="2992967"/>
            <a:ext cx="1293284" cy="1297517"/>
            <a:chOff x="2667000" y="1768476"/>
            <a:chExt cx="779462" cy="781050"/>
          </a:xfrm>
        </p:grpSpPr>
        <p:sp>
          <p:nvSpPr>
            <p:cNvPr id="163989" name="Freeform 9"/>
            <p:cNvSpPr>
              <a:spLocks/>
            </p:cNvSpPr>
            <p:nvPr/>
          </p:nvSpPr>
          <p:spPr bwMode="auto">
            <a:xfrm>
              <a:off x="3181350" y="2106613"/>
              <a:ext cx="6350" cy="26988"/>
            </a:xfrm>
            <a:custGeom>
              <a:avLst/>
              <a:gdLst>
                <a:gd name="T0" fmla="*/ 0 w 3"/>
                <a:gd name="T1" fmla="*/ 2147483647 h 13"/>
                <a:gd name="T2" fmla="*/ 2147483647 w 3"/>
                <a:gd name="T3" fmla="*/ 0 h 13"/>
                <a:gd name="T4" fmla="*/ 0 w 3"/>
                <a:gd name="T5" fmla="*/ 2147483647 h 13"/>
                <a:gd name="T6" fmla="*/ 0 60000 65536"/>
                <a:gd name="T7" fmla="*/ 0 60000 65536"/>
                <a:gd name="T8" fmla="*/ 0 60000 65536"/>
                <a:gd name="T9" fmla="*/ 0 w 3"/>
                <a:gd name="T10" fmla="*/ 0 h 13"/>
                <a:gd name="T11" fmla="*/ 3 w 3"/>
                <a:gd name="T12" fmla="*/ 13 h 13"/>
              </a:gdLst>
              <a:ahLst/>
              <a:cxnLst>
                <a:cxn ang="T6">
                  <a:pos x="T0" y="T1"/>
                </a:cxn>
                <a:cxn ang="T7">
                  <a:pos x="T2" y="T3"/>
                </a:cxn>
                <a:cxn ang="T8">
                  <a:pos x="T4" y="T5"/>
                </a:cxn>
              </a:cxnLst>
              <a:rect l="T9" t="T10" r="T11" b="T12"/>
              <a:pathLst>
                <a:path w="3" h="13">
                  <a:moveTo>
                    <a:pt x="0" y="13"/>
                  </a:moveTo>
                  <a:cubicBezTo>
                    <a:pt x="1" y="10"/>
                    <a:pt x="1" y="2"/>
                    <a:pt x="3" y="0"/>
                  </a:cubicBezTo>
                  <a:cubicBezTo>
                    <a:pt x="0" y="2"/>
                    <a:pt x="0" y="10"/>
                    <a:pt x="0" y="13"/>
                  </a:cubicBezTo>
                </a:path>
              </a:pathLst>
            </a:custGeom>
            <a:solidFill>
              <a:srgbClr val="000000"/>
            </a:solidFill>
            <a:ln w="1588">
              <a:solidFill>
                <a:srgbClr val="1D1D1B"/>
              </a:solidFill>
              <a:miter lim="800000"/>
              <a:headEnd/>
              <a:tailEnd/>
            </a:ln>
          </p:spPr>
          <p:txBody>
            <a:bodyPr/>
            <a:lstStyle/>
            <a:p>
              <a:endParaRPr lang="en-US"/>
            </a:p>
          </p:txBody>
        </p:sp>
        <p:sp>
          <p:nvSpPr>
            <p:cNvPr id="163990" name="Freeform 10"/>
            <p:cNvSpPr>
              <a:spLocks/>
            </p:cNvSpPr>
            <p:nvPr/>
          </p:nvSpPr>
          <p:spPr bwMode="auto">
            <a:xfrm>
              <a:off x="3181350" y="2106613"/>
              <a:ext cx="6350" cy="26988"/>
            </a:xfrm>
            <a:custGeom>
              <a:avLst/>
              <a:gdLst>
                <a:gd name="T0" fmla="*/ 0 w 3"/>
                <a:gd name="T1" fmla="*/ 2147483647 h 13"/>
                <a:gd name="T2" fmla="*/ 2147483647 w 3"/>
                <a:gd name="T3" fmla="*/ 0 h 13"/>
                <a:gd name="T4" fmla="*/ 0 w 3"/>
                <a:gd name="T5" fmla="*/ 2147483647 h 13"/>
                <a:gd name="T6" fmla="*/ 0 60000 65536"/>
                <a:gd name="T7" fmla="*/ 0 60000 65536"/>
                <a:gd name="T8" fmla="*/ 0 60000 65536"/>
                <a:gd name="T9" fmla="*/ 0 w 3"/>
                <a:gd name="T10" fmla="*/ 0 h 13"/>
                <a:gd name="T11" fmla="*/ 3 w 3"/>
                <a:gd name="T12" fmla="*/ 13 h 13"/>
              </a:gdLst>
              <a:ahLst/>
              <a:cxnLst>
                <a:cxn ang="T6">
                  <a:pos x="T0" y="T1"/>
                </a:cxn>
                <a:cxn ang="T7">
                  <a:pos x="T2" y="T3"/>
                </a:cxn>
                <a:cxn ang="T8">
                  <a:pos x="T4" y="T5"/>
                </a:cxn>
              </a:cxnLst>
              <a:rect l="T9" t="T10" r="T11" b="T12"/>
              <a:pathLst>
                <a:path w="3" h="13">
                  <a:moveTo>
                    <a:pt x="0" y="13"/>
                  </a:moveTo>
                  <a:cubicBezTo>
                    <a:pt x="1" y="10"/>
                    <a:pt x="1" y="2"/>
                    <a:pt x="3" y="0"/>
                  </a:cubicBezTo>
                  <a:cubicBezTo>
                    <a:pt x="0" y="2"/>
                    <a:pt x="0" y="10"/>
                    <a:pt x="0" y="13"/>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991" name="Freeform 11"/>
            <p:cNvSpPr>
              <a:spLocks/>
            </p:cNvSpPr>
            <p:nvPr/>
          </p:nvSpPr>
          <p:spPr bwMode="auto">
            <a:xfrm>
              <a:off x="3148013" y="2114551"/>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solidFill>
              <a:srgbClr val="000000"/>
            </a:solidFill>
            <a:ln w="1588">
              <a:solidFill>
                <a:srgbClr val="1D1D1B"/>
              </a:solidFill>
              <a:miter lim="800000"/>
              <a:headEnd/>
              <a:tailEnd/>
            </a:ln>
          </p:spPr>
          <p:txBody>
            <a:bodyPr/>
            <a:lstStyle/>
            <a:p>
              <a:endParaRPr lang="en-US"/>
            </a:p>
          </p:txBody>
        </p:sp>
        <p:sp>
          <p:nvSpPr>
            <p:cNvPr id="163992" name="Freeform 12"/>
            <p:cNvSpPr>
              <a:spLocks/>
            </p:cNvSpPr>
            <p:nvPr/>
          </p:nvSpPr>
          <p:spPr bwMode="auto">
            <a:xfrm>
              <a:off x="3148013" y="2114551"/>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993" name="Freeform 13"/>
            <p:cNvSpPr>
              <a:spLocks/>
            </p:cNvSpPr>
            <p:nvPr/>
          </p:nvSpPr>
          <p:spPr bwMode="auto">
            <a:xfrm>
              <a:off x="3095625" y="2114551"/>
              <a:ext cx="52387" cy="28575"/>
            </a:xfrm>
            <a:custGeom>
              <a:avLst/>
              <a:gdLst>
                <a:gd name="T0" fmla="*/ 0 w 24"/>
                <a:gd name="T1" fmla="*/ 2147483647 h 13"/>
                <a:gd name="T2" fmla="*/ 2147483647 w 24"/>
                <a:gd name="T3" fmla="*/ 2147483647 h 13"/>
                <a:gd name="T4" fmla="*/ 2147483647 w 24"/>
                <a:gd name="T5" fmla="*/ 2147483647 h 13"/>
                <a:gd name="T6" fmla="*/ 2147483647 w 24"/>
                <a:gd name="T7" fmla="*/ 0 h 13"/>
                <a:gd name="T8" fmla="*/ 2147483647 w 24"/>
                <a:gd name="T9" fmla="*/ 2147483647 h 13"/>
                <a:gd name="T10" fmla="*/ 0 w 24"/>
                <a:gd name="T11" fmla="*/ 2147483647 h 13"/>
                <a:gd name="T12" fmla="*/ 0 60000 65536"/>
                <a:gd name="T13" fmla="*/ 0 60000 65536"/>
                <a:gd name="T14" fmla="*/ 0 60000 65536"/>
                <a:gd name="T15" fmla="*/ 0 60000 65536"/>
                <a:gd name="T16" fmla="*/ 0 60000 65536"/>
                <a:gd name="T17" fmla="*/ 0 60000 65536"/>
                <a:gd name="T18" fmla="*/ 0 w 24"/>
                <a:gd name="T19" fmla="*/ 0 h 13"/>
                <a:gd name="T20" fmla="*/ 24 w 2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4" h="13">
                  <a:moveTo>
                    <a:pt x="0" y="13"/>
                  </a:moveTo>
                  <a:cubicBezTo>
                    <a:pt x="2" y="11"/>
                    <a:pt x="5" y="5"/>
                    <a:pt x="11" y="3"/>
                  </a:cubicBezTo>
                  <a:cubicBezTo>
                    <a:pt x="14" y="2"/>
                    <a:pt x="17" y="3"/>
                    <a:pt x="19" y="3"/>
                  </a:cubicBezTo>
                  <a:cubicBezTo>
                    <a:pt x="21" y="3"/>
                    <a:pt x="23" y="1"/>
                    <a:pt x="24" y="0"/>
                  </a:cubicBezTo>
                  <a:cubicBezTo>
                    <a:pt x="22" y="3"/>
                    <a:pt x="16" y="1"/>
                    <a:pt x="11" y="2"/>
                  </a:cubicBezTo>
                  <a:cubicBezTo>
                    <a:pt x="4" y="4"/>
                    <a:pt x="2" y="11"/>
                    <a:pt x="0" y="13"/>
                  </a:cubicBezTo>
                </a:path>
              </a:pathLst>
            </a:custGeom>
            <a:solidFill>
              <a:srgbClr val="000000"/>
            </a:solidFill>
            <a:ln w="1588">
              <a:solidFill>
                <a:srgbClr val="1D1D1B"/>
              </a:solidFill>
              <a:miter lim="800000"/>
              <a:headEnd/>
              <a:tailEnd/>
            </a:ln>
          </p:spPr>
          <p:txBody>
            <a:bodyPr/>
            <a:lstStyle/>
            <a:p>
              <a:endParaRPr lang="en-US"/>
            </a:p>
          </p:txBody>
        </p:sp>
        <p:sp>
          <p:nvSpPr>
            <p:cNvPr id="163994" name="Freeform 14"/>
            <p:cNvSpPr>
              <a:spLocks/>
            </p:cNvSpPr>
            <p:nvPr/>
          </p:nvSpPr>
          <p:spPr bwMode="auto">
            <a:xfrm>
              <a:off x="3095625" y="2114551"/>
              <a:ext cx="52387" cy="28575"/>
            </a:xfrm>
            <a:custGeom>
              <a:avLst/>
              <a:gdLst>
                <a:gd name="T0" fmla="*/ 0 w 24"/>
                <a:gd name="T1" fmla="*/ 2147483647 h 13"/>
                <a:gd name="T2" fmla="*/ 2147483647 w 24"/>
                <a:gd name="T3" fmla="*/ 2147483647 h 13"/>
                <a:gd name="T4" fmla="*/ 2147483647 w 24"/>
                <a:gd name="T5" fmla="*/ 2147483647 h 13"/>
                <a:gd name="T6" fmla="*/ 2147483647 w 24"/>
                <a:gd name="T7" fmla="*/ 0 h 13"/>
                <a:gd name="T8" fmla="*/ 2147483647 w 24"/>
                <a:gd name="T9" fmla="*/ 2147483647 h 13"/>
                <a:gd name="T10" fmla="*/ 0 w 24"/>
                <a:gd name="T11" fmla="*/ 2147483647 h 13"/>
                <a:gd name="T12" fmla="*/ 0 60000 65536"/>
                <a:gd name="T13" fmla="*/ 0 60000 65536"/>
                <a:gd name="T14" fmla="*/ 0 60000 65536"/>
                <a:gd name="T15" fmla="*/ 0 60000 65536"/>
                <a:gd name="T16" fmla="*/ 0 60000 65536"/>
                <a:gd name="T17" fmla="*/ 0 60000 65536"/>
                <a:gd name="T18" fmla="*/ 0 w 24"/>
                <a:gd name="T19" fmla="*/ 0 h 13"/>
                <a:gd name="T20" fmla="*/ 24 w 2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4" h="13">
                  <a:moveTo>
                    <a:pt x="0" y="13"/>
                  </a:moveTo>
                  <a:cubicBezTo>
                    <a:pt x="2" y="11"/>
                    <a:pt x="5" y="5"/>
                    <a:pt x="11" y="3"/>
                  </a:cubicBezTo>
                  <a:cubicBezTo>
                    <a:pt x="14" y="2"/>
                    <a:pt x="17" y="3"/>
                    <a:pt x="19" y="3"/>
                  </a:cubicBezTo>
                  <a:cubicBezTo>
                    <a:pt x="21" y="3"/>
                    <a:pt x="23" y="1"/>
                    <a:pt x="24" y="0"/>
                  </a:cubicBezTo>
                  <a:cubicBezTo>
                    <a:pt x="22" y="3"/>
                    <a:pt x="16" y="1"/>
                    <a:pt x="11" y="2"/>
                  </a:cubicBezTo>
                  <a:cubicBezTo>
                    <a:pt x="4" y="4"/>
                    <a:pt x="2" y="11"/>
                    <a:pt x="0" y="13"/>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995" name="Freeform 15"/>
            <p:cNvSpPr>
              <a:spLocks/>
            </p:cNvSpPr>
            <p:nvPr/>
          </p:nvSpPr>
          <p:spPr bwMode="auto">
            <a:xfrm>
              <a:off x="3111500" y="2130426"/>
              <a:ext cx="55562" cy="52388"/>
            </a:xfrm>
            <a:custGeom>
              <a:avLst/>
              <a:gdLst>
                <a:gd name="T0" fmla="*/ 2147483647 w 26"/>
                <a:gd name="T1" fmla="*/ 2147483647 h 25"/>
                <a:gd name="T2" fmla="*/ 2147483647 w 26"/>
                <a:gd name="T3" fmla="*/ 2147483647 h 25"/>
                <a:gd name="T4" fmla="*/ 2147483647 w 26"/>
                <a:gd name="T5" fmla="*/ 0 h 25"/>
                <a:gd name="T6" fmla="*/ 2147483647 w 26"/>
                <a:gd name="T7" fmla="*/ 2147483647 h 25"/>
                <a:gd name="T8" fmla="*/ 2147483647 w 26"/>
                <a:gd name="T9" fmla="*/ 2147483647 h 25"/>
                <a:gd name="T10" fmla="*/ 0 w 26"/>
                <a:gd name="T11" fmla="*/ 2147483647 h 25"/>
                <a:gd name="T12" fmla="*/ 2147483647 w 26"/>
                <a:gd name="T13" fmla="*/ 2147483647 h 25"/>
                <a:gd name="T14" fmla="*/ 2147483647 w 26"/>
                <a:gd name="T15" fmla="*/ 2147483647 h 25"/>
                <a:gd name="T16" fmla="*/ 2147483647 w 26"/>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21" y="7"/>
                  </a:moveTo>
                  <a:cubicBezTo>
                    <a:pt x="20" y="9"/>
                    <a:pt x="16" y="15"/>
                    <a:pt x="11" y="13"/>
                  </a:cubicBezTo>
                  <a:cubicBezTo>
                    <a:pt x="5" y="10"/>
                    <a:pt x="4" y="4"/>
                    <a:pt x="4" y="0"/>
                  </a:cubicBezTo>
                  <a:cubicBezTo>
                    <a:pt x="3" y="3"/>
                    <a:pt x="4" y="11"/>
                    <a:pt x="10" y="14"/>
                  </a:cubicBezTo>
                  <a:cubicBezTo>
                    <a:pt x="12" y="15"/>
                    <a:pt x="13" y="15"/>
                    <a:pt x="15" y="14"/>
                  </a:cubicBezTo>
                  <a:cubicBezTo>
                    <a:pt x="9" y="18"/>
                    <a:pt x="3" y="21"/>
                    <a:pt x="0" y="19"/>
                  </a:cubicBezTo>
                  <a:cubicBezTo>
                    <a:pt x="6" y="25"/>
                    <a:pt x="23" y="11"/>
                    <a:pt x="26" y="9"/>
                  </a:cubicBezTo>
                  <a:cubicBezTo>
                    <a:pt x="25" y="9"/>
                    <a:pt x="22" y="10"/>
                    <a:pt x="19" y="12"/>
                  </a:cubicBezTo>
                  <a:cubicBezTo>
                    <a:pt x="20" y="10"/>
                    <a:pt x="21" y="8"/>
                    <a:pt x="21" y="7"/>
                  </a:cubicBezTo>
                </a:path>
              </a:pathLst>
            </a:custGeom>
            <a:solidFill>
              <a:srgbClr val="000000"/>
            </a:solidFill>
            <a:ln w="1588">
              <a:solidFill>
                <a:srgbClr val="1D1D1B"/>
              </a:solidFill>
              <a:miter lim="800000"/>
              <a:headEnd/>
              <a:tailEnd/>
            </a:ln>
          </p:spPr>
          <p:txBody>
            <a:bodyPr/>
            <a:lstStyle/>
            <a:p>
              <a:endParaRPr lang="en-US"/>
            </a:p>
          </p:txBody>
        </p:sp>
        <p:sp>
          <p:nvSpPr>
            <p:cNvPr id="163996" name="Freeform 16"/>
            <p:cNvSpPr>
              <a:spLocks/>
            </p:cNvSpPr>
            <p:nvPr/>
          </p:nvSpPr>
          <p:spPr bwMode="auto">
            <a:xfrm>
              <a:off x="3111500" y="2130426"/>
              <a:ext cx="55562" cy="52388"/>
            </a:xfrm>
            <a:custGeom>
              <a:avLst/>
              <a:gdLst>
                <a:gd name="T0" fmla="*/ 2147483647 w 26"/>
                <a:gd name="T1" fmla="*/ 2147483647 h 25"/>
                <a:gd name="T2" fmla="*/ 2147483647 w 26"/>
                <a:gd name="T3" fmla="*/ 2147483647 h 25"/>
                <a:gd name="T4" fmla="*/ 2147483647 w 26"/>
                <a:gd name="T5" fmla="*/ 0 h 25"/>
                <a:gd name="T6" fmla="*/ 2147483647 w 26"/>
                <a:gd name="T7" fmla="*/ 2147483647 h 25"/>
                <a:gd name="T8" fmla="*/ 2147483647 w 26"/>
                <a:gd name="T9" fmla="*/ 2147483647 h 25"/>
                <a:gd name="T10" fmla="*/ 0 w 26"/>
                <a:gd name="T11" fmla="*/ 2147483647 h 25"/>
                <a:gd name="T12" fmla="*/ 2147483647 w 26"/>
                <a:gd name="T13" fmla="*/ 2147483647 h 25"/>
                <a:gd name="T14" fmla="*/ 2147483647 w 26"/>
                <a:gd name="T15" fmla="*/ 2147483647 h 25"/>
                <a:gd name="T16" fmla="*/ 2147483647 w 26"/>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21" y="7"/>
                  </a:moveTo>
                  <a:cubicBezTo>
                    <a:pt x="20" y="9"/>
                    <a:pt x="16" y="15"/>
                    <a:pt x="11" y="13"/>
                  </a:cubicBezTo>
                  <a:cubicBezTo>
                    <a:pt x="5" y="10"/>
                    <a:pt x="4" y="4"/>
                    <a:pt x="4" y="0"/>
                  </a:cubicBezTo>
                  <a:cubicBezTo>
                    <a:pt x="3" y="3"/>
                    <a:pt x="4" y="11"/>
                    <a:pt x="10" y="14"/>
                  </a:cubicBezTo>
                  <a:cubicBezTo>
                    <a:pt x="12" y="15"/>
                    <a:pt x="13" y="15"/>
                    <a:pt x="15" y="14"/>
                  </a:cubicBezTo>
                  <a:cubicBezTo>
                    <a:pt x="9" y="18"/>
                    <a:pt x="3" y="21"/>
                    <a:pt x="0" y="19"/>
                  </a:cubicBezTo>
                  <a:cubicBezTo>
                    <a:pt x="6" y="25"/>
                    <a:pt x="23" y="11"/>
                    <a:pt x="26" y="9"/>
                  </a:cubicBezTo>
                  <a:cubicBezTo>
                    <a:pt x="25" y="9"/>
                    <a:pt x="22" y="10"/>
                    <a:pt x="19" y="12"/>
                  </a:cubicBezTo>
                  <a:cubicBezTo>
                    <a:pt x="20" y="10"/>
                    <a:pt x="21" y="8"/>
                    <a:pt x="21" y="7"/>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997" name="Freeform 17"/>
            <p:cNvSpPr>
              <a:spLocks/>
            </p:cNvSpPr>
            <p:nvPr/>
          </p:nvSpPr>
          <p:spPr bwMode="auto">
            <a:xfrm>
              <a:off x="3127375" y="2055813"/>
              <a:ext cx="52387" cy="49213"/>
            </a:xfrm>
            <a:custGeom>
              <a:avLst/>
              <a:gdLst>
                <a:gd name="T0" fmla="*/ 2147483647 w 24"/>
                <a:gd name="T1" fmla="*/ 2147483647 h 23"/>
                <a:gd name="T2" fmla="*/ 0 w 24"/>
                <a:gd name="T3" fmla="*/ 2147483647 h 23"/>
                <a:gd name="T4" fmla="*/ 2147483647 w 24"/>
                <a:gd name="T5" fmla="*/ 2147483647 h 23"/>
                <a:gd name="T6" fmla="*/ 2147483647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0 h 23"/>
                <a:gd name="T18" fmla="*/ 2147483647 w 24"/>
                <a:gd name="T19" fmla="*/ 2147483647 h 23"/>
                <a:gd name="T20" fmla="*/ 2147483647 w 24"/>
                <a:gd name="T21" fmla="*/ 2147483647 h 23"/>
                <a:gd name="T22" fmla="*/ 2147483647 w 24"/>
                <a:gd name="T23" fmla="*/ 214748364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3"/>
                <a:gd name="T38" fmla="*/ 24 w 24"/>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3">
                  <a:moveTo>
                    <a:pt x="6" y="17"/>
                  </a:moveTo>
                  <a:cubicBezTo>
                    <a:pt x="3" y="13"/>
                    <a:pt x="1" y="9"/>
                    <a:pt x="0" y="6"/>
                  </a:cubicBezTo>
                  <a:cubicBezTo>
                    <a:pt x="1" y="9"/>
                    <a:pt x="2" y="14"/>
                    <a:pt x="5" y="18"/>
                  </a:cubicBezTo>
                  <a:cubicBezTo>
                    <a:pt x="8" y="23"/>
                    <a:pt x="14" y="22"/>
                    <a:pt x="15" y="21"/>
                  </a:cubicBezTo>
                  <a:cubicBezTo>
                    <a:pt x="17" y="22"/>
                    <a:pt x="19" y="22"/>
                    <a:pt x="21" y="20"/>
                  </a:cubicBezTo>
                  <a:cubicBezTo>
                    <a:pt x="23" y="18"/>
                    <a:pt x="24" y="15"/>
                    <a:pt x="24" y="14"/>
                  </a:cubicBezTo>
                  <a:cubicBezTo>
                    <a:pt x="23" y="15"/>
                    <a:pt x="22" y="17"/>
                    <a:pt x="20" y="19"/>
                  </a:cubicBezTo>
                  <a:cubicBezTo>
                    <a:pt x="18" y="22"/>
                    <a:pt x="14" y="20"/>
                    <a:pt x="13" y="16"/>
                  </a:cubicBezTo>
                  <a:cubicBezTo>
                    <a:pt x="11" y="10"/>
                    <a:pt x="10" y="1"/>
                    <a:pt x="5" y="0"/>
                  </a:cubicBezTo>
                  <a:cubicBezTo>
                    <a:pt x="9" y="2"/>
                    <a:pt x="9" y="10"/>
                    <a:pt x="12" y="17"/>
                  </a:cubicBezTo>
                  <a:cubicBezTo>
                    <a:pt x="12" y="19"/>
                    <a:pt x="14" y="20"/>
                    <a:pt x="15" y="21"/>
                  </a:cubicBezTo>
                  <a:cubicBezTo>
                    <a:pt x="13" y="22"/>
                    <a:pt x="9" y="22"/>
                    <a:pt x="6" y="17"/>
                  </a:cubicBezTo>
                </a:path>
              </a:pathLst>
            </a:custGeom>
            <a:solidFill>
              <a:srgbClr val="000000"/>
            </a:solidFill>
            <a:ln w="1588">
              <a:solidFill>
                <a:srgbClr val="1D1D1B"/>
              </a:solidFill>
              <a:miter lim="800000"/>
              <a:headEnd/>
              <a:tailEnd/>
            </a:ln>
          </p:spPr>
          <p:txBody>
            <a:bodyPr/>
            <a:lstStyle/>
            <a:p>
              <a:endParaRPr lang="en-US"/>
            </a:p>
          </p:txBody>
        </p:sp>
        <p:sp>
          <p:nvSpPr>
            <p:cNvPr id="163998" name="Freeform 18"/>
            <p:cNvSpPr>
              <a:spLocks/>
            </p:cNvSpPr>
            <p:nvPr/>
          </p:nvSpPr>
          <p:spPr bwMode="auto">
            <a:xfrm>
              <a:off x="3127375" y="2055813"/>
              <a:ext cx="52387" cy="49213"/>
            </a:xfrm>
            <a:custGeom>
              <a:avLst/>
              <a:gdLst>
                <a:gd name="T0" fmla="*/ 2147483647 w 24"/>
                <a:gd name="T1" fmla="*/ 2147483647 h 23"/>
                <a:gd name="T2" fmla="*/ 0 w 24"/>
                <a:gd name="T3" fmla="*/ 2147483647 h 23"/>
                <a:gd name="T4" fmla="*/ 2147483647 w 24"/>
                <a:gd name="T5" fmla="*/ 2147483647 h 23"/>
                <a:gd name="T6" fmla="*/ 2147483647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0 h 23"/>
                <a:gd name="T18" fmla="*/ 2147483647 w 24"/>
                <a:gd name="T19" fmla="*/ 2147483647 h 23"/>
                <a:gd name="T20" fmla="*/ 2147483647 w 24"/>
                <a:gd name="T21" fmla="*/ 2147483647 h 23"/>
                <a:gd name="T22" fmla="*/ 2147483647 w 24"/>
                <a:gd name="T23" fmla="*/ 214748364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3"/>
                <a:gd name="T38" fmla="*/ 24 w 24"/>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3">
                  <a:moveTo>
                    <a:pt x="6" y="17"/>
                  </a:moveTo>
                  <a:cubicBezTo>
                    <a:pt x="3" y="13"/>
                    <a:pt x="1" y="9"/>
                    <a:pt x="0" y="6"/>
                  </a:cubicBezTo>
                  <a:cubicBezTo>
                    <a:pt x="1" y="9"/>
                    <a:pt x="2" y="14"/>
                    <a:pt x="5" y="18"/>
                  </a:cubicBezTo>
                  <a:cubicBezTo>
                    <a:pt x="8" y="23"/>
                    <a:pt x="14" y="22"/>
                    <a:pt x="15" y="21"/>
                  </a:cubicBezTo>
                  <a:cubicBezTo>
                    <a:pt x="17" y="22"/>
                    <a:pt x="19" y="22"/>
                    <a:pt x="21" y="20"/>
                  </a:cubicBezTo>
                  <a:cubicBezTo>
                    <a:pt x="23" y="18"/>
                    <a:pt x="24" y="15"/>
                    <a:pt x="24" y="14"/>
                  </a:cubicBezTo>
                  <a:cubicBezTo>
                    <a:pt x="23" y="15"/>
                    <a:pt x="22" y="17"/>
                    <a:pt x="20" y="19"/>
                  </a:cubicBezTo>
                  <a:cubicBezTo>
                    <a:pt x="18" y="22"/>
                    <a:pt x="14" y="20"/>
                    <a:pt x="13" y="16"/>
                  </a:cubicBezTo>
                  <a:cubicBezTo>
                    <a:pt x="11" y="10"/>
                    <a:pt x="10" y="1"/>
                    <a:pt x="5" y="0"/>
                  </a:cubicBezTo>
                  <a:cubicBezTo>
                    <a:pt x="9" y="2"/>
                    <a:pt x="9" y="10"/>
                    <a:pt x="12" y="17"/>
                  </a:cubicBezTo>
                  <a:cubicBezTo>
                    <a:pt x="12" y="19"/>
                    <a:pt x="14" y="20"/>
                    <a:pt x="15" y="21"/>
                  </a:cubicBezTo>
                  <a:cubicBezTo>
                    <a:pt x="13" y="22"/>
                    <a:pt x="9" y="22"/>
                    <a:pt x="6" y="17"/>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999" name="Freeform 19"/>
            <p:cNvSpPr>
              <a:spLocks/>
            </p:cNvSpPr>
            <p:nvPr/>
          </p:nvSpPr>
          <p:spPr bwMode="auto">
            <a:xfrm>
              <a:off x="3111500" y="2074863"/>
              <a:ext cx="26987" cy="20638"/>
            </a:xfrm>
            <a:custGeom>
              <a:avLst/>
              <a:gdLst>
                <a:gd name="T0" fmla="*/ 0 w 13"/>
                <a:gd name="T1" fmla="*/ 0 h 10"/>
                <a:gd name="T2" fmla="*/ 2147483647 w 13"/>
                <a:gd name="T3" fmla="*/ 2147483647 h 10"/>
                <a:gd name="T4" fmla="*/ 0 w 13"/>
                <a:gd name="T5" fmla="*/ 0 h 10"/>
                <a:gd name="T6" fmla="*/ 0 60000 65536"/>
                <a:gd name="T7" fmla="*/ 0 60000 65536"/>
                <a:gd name="T8" fmla="*/ 0 60000 65536"/>
                <a:gd name="T9" fmla="*/ 0 w 13"/>
                <a:gd name="T10" fmla="*/ 0 h 10"/>
                <a:gd name="T11" fmla="*/ 13 w 13"/>
                <a:gd name="T12" fmla="*/ 10 h 10"/>
              </a:gdLst>
              <a:ahLst/>
              <a:cxnLst>
                <a:cxn ang="T6">
                  <a:pos x="T0" y="T1"/>
                </a:cxn>
                <a:cxn ang="T7">
                  <a:pos x="T2" y="T3"/>
                </a:cxn>
                <a:cxn ang="T8">
                  <a:pos x="T4" y="T5"/>
                </a:cxn>
              </a:cxnLst>
              <a:rect l="T9" t="T10" r="T11" b="T12"/>
              <a:pathLst>
                <a:path w="13" h="10">
                  <a:moveTo>
                    <a:pt x="0" y="0"/>
                  </a:moveTo>
                  <a:cubicBezTo>
                    <a:pt x="1" y="4"/>
                    <a:pt x="11" y="10"/>
                    <a:pt x="13" y="10"/>
                  </a:cubicBezTo>
                  <a:cubicBezTo>
                    <a:pt x="11" y="8"/>
                    <a:pt x="3" y="3"/>
                    <a:pt x="0" y="0"/>
                  </a:cubicBezTo>
                </a:path>
              </a:pathLst>
            </a:custGeom>
            <a:solidFill>
              <a:srgbClr val="000000"/>
            </a:solidFill>
            <a:ln w="1588">
              <a:solidFill>
                <a:srgbClr val="1D1D1B"/>
              </a:solidFill>
              <a:miter lim="800000"/>
              <a:headEnd/>
              <a:tailEnd/>
            </a:ln>
          </p:spPr>
          <p:txBody>
            <a:bodyPr/>
            <a:lstStyle/>
            <a:p>
              <a:endParaRPr lang="en-US"/>
            </a:p>
          </p:txBody>
        </p:sp>
        <p:sp>
          <p:nvSpPr>
            <p:cNvPr id="164000" name="Freeform 20"/>
            <p:cNvSpPr>
              <a:spLocks/>
            </p:cNvSpPr>
            <p:nvPr/>
          </p:nvSpPr>
          <p:spPr bwMode="auto">
            <a:xfrm>
              <a:off x="3111500" y="2074863"/>
              <a:ext cx="26987" cy="20638"/>
            </a:xfrm>
            <a:custGeom>
              <a:avLst/>
              <a:gdLst>
                <a:gd name="T0" fmla="*/ 0 w 13"/>
                <a:gd name="T1" fmla="*/ 0 h 10"/>
                <a:gd name="T2" fmla="*/ 2147483647 w 13"/>
                <a:gd name="T3" fmla="*/ 2147483647 h 10"/>
                <a:gd name="T4" fmla="*/ 0 w 13"/>
                <a:gd name="T5" fmla="*/ 0 h 10"/>
                <a:gd name="T6" fmla="*/ 0 60000 65536"/>
                <a:gd name="T7" fmla="*/ 0 60000 65536"/>
                <a:gd name="T8" fmla="*/ 0 60000 65536"/>
                <a:gd name="T9" fmla="*/ 0 w 13"/>
                <a:gd name="T10" fmla="*/ 0 h 10"/>
                <a:gd name="T11" fmla="*/ 13 w 13"/>
                <a:gd name="T12" fmla="*/ 10 h 10"/>
              </a:gdLst>
              <a:ahLst/>
              <a:cxnLst>
                <a:cxn ang="T6">
                  <a:pos x="T0" y="T1"/>
                </a:cxn>
                <a:cxn ang="T7">
                  <a:pos x="T2" y="T3"/>
                </a:cxn>
                <a:cxn ang="T8">
                  <a:pos x="T4" y="T5"/>
                </a:cxn>
              </a:cxnLst>
              <a:rect l="T9" t="T10" r="T11" b="T12"/>
              <a:pathLst>
                <a:path w="13" h="10">
                  <a:moveTo>
                    <a:pt x="0" y="0"/>
                  </a:moveTo>
                  <a:cubicBezTo>
                    <a:pt x="1" y="4"/>
                    <a:pt x="11" y="10"/>
                    <a:pt x="13" y="10"/>
                  </a:cubicBezTo>
                  <a:cubicBezTo>
                    <a:pt x="11" y="8"/>
                    <a:pt x="3" y="3"/>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01" name="Freeform 21"/>
            <p:cNvSpPr>
              <a:spLocks/>
            </p:cNvSpPr>
            <p:nvPr/>
          </p:nvSpPr>
          <p:spPr bwMode="auto">
            <a:xfrm>
              <a:off x="3032126" y="1885951"/>
              <a:ext cx="141287" cy="165100"/>
            </a:xfrm>
            <a:custGeom>
              <a:avLst/>
              <a:gdLst>
                <a:gd name="T0" fmla="*/ 2147483647 w 66"/>
                <a:gd name="T1" fmla="*/ 2147483647 h 78"/>
                <a:gd name="T2" fmla="*/ 2147483647 w 66"/>
                <a:gd name="T3" fmla="*/ 2147483647 h 78"/>
                <a:gd name="T4" fmla="*/ 2147483647 w 66"/>
                <a:gd name="T5" fmla="*/ 2147483647 h 78"/>
                <a:gd name="T6" fmla="*/ 2147483647 w 66"/>
                <a:gd name="T7" fmla="*/ 2147483647 h 78"/>
                <a:gd name="T8" fmla="*/ 2147483647 w 66"/>
                <a:gd name="T9" fmla="*/ 2147483647 h 78"/>
                <a:gd name="T10" fmla="*/ 2147483647 w 66"/>
                <a:gd name="T11" fmla="*/ 2147483647 h 78"/>
                <a:gd name="T12" fmla="*/ 2147483647 w 66"/>
                <a:gd name="T13" fmla="*/ 2147483647 h 78"/>
                <a:gd name="T14" fmla="*/ 2147483647 w 66"/>
                <a:gd name="T15" fmla="*/ 2147483647 h 78"/>
                <a:gd name="T16" fmla="*/ 2147483647 w 66"/>
                <a:gd name="T17" fmla="*/ 2147483647 h 78"/>
                <a:gd name="T18" fmla="*/ 2147483647 w 66"/>
                <a:gd name="T19" fmla="*/ 2147483647 h 78"/>
                <a:gd name="T20" fmla="*/ 2147483647 w 66"/>
                <a:gd name="T21" fmla="*/ 2147483647 h 78"/>
                <a:gd name="T22" fmla="*/ 2147483647 w 66"/>
                <a:gd name="T23" fmla="*/ 2147483647 h 78"/>
                <a:gd name="T24" fmla="*/ 2147483647 w 66"/>
                <a:gd name="T25" fmla="*/ 2147483647 h 78"/>
                <a:gd name="T26" fmla="*/ 2147483647 w 66"/>
                <a:gd name="T27" fmla="*/ 2147483647 h 78"/>
                <a:gd name="T28" fmla="*/ 2147483647 w 66"/>
                <a:gd name="T29" fmla="*/ 2147483647 h 78"/>
                <a:gd name="T30" fmla="*/ 2147483647 w 66"/>
                <a:gd name="T31" fmla="*/ 2147483647 h 78"/>
                <a:gd name="T32" fmla="*/ 2147483647 w 66"/>
                <a:gd name="T33" fmla="*/ 2147483647 h 78"/>
                <a:gd name="T34" fmla="*/ 2147483647 w 66"/>
                <a:gd name="T35" fmla="*/ 2147483647 h 78"/>
                <a:gd name="T36" fmla="*/ 2147483647 w 66"/>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78"/>
                <a:gd name="T59" fmla="*/ 66 w 66"/>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78">
                  <a:moveTo>
                    <a:pt x="13" y="77"/>
                  </a:moveTo>
                  <a:cubicBezTo>
                    <a:pt x="8" y="73"/>
                    <a:pt x="3" y="61"/>
                    <a:pt x="9" y="52"/>
                  </a:cubicBezTo>
                  <a:cubicBezTo>
                    <a:pt x="11" y="47"/>
                    <a:pt x="17" y="43"/>
                    <a:pt x="19" y="48"/>
                  </a:cubicBezTo>
                  <a:cubicBezTo>
                    <a:pt x="21" y="51"/>
                    <a:pt x="22" y="54"/>
                    <a:pt x="22" y="56"/>
                  </a:cubicBezTo>
                  <a:cubicBezTo>
                    <a:pt x="22" y="56"/>
                    <a:pt x="21" y="56"/>
                    <a:pt x="21" y="56"/>
                  </a:cubicBezTo>
                  <a:cubicBezTo>
                    <a:pt x="21" y="56"/>
                    <a:pt x="22" y="56"/>
                    <a:pt x="22" y="57"/>
                  </a:cubicBezTo>
                  <a:cubicBezTo>
                    <a:pt x="22" y="57"/>
                    <a:pt x="22" y="57"/>
                    <a:pt x="22" y="57"/>
                  </a:cubicBezTo>
                  <a:cubicBezTo>
                    <a:pt x="22" y="57"/>
                    <a:pt x="22" y="57"/>
                    <a:pt x="22" y="57"/>
                  </a:cubicBezTo>
                  <a:cubicBezTo>
                    <a:pt x="23" y="63"/>
                    <a:pt x="24" y="74"/>
                    <a:pt x="21" y="78"/>
                  </a:cubicBezTo>
                  <a:cubicBezTo>
                    <a:pt x="26" y="75"/>
                    <a:pt x="25" y="61"/>
                    <a:pt x="22" y="57"/>
                  </a:cubicBezTo>
                  <a:cubicBezTo>
                    <a:pt x="22" y="54"/>
                    <a:pt x="23" y="50"/>
                    <a:pt x="21" y="47"/>
                  </a:cubicBezTo>
                  <a:cubicBezTo>
                    <a:pt x="20" y="45"/>
                    <a:pt x="17" y="43"/>
                    <a:pt x="14" y="44"/>
                  </a:cubicBezTo>
                  <a:cubicBezTo>
                    <a:pt x="14" y="35"/>
                    <a:pt x="18" y="19"/>
                    <a:pt x="30" y="11"/>
                  </a:cubicBezTo>
                  <a:cubicBezTo>
                    <a:pt x="43" y="2"/>
                    <a:pt x="60" y="3"/>
                    <a:pt x="66" y="4"/>
                  </a:cubicBezTo>
                  <a:cubicBezTo>
                    <a:pt x="60" y="2"/>
                    <a:pt x="43" y="0"/>
                    <a:pt x="29" y="9"/>
                  </a:cubicBezTo>
                  <a:cubicBezTo>
                    <a:pt x="16" y="18"/>
                    <a:pt x="13" y="35"/>
                    <a:pt x="14" y="44"/>
                  </a:cubicBezTo>
                  <a:cubicBezTo>
                    <a:pt x="13" y="44"/>
                    <a:pt x="13" y="44"/>
                    <a:pt x="13" y="44"/>
                  </a:cubicBezTo>
                  <a:cubicBezTo>
                    <a:pt x="10" y="46"/>
                    <a:pt x="9" y="48"/>
                    <a:pt x="7" y="51"/>
                  </a:cubicBezTo>
                  <a:cubicBezTo>
                    <a:pt x="0" y="61"/>
                    <a:pt x="7" y="75"/>
                    <a:pt x="13" y="77"/>
                  </a:cubicBezTo>
                </a:path>
              </a:pathLst>
            </a:custGeom>
            <a:solidFill>
              <a:srgbClr val="000000"/>
            </a:solidFill>
            <a:ln w="1588">
              <a:solidFill>
                <a:srgbClr val="1D1D1B"/>
              </a:solidFill>
              <a:miter lim="800000"/>
              <a:headEnd/>
              <a:tailEnd/>
            </a:ln>
          </p:spPr>
          <p:txBody>
            <a:bodyPr/>
            <a:lstStyle/>
            <a:p>
              <a:endParaRPr lang="en-US"/>
            </a:p>
          </p:txBody>
        </p:sp>
        <p:sp>
          <p:nvSpPr>
            <p:cNvPr id="164002" name="Freeform 22"/>
            <p:cNvSpPr>
              <a:spLocks/>
            </p:cNvSpPr>
            <p:nvPr/>
          </p:nvSpPr>
          <p:spPr bwMode="auto">
            <a:xfrm>
              <a:off x="3032125" y="1885951"/>
              <a:ext cx="141287" cy="165100"/>
            </a:xfrm>
            <a:custGeom>
              <a:avLst/>
              <a:gdLst>
                <a:gd name="T0" fmla="*/ 2147483647 w 66"/>
                <a:gd name="T1" fmla="*/ 2147483647 h 78"/>
                <a:gd name="T2" fmla="*/ 2147483647 w 66"/>
                <a:gd name="T3" fmla="*/ 2147483647 h 78"/>
                <a:gd name="T4" fmla="*/ 2147483647 w 66"/>
                <a:gd name="T5" fmla="*/ 2147483647 h 78"/>
                <a:gd name="T6" fmla="*/ 2147483647 w 66"/>
                <a:gd name="T7" fmla="*/ 2147483647 h 78"/>
                <a:gd name="T8" fmla="*/ 2147483647 w 66"/>
                <a:gd name="T9" fmla="*/ 2147483647 h 78"/>
                <a:gd name="T10" fmla="*/ 2147483647 w 66"/>
                <a:gd name="T11" fmla="*/ 2147483647 h 78"/>
                <a:gd name="T12" fmla="*/ 2147483647 w 66"/>
                <a:gd name="T13" fmla="*/ 2147483647 h 78"/>
                <a:gd name="T14" fmla="*/ 2147483647 w 66"/>
                <a:gd name="T15" fmla="*/ 2147483647 h 78"/>
                <a:gd name="T16" fmla="*/ 2147483647 w 66"/>
                <a:gd name="T17" fmla="*/ 2147483647 h 78"/>
                <a:gd name="T18" fmla="*/ 2147483647 w 66"/>
                <a:gd name="T19" fmla="*/ 2147483647 h 78"/>
                <a:gd name="T20" fmla="*/ 2147483647 w 66"/>
                <a:gd name="T21" fmla="*/ 2147483647 h 78"/>
                <a:gd name="T22" fmla="*/ 2147483647 w 66"/>
                <a:gd name="T23" fmla="*/ 2147483647 h 78"/>
                <a:gd name="T24" fmla="*/ 2147483647 w 66"/>
                <a:gd name="T25" fmla="*/ 2147483647 h 78"/>
                <a:gd name="T26" fmla="*/ 2147483647 w 66"/>
                <a:gd name="T27" fmla="*/ 2147483647 h 78"/>
                <a:gd name="T28" fmla="*/ 2147483647 w 66"/>
                <a:gd name="T29" fmla="*/ 2147483647 h 78"/>
                <a:gd name="T30" fmla="*/ 2147483647 w 66"/>
                <a:gd name="T31" fmla="*/ 2147483647 h 78"/>
                <a:gd name="T32" fmla="*/ 2147483647 w 66"/>
                <a:gd name="T33" fmla="*/ 2147483647 h 78"/>
                <a:gd name="T34" fmla="*/ 2147483647 w 66"/>
                <a:gd name="T35" fmla="*/ 2147483647 h 78"/>
                <a:gd name="T36" fmla="*/ 2147483647 w 66"/>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78"/>
                <a:gd name="T59" fmla="*/ 66 w 66"/>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78">
                  <a:moveTo>
                    <a:pt x="13" y="77"/>
                  </a:moveTo>
                  <a:cubicBezTo>
                    <a:pt x="8" y="73"/>
                    <a:pt x="3" y="61"/>
                    <a:pt x="9" y="52"/>
                  </a:cubicBezTo>
                  <a:cubicBezTo>
                    <a:pt x="11" y="47"/>
                    <a:pt x="17" y="43"/>
                    <a:pt x="19" y="48"/>
                  </a:cubicBezTo>
                  <a:cubicBezTo>
                    <a:pt x="21" y="51"/>
                    <a:pt x="22" y="54"/>
                    <a:pt x="22" y="56"/>
                  </a:cubicBezTo>
                  <a:cubicBezTo>
                    <a:pt x="22" y="56"/>
                    <a:pt x="21" y="56"/>
                    <a:pt x="21" y="56"/>
                  </a:cubicBezTo>
                  <a:cubicBezTo>
                    <a:pt x="21" y="56"/>
                    <a:pt x="22" y="56"/>
                    <a:pt x="22" y="57"/>
                  </a:cubicBezTo>
                  <a:cubicBezTo>
                    <a:pt x="22" y="57"/>
                    <a:pt x="22" y="57"/>
                    <a:pt x="22" y="57"/>
                  </a:cubicBezTo>
                  <a:cubicBezTo>
                    <a:pt x="22" y="57"/>
                    <a:pt x="22" y="57"/>
                    <a:pt x="22" y="57"/>
                  </a:cubicBezTo>
                  <a:cubicBezTo>
                    <a:pt x="23" y="63"/>
                    <a:pt x="24" y="74"/>
                    <a:pt x="21" y="78"/>
                  </a:cubicBezTo>
                  <a:cubicBezTo>
                    <a:pt x="26" y="75"/>
                    <a:pt x="25" y="61"/>
                    <a:pt x="22" y="57"/>
                  </a:cubicBezTo>
                  <a:cubicBezTo>
                    <a:pt x="22" y="54"/>
                    <a:pt x="23" y="50"/>
                    <a:pt x="21" y="47"/>
                  </a:cubicBezTo>
                  <a:cubicBezTo>
                    <a:pt x="20" y="45"/>
                    <a:pt x="17" y="43"/>
                    <a:pt x="14" y="44"/>
                  </a:cubicBezTo>
                  <a:cubicBezTo>
                    <a:pt x="14" y="35"/>
                    <a:pt x="18" y="19"/>
                    <a:pt x="30" y="11"/>
                  </a:cubicBezTo>
                  <a:cubicBezTo>
                    <a:pt x="43" y="2"/>
                    <a:pt x="60" y="3"/>
                    <a:pt x="66" y="4"/>
                  </a:cubicBezTo>
                  <a:cubicBezTo>
                    <a:pt x="60" y="2"/>
                    <a:pt x="43" y="0"/>
                    <a:pt x="29" y="9"/>
                  </a:cubicBezTo>
                  <a:cubicBezTo>
                    <a:pt x="16" y="18"/>
                    <a:pt x="13" y="35"/>
                    <a:pt x="14" y="44"/>
                  </a:cubicBezTo>
                  <a:cubicBezTo>
                    <a:pt x="13" y="44"/>
                    <a:pt x="13" y="44"/>
                    <a:pt x="13" y="44"/>
                  </a:cubicBezTo>
                  <a:cubicBezTo>
                    <a:pt x="10" y="46"/>
                    <a:pt x="9" y="48"/>
                    <a:pt x="7" y="51"/>
                  </a:cubicBezTo>
                  <a:cubicBezTo>
                    <a:pt x="0" y="61"/>
                    <a:pt x="7" y="75"/>
                    <a:pt x="13" y="77"/>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03" name="Freeform 23"/>
            <p:cNvSpPr>
              <a:spLocks/>
            </p:cNvSpPr>
            <p:nvPr/>
          </p:nvSpPr>
          <p:spPr bwMode="auto">
            <a:xfrm>
              <a:off x="3057525" y="2022476"/>
              <a:ext cx="11112" cy="15875"/>
            </a:xfrm>
            <a:custGeom>
              <a:avLst/>
              <a:gdLst>
                <a:gd name="T0" fmla="*/ 2147483647 w 5"/>
                <a:gd name="T1" fmla="*/ 2147483647 h 8"/>
                <a:gd name="T2" fmla="*/ 2147483647 w 5"/>
                <a:gd name="T3" fmla="*/ 0 h 8"/>
                <a:gd name="T4" fmla="*/ 2147483647 w 5"/>
                <a:gd name="T5" fmla="*/ 2147483647 h 8"/>
                <a:gd name="T6" fmla="*/ 2147483647 w 5"/>
                <a:gd name="T7" fmla="*/ 2147483647 h 8"/>
                <a:gd name="T8" fmla="*/ 0 60000 65536"/>
                <a:gd name="T9" fmla="*/ 0 60000 65536"/>
                <a:gd name="T10" fmla="*/ 0 60000 65536"/>
                <a:gd name="T11" fmla="*/ 0 60000 65536"/>
                <a:gd name="T12" fmla="*/ 0 w 5"/>
                <a:gd name="T13" fmla="*/ 0 h 8"/>
                <a:gd name="T14" fmla="*/ 5 w 5"/>
                <a:gd name="T15" fmla="*/ 8 h 8"/>
              </a:gdLst>
              <a:ahLst/>
              <a:cxnLst>
                <a:cxn ang="T8">
                  <a:pos x="T0" y="T1"/>
                </a:cxn>
                <a:cxn ang="T9">
                  <a:pos x="T2" y="T3"/>
                </a:cxn>
                <a:cxn ang="T10">
                  <a:pos x="T4" y="T5"/>
                </a:cxn>
                <a:cxn ang="T11">
                  <a:pos x="T6" y="T7"/>
                </a:cxn>
              </a:cxnLst>
              <a:rect l="T12" t="T13" r="T14" b="T15"/>
              <a:pathLst>
                <a:path w="5" h="8">
                  <a:moveTo>
                    <a:pt x="3" y="8"/>
                  </a:moveTo>
                  <a:cubicBezTo>
                    <a:pt x="1" y="6"/>
                    <a:pt x="2" y="0"/>
                    <a:pt x="5" y="0"/>
                  </a:cubicBezTo>
                  <a:cubicBezTo>
                    <a:pt x="4" y="0"/>
                    <a:pt x="2" y="1"/>
                    <a:pt x="1" y="3"/>
                  </a:cubicBezTo>
                  <a:cubicBezTo>
                    <a:pt x="0" y="5"/>
                    <a:pt x="2" y="8"/>
                    <a:pt x="3" y="8"/>
                  </a:cubicBezTo>
                </a:path>
              </a:pathLst>
            </a:custGeom>
            <a:solidFill>
              <a:srgbClr val="000000"/>
            </a:solidFill>
            <a:ln w="1588">
              <a:solidFill>
                <a:srgbClr val="1D1D1B"/>
              </a:solidFill>
              <a:miter lim="800000"/>
              <a:headEnd/>
              <a:tailEnd/>
            </a:ln>
          </p:spPr>
          <p:txBody>
            <a:bodyPr/>
            <a:lstStyle/>
            <a:p>
              <a:endParaRPr lang="en-US"/>
            </a:p>
          </p:txBody>
        </p:sp>
        <p:sp>
          <p:nvSpPr>
            <p:cNvPr id="164004" name="Freeform 24"/>
            <p:cNvSpPr>
              <a:spLocks/>
            </p:cNvSpPr>
            <p:nvPr/>
          </p:nvSpPr>
          <p:spPr bwMode="auto">
            <a:xfrm>
              <a:off x="3057525" y="2022476"/>
              <a:ext cx="11112" cy="15875"/>
            </a:xfrm>
            <a:custGeom>
              <a:avLst/>
              <a:gdLst>
                <a:gd name="T0" fmla="*/ 2147483647 w 5"/>
                <a:gd name="T1" fmla="*/ 2147483647 h 8"/>
                <a:gd name="T2" fmla="*/ 2147483647 w 5"/>
                <a:gd name="T3" fmla="*/ 0 h 8"/>
                <a:gd name="T4" fmla="*/ 2147483647 w 5"/>
                <a:gd name="T5" fmla="*/ 2147483647 h 8"/>
                <a:gd name="T6" fmla="*/ 2147483647 w 5"/>
                <a:gd name="T7" fmla="*/ 2147483647 h 8"/>
                <a:gd name="T8" fmla="*/ 0 60000 65536"/>
                <a:gd name="T9" fmla="*/ 0 60000 65536"/>
                <a:gd name="T10" fmla="*/ 0 60000 65536"/>
                <a:gd name="T11" fmla="*/ 0 60000 65536"/>
                <a:gd name="T12" fmla="*/ 0 w 5"/>
                <a:gd name="T13" fmla="*/ 0 h 8"/>
                <a:gd name="T14" fmla="*/ 5 w 5"/>
                <a:gd name="T15" fmla="*/ 8 h 8"/>
              </a:gdLst>
              <a:ahLst/>
              <a:cxnLst>
                <a:cxn ang="T8">
                  <a:pos x="T0" y="T1"/>
                </a:cxn>
                <a:cxn ang="T9">
                  <a:pos x="T2" y="T3"/>
                </a:cxn>
                <a:cxn ang="T10">
                  <a:pos x="T4" y="T5"/>
                </a:cxn>
                <a:cxn ang="T11">
                  <a:pos x="T6" y="T7"/>
                </a:cxn>
              </a:cxnLst>
              <a:rect l="T12" t="T13" r="T14" b="T15"/>
              <a:pathLst>
                <a:path w="5" h="8">
                  <a:moveTo>
                    <a:pt x="3" y="8"/>
                  </a:moveTo>
                  <a:cubicBezTo>
                    <a:pt x="1" y="6"/>
                    <a:pt x="2" y="0"/>
                    <a:pt x="5" y="0"/>
                  </a:cubicBezTo>
                  <a:cubicBezTo>
                    <a:pt x="4" y="0"/>
                    <a:pt x="2" y="1"/>
                    <a:pt x="1" y="3"/>
                  </a:cubicBezTo>
                  <a:cubicBezTo>
                    <a:pt x="0" y="5"/>
                    <a:pt x="2" y="8"/>
                    <a:pt x="3" y="8"/>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05" name="Freeform 25"/>
            <p:cNvSpPr>
              <a:spLocks/>
            </p:cNvSpPr>
            <p:nvPr/>
          </p:nvSpPr>
          <p:spPr bwMode="auto">
            <a:xfrm>
              <a:off x="3051175" y="1985963"/>
              <a:ext cx="22225" cy="36513"/>
            </a:xfrm>
            <a:custGeom>
              <a:avLst/>
              <a:gdLst>
                <a:gd name="T0" fmla="*/ 2147483647 w 10"/>
                <a:gd name="T1" fmla="*/ 2147483647 h 17"/>
                <a:gd name="T2" fmla="*/ 2147483647 w 10"/>
                <a:gd name="T3" fmla="*/ 2147483647 h 17"/>
                <a:gd name="T4" fmla="*/ 0 w 10"/>
                <a:gd name="T5" fmla="*/ 2147483647 h 17"/>
                <a:gd name="T6" fmla="*/ 2147483647 w 10"/>
                <a:gd name="T7" fmla="*/ 2147483647 h 17"/>
                <a:gd name="T8" fmla="*/ 2147483647 w 10"/>
                <a:gd name="T9" fmla="*/ 2147483647 h 17"/>
                <a:gd name="T10" fmla="*/ 2147483647 w 10"/>
                <a:gd name="T11" fmla="*/ 2147483647 h 17"/>
                <a:gd name="T12" fmla="*/ 0 60000 65536"/>
                <a:gd name="T13" fmla="*/ 0 60000 65536"/>
                <a:gd name="T14" fmla="*/ 0 60000 65536"/>
                <a:gd name="T15" fmla="*/ 0 60000 65536"/>
                <a:gd name="T16" fmla="*/ 0 60000 65536"/>
                <a:gd name="T17" fmla="*/ 0 60000 65536"/>
                <a:gd name="T18" fmla="*/ 0 w 10"/>
                <a:gd name="T19" fmla="*/ 0 h 17"/>
                <a:gd name="T20" fmla="*/ 10 w 1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 h="17">
                  <a:moveTo>
                    <a:pt x="9" y="6"/>
                  </a:moveTo>
                  <a:cubicBezTo>
                    <a:pt x="9" y="4"/>
                    <a:pt x="5" y="1"/>
                    <a:pt x="3" y="4"/>
                  </a:cubicBezTo>
                  <a:cubicBezTo>
                    <a:pt x="1" y="5"/>
                    <a:pt x="0" y="7"/>
                    <a:pt x="0" y="8"/>
                  </a:cubicBezTo>
                  <a:cubicBezTo>
                    <a:pt x="1" y="6"/>
                    <a:pt x="6" y="0"/>
                    <a:pt x="8" y="6"/>
                  </a:cubicBezTo>
                  <a:cubicBezTo>
                    <a:pt x="9" y="11"/>
                    <a:pt x="7" y="15"/>
                    <a:pt x="6" y="17"/>
                  </a:cubicBezTo>
                  <a:cubicBezTo>
                    <a:pt x="7" y="15"/>
                    <a:pt x="10" y="11"/>
                    <a:pt x="9" y="6"/>
                  </a:cubicBezTo>
                </a:path>
              </a:pathLst>
            </a:custGeom>
            <a:solidFill>
              <a:srgbClr val="000000"/>
            </a:solidFill>
            <a:ln w="1588">
              <a:solidFill>
                <a:srgbClr val="1D1D1B"/>
              </a:solidFill>
              <a:miter lim="800000"/>
              <a:headEnd/>
              <a:tailEnd/>
            </a:ln>
          </p:spPr>
          <p:txBody>
            <a:bodyPr/>
            <a:lstStyle/>
            <a:p>
              <a:endParaRPr lang="en-US"/>
            </a:p>
          </p:txBody>
        </p:sp>
        <p:sp>
          <p:nvSpPr>
            <p:cNvPr id="164006" name="Freeform 26"/>
            <p:cNvSpPr>
              <a:spLocks/>
            </p:cNvSpPr>
            <p:nvPr/>
          </p:nvSpPr>
          <p:spPr bwMode="auto">
            <a:xfrm>
              <a:off x="3051175" y="1985963"/>
              <a:ext cx="22225" cy="36513"/>
            </a:xfrm>
            <a:custGeom>
              <a:avLst/>
              <a:gdLst>
                <a:gd name="T0" fmla="*/ 2147483647 w 10"/>
                <a:gd name="T1" fmla="*/ 2147483647 h 17"/>
                <a:gd name="T2" fmla="*/ 2147483647 w 10"/>
                <a:gd name="T3" fmla="*/ 2147483647 h 17"/>
                <a:gd name="T4" fmla="*/ 0 w 10"/>
                <a:gd name="T5" fmla="*/ 2147483647 h 17"/>
                <a:gd name="T6" fmla="*/ 2147483647 w 10"/>
                <a:gd name="T7" fmla="*/ 2147483647 h 17"/>
                <a:gd name="T8" fmla="*/ 2147483647 w 10"/>
                <a:gd name="T9" fmla="*/ 2147483647 h 17"/>
                <a:gd name="T10" fmla="*/ 2147483647 w 10"/>
                <a:gd name="T11" fmla="*/ 2147483647 h 17"/>
                <a:gd name="T12" fmla="*/ 0 60000 65536"/>
                <a:gd name="T13" fmla="*/ 0 60000 65536"/>
                <a:gd name="T14" fmla="*/ 0 60000 65536"/>
                <a:gd name="T15" fmla="*/ 0 60000 65536"/>
                <a:gd name="T16" fmla="*/ 0 60000 65536"/>
                <a:gd name="T17" fmla="*/ 0 60000 65536"/>
                <a:gd name="T18" fmla="*/ 0 w 10"/>
                <a:gd name="T19" fmla="*/ 0 h 17"/>
                <a:gd name="T20" fmla="*/ 10 w 1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 h="17">
                  <a:moveTo>
                    <a:pt x="9" y="6"/>
                  </a:moveTo>
                  <a:cubicBezTo>
                    <a:pt x="9" y="4"/>
                    <a:pt x="5" y="1"/>
                    <a:pt x="3" y="4"/>
                  </a:cubicBezTo>
                  <a:cubicBezTo>
                    <a:pt x="1" y="5"/>
                    <a:pt x="0" y="7"/>
                    <a:pt x="0" y="8"/>
                  </a:cubicBezTo>
                  <a:cubicBezTo>
                    <a:pt x="1" y="6"/>
                    <a:pt x="6" y="0"/>
                    <a:pt x="8" y="6"/>
                  </a:cubicBezTo>
                  <a:cubicBezTo>
                    <a:pt x="9" y="11"/>
                    <a:pt x="7" y="15"/>
                    <a:pt x="6" y="17"/>
                  </a:cubicBezTo>
                  <a:cubicBezTo>
                    <a:pt x="7" y="15"/>
                    <a:pt x="10" y="11"/>
                    <a:pt x="9" y="6"/>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07" name="Freeform 27"/>
            <p:cNvSpPr>
              <a:spLocks/>
            </p:cNvSpPr>
            <p:nvPr/>
          </p:nvSpPr>
          <p:spPr bwMode="auto">
            <a:xfrm>
              <a:off x="3049588" y="2051051"/>
              <a:ext cx="58737" cy="120650"/>
            </a:xfrm>
            <a:custGeom>
              <a:avLst/>
              <a:gdLst>
                <a:gd name="T0" fmla="*/ 2147483647 w 28"/>
                <a:gd name="T1" fmla="*/ 2147483647 h 57"/>
                <a:gd name="T2" fmla="*/ 2147483647 w 28"/>
                <a:gd name="T3" fmla="*/ 2147483647 h 57"/>
                <a:gd name="T4" fmla="*/ 2147483647 w 28"/>
                <a:gd name="T5" fmla="*/ 2147483647 h 57"/>
                <a:gd name="T6" fmla="*/ 2147483647 w 28"/>
                <a:gd name="T7" fmla="*/ 0 h 57"/>
                <a:gd name="T8" fmla="*/ 2147483647 w 28"/>
                <a:gd name="T9" fmla="*/ 2147483647 h 57"/>
                <a:gd name="T10" fmla="*/ 0 60000 65536"/>
                <a:gd name="T11" fmla="*/ 0 60000 65536"/>
                <a:gd name="T12" fmla="*/ 0 60000 65536"/>
                <a:gd name="T13" fmla="*/ 0 60000 65536"/>
                <a:gd name="T14" fmla="*/ 0 60000 65536"/>
                <a:gd name="T15" fmla="*/ 0 w 28"/>
                <a:gd name="T16" fmla="*/ 0 h 57"/>
                <a:gd name="T17" fmla="*/ 28 w 28"/>
                <a:gd name="T18" fmla="*/ 57 h 57"/>
              </a:gdLst>
              <a:ahLst/>
              <a:cxnLst>
                <a:cxn ang="T10">
                  <a:pos x="T0" y="T1"/>
                </a:cxn>
                <a:cxn ang="T11">
                  <a:pos x="T2" y="T3"/>
                </a:cxn>
                <a:cxn ang="T12">
                  <a:pos x="T4" y="T5"/>
                </a:cxn>
                <a:cxn ang="T13">
                  <a:pos x="T6" y="T7"/>
                </a:cxn>
                <a:cxn ang="T14">
                  <a:pos x="T8" y="T9"/>
                </a:cxn>
              </a:cxnLst>
              <a:rect l="T15" t="T16" r="T17" b="T18"/>
              <a:pathLst>
                <a:path w="28" h="57">
                  <a:moveTo>
                    <a:pt x="5" y="32"/>
                  </a:moveTo>
                  <a:cubicBezTo>
                    <a:pt x="8" y="45"/>
                    <a:pt x="20" y="57"/>
                    <a:pt x="28" y="56"/>
                  </a:cubicBezTo>
                  <a:cubicBezTo>
                    <a:pt x="21" y="56"/>
                    <a:pt x="10" y="45"/>
                    <a:pt x="7" y="31"/>
                  </a:cubicBezTo>
                  <a:cubicBezTo>
                    <a:pt x="2" y="19"/>
                    <a:pt x="2" y="5"/>
                    <a:pt x="5" y="0"/>
                  </a:cubicBezTo>
                  <a:cubicBezTo>
                    <a:pt x="0" y="5"/>
                    <a:pt x="0" y="19"/>
                    <a:pt x="5" y="32"/>
                  </a:cubicBezTo>
                </a:path>
              </a:pathLst>
            </a:custGeom>
            <a:solidFill>
              <a:srgbClr val="000000"/>
            </a:solidFill>
            <a:ln w="1588">
              <a:solidFill>
                <a:srgbClr val="1D1D1B"/>
              </a:solidFill>
              <a:miter lim="800000"/>
              <a:headEnd/>
              <a:tailEnd/>
            </a:ln>
          </p:spPr>
          <p:txBody>
            <a:bodyPr/>
            <a:lstStyle/>
            <a:p>
              <a:endParaRPr lang="en-US"/>
            </a:p>
          </p:txBody>
        </p:sp>
        <p:sp>
          <p:nvSpPr>
            <p:cNvPr id="164008" name="Freeform 28"/>
            <p:cNvSpPr>
              <a:spLocks/>
            </p:cNvSpPr>
            <p:nvPr/>
          </p:nvSpPr>
          <p:spPr bwMode="auto">
            <a:xfrm>
              <a:off x="3049588" y="2051051"/>
              <a:ext cx="58737" cy="120650"/>
            </a:xfrm>
            <a:custGeom>
              <a:avLst/>
              <a:gdLst>
                <a:gd name="T0" fmla="*/ 2147483647 w 28"/>
                <a:gd name="T1" fmla="*/ 2147483647 h 57"/>
                <a:gd name="T2" fmla="*/ 2147483647 w 28"/>
                <a:gd name="T3" fmla="*/ 2147483647 h 57"/>
                <a:gd name="T4" fmla="*/ 2147483647 w 28"/>
                <a:gd name="T5" fmla="*/ 2147483647 h 57"/>
                <a:gd name="T6" fmla="*/ 2147483647 w 28"/>
                <a:gd name="T7" fmla="*/ 0 h 57"/>
                <a:gd name="T8" fmla="*/ 2147483647 w 28"/>
                <a:gd name="T9" fmla="*/ 2147483647 h 57"/>
                <a:gd name="T10" fmla="*/ 0 60000 65536"/>
                <a:gd name="T11" fmla="*/ 0 60000 65536"/>
                <a:gd name="T12" fmla="*/ 0 60000 65536"/>
                <a:gd name="T13" fmla="*/ 0 60000 65536"/>
                <a:gd name="T14" fmla="*/ 0 60000 65536"/>
                <a:gd name="T15" fmla="*/ 0 w 28"/>
                <a:gd name="T16" fmla="*/ 0 h 57"/>
                <a:gd name="T17" fmla="*/ 28 w 28"/>
                <a:gd name="T18" fmla="*/ 57 h 57"/>
              </a:gdLst>
              <a:ahLst/>
              <a:cxnLst>
                <a:cxn ang="T10">
                  <a:pos x="T0" y="T1"/>
                </a:cxn>
                <a:cxn ang="T11">
                  <a:pos x="T2" y="T3"/>
                </a:cxn>
                <a:cxn ang="T12">
                  <a:pos x="T4" y="T5"/>
                </a:cxn>
                <a:cxn ang="T13">
                  <a:pos x="T6" y="T7"/>
                </a:cxn>
                <a:cxn ang="T14">
                  <a:pos x="T8" y="T9"/>
                </a:cxn>
              </a:cxnLst>
              <a:rect l="T15" t="T16" r="T17" b="T18"/>
              <a:pathLst>
                <a:path w="28" h="57">
                  <a:moveTo>
                    <a:pt x="5" y="32"/>
                  </a:moveTo>
                  <a:cubicBezTo>
                    <a:pt x="8" y="45"/>
                    <a:pt x="20" y="57"/>
                    <a:pt x="28" y="56"/>
                  </a:cubicBezTo>
                  <a:cubicBezTo>
                    <a:pt x="21" y="56"/>
                    <a:pt x="10" y="45"/>
                    <a:pt x="7" y="31"/>
                  </a:cubicBezTo>
                  <a:cubicBezTo>
                    <a:pt x="2" y="19"/>
                    <a:pt x="2" y="5"/>
                    <a:pt x="5" y="0"/>
                  </a:cubicBezTo>
                  <a:cubicBezTo>
                    <a:pt x="0" y="5"/>
                    <a:pt x="0" y="19"/>
                    <a:pt x="5" y="32"/>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09" name="Freeform 29"/>
            <p:cNvSpPr>
              <a:spLocks/>
            </p:cNvSpPr>
            <p:nvPr/>
          </p:nvSpPr>
          <p:spPr bwMode="auto">
            <a:xfrm>
              <a:off x="3073400" y="2051051"/>
              <a:ext cx="12700" cy="15875"/>
            </a:xfrm>
            <a:custGeom>
              <a:avLst/>
              <a:gdLst>
                <a:gd name="T0" fmla="*/ 0 w 6"/>
                <a:gd name="T1" fmla="*/ 0 h 7"/>
                <a:gd name="T2" fmla="*/ 2147483647 w 6"/>
                <a:gd name="T3" fmla="*/ 2147483647 h 7"/>
                <a:gd name="T4" fmla="*/ 0 w 6"/>
                <a:gd name="T5" fmla="*/ 0 h 7"/>
                <a:gd name="T6" fmla="*/ 0 60000 65536"/>
                <a:gd name="T7" fmla="*/ 0 60000 65536"/>
                <a:gd name="T8" fmla="*/ 0 60000 65536"/>
                <a:gd name="T9" fmla="*/ 0 w 6"/>
                <a:gd name="T10" fmla="*/ 0 h 7"/>
                <a:gd name="T11" fmla="*/ 6 w 6"/>
                <a:gd name="T12" fmla="*/ 7 h 7"/>
              </a:gdLst>
              <a:ahLst/>
              <a:cxnLst>
                <a:cxn ang="T6">
                  <a:pos x="T0" y="T1"/>
                </a:cxn>
                <a:cxn ang="T7">
                  <a:pos x="T2" y="T3"/>
                </a:cxn>
                <a:cxn ang="T8">
                  <a:pos x="T4" y="T5"/>
                </a:cxn>
              </a:cxnLst>
              <a:rect l="T9" t="T10" r="T11" b="T12"/>
              <a:pathLst>
                <a:path w="6" h="7">
                  <a:moveTo>
                    <a:pt x="0" y="0"/>
                  </a:moveTo>
                  <a:cubicBezTo>
                    <a:pt x="1" y="1"/>
                    <a:pt x="4" y="6"/>
                    <a:pt x="6" y="7"/>
                  </a:cubicBezTo>
                  <a:cubicBezTo>
                    <a:pt x="6" y="5"/>
                    <a:pt x="2" y="0"/>
                    <a:pt x="0" y="0"/>
                  </a:cubicBezTo>
                </a:path>
              </a:pathLst>
            </a:custGeom>
            <a:solidFill>
              <a:srgbClr val="000000"/>
            </a:solidFill>
            <a:ln w="1588">
              <a:solidFill>
                <a:srgbClr val="1D1D1B"/>
              </a:solidFill>
              <a:miter lim="800000"/>
              <a:headEnd/>
              <a:tailEnd/>
            </a:ln>
          </p:spPr>
          <p:txBody>
            <a:bodyPr/>
            <a:lstStyle/>
            <a:p>
              <a:endParaRPr lang="en-US"/>
            </a:p>
          </p:txBody>
        </p:sp>
        <p:sp>
          <p:nvSpPr>
            <p:cNvPr id="164010" name="Freeform 30"/>
            <p:cNvSpPr>
              <a:spLocks/>
            </p:cNvSpPr>
            <p:nvPr/>
          </p:nvSpPr>
          <p:spPr bwMode="auto">
            <a:xfrm>
              <a:off x="3073400" y="2051051"/>
              <a:ext cx="12700" cy="15875"/>
            </a:xfrm>
            <a:custGeom>
              <a:avLst/>
              <a:gdLst>
                <a:gd name="T0" fmla="*/ 0 w 6"/>
                <a:gd name="T1" fmla="*/ 0 h 7"/>
                <a:gd name="T2" fmla="*/ 2147483647 w 6"/>
                <a:gd name="T3" fmla="*/ 2147483647 h 7"/>
                <a:gd name="T4" fmla="*/ 0 w 6"/>
                <a:gd name="T5" fmla="*/ 0 h 7"/>
                <a:gd name="T6" fmla="*/ 0 60000 65536"/>
                <a:gd name="T7" fmla="*/ 0 60000 65536"/>
                <a:gd name="T8" fmla="*/ 0 60000 65536"/>
                <a:gd name="T9" fmla="*/ 0 w 6"/>
                <a:gd name="T10" fmla="*/ 0 h 7"/>
                <a:gd name="T11" fmla="*/ 6 w 6"/>
                <a:gd name="T12" fmla="*/ 7 h 7"/>
              </a:gdLst>
              <a:ahLst/>
              <a:cxnLst>
                <a:cxn ang="T6">
                  <a:pos x="T0" y="T1"/>
                </a:cxn>
                <a:cxn ang="T7">
                  <a:pos x="T2" y="T3"/>
                </a:cxn>
                <a:cxn ang="T8">
                  <a:pos x="T4" y="T5"/>
                </a:cxn>
              </a:cxnLst>
              <a:rect l="T9" t="T10" r="T11" b="T12"/>
              <a:pathLst>
                <a:path w="6" h="7">
                  <a:moveTo>
                    <a:pt x="0" y="0"/>
                  </a:moveTo>
                  <a:cubicBezTo>
                    <a:pt x="1" y="1"/>
                    <a:pt x="4" y="6"/>
                    <a:pt x="6" y="7"/>
                  </a:cubicBezTo>
                  <a:cubicBezTo>
                    <a:pt x="6" y="5"/>
                    <a:pt x="2" y="0"/>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11" name="Freeform 31"/>
            <p:cNvSpPr>
              <a:spLocks noEditPoints="1"/>
            </p:cNvSpPr>
            <p:nvPr/>
          </p:nvSpPr>
          <p:spPr bwMode="auto">
            <a:xfrm>
              <a:off x="3087688" y="1890713"/>
              <a:ext cx="203200" cy="176213"/>
            </a:xfrm>
            <a:custGeom>
              <a:avLst/>
              <a:gdLst>
                <a:gd name="T0" fmla="*/ 2147483647 w 96"/>
                <a:gd name="T1" fmla="*/ 2147483647 h 83"/>
                <a:gd name="T2" fmla="*/ 2147483647 w 96"/>
                <a:gd name="T3" fmla="*/ 2147483647 h 83"/>
                <a:gd name="T4" fmla="*/ 2147483647 w 96"/>
                <a:gd name="T5" fmla="*/ 2147483647 h 83"/>
                <a:gd name="T6" fmla="*/ 2147483647 w 96"/>
                <a:gd name="T7" fmla="*/ 2147483647 h 83"/>
                <a:gd name="T8" fmla="*/ 2147483647 w 96"/>
                <a:gd name="T9" fmla="*/ 2147483647 h 83"/>
                <a:gd name="T10" fmla="*/ 2147483647 w 96"/>
                <a:gd name="T11" fmla="*/ 2147483647 h 83"/>
                <a:gd name="T12" fmla="*/ 2147483647 w 96"/>
                <a:gd name="T13" fmla="*/ 2147483647 h 83"/>
                <a:gd name="T14" fmla="*/ 2147483647 w 96"/>
                <a:gd name="T15" fmla="*/ 2147483647 h 83"/>
                <a:gd name="T16" fmla="*/ 2147483647 w 96"/>
                <a:gd name="T17" fmla="*/ 2147483647 h 83"/>
                <a:gd name="T18" fmla="*/ 2147483647 w 96"/>
                <a:gd name="T19" fmla="*/ 2147483647 h 83"/>
                <a:gd name="T20" fmla="*/ 2147483647 w 96"/>
                <a:gd name="T21" fmla="*/ 2147483647 h 83"/>
                <a:gd name="T22" fmla="*/ 2147483647 w 96"/>
                <a:gd name="T23" fmla="*/ 2147483647 h 83"/>
                <a:gd name="T24" fmla="*/ 2147483647 w 96"/>
                <a:gd name="T25" fmla="*/ 2147483647 h 83"/>
                <a:gd name="T26" fmla="*/ 2147483647 w 96"/>
                <a:gd name="T27" fmla="*/ 2147483647 h 83"/>
                <a:gd name="T28" fmla="*/ 2147483647 w 96"/>
                <a:gd name="T29" fmla="*/ 2147483647 h 83"/>
                <a:gd name="T30" fmla="*/ 2147483647 w 96"/>
                <a:gd name="T31" fmla="*/ 2147483647 h 83"/>
                <a:gd name="T32" fmla="*/ 2147483647 w 96"/>
                <a:gd name="T33" fmla="*/ 2147483647 h 83"/>
                <a:gd name="T34" fmla="*/ 2147483647 w 96"/>
                <a:gd name="T35" fmla="*/ 2147483647 h 83"/>
                <a:gd name="T36" fmla="*/ 0 w 96"/>
                <a:gd name="T37" fmla="*/ 2147483647 h 83"/>
                <a:gd name="T38" fmla="*/ 2147483647 w 96"/>
                <a:gd name="T39" fmla="*/ 2147483647 h 83"/>
                <a:gd name="T40" fmla="*/ 2147483647 w 96"/>
                <a:gd name="T41" fmla="*/ 2147483647 h 83"/>
                <a:gd name="T42" fmla="*/ 2147483647 w 96"/>
                <a:gd name="T43" fmla="*/ 2147483647 h 83"/>
                <a:gd name="T44" fmla="*/ 2147483647 w 96"/>
                <a:gd name="T45" fmla="*/ 2147483647 h 83"/>
                <a:gd name="T46" fmla="*/ 2147483647 w 96"/>
                <a:gd name="T47" fmla="*/ 2147483647 h 83"/>
                <a:gd name="T48" fmla="*/ 2147483647 w 96"/>
                <a:gd name="T49" fmla="*/ 2147483647 h 83"/>
                <a:gd name="T50" fmla="*/ 2147483647 w 96"/>
                <a:gd name="T51" fmla="*/ 2147483647 h 83"/>
                <a:gd name="T52" fmla="*/ 2147483647 w 96"/>
                <a:gd name="T53" fmla="*/ 2147483647 h 83"/>
                <a:gd name="T54" fmla="*/ 2147483647 w 96"/>
                <a:gd name="T55" fmla="*/ 2147483647 h 83"/>
                <a:gd name="T56" fmla="*/ 2147483647 w 96"/>
                <a:gd name="T57" fmla="*/ 2147483647 h 83"/>
                <a:gd name="T58" fmla="*/ 2147483647 w 96"/>
                <a:gd name="T59" fmla="*/ 2147483647 h 83"/>
                <a:gd name="T60" fmla="*/ 2147483647 w 96"/>
                <a:gd name="T61" fmla="*/ 2147483647 h 83"/>
                <a:gd name="T62" fmla="*/ 2147483647 w 96"/>
                <a:gd name="T63" fmla="*/ 2147483647 h 83"/>
                <a:gd name="T64" fmla="*/ 2147483647 w 96"/>
                <a:gd name="T65" fmla="*/ 2147483647 h 83"/>
                <a:gd name="T66" fmla="*/ 2147483647 w 96"/>
                <a:gd name="T67" fmla="*/ 2147483647 h 83"/>
                <a:gd name="T68" fmla="*/ 2147483647 w 96"/>
                <a:gd name="T69" fmla="*/ 2147483647 h 83"/>
                <a:gd name="T70" fmla="*/ 2147483647 w 96"/>
                <a:gd name="T71" fmla="*/ 2147483647 h 83"/>
                <a:gd name="T72" fmla="*/ 2147483647 w 96"/>
                <a:gd name="T73" fmla="*/ 2147483647 h 83"/>
                <a:gd name="T74" fmla="*/ 2147483647 w 96"/>
                <a:gd name="T75" fmla="*/ 2147483647 h 83"/>
                <a:gd name="T76" fmla="*/ 2147483647 w 96"/>
                <a:gd name="T77" fmla="*/ 2147483647 h 83"/>
                <a:gd name="T78" fmla="*/ 2147483647 w 96"/>
                <a:gd name="T79" fmla="*/ 2147483647 h 83"/>
                <a:gd name="T80" fmla="*/ 2147483647 w 96"/>
                <a:gd name="T81" fmla="*/ 2147483647 h 83"/>
                <a:gd name="T82" fmla="*/ 2147483647 w 96"/>
                <a:gd name="T83" fmla="*/ 2147483647 h 83"/>
                <a:gd name="T84" fmla="*/ 2147483647 w 96"/>
                <a:gd name="T85" fmla="*/ 2147483647 h 83"/>
                <a:gd name="T86" fmla="*/ 2147483647 w 96"/>
                <a:gd name="T87" fmla="*/ 2147483647 h 83"/>
                <a:gd name="T88" fmla="*/ 2147483647 w 96"/>
                <a:gd name="T89" fmla="*/ 2147483647 h 83"/>
                <a:gd name="T90" fmla="*/ 2147483647 w 96"/>
                <a:gd name="T91" fmla="*/ 2147483647 h 83"/>
                <a:gd name="T92" fmla="*/ 2147483647 w 96"/>
                <a:gd name="T93" fmla="*/ 2147483647 h 83"/>
                <a:gd name="T94" fmla="*/ 2147483647 w 96"/>
                <a:gd name="T95" fmla="*/ 2147483647 h 83"/>
                <a:gd name="T96" fmla="*/ 2147483647 w 96"/>
                <a:gd name="T97" fmla="*/ 2147483647 h 83"/>
                <a:gd name="T98" fmla="*/ 2147483647 w 96"/>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83"/>
                <a:gd name="T152" fmla="*/ 96 w 96"/>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83">
                  <a:moveTo>
                    <a:pt x="50" y="2"/>
                  </a:moveTo>
                  <a:cubicBezTo>
                    <a:pt x="58" y="3"/>
                    <a:pt x="66" y="7"/>
                    <a:pt x="72" y="13"/>
                  </a:cubicBezTo>
                  <a:cubicBezTo>
                    <a:pt x="84" y="25"/>
                    <a:pt x="88" y="42"/>
                    <a:pt x="88" y="48"/>
                  </a:cubicBezTo>
                  <a:cubicBezTo>
                    <a:pt x="89" y="47"/>
                    <a:pt x="89" y="45"/>
                    <a:pt x="89" y="43"/>
                  </a:cubicBezTo>
                  <a:cubicBezTo>
                    <a:pt x="90" y="47"/>
                    <a:pt x="93" y="51"/>
                    <a:pt x="93" y="57"/>
                  </a:cubicBezTo>
                  <a:cubicBezTo>
                    <a:pt x="94" y="62"/>
                    <a:pt x="93" y="66"/>
                    <a:pt x="92" y="69"/>
                  </a:cubicBezTo>
                  <a:cubicBezTo>
                    <a:pt x="92" y="69"/>
                    <a:pt x="92" y="68"/>
                    <a:pt x="92" y="68"/>
                  </a:cubicBezTo>
                  <a:cubicBezTo>
                    <a:pt x="92" y="68"/>
                    <a:pt x="92" y="69"/>
                    <a:pt x="92" y="69"/>
                  </a:cubicBezTo>
                  <a:cubicBezTo>
                    <a:pt x="92" y="70"/>
                    <a:pt x="92" y="70"/>
                    <a:pt x="92" y="70"/>
                  </a:cubicBezTo>
                  <a:cubicBezTo>
                    <a:pt x="90" y="67"/>
                    <a:pt x="87" y="62"/>
                    <a:pt x="81" y="63"/>
                  </a:cubicBezTo>
                  <a:cubicBezTo>
                    <a:pt x="74" y="64"/>
                    <a:pt x="68" y="71"/>
                    <a:pt x="61" y="71"/>
                  </a:cubicBezTo>
                  <a:cubicBezTo>
                    <a:pt x="53" y="71"/>
                    <a:pt x="49" y="65"/>
                    <a:pt x="48" y="58"/>
                  </a:cubicBezTo>
                  <a:cubicBezTo>
                    <a:pt x="48" y="55"/>
                    <a:pt x="47" y="52"/>
                    <a:pt x="45" y="51"/>
                  </a:cubicBezTo>
                  <a:cubicBezTo>
                    <a:pt x="45" y="51"/>
                    <a:pt x="46" y="50"/>
                    <a:pt x="46" y="50"/>
                  </a:cubicBezTo>
                  <a:cubicBezTo>
                    <a:pt x="46" y="50"/>
                    <a:pt x="45" y="50"/>
                    <a:pt x="45" y="50"/>
                  </a:cubicBezTo>
                  <a:cubicBezTo>
                    <a:pt x="43" y="49"/>
                    <a:pt x="41" y="48"/>
                    <a:pt x="40" y="48"/>
                  </a:cubicBezTo>
                  <a:cubicBezTo>
                    <a:pt x="41" y="48"/>
                    <a:pt x="42" y="49"/>
                    <a:pt x="44" y="50"/>
                  </a:cubicBezTo>
                  <a:cubicBezTo>
                    <a:pt x="37" y="52"/>
                    <a:pt x="29" y="60"/>
                    <a:pt x="23" y="68"/>
                  </a:cubicBezTo>
                  <a:cubicBezTo>
                    <a:pt x="15" y="77"/>
                    <a:pt x="2" y="78"/>
                    <a:pt x="0" y="83"/>
                  </a:cubicBezTo>
                  <a:cubicBezTo>
                    <a:pt x="3" y="79"/>
                    <a:pt x="16" y="79"/>
                    <a:pt x="24" y="70"/>
                  </a:cubicBezTo>
                  <a:cubicBezTo>
                    <a:pt x="31" y="61"/>
                    <a:pt x="37" y="53"/>
                    <a:pt x="44" y="51"/>
                  </a:cubicBezTo>
                  <a:cubicBezTo>
                    <a:pt x="45" y="53"/>
                    <a:pt x="47" y="55"/>
                    <a:pt x="47" y="59"/>
                  </a:cubicBezTo>
                  <a:cubicBezTo>
                    <a:pt x="47" y="62"/>
                    <a:pt x="48" y="65"/>
                    <a:pt x="50" y="68"/>
                  </a:cubicBezTo>
                  <a:cubicBezTo>
                    <a:pt x="53" y="71"/>
                    <a:pt x="57" y="73"/>
                    <a:pt x="61" y="73"/>
                  </a:cubicBezTo>
                  <a:cubicBezTo>
                    <a:pt x="69" y="73"/>
                    <a:pt x="75" y="66"/>
                    <a:pt x="81" y="65"/>
                  </a:cubicBezTo>
                  <a:cubicBezTo>
                    <a:pt x="86" y="63"/>
                    <a:pt x="89" y="67"/>
                    <a:pt x="91" y="71"/>
                  </a:cubicBezTo>
                  <a:cubicBezTo>
                    <a:pt x="91" y="71"/>
                    <a:pt x="91" y="71"/>
                    <a:pt x="91" y="71"/>
                  </a:cubicBezTo>
                  <a:cubicBezTo>
                    <a:pt x="91" y="71"/>
                    <a:pt x="91" y="71"/>
                    <a:pt x="91" y="71"/>
                  </a:cubicBezTo>
                  <a:cubicBezTo>
                    <a:pt x="92" y="71"/>
                    <a:pt x="92" y="71"/>
                    <a:pt x="92" y="71"/>
                  </a:cubicBezTo>
                  <a:cubicBezTo>
                    <a:pt x="91" y="76"/>
                    <a:pt x="87" y="81"/>
                    <a:pt x="84" y="82"/>
                  </a:cubicBezTo>
                  <a:cubicBezTo>
                    <a:pt x="85" y="79"/>
                    <a:pt x="86" y="75"/>
                    <a:pt x="84" y="72"/>
                  </a:cubicBezTo>
                  <a:cubicBezTo>
                    <a:pt x="82" y="67"/>
                    <a:pt x="76" y="68"/>
                    <a:pt x="74" y="68"/>
                  </a:cubicBezTo>
                  <a:cubicBezTo>
                    <a:pt x="76" y="68"/>
                    <a:pt x="81" y="68"/>
                    <a:pt x="83" y="72"/>
                  </a:cubicBezTo>
                  <a:cubicBezTo>
                    <a:pt x="85" y="76"/>
                    <a:pt x="83" y="81"/>
                    <a:pt x="82" y="83"/>
                  </a:cubicBezTo>
                  <a:cubicBezTo>
                    <a:pt x="83" y="83"/>
                    <a:pt x="83" y="82"/>
                    <a:pt x="84" y="82"/>
                  </a:cubicBezTo>
                  <a:cubicBezTo>
                    <a:pt x="85" y="82"/>
                    <a:pt x="89" y="80"/>
                    <a:pt x="91" y="77"/>
                  </a:cubicBezTo>
                  <a:cubicBezTo>
                    <a:pt x="92" y="76"/>
                    <a:pt x="92" y="74"/>
                    <a:pt x="92" y="72"/>
                  </a:cubicBezTo>
                  <a:cubicBezTo>
                    <a:pt x="92" y="72"/>
                    <a:pt x="93" y="73"/>
                    <a:pt x="93" y="73"/>
                  </a:cubicBezTo>
                  <a:cubicBezTo>
                    <a:pt x="93" y="73"/>
                    <a:pt x="92" y="72"/>
                    <a:pt x="92" y="71"/>
                  </a:cubicBezTo>
                  <a:cubicBezTo>
                    <a:pt x="92" y="71"/>
                    <a:pt x="92" y="70"/>
                    <a:pt x="92" y="70"/>
                  </a:cubicBezTo>
                  <a:cubicBezTo>
                    <a:pt x="94" y="67"/>
                    <a:pt x="96" y="62"/>
                    <a:pt x="94" y="56"/>
                  </a:cubicBezTo>
                  <a:cubicBezTo>
                    <a:pt x="94" y="51"/>
                    <a:pt x="91" y="46"/>
                    <a:pt x="89" y="43"/>
                  </a:cubicBezTo>
                  <a:cubicBezTo>
                    <a:pt x="88" y="34"/>
                    <a:pt x="84" y="21"/>
                    <a:pt x="73" y="12"/>
                  </a:cubicBezTo>
                  <a:cubicBezTo>
                    <a:pt x="67" y="5"/>
                    <a:pt x="59" y="1"/>
                    <a:pt x="51" y="1"/>
                  </a:cubicBezTo>
                  <a:cubicBezTo>
                    <a:pt x="43" y="0"/>
                    <a:pt x="36" y="4"/>
                    <a:pt x="32" y="6"/>
                  </a:cubicBezTo>
                  <a:cubicBezTo>
                    <a:pt x="36" y="4"/>
                    <a:pt x="43" y="1"/>
                    <a:pt x="50" y="2"/>
                  </a:cubicBezTo>
                  <a:moveTo>
                    <a:pt x="92" y="70"/>
                  </a:moveTo>
                  <a:cubicBezTo>
                    <a:pt x="92" y="70"/>
                    <a:pt x="92" y="70"/>
                    <a:pt x="92" y="70"/>
                  </a:cubicBezTo>
                  <a:cubicBezTo>
                    <a:pt x="92" y="70"/>
                    <a:pt x="92" y="70"/>
                    <a:pt x="92" y="70"/>
                  </a:cubicBezTo>
                  <a:cubicBezTo>
                    <a:pt x="92" y="70"/>
                    <a:pt x="92" y="70"/>
                    <a:pt x="92" y="70"/>
                  </a:cubicBezTo>
                </a:path>
              </a:pathLst>
            </a:custGeom>
            <a:solidFill>
              <a:srgbClr val="000000"/>
            </a:solidFill>
            <a:ln w="1588">
              <a:solidFill>
                <a:srgbClr val="1D1D1B"/>
              </a:solidFill>
              <a:miter lim="800000"/>
              <a:headEnd/>
              <a:tailEnd/>
            </a:ln>
          </p:spPr>
          <p:txBody>
            <a:bodyPr/>
            <a:lstStyle/>
            <a:p>
              <a:endParaRPr lang="en-US"/>
            </a:p>
          </p:txBody>
        </p:sp>
        <p:sp>
          <p:nvSpPr>
            <p:cNvPr id="164012" name="Freeform 32"/>
            <p:cNvSpPr>
              <a:spLocks noEditPoints="1"/>
            </p:cNvSpPr>
            <p:nvPr/>
          </p:nvSpPr>
          <p:spPr bwMode="auto">
            <a:xfrm>
              <a:off x="3087688" y="1890713"/>
              <a:ext cx="203200" cy="176213"/>
            </a:xfrm>
            <a:custGeom>
              <a:avLst/>
              <a:gdLst>
                <a:gd name="T0" fmla="*/ 2147483647 w 96"/>
                <a:gd name="T1" fmla="*/ 2147483647 h 83"/>
                <a:gd name="T2" fmla="*/ 2147483647 w 96"/>
                <a:gd name="T3" fmla="*/ 2147483647 h 83"/>
                <a:gd name="T4" fmla="*/ 2147483647 w 96"/>
                <a:gd name="T5" fmla="*/ 2147483647 h 83"/>
                <a:gd name="T6" fmla="*/ 2147483647 w 96"/>
                <a:gd name="T7" fmla="*/ 2147483647 h 83"/>
                <a:gd name="T8" fmla="*/ 2147483647 w 96"/>
                <a:gd name="T9" fmla="*/ 2147483647 h 83"/>
                <a:gd name="T10" fmla="*/ 2147483647 w 96"/>
                <a:gd name="T11" fmla="*/ 2147483647 h 83"/>
                <a:gd name="T12" fmla="*/ 2147483647 w 96"/>
                <a:gd name="T13" fmla="*/ 2147483647 h 83"/>
                <a:gd name="T14" fmla="*/ 2147483647 w 96"/>
                <a:gd name="T15" fmla="*/ 2147483647 h 83"/>
                <a:gd name="T16" fmla="*/ 2147483647 w 96"/>
                <a:gd name="T17" fmla="*/ 2147483647 h 83"/>
                <a:gd name="T18" fmla="*/ 2147483647 w 96"/>
                <a:gd name="T19" fmla="*/ 2147483647 h 83"/>
                <a:gd name="T20" fmla="*/ 2147483647 w 96"/>
                <a:gd name="T21" fmla="*/ 2147483647 h 83"/>
                <a:gd name="T22" fmla="*/ 2147483647 w 96"/>
                <a:gd name="T23" fmla="*/ 2147483647 h 83"/>
                <a:gd name="T24" fmla="*/ 2147483647 w 96"/>
                <a:gd name="T25" fmla="*/ 2147483647 h 83"/>
                <a:gd name="T26" fmla="*/ 2147483647 w 96"/>
                <a:gd name="T27" fmla="*/ 2147483647 h 83"/>
                <a:gd name="T28" fmla="*/ 2147483647 w 96"/>
                <a:gd name="T29" fmla="*/ 2147483647 h 83"/>
                <a:gd name="T30" fmla="*/ 2147483647 w 96"/>
                <a:gd name="T31" fmla="*/ 2147483647 h 83"/>
                <a:gd name="T32" fmla="*/ 2147483647 w 96"/>
                <a:gd name="T33" fmla="*/ 2147483647 h 83"/>
                <a:gd name="T34" fmla="*/ 2147483647 w 96"/>
                <a:gd name="T35" fmla="*/ 2147483647 h 83"/>
                <a:gd name="T36" fmla="*/ 0 w 96"/>
                <a:gd name="T37" fmla="*/ 2147483647 h 83"/>
                <a:gd name="T38" fmla="*/ 2147483647 w 96"/>
                <a:gd name="T39" fmla="*/ 2147483647 h 83"/>
                <a:gd name="T40" fmla="*/ 2147483647 w 96"/>
                <a:gd name="T41" fmla="*/ 2147483647 h 83"/>
                <a:gd name="T42" fmla="*/ 2147483647 w 96"/>
                <a:gd name="T43" fmla="*/ 2147483647 h 83"/>
                <a:gd name="T44" fmla="*/ 2147483647 w 96"/>
                <a:gd name="T45" fmla="*/ 2147483647 h 83"/>
                <a:gd name="T46" fmla="*/ 2147483647 w 96"/>
                <a:gd name="T47" fmla="*/ 2147483647 h 83"/>
                <a:gd name="T48" fmla="*/ 2147483647 w 96"/>
                <a:gd name="T49" fmla="*/ 2147483647 h 83"/>
                <a:gd name="T50" fmla="*/ 2147483647 w 96"/>
                <a:gd name="T51" fmla="*/ 2147483647 h 83"/>
                <a:gd name="T52" fmla="*/ 2147483647 w 96"/>
                <a:gd name="T53" fmla="*/ 2147483647 h 83"/>
                <a:gd name="T54" fmla="*/ 2147483647 w 96"/>
                <a:gd name="T55" fmla="*/ 2147483647 h 83"/>
                <a:gd name="T56" fmla="*/ 2147483647 w 96"/>
                <a:gd name="T57" fmla="*/ 2147483647 h 83"/>
                <a:gd name="T58" fmla="*/ 2147483647 w 96"/>
                <a:gd name="T59" fmla="*/ 2147483647 h 83"/>
                <a:gd name="T60" fmla="*/ 2147483647 w 96"/>
                <a:gd name="T61" fmla="*/ 2147483647 h 83"/>
                <a:gd name="T62" fmla="*/ 2147483647 w 96"/>
                <a:gd name="T63" fmla="*/ 2147483647 h 83"/>
                <a:gd name="T64" fmla="*/ 2147483647 w 96"/>
                <a:gd name="T65" fmla="*/ 2147483647 h 83"/>
                <a:gd name="T66" fmla="*/ 2147483647 w 96"/>
                <a:gd name="T67" fmla="*/ 2147483647 h 83"/>
                <a:gd name="T68" fmla="*/ 2147483647 w 96"/>
                <a:gd name="T69" fmla="*/ 2147483647 h 83"/>
                <a:gd name="T70" fmla="*/ 2147483647 w 96"/>
                <a:gd name="T71" fmla="*/ 2147483647 h 83"/>
                <a:gd name="T72" fmla="*/ 2147483647 w 96"/>
                <a:gd name="T73" fmla="*/ 2147483647 h 83"/>
                <a:gd name="T74" fmla="*/ 2147483647 w 96"/>
                <a:gd name="T75" fmla="*/ 2147483647 h 83"/>
                <a:gd name="T76" fmla="*/ 2147483647 w 96"/>
                <a:gd name="T77" fmla="*/ 2147483647 h 83"/>
                <a:gd name="T78" fmla="*/ 2147483647 w 96"/>
                <a:gd name="T79" fmla="*/ 2147483647 h 83"/>
                <a:gd name="T80" fmla="*/ 2147483647 w 96"/>
                <a:gd name="T81" fmla="*/ 2147483647 h 83"/>
                <a:gd name="T82" fmla="*/ 2147483647 w 96"/>
                <a:gd name="T83" fmla="*/ 2147483647 h 83"/>
                <a:gd name="T84" fmla="*/ 2147483647 w 96"/>
                <a:gd name="T85" fmla="*/ 2147483647 h 83"/>
                <a:gd name="T86" fmla="*/ 2147483647 w 96"/>
                <a:gd name="T87" fmla="*/ 2147483647 h 83"/>
                <a:gd name="T88" fmla="*/ 2147483647 w 96"/>
                <a:gd name="T89" fmla="*/ 2147483647 h 83"/>
                <a:gd name="T90" fmla="*/ 2147483647 w 96"/>
                <a:gd name="T91" fmla="*/ 2147483647 h 83"/>
                <a:gd name="T92" fmla="*/ 2147483647 w 96"/>
                <a:gd name="T93" fmla="*/ 2147483647 h 83"/>
                <a:gd name="T94" fmla="*/ 2147483647 w 96"/>
                <a:gd name="T95" fmla="*/ 2147483647 h 83"/>
                <a:gd name="T96" fmla="*/ 2147483647 w 96"/>
                <a:gd name="T97" fmla="*/ 2147483647 h 83"/>
                <a:gd name="T98" fmla="*/ 2147483647 w 96"/>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83"/>
                <a:gd name="T152" fmla="*/ 96 w 96"/>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83">
                  <a:moveTo>
                    <a:pt x="50" y="2"/>
                  </a:moveTo>
                  <a:cubicBezTo>
                    <a:pt x="58" y="3"/>
                    <a:pt x="66" y="7"/>
                    <a:pt x="72" y="13"/>
                  </a:cubicBezTo>
                  <a:cubicBezTo>
                    <a:pt x="84" y="25"/>
                    <a:pt x="88" y="42"/>
                    <a:pt x="88" y="48"/>
                  </a:cubicBezTo>
                  <a:cubicBezTo>
                    <a:pt x="89" y="47"/>
                    <a:pt x="89" y="45"/>
                    <a:pt x="89" y="43"/>
                  </a:cubicBezTo>
                  <a:cubicBezTo>
                    <a:pt x="90" y="47"/>
                    <a:pt x="93" y="51"/>
                    <a:pt x="93" y="57"/>
                  </a:cubicBezTo>
                  <a:cubicBezTo>
                    <a:pt x="94" y="62"/>
                    <a:pt x="93" y="66"/>
                    <a:pt x="92" y="69"/>
                  </a:cubicBezTo>
                  <a:cubicBezTo>
                    <a:pt x="92" y="69"/>
                    <a:pt x="92" y="68"/>
                    <a:pt x="92" y="68"/>
                  </a:cubicBezTo>
                  <a:cubicBezTo>
                    <a:pt x="92" y="68"/>
                    <a:pt x="92" y="69"/>
                    <a:pt x="92" y="69"/>
                  </a:cubicBezTo>
                  <a:cubicBezTo>
                    <a:pt x="92" y="70"/>
                    <a:pt x="92" y="70"/>
                    <a:pt x="92" y="70"/>
                  </a:cubicBezTo>
                  <a:cubicBezTo>
                    <a:pt x="90" y="67"/>
                    <a:pt x="87" y="62"/>
                    <a:pt x="81" y="63"/>
                  </a:cubicBezTo>
                  <a:cubicBezTo>
                    <a:pt x="74" y="64"/>
                    <a:pt x="68" y="71"/>
                    <a:pt x="61" y="71"/>
                  </a:cubicBezTo>
                  <a:cubicBezTo>
                    <a:pt x="53" y="71"/>
                    <a:pt x="49" y="65"/>
                    <a:pt x="48" y="58"/>
                  </a:cubicBezTo>
                  <a:cubicBezTo>
                    <a:pt x="48" y="55"/>
                    <a:pt x="47" y="52"/>
                    <a:pt x="45" y="51"/>
                  </a:cubicBezTo>
                  <a:cubicBezTo>
                    <a:pt x="45" y="51"/>
                    <a:pt x="46" y="50"/>
                    <a:pt x="46" y="50"/>
                  </a:cubicBezTo>
                  <a:cubicBezTo>
                    <a:pt x="46" y="50"/>
                    <a:pt x="45" y="50"/>
                    <a:pt x="45" y="50"/>
                  </a:cubicBezTo>
                  <a:cubicBezTo>
                    <a:pt x="43" y="49"/>
                    <a:pt x="41" y="48"/>
                    <a:pt x="40" y="48"/>
                  </a:cubicBezTo>
                  <a:cubicBezTo>
                    <a:pt x="41" y="48"/>
                    <a:pt x="42" y="49"/>
                    <a:pt x="44" y="50"/>
                  </a:cubicBezTo>
                  <a:cubicBezTo>
                    <a:pt x="37" y="52"/>
                    <a:pt x="29" y="60"/>
                    <a:pt x="23" y="68"/>
                  </a:cubicBezTo>
                  <a:cubicBezTo>
                    <a:pt x="15" y="77"/>
                    <a:pt x="2" y="78"/>
                    <a:pt x="0" y="83"/>
                  </a:cubicBezTo>
                  <a:cubicBezTo>
                    <a:pt x="3" y="79"/>
                    <a:pt x="16" y="79"/>
                    <a:pt x="24" y="70"/>
                  </a:cubicBezTo>
                  <a:cubicBezTo>
                    <a:pt x="31" y="61"/>
                    <a:pt x="37" y="53"/>
                    <a:pt x="44" y="51"/>
                  </a:cubicBezTo>
                  <a:cubicBezTo>
                    <a:pt x="45" y="53"/>
                    <a:pt x="47" y="55"/>
                    <a:pt x="47" y="59"/>
                  </a:cubicBezTo>
                  <a:cubicBezTo>
                    <a:pt x="47" y="62"/>
                    <a:pt x="48" y="65"/>
                    <a:pt x="50" y="68"/>
                  </a:cubicBezTo>
                  <a:cubicBezTo>
                    <a:pt x="53" y="71"/>
                    <a:pt x="57" y="73"/>
                    <a:pt x="61" y="73"/>
                  </a:cubicBezTo>
                  <a:cubicBezTo>
                    <a:pt x="69" y="73"/>
                    <a:pt x="75" y="66"/>
                    <a:pt x="81" y="65"/>
                  </a:cubicBezTo>
                  <a:cubicBezTo>
                    <a:pt x="86" y="63"/>
                    <a:pt x="89" y="67"/>
                    <a:pt x="91" y="71"/>
                  </a:cubicBezTo>
                  <a:cubicBezTo>
                    <a:pt x="91" y="71"/>
                    <a:pt x="91" y="71"/>
                    <a:pt x="91" y="71"/>
                  </a:cubicBezTo>
                  <a:cubicBezTo>
                    <a:pt x="91" y="71"/>
                    <a:pt x="91" y="71"/>
                    <a:pt x="91" y="71"/>
                  </a:cubicBezTo>
                  <a:cubicBezTo>
                    <a:pt x="92" y="71"/>
                    <a:pt x="92" y="71"/>
                    <a:pt x="92" y="71"/>
                  </a:cubicBezTo>
                  <a:cubicBezTo>
                    <a:pt x="91" y="76"/>
                    <a:pt x="87" y="81"/>
                    <a:pt x="84" y="82"/>
                  </a:cubicBezTo>
                  <a:cubicBezTo>
                    <a:pt x="85" y="79"/>
                    <a:pt x="86" y="75"/>
                    <a:pt x="84" y="72"/>
                  </a:cubicBezTo>
                  <a:cubicBezTo>
                    <a:pt x="82" y="67"/>
                    <a:pt x="76" y="68"/>
                    <a:pt x="74" y="68"/>
                  </a:cubicBezTo>
                  <a:cubicBezTo>
                    <a:pt x="76" y="68"/>
                    <a:pt x="81" y="68"/>
                    <a:pt x="83" y="72"/>
                  </a:cubicBezTo>
                  <a:cubicBezTo>
                    <a:pt x="85" y="76"/>
                    <a:pt x="83" y="81"/>
                    <a:pt x="82" y="83"/>
                  </a:cubicBezTo>
                  <a:cubicBezTo>
                    <a:pt x="83" y="83"/>
                    <a:pt x="83" y="82"/>
                    <a:pt x="84" y="82"/>
                  </a:cubicBezTo>
                  <a:cubicBezTo>
                    <a:pt x="85" y="82"/>
                    <a:pt x="89" y="80"/>
                    <a:pt x="91" y="77"/>
                  </a:cubicBezTo>
                  <a:cubicBezTo>
                    <a:pt x="92" y="76"/>
                    <a:pt x="92" y="74"/>
                    <a:pt x="92" y="72"/>
                  </a:cubicBezTo>
                  <a:cubicBezTo>
                    <a:pt x="92" y="72"/>
                    <a:pt x="93" y="73"/>
                    <a:pt x="93" y="73"/>
                  </a:cubicBezTo>
                  <a:cubicBezTo>
                    <a:pt x="93" y="73"/>
                    <a:pt x="92" y="72"/>
                    <a:pt x="92" y="71"/>
                  </a:cubicBezTo>
                  <a:cubicBezTo>
                    <a:pt x="92" y="71"/>
                    <a:pt x="92" y="70"/>
                    <a:pt x="92" y="70"/>
                  </a:cubicBezTo>
                  <a:cubicBezTo>
                    <a:pt x="94" y="67"/>
                    <a:pt x="96" y="62"/>
                    <a:pt x="94" y="56"/>
                  </a:cubicBezTo>
                  <a:cubicBezTo>
                    <a:pt x="94" y="51"/>
                    <a:pt x="91" y="46"/>
                    <a:pt x="89" y="43"/>
                  </a:cubicBezTo>
                  <a:cubicBezTo>
                    <a:pt x="88" y="34"/>
                    <a:pt x="84" y="21"/>
                    <a:pt x="73" y="12"/>
                  </a:cubicBezTo>
                  <a:cubicBezTo>
                    <a:pt x="67" y="5"/>
                    <a:pt x="59" y="1"/>
                    <a:pt x="51" y="1"/>
                  </a:cubicBezTo>
                  <a:cubicBezTo>
                    <a:pt x="43" y="0"/>
                    <a:pt x="36" y="4"/>
                    <a:pt x="32" y="6"/>
                  </a:cubicBezTo>
                  <a:cubicBezTo>
                    <a:pt x="36" y="4"/>
                    <a:pt x="43" y="1"/>
                    <a:pt x="50" y="2"/>
                  </a:cubicBezTo>
                  <a:moveTo>
                    <a:pt x="92" y="70"/>
                  </a:moveTo>
                  <a:cubicBezTo>
                    <a:pt x="92" y="70"/>
                    <a:pt x="92" y="70"/>
                    <a:pt x="92" y="70"/>
                  </a:cubicBezTo>
                  <a:cubicBezTo>
                    <a:pt x="92" y="70"/>
                    <a:pt x="92" y="70"/>
                    <a:pt x="92" y="70"/>
                  </a:cubicBezTo>
                  <a:cubicBezTo>
                    <a:pt x="92" y="70"/>
                    <a:pt x="92" y="70"/>
                    <a:pt x="92" y="7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13" name="Freeform 33"/>
            <p:cNvSpPr>
              <a:spLocks/>
            </p:cNvSpPr>
            <p:nvPr/>
          </p:nvSpPr>
          <p:spPr bwMode="auto">
            <a:xfrm>
              <a:off x="3119438" y="2036763"/>
              <a:ext cx="187325" cy="284163"/>
            </a:xfrm>
            <a:custGeom>
              <a:avLst/>
              <a:gdLst>
                <a:gd name="T0" fmla="*/ 2147483647 w 88"/>
                <a:gd name="T1" fmla="*/ 2147483647 h 134"/>
                <a:gd name="T2" fmla="*/ 2147483647 w 88"/>
                <a:gd name="T3" fmla="*/ 2147483647 h 134"/>
                <a:gd name="T4" fmla="*/ 2147483647 w 88"/>
                <a:gd name="T5" fmla="*/ 2147483647 h 134"/>
                <a:gd name="T6" fmla="*/ 2147483647 w 88"/>
                <a:gd name="T7" fmla="*/ 2147483647 h 134"/>
                <a:gd name="T8" fmla="*/ 2147483647 w 88"/>
                <a:gd name="T9" fmla="*/ 0 h 134"/>
                <a:gd name="T10" fmla="*/ 2147483647 w 88"/>
                <a:gd name="T11" fmla="*/ 2147483647 h 134"/>
                <a:gd name="T12" fmla="*/ 2147483647 w 88"/>
                <a:gd name="T13" fmla="*/ 2147483647 h 134"/>
                <a:gd name="T14" fmla="*/ 2147483647 w 88"/>
                <a:gd name="T15" fmla="*/ 2147483647 h 134"/>
                <a:gd name="T16" fmla="*/ 2147483647 w 88"/>
                <a:gd name="T17" fmla="*/ 2147483647 h 134"/>
                <a:gd name="T18" fmla="*/ 2147483647 w 88"/>
                <a:gd name="T19" fmla="*/ 2147483647 h 134"/>
                <a:gd name="T20" fmla="*/ 2147483647 w 88"/>
                <a:gd name="T21" fmla="*/ 2147483647 h 134"/>
                <a:gd name="T22" fmla="*/ 2147483647 w 88"/>
                <a:gd name="T23" fmla="*/ 2147483647 h 134"/>
                <a:gd name="T24" fmla="*/ 2147483647 w 88"/>
                <a:gd name="T25" fmla="*/ 2147483647 h 134"/>
                <a:gd name="T26" fmla="*/ 2147483647 w 88"/>
                <a:gd name="T27" fmla="*/ 2147483647 h 134"/>
                <a:gd name="T28" fmla="*/ 2147483647 w 88"/>
                <a:gd name="T29" fmla="*/ 2147483647 h 134"/>
                <a:gd name="T30" fmla="*/ 2147483647 w 88"/>
                <a:gd name="T31" fmla="*/ 2147483647 h 134"/>
                <a:gd name="T32" fmla="*/ 2147483647 w 88"/>
                <a:gd name="T33" fmla="*/ 2147483647 h 134"/>
                <a:gd name="T34" fmla="*/ 2147483647 w 88"/>
                <a:gd name="T35" fmla="*/ 2147483647 h 134"/>
                <a:gd name="T36" fmla="*/ 2147483647 w 88"/>
                <a:gd name="T37" fmla="*/ 2147483647 h 134"/>
                <a:gd name="T38" fmla="*/ 2147483647 w 88"/>
                <a:gd name="T39" fmla="*/ 2147483647 h 134"/>
                <a:gd name="T40" fmla="*/ 2147483647 w 88"/>
                <a:gd name="T41" fmla="*/ 2147483647 h 134"/>
                <a:gd name="T42" fmla="*/ 2147483647 w 88"/>
                <a:gd name="T43" fmla="*/ 2147483647 h 134"/>
                <a:gd name="T44" fmla="*/ 2147483647 w 88"/>
                <a:gd name="T45" fmla="*/ 2147483647 h 134"/>
                <a:gd name="T46" fmla="*/ 2147483647 w 88"/>
                <a:gd name="T47" fmla="*/ 2147483647 h 134"/>
                <a:gd name="T48" fmla="*/ 2147483647 w 88"/>
                <a:gd name="T49" fmla="*/ 2147483647 h 134"/>
                <a:gd name="T50" fmla="*/ 2147483647 w 88"/>
                <a:gd name="T51" fmla="*/ 2147483647 h 134"/>
                <a:gd name="T52" fmla="*/ 2147483647 w 88"/>
                <a:gd name="T53" fmla="*/ 2147483647 h 134"/>
                <a:gd name="T54" fmla="*/ 0 w 88"/>
                <a:gd name="T55" fmla="*/ 2147483647 h 134"/>
                <a:gd name="T56" fmla="*/ 2147483647 w 88"/>
                <a:gd name="T57" fmla="*/ 2147483647 h 134"/>
                <a:gd name="T58" fmla="*/ 2147483647 w 88"/>
                <a:gd name="T59" fmla="*/ 2147483647 h 134"/>
                <a:gd name="T60" fmla="*/ 2147483647 w 88"/>
                <a:gd name="T61" fmla="*/ 2147483647 h 134"/>
                <a:gd name="T62" fmla="*/ 2147483647 w 88"/>
                <a:gd name="T63" fmla="*/ 2147483647 h 134"/>
                <a:gd name="T64" fmla="*/ 2147483647 w 88"/>
                <a:gd name="T65" fmla="*/ 2147483647 h 134"/>
                <a:gd name="T66" fmla="*/ 2147483647 w 88"/>
                <a:gd name="T67" fmla="*/ 2147483647 h 134"/>
                <a:gd name="T68" fmla="*/ 2147483647 w 88"/>
                <a:gd name="T69" fmla="*/ 2147483647 h 134"/>
                <a:gd name="T70" fmla="*/ 2147483647 w 88"/>
                <a:gd name="T71" fmla="*/ 2147483647 h 134"/>
                <a:gd name="T72" fmla="*/ 2147483647 w 88"/>
                <a:gd name="T73" fmla="*/ 2147483647 h 134"/>
                <a:gd name="T74" fmla="*/ 2147483647 w 88"/>
                <a:gd name="T75" fmla="*/ 2147483647 h 134"/>
                <a:gd name="T76" fmla="*/ 2147483647 w 88"/>
                <a:gd name="T77" fmla="*/ 2147483647 h 134"/>
                <a:gd name="T78" fmla="*/ 2147483647 w 88"/>
                <a:gd name="T79" fmla="*/ 2147483647 h 134"/>
                <a:gd name="T80" fmla="*/ 2147483647 w 88"/>
                <a:gd name="T81" fmla="*/ 2147483647 h 134"/>
                <a:gd name="T82" fmla="*/ 2147483647 w 88"/>
                <a:gd name="T83" fmla="*/ 2147483647 h 134"/>
                <a:gd name="T84" fmla="*/ 2147483647 w 88"/>
                <a:gd name="T85" fmla="*/ 2147483647 h 134"/>
                <a:gd name="T86" fmla="*/ 2147483647 w 88"/>
                <a:gd name="T87" fmla="*/ 2147483647 h 134"/>
                <a:gd name="T88" fmla="*/ 2147483647 w 88"/>
                <a:gd name="T89" fmla="*/ 2147483647 h 134"/>
                <a:gd name="T90" fmla="*/ 2147483647 w 88"/>
                <a:gd name="T91" fmla="*/ 2147483647 h 134"/>
                <a:gd name="T92" fmla="*/ 2147483647 w 88"/>
                <a:gd name="T93" fmla="*/ 2147483647 h 134"/>
                <a:gd name="T94" fmla="*/ 2147483647 w 88"/>
                <a:gd name="T95" fmla="*/ 2147483647 h 134"/>
                <a:gd name="T96" fmla="*/ 2147483647 w 88"/>
                <a:gd name="T97" fmla="*/ 2147483647 h 134"/>
                <a:gd name="T98" fmla="*/ 2147483647 w 88"/>
                <a:gd name="T99" fmla="*/ 2147483647 h 134"/>
                <a:gd name="T100" fmla="*/ 2147483647 w 88"/>
                <a:gd name="T101" fmla="*/ 2147483647 h 134"/>
                <a:gd name="T102" fmla="*/ 2147483647 w 88"/>
                <a:gd name="T103" fmla="*/ 2147483647 h 134"/>
                <a:gd name="T104" fmla="*/ 2147483647 w 88"/>
                <a:gd name="T105" fmla="*/ 2147483647 h 134"/>
                <a:gd name="T106" fmla="*/ 2147483647 w 88"/>
                <a:gd name="T107" fmla="*/ 2147483647 h 134"/>
                <a:gd name="T108" fmla="*/ 2147483647 w 88"/>
                <a:gd name="T109" fmla="*/ 2147483647 h 134"/>
                <a:gd name="T110" fmla="*/ 2147483647 w 88"/>
                <a:gd name="T111" fmla="*/ 2147483647 h 134"/>
                <a:gd name="T112" fmla="*/ 2147483647 w 88"/>
                <a:gd name="T113" fmla="*/ 2147483647 h 134"/>
                <a:gd name="T114" fmla="*/ 2147483647 w 88"/>
                <a:gd name="T115" fmla="*/ 2147483647 h 134"/>
                <a:gd name="T116" fmla="*/ 2147483647 w 88"/>
                <a:gd name="T117" fmla="*/ 2147483647 h 134"/>
                <a:gd name="T118" fmla="*/ 2147483647 w 88"/>
                <a:gd name="T119" fmla="*/ 2147483647 h 1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
                <a:gd name="T181" fmla="*/ 0 h 134"/>
                <a:gd name="T182" fmla="*/ 88 w 88"/>
                <a:gd name="T183" fmla="*/ 134 h 1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 h="134">
                  <a:moveTo>
                    <a:pt x="80" y="60"/>
                  </a:moveTo>
                  <a:cubicBezTo>
                    <a:pt x="78" y="54"/>
                    <a:pt x="76" y="49"/>
                    <a:pt x="75" y="46"/>
                  </a:cubicBezTo>
                  <a:cubicBezTo>
                    <a:pt x="75" y="41"/>
                    <a:pt x="75" y="36"/>
                    <a:pt x="72" y="31"/>
                  </a:cubicBezTo>
                  <a:cubicBezTo>
                    <a:pt x="66" y="25"/>
                    <a:pt x="59" y="23"/>
                    <a:pt x="56" y="22"/>
                  </a:cubicBezTo>
                  <a:cubicBezTo>
                    <a:pt x="61" y="14"/>
                    <a:pt x="65" y="4"/>
                    <a:pt x="63" y="0"/>
                  </a:cubicBezTo>
                  <a:cubicBezTo>
                    <a:pt x="63" y="5"/>
                    <a:pt x="56" y="18"/>
                    <a:pt x="50" y="27"/>
                  </a:cubicBezTo>
                  <a:cubicBezTo>
                    <a:pt x="47" y="26"/>
                    <a:pt x="43" y="29"/>
                    <a:pt x="39" y="30"/>
                  </a:cubicBezTo>
                  <a:cubicBezTo>
                    <a:pt x="37" y="32"/>
                    <a:pt x="34" y="31"/>
                    <a:pt x="34" y="31"/>
                  </a:cubicBezTo>
                  <a:cubicBezTo>
                    <a:pt x="34" y="29"/>
                    <a:pt x="34" y="28"/>
                    <a:pt x="34" y="27"/>
                  </a:cubicBezTo>
                  <a:cubicBezTo>
                    <a:pt x="34" y="28"/>
                    <a:pt x="33" y="29"/>
                    <a:pt x="33" y="31"/>
                  </a:cubicBezTo>
                  <a:cubicBezTo>
                    <a:pt x="35" y="33"/>
                    <a:pt x="38" y="32"/>
                    <a:pt x="40" y="31"/>
                  </a:cubicBezTo>
                  <a:cubicBezTo>
                    <a:pt x="44" y="30"/>
                    <a:pt x="47" y="27"/>
                    <a:pt x="50" y="27"/>
                  </a:cubicBezTo>
                  <a:cubicBezTo>
                    <a:pt x="48" y="29"/>
                    <a:pt x="46" y="31"/>
                    <a:pt x="45" y="33"/>
                  </a:cubicBezTo>
                  <a:cubicBezTo>
                    <a:pt x="45" y="33"/>
                    <a:pt x="45" y="33"/>
                    <a:pt x="45" y="32"/>
                  </a:cubicBezTo>
                  <a:cubicBezTo>
                    <a:pt x="45" y="33"/>
                    <a:pt x="44" y="33"/>
                    <a:pt x="44" y="33"/>
                  </a:cubicBezTo>
                  <a:cubicBezTo>
                    <a:pt x="40" y="34"/>
                    <a:pt x="34" y="34"/>
                    <a:pt x="33" y="32"/>
                  </a:cubicBezTo>
                  <a:cubicBezTo>
                    <a:pt x="33" y="35"/>
                    <a:pt x="40" y="35"/>
                    <a:pt x="44" y="34"/>
                  </a:cubicBezTo>
                  <a:cubicBezTo>
                    <a:pt x="42" y="36"/>
                    <a:pt x="40" y="40"/>
                    <a:pt x="37" y="42"/>
                  </a:cubicBezTo>
                  <a:cubicBezTo>
                    <a:pt x="34" y="45"/>
                    <a:pt x="30" y="48"/>
                    <a:pt x="27" y="49"/>
                  </a:cubicBezTo>
                  <a:cubicBezTo>
                    <a:pt x="28" y="49"/>
                    <a:pt x="28" y="48"/>
                    <a:pt x="28" y="47"/>
                  </a:cubicBezTo>
                  <a:cubicBezTo>
                    <a:pt x="28" y="48"/>
                    <a:pt x="28" y="49"/>
                    <a:pt x="27" y="49"/>
                  </a:cubicBezTo>
                  <a:cubicBezTo>
                    <a:pt x="26" y="50"/>
                    <a:pt x="26" y="50"/>
                    <a:pt x="25" y="51"/>
                  </a:cubicBezTo>
                  <a:cubicBezTo>
                    <a:pt x="26" y="51"/>
                    <a:pt x="26" y="51"/>
                    <a:pt x="26" y="50"/>
                  </a:cubicBezTo>
                  <a:cubicBezTo>
                    <a:pt x="22" y="53"/>
                    <a:pt x="10" y="44"/>
                    <a:pt x="13" y="38"/>
                  </a:cubicBezTo>
                  <a:cubicBezTo>
                    <a:pt x="10" y="41"/>
                    <a:pt x="13" y="47"/>
                    <a:pt x="18" y="50"/>
                  </a:cubicBezTo>
                  <a:cubicBezTo>
                    <a:pt x="18" y="50"/>
                    <a:pt x="18" y="50"/>
                    <a:pt x="19" y="50"/>
                  </a:cubicBezTo>
                  <a:cubicBezTo>
                    <a:pt x="17" y="51"/>
                    <a:pt x="13" y="51"/>
                    <a:pt x="9" y="49"/>
                  </a:cubicBezTo>
                  <a:cubicBezTo>
                    <a:pt x="5" y="46"/>
                    <a:pt x="2" y="43"/>
                    <a:pt x="0" y="41"/>
                  </a:cubicBezTo>
                  <a:cubicBezTo>
                    <a:pt x="0" y="42"/>
                    <a:pt x="1" y="43"/>
                    <a:pt x="2" y="44"/>
                  </a:cubicBezTo>
                  <a:cubicBezTo>
                    <a:pt x="2" y="47"/>
                    <a:pt x="3" y="51"/>
                    <a:pt x="7" y="54"/>
                  </a:cubicBezTo>
                  <a:cubicBezTo>
                    <a:pt x="11" y="57"/>
                    <a:pt x="16" y="53"/>
                    <a:pt x="16" y="52"/>
                  </a:cubicBezTo>
                  <a:cubicBezTo>
                    <a:pt x="15" y="53"/>
                    <a:pt x="11" y="55"/>
                    <a:pt x="7" y="53"/>
                  </a:cubicBezTo>
                  <a:cubicBezTo>
                    <a:pt x="4" y="51"/>
                    <a:pt x="3" y="47"/>
                    <a:pt x="3" y="45"/>
                  </a:cubicBezTo>
                  <a:cubicBezTo>
                    <a:pt x="4" y="47"/>
                    <a:pt x="6" y="48"/>
                    <a:pt x="8" y="50"/>
                  </a:cubicBezTo>
                  <a:cubicBezTo>
                    <a:pt x="12" y="53"/>
                    <a:pt x="17" y="52"/>
                    <a:pt x="19" y="51"/>
                  </a:cubicBezTo>
                  <a:cubicBezTo>
                    <a:pt x="21" y="52"/>
                    <a:pt x="23" y="52"/>
                    <a:pt x="25" y="51"/>
                  </a:cubicBezTo>
                  <a:cubicBezTo>
                    <a:pt x="26" y="51"/>
                    <a:pt x="26" y="51"/>
                    <a:pt x="27" y="50"/>
                  </a:cubicBezTo>
                  <a:cubicBezTo>
                    <a:pt x="30" y="49"/>
                    <a:pt x="34" y="48"/>
                    <a:pt x="38" y="44"/>
                  </a:cubicBezTo>
                  <a:cubicBezTo>
                    <a:pt x="42" y="41"/>
                    <a:pt x="44" y="36"/>
                    <a:pt x="45" y="34"/>
                  </a:cubicBezTo>
                  <a:cubicBezTo>
                    <a:pt x="45" y="33"/>
                    <a:pt x="46" y="33"/>
                    <a:pt x="46" y="33"/>
                  </a:cubicBezTo>
                  <a:cubicBezTo>
                    <a:pt x="46" y="33"/>
                    <a:pt x="46" y="33"/>
                    <a:pt x="46" y="33"/>
                  </a:cubicBezTo>
                  <a:cubicBezTo>
                    <a:pt x="49" y="31"/>
                    <a:pt x="52" y="27"/>
                    <a:pt x="56" y="22"/>
                  </a:cubicBezTo>
                  <a:cubicBezTo>
                    <a:pt x="59" y="25"/>
                    <a:pt x="66" y="27"/>
                    <a:pt x="70" y="32"/>
                  </a:cubicBezTo>
                  <a:cubicBezTo>
                    <a:pt x="74" y="38"/>
                    <a:pt x="74" y="48"/>
                    <a:pt x="75" y="52"/>
                  </a:cubicBezTo>
                  <a:cubicBezTo>
                    <a:pt x="75" y="51"/>
                    <a:pt x="75" y="49"/>
                    <a:pt x="75" y="47"/>
                  </a:cubicBezTo>
                  <a:cubicBezTo>
                    <a:pt x="76" y="51"/>
                    <a:pt x="77" y="55"/>
                    <a:pt x="78" y="60"/>
                  </a:cubicBezTo>
                  <a:cubicBezTo>
                    <a:pt x="79" y="67"/>
                    <a:pt x="78" y="75"/>
                    <a:pt x="79" y="83"/>
                  </a:cubicBezTo>
                  <a:cubicBezTo>
                    <a:pt x="78" y="99"/>
                    <a:pt x="84" y="114"/>
                    <a:pt x="88" y="123"/>
                  </a:cubicBezTo>
                  <a:cubicBezTo>
                    <a:pt x="87" y="125"/>
                    <a:pt x="85" y="128"/>
                    <a:pt x="83" y="129"/>
                  </a:cubicBezTo>
                  <a:cubicBezTo>
                    <a:pt x="80" y="132"/>
                    <a:pt x="76" y="129"/>
                    <a:pt x="73" y="126"/>
                  </a:cubicBezTo>
                  <a:cubicBezTo>
                    <a:pt x="67" y="118"/>
                    <a:pt x="56" y="118"/>
                    <a:pt x="51" y="119"/>
                  </a:cubicBezTo>
                  <a:cubicBezTo>
                    <a:pt x="56" y="120"/>
                    <a:pt x="66" y="120"/>
                    <a:pt x="71" y="128"/>
                  </a:cubicBezTo>
                  <a:cubicBezTo>
                    <a:pt x="74" y="131"/>
                    <a:pt x="80" y="134"/>
                    <a:pt x="84" y="131"/>
                  </a:cubicBezTo>
                  <a:cubicBezTo>
                    <a:pt x="86" y="128"/>
                    <a:pt x="87" y="125"/>
                    <a:pt x="88" y="124"/>
                  </a:cubicBezTo>
                  <a:cubicBezTo>
                    <a:pt x="88" y="124"/>
                    <a:pt x="88" y="125"/>
                    <a:pt x="88" y="125"/>
                  </a:cubicBezTo>
                  <a:cubicBezTo>
                    <a:pt x="88" y="124"/>
                    <a:pt x="88" y="124"/>
                    <a:pt x="88" y="123"/>
                  </a:cubicBezTo>
                  <a:cubicBezTo>
                    <a:pt x="88" y="123"/>
                    <a:pt x="88" y="123"/>
                    <a:pt x="88" y="123"/>
                  </a:cubicBezTo>
                  <a:cubicBezTo>
                    <a:pt x="88" y="123"/>
                    <a:pt x="88" y="123"/>
                    <a:pt x="88" y="123"/>
                  </a:cubicBezTo>
                  <a:cubicBezTo>
                    <a:pt x="86" y="114"/>
                    <a:pt x="81" y="99"/>
                    <a:pt x="81" y="83"/>
                  </a:cubicBezTo>
                  <a:cubicBezTo>
                    <a:pt x="80" y="75"/>
                    <a:pt x="81" y="67"/>
                    <a:pt x="80" y="60"/>
                  </a:cubicBezTo>
                </a:path>
              </a:pathLst>
            </a:custGeom>
            <a:solidFill>
              <a:srgbClr val="000000"/>
            </a:solidFill>
            <a:ln w="1588">
              <a:solidFill>
                <a:srgbClr val="1D1D1B"/>
              </a:solidFill>
              <a:miter lim="800000"/>
              <a:headEnd/>
              <a:tailEnd/>
            </a:ln>
          </p:spPr>
          <p:txBody>
            <a:bodyPr/>
            <a:lstStyle/>
            <a:p>
              <a:endParaRPr lang="en-US"/>
            </a:p>
          </p:txBody>
        </p:sp>
        <p:sp>
          <p:nvSpPr>
            <p:cNvPr id="164014" name="Freeform 34"/>
            <p:cNvSpPr>
              <a:spLocks/>
            </p:cNvSpPr>
            <p:nvPr/>
          </p:nvSpPr>
          <p:spPr bwMode="auto">
            <a:xfrm>
              <a:off x="3119438" y="2036763"/>
              <a:ext cx="187325" cy="284163"/>
            </a:xfrm>
            <a:custGeom>
              <a:avLst/>
              <a:gdLst>
                <a:gd name="T0" fmla="*/ 2147483647 w 88"/>
                <a:gd name="T1" fmla="*/ 2147483647 h 134"/>
                <a:gd name="T2" fmla="*/ 2147483647 w 88"/>
                <a:gd name="T3" fmla="*/ 2147483647 h 134"/>
                <a:gd name="T4" fmla="*/ 2147483647 w 88"/>
                <a:gd name="T5" fmla="*/ 2147483647 h 134"/>
                <a:gd name="T6" fmla="*/ 2147483647 w 88"/>
                <a:gd name="T7" fmla="*/ 2147483647 h 134"/>
                <a:gd name="T8" fmla="*/ 2147483647 w 88"/>
                <a:gd name="T9" fmla="*/ 0 h 134"/>
                <a:gd name="T10" fmla="*/ 2147483647 w 88"/>
                <a:gd name="T11" fmla="*/ 2147483647 h 134"/>
                <a:gd name="T12" fmla="*/ 2147483647 w 88"/>
                <a:gd name="T13" fmla="*/ 2147483647 h 134"/>
                <a:gd name="T14" fmla="*/ 2147483647 w 88"/>
                <a:gd name="T15" fmla="*/ 2147483647 h 134"/>
                <a:gd name="T16" fmla="*/ 2147483647 w 88"/>
                <a:gd name="T17" fmla="*/ 2147483647 h 134"/>
                <a:gd name="T18" fmla="*/ 2147483647 w 88"/>
                <a:gd name="T19" fmla="*/ 2147483647 h 134"/>
                <a:gd name="T20" fmla="*/ 2147483647 w 88"/>
                <a:gd name="T21" fmla="*/ 2147483647 h 134"/>
                <a:gd name="T22" fmla="*/ 2147483647 w 88"/>
                <a:gd name="T23" fmla="*/ 2147483647 h 134"/>
                <a:gd name="T24" fmla="*/ 2147483647 w 88"/>
                <a:gd name="T25" fmla="*/ 2147483647 h 134"/>
                <a:gd name="T26" fmla="*/ 2147483647 w 88"/>
                <a:gd name="T27" fmla="*/ 2147483647 h 134"/>
                <a:gd name="T28" fmla="*/ 2147483647 w 88"/>
                <a:gd name="T29" fmla="*/ 2147483647 h 134"/>
                <a:gd name="T30" fmla="*/ 2147483647 w 88"/>
                <a:gd name="T31" fmla="*/ 2147483647 h 134"/>
                <a:gd name="T32" fmla="*/ 2147483647 w 88"/>
                <a:gd name="T33" fmla="*/ 2147483647 h 134"/>
                <a:gd name="T34" fmla="*/ 2147483647 w 88"/>
                <a:gd name="T35" fmla="*/ 2147483647 h 134"/>
                <a:gd name="T36" fmla="*/ 2147483647 w 88"/>
                <a:gd name="T37" fmla="*/ 2147483647 h 134"/>
                <a:gd name="T38" fmla="*/ 2147483647 w 88"/>
                <a:gd name="T39" fmla="*/ 2147483647 h 134"/>
                <a:gd name="T40" fmla="*/ 2147483647 w 88"/>
                <a:gd name="T41" fmla="*/ 2147483647 h 134"/>
                <a:gd name="T42" fmla="*/ 2147483647 w 88"/>
                <a:gd name="T43" fmla="*/ 2147483647 h 134"/>
                <a:gd name="T44" fmla="*/ 2147483647 w 88"/>
                <a:gd name="T45" fmla="*/ 2147483647 h 134"/>
                <a:gd name="T46" fmla="*/ 2147483647 w 88"/>
                <a:gd name="T47" fmla="*/ 2147483647 h 134"/>
                <a:gd name="T48" fmla="*/ 2147483647 w 88"/>
                <a:gd name="T49" fmla="*/ 2147483647 h 134"/>
                <a:gd name="T50" fmla="*/ 2147483647 w 88"/>
                <a:gd name="T51" fmla="*/ 2147483647 h 134"/>
                <a:gd name="T52" fmla="*/ 2147483647 w 88"/>
                <a:gd name="T53" fmla="*/ 2147483647 h 134"/>
                <a:gd name="T54" fmla="*/ 0 w 88"/>
                <a:gd name="T55" fmla="*/ 2147483647 h 134"/>
                <a:gd name="T56" fmla="*/ 2147483647 w 88"/>
                <a:gd name="T57" fmla="*/ 2147483647 h 134"/>
                <a:gd name="T58" fmla="*/ 2147483647 w 88"/>
                <a:gd name="T59" fmla="*/ 2147483647 h 134"/>
                <a:gd name="T60" fmla="*/ 2147483647 w 88"/>
                <a:gd name="T61" fmla="*/ 2147483647 h 134"/>
                <a:gd name="T62" fmla="*/ 2147483647 w 88"/>
                <a:gd name="T63" fmla="*/ 2147483647 h 134"/>
                <a:gd name="T64" fmla="*/ 2147483647 w 88"/>
                <a:gd name="T65" fmla="*/ 2147483647 h 134"/>
                <a:gd name="T66" fmla="*/ 2147483647 w 88"/>
                <a:gd name="T67" fmla="*/ 2147483647 h 134"/>
                <a:gd name="T68" fmla="*/ 2147483647 w 88"/>
                <a:gd name="T69" fmla="*/ 2147483647 h 134"/>
                <a:gd name="T70" fmla="*/ 2147483647 w 88"/>
                <a:gd name="T71" fmla="*/ 2147483647 h 134"/>
                <a:gd name="T72" fmla="*/ 2147483647 w 88"/>
                <a:gd name="T73" fmla="*/ 2147483647 h 134"/>
                <a:gd name="T74" fmla="*/ 2147483647 w 88"/>
                <a:gd name="T75" fmla="*/ 2147483647 h 134"/>
                <a:gd name="T76" fmla="*/ 2147483647 w 88"/>
                <a:gd name="T77" fmla="*/ 2147483647 h 134"/>
                <a:gd name="T78" fmla="*/ 2147483647 w 88"/>
                <a:gd name="T79" fmla="*/ 2147483647 h 134"/>
                <a:gd name="T80" fmla="*/ 2147483647 w 88"/>
                <a:gd name="T81" fmla="*/ 2147483647 h 134"/>
                <a:gd name="T82" fmla="*/ 2147483647 w 88"/>
                <a:gd name="T83" fmla="*/ 2147483647 h 134"/>
                <a:gd name="T84" fmla="*/ 2147483647 w 88"/>
                <a:gd name="T85" fmla="*/ 2147483647 h 134"/>
                <a:gd name="T86" fmla="*/ 2147483647 w 88"/>
                <a:gd name="T87" fmla="*/ 2147483647 h 134"/>
                <a:gd name="T88" fmla="*/ 2147483647 w 88"/>
                <a:gd name="T89" fmla="*/ 2147483647 h 134"/>
                <a:gd name="T90" fmla="*/ 2147483647 w 88"/>
                <a:gd name="T91" fmla="*/ 2147483647 h 134"/>
                <a:gd name="T92" fmla="*/ 2147483647 w 88"/>
                <a:gd name="T93" fmla="*/ 2147483647 h 134"/>
                <a:gd name="T94" fmla="*/ 2147483647 w 88"/>
                <a:gd name="T95" fmla="*/ 2147483647 h 134"/>
                <a:gd name="T96" fmla="*/ 2147483647 w 88"/>
                <a:gd name="T97" fmla="*/ 2147483647 h 134"/>
                <a:gd name="T98" fmla="*/ 2147483647 w 88"/>
                <a:gd name="T99" fmla="*/ 2147483647 h 134"/>
                <a:gd name="T100" fmla="*/ 2147483647 w 88"/>
                <a:gd name="T101" fmla="*/ 2147483647 h 134"/>
                <a:gd name="T102" fmla="*/ 2147483647 w 88"/>
                <a:gd name="T103" fmla="*/ 2147483647 h 134"/>
                <a:gd name="T104" fmla="*/ 2147483647 w 88"/>
                <a:gd name="T105" fmla="*/ 2147483647 h 134"/>
                <a:gd name="T106" fmla="*/ 2147483647 w 88"/>
                <a:gd name="T107" fmla="*/ 2147483647 h 134"/>
                <a:gd name="T108" fmla="*/ 2147483647 w 88"/>
                <a:gd name="T109" fmla="*/ 2147483647 h 134"/>
                <a:gd name="T110" fmla="*/ 2147483647 w 88"/>
                <a:gd name="T111" fmla="*/ 2147483647 h 134"/>
                <a:gd name="T112" fmla="*/ 2147483647 w 88"/>
                <a:gd name="T113" fmla="*/ 2147483647 h 134"/>
                <a:gd name="T114" fmla="*/ 2147483647 w 88"/>
                <a:gd name="T115" fmla="*/ 2147483647 h 134"/>
                <a:gd name="T116" fmla="*/ 2147483647 w 88"/>
                <a:gd name="T117" fmla="*/ 2147483647 h 134"/>
                <a:gd name="T118" fmla="*/ 2147483647 w 88"/>
                <a:gd name="T119" fmla="*/ 2147483647 h 1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
                <a:gd name="T181" fmla="*/ 0 h 134"/>
                <a:gd name="T182" fmla="*/ 88 w 88"/>
                <a:gd name="T183" fmla="*/ 134 h 1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 h="134">
                  <a:moveTo>
                    <a:pt x="80" y="60"/>
                  </a:moveTo>
                  <a:cubicBezTo>
                    <a:pt x="78" y="54"/>
                    <a:pt x="76" y="49"/>
                    <a:pt x="75" y="46"/>
                  </a:cubicBezTo>
                  <a:cubicBezTo>
                    <a:pt x="75" y="41"/>
                    <a:pt x="75" y="36"/>
                    <a:pt x="72" y="31"/>
                  </a:cubicBezTo>
                  <a:cubicBezTo>
                    <a:pt x="66" y="25"/>
                    <a:pt x="59" y="23"/>
                    <a:pt x="56" y="22"/>
                  </a:cubicBezTo>
                  <a:cubicBezTo>
                    <a:pt x="61" y="14"/>
                    <a:pt x="65" y="4"/>
                    <a:pt x="63" y="0"/>
                  </a:cubicBezTo>
                  <a:cubicBezTo>
                    <a:pt x="63" y="5"/>
                    <a:pt x="56" y="18"/>
                    <a:pt x="50" y="27"/>
                  </a:cubicBezTo>
                  <a:cubicBezTo>
                    <a:pt x="47" y="26"/>
                    <a:pt x="43" y="29"/>
                    <a:pt x="39" y="30"/>
                  </a:cubicBezTo>
                  <a:cubicBezTo>
                    <a:pt x="37" y="32"/>
                    <a:pt x="34" y="31"/>
                    <a:pt x="34" y="31"/>
                  </a:cubicBezTo>
                  <a:cubicBezTo>
                    <a:pt x="34" y="29"/>
                    <a:pt x="34" y="28"/>
                    <a:pt x="34" y="27"/>
                  </a:cubicBezTo>
                  <a:cubicBezTo>
                    <a:pt x="34" y="28"/>
                    <a:pt x="33" y="29"/>
                    <a:pt x="33" y="31"/>
                  </a:cubicBezTo>
                  <a:cubicBezTo>
                    <a:pt x="35" y="33"/>
                    <a:pt x="38" y="32"/>
                    <a:pt x="40" y="31"/>
                  </a:cubicBezTo>
                  <a:cubicBezTo>
                    <a:pt x="44" y="30"/>
                    <a:pt x="47" y="27"/>
                    <a:pt x="50" y="27"/>
                  </a:cubicBezTo>
                  <a:cubicBezTo>
                    <a:pt x="48" y="29"/>
                    <a:pt x="46" y="31"/>
                    <a:pt x="45" y="33"/>
                  </a:cubicBezTo>
                  <a:cubicBezTo>
                    <a:pt x="45" y="33"/>
                    <a:pt x="45" y="33"/>
                    <a:pt x="45" y="32"/>
                  </a:cubicBezTo>
                  <a:cubicBezTo>
                    <a:pt x="45" y="33"/>
                    <a:pt x="44" y="33"/>
                    <a:pt x="44" y="33"/>
                  </a:cubicBezTo>
                  <a:cubicBezTo>
                    <a:pt x="40" y="34"/>
                    <a:pt x="34" y="34"/>
                    <a:pt x="33" y="32"/>
                  </a:cubicBezTo>
                  <a:cubicBezTo>
                    <a:pt x="33" y="35"/>
                    <a:pt x="40" y="35"/>
                    <a:pt x="44" y="34"/>
                  </a:cubicBezTo>
                  <a:cubicBezTo>
                    <a:pt x="42" y="36"/>
                    <a:pt x="40" y="40"/>
                    <a:pt x="37" y="42"/>
                  </a:cubicBezTo>
                  <a:cubicBezTo>
                    <a:pt x="34" y="45"/>
                    <a:pt x="30" y="48"/>
                    <a:pt x="27" y="49"/>
                  </a:cubicBezTo>
                  <a:cubicBezTo>
                    <a:pt x="28" y="49"/>
                    <a:pt x="28" y="48"/>
                    <a:pt x="28" y="47"/>
                  </a:cubicBezTo>
                  <a:cubicBezTo>
                    <a:pt x="28" y="48"/>
                    <a:pt x="28" y="49"/>
                    <a:pt x="27" y="49"/>
                  </a:cubicBezTo>
                  <a:cubicBezTo>
                    <a:pt x="26" y="50"/>
                    <a:pt x="26" y="50"/>
                    <a:pt x="25" y="51"/>
                  </a:cubicBezTo>
                  <a:cubicBezTo>
                    <a:pt x="26" y="51"/>
                    <a:pt x="26" y="51"/>
                    <a:pt x="26" y="50"/>
                  </a:cubicBezTo>
                  <a:cubicBezTo>
                    <a:pt x="22" y="53"/>
                    <a:pt x="10" y="44"/>
                    <a:pt x="13" y="38"/>
                  </a:cubicBezTo>
                  <a:cubicBezTo>
                    <a:pt x="10" y="41"/>
                    <a:pt x="13" y="47"/>
                    <a:pt x="18" y="50"/>
                  </a:cubicBezTo>
                  <a:cubicBezTo>
                    <a:pt x="18" y="50"/>
                    <a:pt x="18" y="50"/>
                    <a:pt x="19" y="50"/>
                  </a:cubicBezTo>
                  <a:cubicBezTo>
                    <a:pt x="17" y="51"/>
                    <a:pt x="13" y="51"/>
                    <a:pt x="9" y="49"/>
                  </a:cubicBezTo>
                  <a:cubicBezTo>
                    <a:pt x="5" y="46"/>
                    <a:pt x="2" y="43"/>
                    <a:pt x="0" y="41"/>
                  </a:cubicBezTo>
                  <a:cubicBezTo>
                    <a:pt x="0" y="42"/>
                    <a:pt x="1" y="43"/>
                    <a:pt x="2" y="44"/>
                  </a:cubicBezTo>
                  <a:cubicBezTo>
                    <a:pt x="2" y="47"/>
                    <a:pt x="3" y="51"/>
                    <a:pt x="7" y="54"/>
                  </a:cubicBezTo>
                  <a:cubicBezTo>
                    <a:pt x="11" y="57"/>
                    <a:pt x="16" y="53"/>
                    <a:pt x="16" y="52"/>
                  </a:cubicBezTo>
                  <a:cubicBezTo>
                    <a:pt x="15" y="53"/>
                    <a:pt x="11" y="55"/>
                    <a:pt x="7" y="53"/>
                  </a:cubicBezTo>
                  <a:cubicBezTo>
                    <a:pt x="4" y="51"/>
                    <a:pt x="3" y="47"/>
                    <a:pt x="3" y="45"/>
                  </a:cubicBezTo>
                  <a:cubicBezTo>
                    <a:pt x="4" y="47"/>
                    <a:pt x="6" y="48"/>
                    <a:pt x="8" y="50"/>
                  </a:cubicBezTo>
                  <a:cubicBezTo>
                    <a:pt x="12" y="53"/>
                    <a:pt x="17" y="52"/>
                    <a:pt x="19" y="51"/>
                  </a:cubicBezTo>
                  <a:cubicBezTo>
                    <a:pt x="21" y="52"/>
                    <a:pt x="23" y="52"/>
                    <a:pt x="25" y="51"/>
                  </a:cubicBezTo>
                  <a:cubicBezTo>
                    <a:pt x="26" y="51"/>
                    <a:pt x="26" y="51"/>
                    <a:pt x="27" y="50"/>
                  </a:cubicBezTo>
                  <a:cubicBezTo>
                    <a:pt x="30" y="49"/>
                    <a:pt x="34" y="48"/>
                    <a:pt x="38" y="44"/>
                  </a:cubicBezTo>
                  <a:cubicBezTo>
                    <a:pt x="42" y="41"/>
                    <a:pt x="44" y="36"/>
                    <a:pt x="45" y="34"/>
                  </a:cubicBezTo>
                  <a:cubicBezTo>
                    <a:pt x="45" y="33"/>
                    <a:pt x="46" y="33"/>
                    <a:pt x="46" y="33"/>
                  </a:cubicBezTo>
                  <a:cubicBezTo>
                    <a:pt x="46" y="33"/>
                    <a:pt x="46" y="33"/>
                    <a:pt x="46" y="33"/>
                  </a:cubicBezTo>
                  <a:cubicBezTo>
                    <a:pt x="49" y="31"/>
                    <a:pt x="52" y="27"/>
                    <a:pt x="56" y="22"/>
                  </a:cubicBezTo>
                  <a:cubicBezTo>
                    <a:pt x="59" y="25"/>
                    <a:pt x="66" y="27"/>
                    <a:pt x="70" y="32"/>
                  </a:cubicBezTo>
                  <a:cubicBezTo>
                    <a:pt x="74" y="38"/>
                    <a:pt x="74" y="48"/>
                    <a:pt x="75" y="52"/>
                  </a:cubicBezTo>
                  <a:cubicBezTo>
                    <a:pt x="75" y="51"/>
                    <a:pt x="75" y="49"/>
                    <a:pt x="75" y="47"/>
                  </a:cubicBezTo>
                  <a:cubicBezTo>
                    <a:pt x="76" y="51"/>
                    <a:pt x="77" y="55"/>
                    <a:pt x="78" y="60"/>
                  </a:cubicBezTo>
                  <a:cubicBezTo>
                    <a:pt x="79" y="67"/>
                    <a:pt x="78" y="75"/>
                    <a:pt x="79" y="83"/>
                  </a:cubicBezTo>
                  <a:cubicBezTo>
                    <a:pt x="78" y="99"/>
                    <a:pt x="84" y="114"/>
                    <a:pt x="88" y="123"/>
                  </a:cubicBezTo>
                  <a:cubicBezTo>
                    <a:pt x="87" y="125"/>
                    <a:pt x="85" y="128"/>
                    <a:pt x="83" y="129"/>
                  </a:cubicBezTo>
                  <a:cubicBezTo>
                    <a:pt x="80" y="132"/>
                    <a:pt x="76" y="129"/>
                    <a:pt x="73" y="126"/>
                  </a:cubicBezTo>
                  <a:cubicBezTo>
                    <a:pt x="67" y="118"/>
                    <a:pt x="56" y="118"/>
                    <a:pt x="51" y="119"/>
                  </a:cubicBezTo>
                  <a:cubicBezTo>
                    <a:pt x="56" y="120"/>
                    <a:pt x="66" y="120"/>
                    <a:pt x="71" y="128"/>
                  </a:cubicBezTo>
                  <a:cubicBezTo>
                    <a:pt x="74" y="131"/>
                    <a:pt x="80" y="134"/>
                    <a:pt x="84" y="131"/>
                  </a:cubicBezTo>
                  <a:cubicBezTo>
                    <a:pt x="86" y="128"/>
                    <a:pt x="87" y="125"/>
                    <a:pt x="88" y="124"/>
                  </a:cubicBezTo>
                  <a:cubicBezTo>
                    <a:pt x="88" y="124"/>
                    <a:pt x="88" y="125"/>
                    <a:pt x="88" y="125"/>
                  </a:cubicBezTo>
                  <a:cubicBezTo>
                    <a:pt x="88" y="124"/>
                    <a:pt x="88" y="124"/>
                    <a:pt x="88" y="123"/>
                  </a:cubicBezTo>
                  <a:cubicBezTo>
                    <a:pt x="88" y="123"/>
                    <a:pt x="88" y="123"/>
                    <a:pt x="88" y="123"/>
                  </a:cubicBezTo>
                  <a:cubicBezTo>
                    <a:pt x="88" y="123"/>
                    <a:pt x="88" y="123"/>
                    <a:pt x="88" y="123"/>
                  </a:cubicBezTo>
                  <a:cubicBezTo>
                    <a:pt x="86" y="114"/>
                    <a:pt x="81" y="99"/>
                    <a:pt x="81" y="83"/>
                  </a:cubicBezTo>
                  <a:cubicBezTo>
                    <a:pt x="80" y="75"/>
                    <a:pt x="81" y="67"/>
                    <a:pt x="80" y="6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15" name="Freeform 35"/>
            <p:cNvSpPr>
              <a:spLocks/>
            </p:cNvSpPr>
            <p:nvPr/>
          </p:nvSpPr>
          <p:spPr bwMode="auto">
            <a:xfrm>
              <a:off x="2868613" y="2038351"/>
              <a:ext cx="192087" cy="166688"/>
            </a:xfrm>
            <a:custGeom>
              <a:avLst/>
              <a:gdLst>
                <a:gd name="T0" fmla="*/ 2147483647 w 90"/>
                <a:gd name="T1" fmla="*/ 2147483647 h 78"/>
                <a:gd name="T2" fmla="*/ 0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0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78"/>
                <a:gd name="T80" fmla="*/ 90 w 90"/>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78">
                  <a:moveTo>
                    <a:pt x="1" y="20"/>
                  </a:moveTo>
                  <a:cubicBezTo>
                    <a:pt x="0" y="21"/>
                    <a:pt x="0" y="22"/>
                    <a:pt x="0" y="22"/>
                  </a:cubicBezTo>
                  <a:cubicBezTo>
                    <a:pt x="0" y="22"/>
                    <a:pt x="1" y="21"/>
                    <a:pt x="1" y="20"/>
                  </a:cubicBezTo>
                  <a:cubicBezTo>
                    <a:pt x="6" y="23"/>
                    <a:pt x="15" y="32"/>
                    <a:pt x="19" y="44"/>
                  </a:cubicBezTo>
                  <a:cubicBezTo>
                    <a:pt x="24" y="57"/>
                    <a:pt x="21" y="71"/>
                    <a:pt x="19" y="78"/>
                  </a:cubicBezTo>
                  <a:cubicBezTo>
                    <a:pt x="22" y="72"/>
                    <a:pt x="25" y="57"/>
                    <a:pt x="20" y="44"/>
                  </a:cubicBezTo>
                  <a:cubicBezTo>
                    <a:pt x="16" y="31"/>
                    <a:pt x="6" y="23"/>
                    <a:pt x="1" y="20"/>
                  </a:cubicBezTo>
                  <a:cubicBezTo>
                    <a:pt x="3" y="16"/>
                    <a:pt x="7" y="11"/>
                    <a:pt x="14" y="10"/>
                  </a:cubicBezTo>
                  <a:cubicBezTo>
                    <a:pt x="22" y="9"/>
                    <a:pt x="31" y="10"/>
                    <a:pt x="41" y="9"/>
                  </a:cubicBezTo>
                  <a:cubicBezTo>
                    <a:pt x="50" y="7"/>
                    <a:pt x="58" y="6"/>
                    <a:pt x="66" y="4"/>
                  </a:cubicBezTo>
                  <a:cubicBezTo>
                    <a:pt x="65" y="5"/>
                    <a:pt x="65" y="7"/>
                    <a:pt x="65" y="9"/>
                  </a:cubicBezTo>
                  <a:cubicBezTo>
                    <a:pt x="64" y="9"/>
                    <a:pt x="63" y="10"/>
                    <a:pt x="63" y="10"/>
                  </a:cubicBezTo>
                  <a:cubicBezTo>
                    <a:pt x="63" y="10"/>
                    <a:pt x="64" y="10"/>
                    <a:pt x="65" y="10"/>
                  </a:cubicBezTo>
                  <a:cubicBezTo>
                    <a:pt x="65" y="14"/>
                    <a:pt x="68" y="20"/>
                    <a:pt x="72" y="24"/>
                  </a:cubicBezTo>
                  <a:cubicBezTo>
                    <a:pt x="78" y="32"/>
                    <a:pt x="86" y="37"/>
                    <a:pt x="90" y="40"/>
                  </a:cubicBezTo>
                  <a:cubicBezTo>
                    <a:pt x="87" y="36"/>
                    <a:pt x="79" y="30"/>
                    <a:pt x="73" y="23"/>
                  </a:cubicBezTo>
                  <a:cubicBezTo>
                    <a:pt x="70" y="19"/>
                    <a:pt x="67" y="14"/>
                    <a:pt x="66" y="10"/>
                  </a:cubicBezTo>
                  <a:cubicBezTo>
                    <a:pt x="74" y="10"/>
                    <a:pt x="86" y="7"/>
                    <a:pt x="85" y="1"/>
                  </a:cubicBezTo>
                  <a:cubicBezTo>
                    <a:pt x="85" y="6"/>
                    <a:pt x="73" y="8"/>
                    <a:pt x="66" y="9"/>
                  </a:cubicBezTo>
                  <a:cubicBezTo>
                    <a:pt x="66" y="7"/>
                    <a:pt x="66" y="5"/>
                    <a:pt x="66" y="4"/>
                  </a:cubicBezTo>
                  <a:cubicBezTo>
                    <a:pt x="74" y="2"/>
                    <a:pt x="80" y="1"/>
                    <a:pt x="84" y="0"/>
                  </a:cubicBezTo>
                  <a:cubicBezTo>
                    <a:pt x="76" y="0"/>
                    <a:pt x="58" y="4"/>
                    <a:pt x="41" y="7"/>
                  </a:cubicBezTo>
                  <a:cubicBezTo>
                    <a:pt x="32" y="7"/>
                    <a:pt x="22" y="7"/>
                    <a:pt x="14" y="8"/>
                  </a:cubicBezTo>
                  <a:cubicBezTo>
                    <a:pt x="7" y="10"/>
                    <a:pt x="3" y="15"/>
                    <a:pt x="1" y="20"/>
                  </a:cubicBezTo>
                  <a:cubicBezTo>
                    <a:pt x="1" y="20"/>
                    <a:pt x="1" y="20"/>
                    <a:pt x="1" y="20"/>
                  </a:cubicBezTo>
                  <a:cubicBezTo>
                    <a:pt x="1" y="20"/>
                    <a:pt x="1" y="20"/>
                    <a:pt x="1" y="20"/>
                  </a:cubicBezTo>
                </a:path>
              </a:pathLst>
            </a:custGeom>
            <a:solidFill>
              <a:srgbClr val="000000"/>
            </a:solidFill>
            <a:ln w="1588">
              <a:solidFill>
                <a:srgbClr val="1D1D1B"/>
              </a:solidFill>
              <a:miter lim="800000"/>
              <a:headEnd/>
              <a:tailEnd/>
            </a:ln>
          </p:spPr>
          <p:txBody>
            <a:bodyPr/>
            <a:lstStyle/>
            <a:p>
              <a:endParaRPr lang="en-US"/>
            </a:p>
          </p:txBody>
        </p:sp>
        <p:sp>
          <p:nvSpPr>
            <p:cNvPr id="164016" name="Freeform 36"/>
            <p:cNvSpPr>
              <a:spLocks/>
            </p:cNvSpPr>
            <p:nvPr/>
          </p:nvSpPr>
          <p:spPr bwMode="auto">
            <a:xfrm>
              <a:off x="2868613" y="2038351"/>
              <a:ext cx="192087" cy="166688"/>
            </a:xfrm>
            <a:custGeom>
              <a:avLst/>
              <a:gdLst>
                <a:gd name="T0" fmla="*/ 2147483647 w 90"/>
                <a:gd name="T1" fmla="*/ 2147483647 h 78"/>
                <a:gd name="T2" fmla="*/ 0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0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78"/>
                <a:gd name="T80" fmla="*/ 90 w 90"/>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78">
                  <a:moveTo>
                    <a:pt x="1" y="20"/>
                  </a:moveTo>
                  <a:cubicBezTo>
                    <a:pt x="0" y="21"/>
                    <a:pt x="0" y="22"/>
                    <a:pt x="0" y="22"/>
                  </a:cubicBezTo>
                  <a:cubicBezTo>
                    <a:pt x="0" y="22"/>
                    <a:pt x="1" y="21"/>
                    <a:pt x="1" y="20"/>
                  </a:cubicBezTo>
                  <a:cubicBezTo>
                    <a:pt x="6" y="23"/>
                    <a:pt x="15" y="32"/>
                    <a:pt x="19" y="44"/>
                  </a:cubicBezTo>
                  <a:cubicBezTo>
                    <a:pt x="24" y="57"/>
                    <a:pt x="21" y="71"/>
                    <a:pt x="19" y="78"/>
                  </a:cubicBezTo>
                  <a:cubicBezTo>
                    <a:pt x="22" y="72"/>
                    <a:pt x="25" y="57"/>
                    <a:pt x="20" y="44"/>
                  </a:cubicBezTo>
                  <a:cubicBezTo>
                    <a:pt x="16" y="31"/>
                    <a:pt x="6" y="23"/>
                    <a:pt x="1" y="20"/>
                  </a:cubicBezTo>
                  <a:cubicBezTo>
                    <a:pt x="3" y="16"/>
                    <a:pt x="7" y="11"/>
                    <a:pt x="14" y="10"/>
                  </a:cubicBezTo>
                  <a:cubicBezTo>
                    <a:pt x="22" y="9"/>
                    <a:pt x="31" y="10"/>
                    <a:pt x="41" y="9"/>
                  </a:cubicBezTo>
                  <a:cubicBezTo>
                    <a:pt x="50" y="7"/>
                    <a:pt x="58" y="6"/>
                    <a:pt x="66" y="4"/>
                  </a:cubicBezTo>
                  <a:cubicBezTo>
                    <a:pt x="65" y="5"/>
                    <a:pt x="65" y="7"/>
                    <a:pt x="65" y="9"/>
                  </a:cubicBezTo>
                  <a:cubicBezTo>
                    <a:pt x="64" y="9"/>
                    <a:pt x="63" y="10"/>
                    <a:pt x="63" y="10"/>
                  </a:cubicBezTo>
                  <a:cubicBezTo>
                    <a:pt x="63" y="10"/>
                    <a:pt x="64" y="10"/>
                    <a:pt x="65" y="10"/>
                  </a:cubicBezTo>
                  <a:cubicBezTo>
                    <a:pt x="65" y="14"/>
                    <a:pt x="68" y="20"/>
                    <a:pt x="72" y="24"/>
                  </a:cubicBezTo>
                  <a:cubicBezTo>
                    <a:pt x="78" y="32"/>
                    <a:pt x="86" y="37"/>
                    <a:pt x="90" y="40"/>
                  </a:cubicBezTo>
                  <a:cubicBezTo>
                    <a:pt x="87" y="36"/>
                    <a:pt x="79" y="30"/>
                    <a:pt x="73" y="23"/>
                  </a:cubicBezTo>
                  <a:cubicBezTo>
                    <a:pt x="70" y="19"/>
                    <a:pt x="67" y="14"/>
                    <a:pt x="66" y="10"/>
                  </a:cubicBezTo>
                  <a:cubicBezTo>
                    <a:pt x="74" y="10"/>
                    <a:pt x="86" y="7"/>
                    <a:pt x="85" y="1"/>
                  </a:cubicBezTo>
                  <a:cubicBezTo>
                    <a:pt x="85" y="6"/>
                    <a:pt x="73" y="8"/>
                    <a:pt x="66" y="9"/>
                  </a:cubicBezTo>
                  <a:cubicBezTo>
                    <a:pt x="66" y="7"/>
                    <a:pt x="66" y="5"/>
                    <a:pt x="66" y="4"/>
                  </a:cubicBezTo>
                  <a:cubicBezTo>
                    <a:pt x="74" y="2"/>
                    <a:pt x="80" y="1"/>
                    <a:pt x="84" y="0"/>
                  </a:cubicBezTo>
                  <a:cubicBezTo>
                    <a:pt x="76" y="0"/>
                    <a:pt x="58" y="4"/>
                    <a:pt x="41" y="7"/>
                  </a:cubicBezTo>
                  <a:cubicBezTo>
                    <a:pt x="32" y="7"/>
                    <a:pt x="22" y="7"/>
                    <a:pt x="14" y="8"/>
                  </a:cubicBezTo>
                  <a:cubicBezTo>
                    <a:pt x="7" y="10"/>
                    <a:pt x="3" y="15"/>
                    <a:pt x="1" y="20"/>
                  </a:cubicBezTo>
                  <a:cubicBezTo>
                    <a:pt x="1" y="20"/>
                    <a:pt x="1" y="20"/>
                    <a:pt x="1" y="20"/>
                  </a:cubicBezTo>
                  <a:cubicBezTo>
                    <a:pt x="1" y="20"/>
                    <a:pt x="1" y="20"/>
                    <a:pt x="1" y="2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17" name="Freeform 37"/>
            <p:cNvSpPr>
              <a:spLocks/>
            </p:cNvSpPr>
            <p:nvPr/>
          </p:nvSpPr>
          <p:spPr bwMode="auto">
            <a:xfrm>
              <a:off x="2776538" y="2081213"/>
              <a:ext cx="92075" cy="212725"/>
            </a:xfrm>
            <a:custGeom>
              <a:avLst/>
              <a:gdLst>
                <a:gd name="T0" fmla="*/ 2147483647 w 44"/>
                <a:gd name="T1" fmla="*/ 2147483647 h 100"/>
                <a:gd name="T2" fmla="*/ 2147483647 w 44"/>
                <a:gd name="T3" fmla="*/ 2147483647 h 100"/>
                <a:gd name="T4" fmla="*/ 2147483647 w 44"/>
                <a:gd name="T5" fmla="*/ 0 h 100"/>
                <a:gd name="T6" fmla="*/ 2147483647 w 44"/>
                <a:gd name="T7" fmla="*/ 2147483647 h 100"/>
                <a:gd name="T8" fmla="*/ 2147483647 w 44"/>
                <a:gd name="T9" fmla="*/ 2147483647 h 100"/>
                <a:gd name="T10" fmla="*/ 2147483647 w 44"/>
                <a:gd name="T11" fmla="*/ 2147483647 h 100"/>
                <a:gd name="T12" fmla="*/ 2147483647 w 44"/>
                <a:gd name="T13" fmla="*/ 2147483647 h 100"/>
                <a:gd name="T14" fmla="*/ 0 60000 65536"/>
                <a:gd name="T15" fmla="*/ 0 60000 65536"/>
                <a:gd name="T16" fmla="*/ 0 60000 65536"/>
                <a:gd name="T17" fmla="*/ 0 60000 65536"/>
                <a:gd name="T18" fmla="*/ 0 60000 65536"/>
                <a:gd name="T19" fmla="*/ 0 60000 65536"/>
                <a:gd name="T20" fmla="*/ 0 60000 65536"/>
                <a:gd name="T21" fmla="*/ 0 w 44"/>
                <a:gd name="T22" fmla="*/ 0 h 100"/>
                <a:gd name="T23" fmla="*/ 44 w 44"/>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00">
                  <a:moveTo>
                    <a:pt x="11" y="78"/>
                  </a:moveTo>
                  <a:cubicBezTo>
                    <a:pt x="16" y="70"/>
                    <a:pt x="21" y="60"/>
                    <a:pt x="27" y="50"/>
                  </a:cubicBezTo>
                  <a:cubicBezTo>
                    <a:pt x="39" y="31"/>
                    <a:pt x="42" y="9"/>
                    <a:pt x="44" y="0"/>
                  </a:cubicBezTo>
                  <a:cubicBezTo>
                    <a:pt x="40" y="9"/>
                    <a:pt x="37" y="30"/>
                    <a:pt x="25" y="49"/>
                  </a:cubicBezTo>
                  <a:cubicBezTo>
                    <a:pt x="20" y="58"/>
                    <a:pt x="15" y="68"/>
                    <a:pt x="10" y="77"/>
                  </a:cubicBezTo>
                  <a:cubicBezTo>
                    <a:pt x="5" y="86"/>
                    <a:pt x="0" y="94"/>
                    <a:pt x="1" y="100"/>
                  </a:cubicBezTo>
                  <a:cubicBezTo>
                    <a:pt x="1" y="94"/>
                    <a:pt x="6" y="87"/>
                    <a:pt x="11" y="78"/>
                  </a:cubicBezTo>
                </a:path>
              </a:pathLst>
            </a:custGeom>
            <a:solidFill>
              <a:srgbClr val="000000"/>
            </a:solidFill>
            <a:ln w="1588">
              <a:solidFill>
                <a:srgbClr val="1D1D1B"/>
              </a:solidFill>
              <a:miter lim="800000"/>
              <a:headEnd/>
              <a:tailEnd/>
            </a:ln>
          </p:spPr>
          <p:txBody>
            <a:bodyPr/>
            <a:lstStyle/>
            <a:p>
              <a:endParaRPr lang="en-US"/>
            </a:p>
          </p:txBody>
        </p:sp>
        <p:sp>
          <p:nvSpPr>
            <p:cNvPr id="164018" name="Freeform 38"/>
            <p:cNvSpPr>
              <a:spLocks/>
            </p:cNvSpPr>
            <p:nvPr/>
          </p:nvSpPr>
          <p:spPr bwMode="auto">
            <a:xfrm>
              <a:off x="2776538" y="2081213"/>
              <a:ext cx="92075" cy="212725"/>
            </a:xfrm>
            <a:custGeom>
              <a:avLst/>
              <a:gdLst>
                <a:gd name="T0" fmla="*/ 2147483647 w 44"/>
                <a:gd name="T1" fmla="*/ 2147483647 h 100"/>
                <a:gd name="T2" fmla="*/ 2147483647 w 44"/>
                <a:gd name="T3" fmla="*/ 2147483647 h 100"/>
                <a:gd name="T4" fmla="*/ 2147483647 w 44"/>
                <a:gd name="T5" fmla="*/ 0 h 100"/>
                <a:gd name="T6" fmla="*/ 2147483647 w 44"/>
                <a:gd name="T7" fmla="*/ 2147483647 h 100"/>
                <a:gd name="T8" fmla="*/ 2147483647 w 44"/>
                <a:gd name="T9" fmla="*/ 2147483647 h 100"/>
                <a:gd name="T10" fmla="*/ 2147483647 w 44"/>
                <a:gd name="T11" fmla="*/ 2147483647 h 100"/>
                <a:gd name="T12" fmla="*/ 2147483647 w 44"/>
                <a:gd name="T13" fmla="*/ 2147483647 h 100"/>
                <a:gd name="T14" fmla="*/ 0 60000 65536"/>
                <a:gd name="T15" fmla="*/ 0 60000 65536"/>
                <a:gd name="T16" fmla="*/ 0 60000 65536"/>
                <a:gd name="T17" fmla="*/ 0 60000 65536"/>
                <a:gd name="T18" fmla="*/ 0 60000 65536"/>
                <a:gd name="T19" fmla="*/ 0 60000 65536"/>
                <a:gd name="T20" fmla="*/ 0 60000 65536"/>
                <a:gd name="T21" fmla="*/ 0 w 44"/>
                <a:gd name="T22" fmla="*/ 0 h 100"/>
                <a:gd name="T23" fmla="*/ 44 w 44"/>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00">
                  <a:moveTo>
                    <a:pt x="11" y="78"/>
                  </a:moveTo>
                  <a:cubicBezTo>
                    <a:pt x="16" y="70"/>
                    <a:pt x="21" y="60"/>
                    <a:pt x="27" y="50"/>
                  </a:cubicBezTo>
                  <a:cubicBezTo>
                    <a:pt x="39" y="31"/>
                    <a:pt x="42" y="9"/>
                    <a:pt x="44" y="0"/>
                  </a:cubicBezTo>
                  <a:cubicBezTo>
                    <a:pt x="40" y="9"/>
                    <a:pt x="37" y="30"/>
                    <a:pt x="25" y="49"/>
                  </a:cubicBezTo>
                  <a:cubicBezTo>
                    <a:pt x="20" y="58"/>
                    <a:pt x="15" y="68"/>
                    <a:pt x="10" y="77"/>
                  </a:cubicBezTo>
                  <a:cubicBezTo>
                    <a:pt x="5" y="86"/>
                    <a:pt x="0" y="94"/>
                    <a:pt x="1" y="100"/>
                  </a:cubicBezTo>
                  <a:cubicBezTo>
                    <a:pt x="1" y="94"/>
                    <a:pt x="6" y="87"/>
                    <a:pt x="11" y="78"/>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19" name="Freeform 39"/>
            <p:cNvSpPr>
              <a:spLocks/>
            </p:cNvSpPr>
            <p:nvPr/>
          </p:nvSpPr>
          <p:spPr bwMode="auto">
            <a:xfrm>
              <a:off x="2779713" y="2290763"/>
              <a:ext cx="255587" cy="55563"/>
            </a:xfrm>
            <a:custGeom>
              <a:avLst/>
              <a:gdLst>
                <a:gd name="T0" fmla="*/ 2147483647 w 120"/>
                <a:gd name="T1" fmla="*/ 2147483647 h 26"/>
                <a:gd name="T2" fmla="*/ 2147483647 w 120"/>
                <a:gd name="T3" fmla="*/ 2147483647 h 26"/>
                <a:gd name="T4" fmla="*/ 2147483647 w 120"/>
                <a:gd name="T5" fmla="*/ 2147483647 h 26"/>
                <a:gd name="T6" fmla="*/ 2147483647 w 120"/>
                <a:gd name="T7" fmla="*/ 2147483647 h 26"/>
                <a:gd name="T8" fmla="*/ 2147483647 w 120"/>
                <a:gd name="T9" fmla="*/ 2147483647 h 26"/>
                <a:gd name="T10" fmla="*/ 2147483647 w 120"/>
                <a:gd name="T11" fmla="*/ 2147483647 h 26"/>
                <a:gd name="T12" fmla="*/ 0 w 120"/>
                <a:gd name="T13" fmla="*/ 0 h 26"/>
                <a:gd name="T14" fmla="*/ 2147483647 w 120"/>
                <a:gd name="T15" fmla="*/ 2147483647 h 26"/>
                <a:gd name="T16" fmla="*/ 2147483647 w 120"/>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26"/>
                <a:gd name="T29" fmla="*/ 120 w 12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26">
                  <a:moveTo>
                    <a:pt x="54" y="19"/>
                  </a:moveTo>
                  <a:cubicBezTo>
                    <a:pt x="70" y="21"/>
                    <a:pt x="110" y="26"/>
                    <a:pt x="120" y="19"/>
                  </a:cubicBezTo>
                  <a:cubicBezTo>
                    <a:pt x="114" y="22"/>
                    <a:pt x="101" y="20"/>
                    <a:pt x="87" y="20"/>
                  </a:cubicBezTo>
                  <a:cubicBezTo>
                    <a:pt x="76" y="19"/>
                    <a:pt x="64" y="19"/>
                    <a:pt x="56" y="19"/>
                  </a:cubicBezTo>
                  <a:cubicBezTo>
                    <a:pt x="56" y="19"/>
                    <a:pt x="56" y="19"/>
                    <a:pt x="56" y="19"/>
                  </a:cubicBezTo>
                  <a:cubicBezTo>
                    <a:pt x="50" y="18"/>
                    <a:pt x="37" y="17"/>
                    <a:pt x="26" y="12"/>
                  </a:cubicBezTo>
                  <a:cubicBezTo>
                    <a:pt x="15" y="8"/>
                    <a:pt x="4" y="2"/>
                    <a:pt x="0" y="0"/>
                  </a:cubicBezTo>
                  <a:cubicBezTo>
                    <a:pt x="4" y="3"/>
                    <a:pt x="14" y="10"/>
                    <a:pt x="25" y="14"/>
                  </a:cubicBezTo>
                  <a:cubicBezTo>
                    <a:pt x="35" y="18"/>
                    <a:pt x="47" y="20"/>
                    <a:pt x="54" y="19"/>
                  </a:cubicBezTo>
                </a:path>
              </a:pathLst>
            </a:custGeom>
            <a:solidFill>
              <a:srgbClr val="000000"/>
            </a:solidFill>
            <a:ln w="1588">
              <a:solidFill>
                <a:srgbClr val="1D1D1B"/>
              </a:solidFill>
              <a:miter lim="800000"/>
              <a:headEnd/>
              <a:tailEnd/>
            </a:ln>
          </p:spPr>
          <p:txBody>
            <a:bodyPr/>
            <a:lstStyle/>
            <a:p>
              <a:endParaRPr lang="en-US"/>
            </a:p>
          </p:txBody>
        </p:sp>
        <p:sp>
          <p:nvSpPr>
            <p:cNvPr id="164020" name="Freeform 40"/>
            <p:cNvSpPr>
              <a:spLocks/>
            </p:cNvSpPr>
            <p:nvPr/>
          </p:nvSpPr>
          <p:spPr bwMode="auto">
            <a:xfrm>
              <a:off x="2779713" y="2290763"/>
              <a:ext cx="255587" cy="55563"/>
            </a:xfrm>
            <a:custGeom>
              <a:avLst/>
              <a:gdLst>
                <a:gd name="T0" fmla="*/ 2147483647 w 120"/>
                <a:gd name="T1" fmla="*/ 2147483647 h 26"/>
                <a:gd name="T2" fmla="*/ 2147483647 w 120"/>
                <a:gd name="T3" fmla="*/ 2147483647 h 26"/>
                <a:gd name="T4" fmla="*/ 2147483647 w 120"/>
                <a:gd name="T5" fmla="*/ 2147483647 h 26"/>
                <a:gd name="T6" fmla="*/ 2147483647 w 120"/>
                <a:gd name="T7" fmla="*/ 2147483647 h 26"/>
                <a:gd name="T8" fmla="*/ 2147483647 w 120"/>
                <a:gd name="T9" fmla="*/ 2147483647 h 26"/>
                <a:gd name="T10" fmla="*/ 2147483647 w 120"/>
                <a:gd name="T11" fmla="*/ 2147483647 h 26"/>
                <a:gd name="T12" fmla="*/ 0 w 120"/>
                <a:gd name="T13" fmla="*/ 0 h 26"/>
                <a:gd name="T14" fmla="*/ 2147483647 w 120"/>
                <a:gd name="T15" fmla="*/ 2147483647 h 26"/>
                <a:gd name="T16" fmla="*/ 2147483647 w 120"/>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26"/>
                <a:gd name="T29" fmla="*/ 120 w 12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26">
                  <a:moveTo>
                    <a:pt x="54" y="19"/>
                  </a:moveTo>
                  <a:cubicBezTo>
                    <a:pt x="70" y="21"/>
                    <a:pt x="110" y="26"/>
                    <a:pt x="120" y="19"/>
                  </a:cubicBezTo>
                  <a:cubicBezTo>
                    <a:pt x="114" y="22"/>
                    <a:pt x="101" y="20"/>
                    <a:pt x="87" y="20"/>
                  </a:cubicBezTo>
                  <a:cubicBezTo>
                    <a:pt x="76" y="19"/>
                    <a:pt x="64" y="19"/>
                    <a:pt x="56" y="19"/>
                  </a:cubicBezTo>
                  <a:cubicBezTo>
                    <a:pt x="56" y="19"/>
                    <a:pt x="56" y="19"/>
                    <a:pt x="56" y="19"/>
                  </a:cubicBezTo>
                  <a:cubicBezTo>
                    <a:pt x="50" y="18"/>
                    <a:pt x="37" y="17"/>
                    <a:pt x="26" y="12"/>
                  </a:cubicBezTo>
                  <a:cubicBezTo>
                    <a:pt x="15" y="8"/>
                    <a:pt x="4" y="2"/>
                    <a:pt x="0" y="0"/>
                  </a:cubicBezTo>
                  <a:cubicBezTo>
                    <a:pt x="4" y="3"/>
                    <a:pt x="14" y="10"/>
                    <a:pt x="25" y="14"/>
                  </a:cubicBezTo>
                  <a:cubicBezTo>
                    <a:pt x="35" y="18"/>
                    <a:pt x="47" y="20"/>
                    <a:pt x="54" y="19"/>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21" name="Freeform 41"/>
            <p:cNvSpPr>
              <a:spLocks/>
            </p:cNvSpPr>
            <p:nvPr/>
          </p:nvSpPr>
          <p:spPr bwMode="auto">
            <a:xfrm>
              <a:off x="2892425" y="2201863"/>
              <a:ext cx="30162" cy="117475"/>
            </a:xfrm>
            <a:custGeom>
              <a:avLst/>
              <a:gdLst>
                <a:gd name="T0" fmla="*/ 0 w 14"/>
                <a:gd name="T1" fmla="*/ 2147483647 h 55"/>
                <a:gd name="T2" fmla="*/ 2147483647 w 14"/>
                <a:gd name="T3" fmla="*/ 2147483647 h 55"/>
                <a:gd name="T4" fmla="*/ 2147483647 w 14"/>
                <a:gd name="T5" fmla="*/ 0 h 55"/>
                <a:gd name="T6" fmla="*/ 2147483647 w 14"/>
                <a:gd name="T7" fmla="*/ 2147483647 h 55"/>
                <a:gd name="T8" fmla="*/ 0 w 14"/>
                <a:gd name="T9" fmla="*/ 2147483647 h 55"/>
                <a:gd name="T10" fmla="*/ 0 60000 65536"/>
                <a:gd name="T11" fmla="*/ 0 60000 65536"/>
                <a:gd name="T12" fmla="*/ 0 60000 65536"/>
                <a:gd name="T13" fmla="*/ 0 60000 65536"/>
                <a:gd name="T14" fmla="*/ 0 60000 65536"/>
                <a:gd name="T15" fmla="*/ 0 w 14"/>
                <a:gd name="T16" fmla="*/ 0 h 55"/>
                <a:gd name="T17" fmla="*/ 14 w 14"/>
                <a:gd name="T18" fmla="*/ 55 h 55"/>
              </a:gdLst>
              <a:ahLst/>
              <a:cxnLst>
                <a:cxn ang="T10">
                  <a:pos x="T0" y="T1"/>
                </a:cxn>
                <a:cxn ang="T11">
                  <a:pos x="T2" y="T3"/>
                </a:cxn>
                <a:cxn ang="T12">
                  <a:pos x="T4" y="T5"/>
                </a:cxn>
                <a:cxn ang="T13">
                  <a:pos x="T6" y="T7"/>
                </a:cxn>
                <a:cxn ang="T14">
                  <a:pos x="T8" y="T9"/>
                </a:cxn>
              </a:cxnLst>
              <a:rect l="T15" t="T16" r="T17" b="T18"/>
              <a:pathLst>
                <a:path w="14" h="55">
                  <a:moveTo>
                    <a:pt x="0" y="55"/>
                  </a:moveTo>
                  <a:cubicBezTo>
                    <a:pt x="3" y="51"/>
                    <a:pt x="10" y="42"/>
                    <a:pt x="12" y="30"/>
                  </a:cubicBezTo>
                  <a:cubicBezTo>
                    <a:pt x="14" y="18"/>
                    <a:pt x="10" y="6"/>
                    <a:pt x="9" y="0"/>
                  </a:cubicBezTo>
                  <a:cubicBezTo>
                    <a:pt x="10" y="6"/>
                    <a:pt x="13" y="18"/>
                    <a:pt x="11" y="30"/>
                  </a:cubicBezTo>
                  <a:cubicBezTo>
                    <a:pt x="9" y="42"/>
                    <a:pt x="2" y="51"/>
                    <a:pt x="0" y="55"/>
                  </a:cubicBezTo>
                </a:path>
              </a:pathLst>
            </a:custGeom>
            <a:solidFill>
              <a:srgbClr val="000000"/>
            </a:solidFill>
            <a:ln w="1588">
              <a:solidFill>
                <a:srgbClr val="1D1D1B"/>
              </a:solidFill>
              <a:miter lim="800000"/>
              <a:headEnd/>
              <a:tailEnd/>
            </a:ln>
          </p:spPr>
          <p:txBody>
            <a:bodyPr/>
            <a:lstStyle/>
            <a:p>
              <a:endParaRPr lang="en-US"/>
            </a:p>
          </p:txBody>
        </p:sp>
        <p:sp>
          <p:nvSpPr>
            <p:cNvPr id="164022" name="Freeform 42"/>
            <p:cNvSpPr>
              <a:spLocks/>
            </p:cNvSpPr>
            <p:nvPr/>
          </p:nvSpPr>
          <p:spPr bwMode="auto">
            <a:xfrm>
              <a:off x="2892425" y="2201863"/>
              <a:ext cx="30162" cy="117475"/>
            </a:xfrm>
            <a:custGeom>
              <a:avLst/>
              <a:gdLst>
                <a:gd name="T0" fmla="*/ 0 w 14"/>
                <a:gd name="T1" fmla="*/ 2147483647 h 55"/>
                <a:gd name="T2" fmla="*/ 2147483647 w 14"/>
                <a:gd name="T3" fmla="*/ 2147483647 h 55"/>
                <a:gd name="T4" fmla="*/ 2147483647 w 14"/>
                <a:gd name="T5" fmla="*/ 0 h 55"/>
                <a:gd name="T6" fmla="*/ 2147483647 w 14"/>
                <a:gd name="T7" fmla="*/ 2147483647 h 55"/>
                <a:gd name="T8" fmla="*/ 0 w 14"/>
                <a:gd name="T9" fmla="*/ 2147483647 h 55"/>
                <a:gd name="T10" fmla="*/ 0 60000 65536"/>
                <a:gd name="T11" fmla="*/ 0 60000 65536"/>
                <a:gd name="T12" fmla="*/ 0 60000 65536"/>
                <a:gd name="T13" fmla="*/ 0 60000 65536"/>
                <a:gd name="T14" fmla="*/ 0 60000 65536"/>
                <a:gd name="T15" fmla="*/ 0 w 14"/>
                <a:gd name="T16" fmla="*/ 0 h 55"/>
                <a:gd name="T17" fmla="*/ 14 w 14"/>
                <a:gd name="T18" fmla="*/ 55 h 55"/>
              </a:gdLst>
              <a:ahLst/>
              <a:cxnLst>
                <a:cxn ang="T10">
                  <a:pos x="T0" y="T1"/>
                </a:cxn>
                <a:cxn ang="T11">
                  <a:pos x="T2" y="T3"/>
                </a:cxn>
                <a:cxn ang="T12">
                  <a:pos x="T4" y="T5"/>
                </a:cxn>
                <a:cxn ang="T13">
                  <a:pos x="T6" y="T7"/>
                </a:cxn>
                <a:cxn ang="T14">
                  <a:pos x="T8" y="T9"/>
                </a:cxn>
              </a:cxnLst>
              <a:rect l="T15" t="T16" r="T17" b="T18"/>
              <a:pathLst>
                <a:path w="14" h="55">
                  <a:moveTo>
                    <a:pt x="0" y="55"/>
                  </a:moveTo>
                  <a:cubicBezTo>
                    <a:pt x="3" y="51"/>
                    <a:pt x="10" y="42"/>
                    <a:pt x="12" y="30"/>
                  </a:cubicBezTo>
                  <a:cubicBezTo>
                    <a:pt x="14" y="18"/>
                    <a:pt x="10" y="6"/>
                    <a:pt x="9" y="0"/>
                  </a:cubicBezTo>
                  <a:cubicBezTo>
                    <a:pt x="10" y="6"/>
                    <a:pt x="13" y="18"/>
                    <a:pt x="11" y="30"/>
                  </a:cubicBezTo>
                  <a:cubicBezTo>
                    <a:pt x="9" y="42"/>
                    <a:pt x="2" y="51"/>
                    <a:pt x="0" y="55"/>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23" name="Freeform 43"/>
            <p:cNvSpPr>
              <a:spLocks noEditPoints="1"/>
            </p:cNvSpPr>
            <p:nvPr/>
          </p:nvSpPr>
          <p:spPr bwMode="auto">
            <a:xfrm>
              <a:off x="3024188" y="2152651"/>
              <a:ext cx="241300" cy="187325"/>
            </a:xfrm>
            <a:custGeom>
              <a:avLst/>
              <a:gdLst>
                <a:gd name="T0" fmla="*/ 2147483647 w 114"/>
                <a:gd name="T1" fmla="*/ 2147483647 h 88"/>
                <a:gd name="T2" fmla="*/ 2147483647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2147483647 h 88"/>
                <a:gd name="T12" fmla="*/ 2147483647 w 114"/>
                <a:gd name="T13" fmla="*/ 2147483647 h 88"/>
                <a:gd name="T14" fmla="*/ 2147483647 w 114"/>
                <a:gd name="T15" fmla="*/ 2147483647 h 88"/>
                <a:gd name="T16" fmla="*/ 2147483647 w 114"/>
                <a:gd name="T17" fmla="*/ 2147483647 h 88"/>
                <a:gd name="T18" fmla="*/ 2147483647 w 114"/>
                <a:gd name="T19" fmla="*/ 2147483647 h 88"/>
                <a:gd name="T20" fmla="*/ 2147483647 w 114"/>
                <a:gd name="T21" fmla="*/ 2147483647 h 88"/>
                <a:gd name="T22" fmla="*/ 2147483647 w 114"/>
                <a:gd name="T23" fmla="*/ 2147483647 h 88"/>
                <a:gd name="T24" fmla="*/ 2147483647 w 114"/>
                <a:gd name="T25" fmla="*/ 2147483647 h 88"/>
                <a:gd name="T26" fmla="*/ 2147483647 w 114"/>
                <a:gd name="T27" fmla="*/ 2147483647 h 88"/>
                <a:gd name="T28" fmla="*/ 2147483647 w 114"/>
                <a:gd name="T29" fmla="*/ 2147483647 h 88"/>
                <a:gd name="T30" fmla="*/ 2147483647 w 114"/>
                <a:gd name="T31" fmla="*/ 2147483647 h 88"/>
                <a:gd name="T32" fmla="*/ 2147483647 w 114"/>
                <a:gd name="T33" fmla="*/ 2147483647 h 88"/>
                <a:gd name="T34" fmla="*/ 2147483647 w 114"/>
                <a:gd name="T35" fmla="*/ 2147483647 h 88"/>
                <a:gd name="T36" fmla="*/ 2147483647 w 114"/>
                <a:gd name="T37" fmla="*/ 2147483647 h 88"/>
                <a:gd name="T38" fmla="*/ 2147483647 w 114"/>
                <a:gd name="T39" fmla="*/ 2147483647 h 88"/>
                <a:gd name="T40" fmla="*/ 2147483647 w 114"/>
                <a:gd name="T41" fmla="*/ 2147483647 h 88"/>
                <a:gd name="T42" fmla="*/ 2147483647 w 114"/>
                <a:gd name="T43" fmla="*/ 2147483647 h 88"/>
                <a:gd name="T44" fmla="*/ 2147483647 w 114"/>
                <a:gd name="T45" fmla="*/ 2147483647 h 88"/>
                <a:gd name="T46" fmla="*/ 2147483647 w 114"/>
                <a:gd name="T47" fmla="*/ 2147483647 h 88"/>
                <a:gd name="T48" fmla="*/ 2147483647 w 114"/>
                <a:gd name="T49" fmla="*/ 2147483647 h 88"/>
                <a:gd name="T50" fmla="*/ 2147483647 w 114"/>
                <a:gd name="T51" fmla="*/ 2147483647 h 88"/>
                <a:gd name="T52" fmla="*/ 2147483647 w 114"/>
                <a:gd name="T53" fmla="*/ 2147483647 h 88"/>
                <a:gd name="T54" fmla="*/ 0 w 114"/>
                <a:gd name="T55" fmla="*/ 2147483647 h 88"/>
                <a:gd name="T56" fmla="*/ 2147483647 w 114"/>
                <a:gd name="T57" fmla="*/ 2147483647 h 88"/>
                <a:gd name="T58" fmla="*/ 2147483647 w 114"/>
                <a:gd name="T59" fmla="*/ 2147483647 h 88"/>
                <a:gd name="T60" fmla="*/ 2147483647 w 114"/>
                <a:gd name="T61" fmla="*/ 2147483647 h 88"/>
                <a:gd name="T62" fmla="*/ 2147483647 w 114"/>
                <a:gd name="T63" fmla="*/ 2147483647 h 88"/>
                <a:gd name="T64" fmla="*/ 2147483647 w 114"/>
                <a:gd name="T65" fmla="*/ 2147483647 h 88"/>
                <a:gd name="T66" fmla="*/ 2147483647 w 114"/>
                <a:gd name="T67" fmla="*/ 2147483647 h 88"/>
                <a:gd name="T68" fmla="*/ 2147483647 w 114"/>
                <a:gd name="T69" fmla="*/ 2147483647 h 88"/>
                <a:gd name="T70" fmla="*/ 2147483647 w 114"/>
                <a:gd name="T71" fmla="*/ 2147483647 h 88"/>
                <a:gd name="T72" fmla="*/ 2147483647 w 114"/>
                <a:gd name="T73" fmla="*/ 2147483647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88"/>
                <a:gd name="T113" fmla="*/ 114 w 114"/>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88">
                  <a:moveTo>
                    <a:pt x="27" y="55"/>
                  </a:moveTo>
                  <a:cubicBezTo>
                    <a:pt x="25" y="58"/>
                    <a:pt x="23" y="62"/>
                    <a:pt x="22" y="64"/>
                  </a:cubicBezTo>
                  <a:cubicBezTo>
                    <a:pt x="24" y="63"/>
                    <a:pt x="27" y="58"/>
                    <a:pt x="29" y="54"/>
                  </a:cubicBezTo>
                  <a:cubicBezTo>
                    <a:pt x="29" y="53"/>
                    <a:pt x="30" y="53"/>
                    <a:pt x="31" y="52"/>
                  </a:cubicBezTo>
                  <a:cubicBezTo>
                    <a:pt x="33" y="50"/>
                    <a:pt x="35" y="49"/>
                    <a:pt x="37" y="47"/>
                  </a:cubicBezTo>
                  <a:cubicBezTo>
                    <a:pt x="37" y="50"/>
                    <a:pt x="35" y="54"/>
                    <a:pt x="32" y="53"/>
                  </a:cubicBezTo>
                  <a:cubicBezTo>
                    <a:pt x="33" y="54"/>
                    <a:pt x="37" y="54"/>
                    <a:pt x="37" y="51"/>
                  </a:cubicBezTo>
                  <a:cubicBezTo>
                    <a:pt x="38" y="50"/>
                    <a:pt x="38" y="48"/>
                    <a:pt x="38" y="47"/>
                  </a:cubicBezTo>
                  <a:cubicBezTo>
                    <a:pt x="39" y="47"/>
                    <a:pt x="39" y="46"/>
                    <a:pt x="40" y="46"/>
                  </a:cubicBezTo>
                  <a:cubicBezTo>
                    <a:pt x="41" y="48"/>
                    <a:pt x="39" y="53"/>
                    <a:pt x="38" y="56"/>
                  </a:cubicBezTo>
                  <a:cubicBezTo>
                    <a:pt x="35" y="55"/>
                    <a:pt x="32" y="56"/>
                    <a:pt x="30" y="57"/>
                  </a:cubicBezTo>
                  <a:cubicBezTo>
                    <a:pt x="33" y="56"/>
                    <a:pt x="35" y="56"/>
                    <a:pt x="37" y="57"/>
                  </a:cubicBezTo>
                  <a:cubicBezTo>
                    <a:pt x="37" y="57"/>
                    <a:pt x="37" y="57"/>
                    <a:pt x="37" y="57"/>
                  </a:cubicBezTo>
                  <a:cubicBezTo>
                    <a:pt x="37" y="57"/>
                    <a:pt x="37" y="57"/>
                    <a:pt x="37" y="57"/>
                  </a:cubicBezTo>
                  <a:cubicBezTo>
                    <a:pt x="40" y="58"/>
                    <a:pt x="43" y="60"/>
                    <a:pt x="47" y="63"/>
                  </a:cubicBezTo>
                  <a:cubicBezTo>
                    <a:pt x="46" y="63"/>
                    <a:pt x="46" y="63"/>
                    <a:pt x="46" y="63"/>
                  </a:cubicBezTo>
                  <a:cubicBezTo>
                    <a:pt x="46" y="63"/>
                    <a:pt x="47" y="63"/>
                    <a:pt x="47" y="63"/>
                  </a:cubicBezTo>
                  <a:cubicBezTo>
                    <a:pt x="54" y="70"/>
                    <a:pt x="61" y="78"/>
                    <a:pt x="66" y="75"/>
                  </a:cubicBezTo>
                  <a:cubicBezTo>
                    <a:pt x="65" y="75"/>
                    <a:pt x="65" y="75"/>
                    <a:pt x="64" y="75"/>
                  </a:cubicBezTo>
                  <a:cubicBezTo>
                    <a:pt x="66" y="72"/>
                    <a:pt x="72" y="68"/>
                    <a:pt x="71" y="61"/>
                  </a:cubicBezTo>
                  <a:cubicBezTo>
                    <a:pt x="71" y="55"/>
                    <a:pt x="71" y="49"/>
                    <a:pt x="73" y="47"/>
                  </a:cubicBezTo>
                  <a:cubicBezTo>
                    <a:pt x="73" y="47"/>
                    <a:pt x="74" y="47"/>
                    <a:pt x="75" y="47"/>
                  </a:cubicBezTo>
                  <a:cubicBezTo>
                    <a:pt x="77" y="47"/>
                    <a:pt x="78" y="48"/>
                    <a:pt x="80" y="48"/>
                  </a:cubicBezTo>
                  <a:cubicBezTo>
                    <a:pt x="77" y="56"/>
                    <a:pt x="81" y="80"/>
                    <a:pt x="85" y="88"/>
                  </a:cubicBezTo>
                  <a:cubicBezTo>
                    <a:pt x="84" y="86"/>
                    <a:pt x="84" y="83"/>
                    <a:pt x="83" y="80"/>
                  </a:cubicBezTo>
                  <a:cubicBezTo>
                    <a:pt x="84" y="80"/>
                    <a:pt x="87" y="78"/>
                    <a:pt x="91" y="77"/>
                  </a:cubicBezTo>
                  <a:cubicBezTo>
                    <a:pt x="91" y="77"/>
                    <a:pt x="91" y="77"/>
                    <a:pt x="91" y="77"/>
                  </a:cubicBezTo>
                  <a:cubicBezTo>
                    <a:pt x="91" y="77"/>
                    <a:pt x="91" y="77"/>
                    <a:pt x="91" y="77"/>
                  </a:cubicBezTo>
                  <a:cubicBezTo>
                    <a:pt x="92" y="76"/>
                    <a:pt x="94" y="75"/>
                    <a:pt x="95" y="75"/>
                  </a:cubicBezTo>
                  <a:cubicBezTo>
                    <a:pt x="101" y="72"/>
                    <a:pt x="107" y="74"/>
                    <a:pt x="109" y="77"/>
                  </a:cubicBezTo>
                  <a:cubicBezTo>
                    <a:pt x="108" y="73"/>
                    <a:pt x="100" y="70"/>
                    <a:pt x="94" y="73"/>
                  </a:cubicBezTo>
                  <a:cubicBezTo>
                    <a:pt x="93" y="73"/>
                    <a:pt x="92" y="74"/>
                    <a:pt x="91" y="74"/>
                  </a:cubicBezTo>
                  <a:cubicBezTo>
                    <a:pt x="92" y="69"/>
                    <a:pt x="92" y="61"/>
                    <a:pt x="93" y="54"/>
                  </a:cubicBezTo>
                  <a:cubicBezTo>
                    <a:pt x="93" y="55"/>
                    <a:pt x="94" y="55"/>
                    <a:pt x="95" y="56"/>
                  </a:cubicBezTo>
                  <a:cubicBezTo>
                    <a:pt x="94" y="55"/>
                    <a:pt x="93" y="54"/>
                    <a:pt x="93" y="54"/>
                  </a:cubicBezTo>
                  <a:cubicBezTo>
                    <a:pt x="93" y="53"/>
                    <a:pt x="93" y="53"/>
                    <a:pt x="93" y="52"/>
                  </a:cubicBezTo>
                  <a:cubicBezTo>
                    <a:pt x="97" y="39"/>
                    <a:pt x="102" y="23"/>
                    <a:pt x="106" y="12"/>
                  </a:cubicBezTo>
                  <a:cubicBezTo>
                    <a:pt x="110" y="18"/>
                    <a:pt x="114" y="41"/>
                    <a:pt x="109" y="49"/>
                  </a:cubicBezTo>
                  <a:cubicBezTo>
                    <a:pt x="112" y="45"/>
                    <a:pt x="114" y="37"/>
                    <a:pt x="112" y="28"/>
                  </a:cubicBezTo>
                  <a:cubicBezTo>
                    <a:pt x="111" y="21"/>
                    <a:pt x="108" y="14"/>
                    <a:pt x="106" y="12"/>
                  </a:cubicBezTo>
                  <a:cubicBezTo>
                    <a:pt x="108" y="7"/>
                    <a:pt x="110" y="3"/>
                    <a:pt x="112" y="0"/>
                  </a:cubicBezTo>
                  <a:cubicBezTo>
                    <a:pt x="104" y="7"/>
                    <a:pt x="97" y="32"/>
                    <a:pt x="91" y="52"/>
                  </a:cubicBezTo>
                  <a:cubicBezTo>
                    <a:pt x="87" y="49"/>
                    <a:pt x="82" y="46"/>
                    <a:pt x="75" y="45"/>
                  </a:cubicBezTo>
                  <a:cubicBezTo>
                    <a:pt x="67" y="43"/>
                    <a:pt x="58" y="44"/>
                    <a:pt x="55" y="46"/>
                  </a:cubicBezTo>
                  <a:cubicBezTo>
                    <a:pt x="59" y="46"/>
                    <a:pt x="65" y="45"/>
                    <a:pt x="73" y="47"/>
                  </a:cubicBezTo>
                  <a:cubicBezTo>
                    <a:pt x="70" y="48"/>
                    <a:pt x="70" y="55"/>
                    <a:pt x="70" y="61"/>
                  </a:cubicBezTo>
                  <a:cubicBezTo>
                    <a:pt x="70" y="62"/>
                    <a:pt x="70" y="63"/>
                    <a:pt x="70" y="64"/>
                  </a:cubicBezTo>
                  <a:cubicBezTo>
                    <a:pt x="66" y="65"/>
                    <a:pt x="55" y="64"/>
                    <a:pt x="49" y="63"/>
                  </a:cubicBezTo>
                  <a:cubicBezTo>
                    <a:pt x="46" y="60"/>
                    <a:pt x="42" y="57"/>
                    <a:pt x="38" y="56"/>
                  </a:cubicBezTo>
                  <a:cubicBezTo>
                    <a:pt x="39" y="55"/>
                    <a:pt x="40" y="53"/>
                    <a:pt x="41" y="51"/>
                  </a:cubicBezTo>
                  <a:cubicBezTo>
                    <a:pt x="42" y="49"/>
                    <a:pt x="41" y="47"/>
                    <a:pt x="40" y="46"/>
                  </a:cubicBezTo>
                  <a:cubicBezTo>
                    <a:pt x="50" y="39"/>
                    <a:pt x="59" y="34"/>
                    <a:pt x="63" y="31"/>
                  </a:cubicBezTo>
                  <a:cubicBezTo>
                    <a:pt x="56" y="33"/>
                    <a:pt x="42" y="41"/>
                    <a:pt x="29" y="51"/>
                  </a:cubicBezTo>
                  <a:cubicBezTo>
                    <a:pt x="29" y="51"/>
                    <a:pt x="29" y="51"/>
                    <a:pt x="29" y="51"/>
                  </a:cubicBezTo>
                  <a:cubicBezTo>
                    <a:pt x="29" y="51"/>
                    <a:pt x="29" y="51"/>
                    <a:pt x="29" y="51"/>
                  </a:cubicBezTo>
                  <a:cubicBezTo>
                    <a:pt x="17" y="61"/>
                    <a:pt x="5" y="71"/>
                    <a:pt x="0" y="79"/>
                  </a:cubicBezTo>
                  <a:cubicBezTo>
                    <a:pt x="6" y="74"/>
                    <a:pt x="16" y="64"/>
                    <a:pt x="27" y="55"/>
                  </a:cubicBezTo>
                  <a:moveTo>
                    <a:pt x="81" y="66"/>
                  </a:moveTo>
                  <a:cubicBezTo>
                    <a:pt x="82" y="67"/>
                    <a:pt x="83" y="71"/>
                    <a:pt x="82" y="73"/>
                  </a:cubicBezTo>
                  <a:cubicBezTo>
                    <a:pt x="81" y="70"/>
                    <a:pt x="81" y="68"/>
                    <a:pt x="81" y="66"/>
                  </a:cubicBezTo>
                  <a:moveTo>
                    <a:pt x="91" y="56"/>
                  </a:moveTo>
                  <a:cubicBezTo>
                    <a:pt x="91" y="62"/>
                    <a:pt x="91" y="70"/>
                    <a:pt x="91" y="74"/>
                  </a:cubicBezTo>
                  <a:cubicBezTo>
                    <a:pt x="87" y="76"/>
                    <a:pt x="84" y="79"/>
                    <a:pt x="83" y="79"/>
                  </a:cubicBezTo>
                  <a:cubicBezTo>
                    <a:pt x="83" y="77"/>
                    <a:pt x="82" y="75"/>
                    <a:pt x="82" y="73"/>
                  </a:cubicBezTo>
                  <a:cubicBezTo>
                    <a:pt x="84" y="72"/>
                    <a:pt x="83" y="65"/>
                    <a:pt x="81" y="65"/>
                  </a:cubicBezTo>
                  <a:cubicBezTo>
                    <a:pt x="80" y="58"/>
                    <a:pt x="79" y="51"/>
                    <a:pt x="80" y="48"/>
                  </a:cubicBezTo>
                  <a:cubicBezTo>
                    <a:pt x="84" y="50"/>
                    <a:pt x="88" y="51"/>
                    <a:pt x="91" y="53"/>
                  </a:cubicBezTo>
                  <a:cubicBezTo>
                    <a:pt x="89" y="61"/>
                    <a:pt x="87" y="68"/>
                    <a:pt x="86" y="72"/>
                  </a:cubicBezTo>
                  <a:cubicBezTo>
                    <a:pt x="87" y="68"/>
                    <a:pt x="89" y="63"/>
                    <a:pt x="91" y="56"/>
                  </a:cubicBezTo>
                  <a:moveTo>
                    <a:pt x="70" y="64"/>
                  </a:moveTo>
                  <a:cubicBezTo>
                    <a:pt x="69" y="69"/>
                    <a:pt x="65" y="72"/>
                    <a:pt x="64" y="75"/>
                  </a:cubicBezTo>
                  <a:cubicBezTo>
                    <a:pt x="60" y="74"/>
                    <a:pt x="54" y="69"/>
                    <a:pt x="50" y="64"/>
                  </a:cubicBezTo>
                  <a:cubicBezTo>
                    <a:pt x="50" y="64"/>
                    <a:pt x="50" y="64"/>
                    <a:pt x="50" y="64"/>
                  </a:cubicBezTo>
                  <a:cubicBezTo>
                    <a:pt x="55" y="66"/>
                    <a:pt x="66" y="67"/>
                    <a:pt x="70" y="64"/>
                  </a:cubicBezTo>
                </a:path>
              </a:pathLst>
            </a:custGeom>
            <a:solidFill>
              <a:srgbClr val="000000"/>
            </a:solidFill>
            <a:ln w="1588">
              <a:solidFill>
                <a:srgbClr val="1D1D1B"/>
              </a:solidFill>
              <a:miter lim="800000"/>
              <a:headEnd/>
              <a:tailEnd/>
            </a:ln>
          </p:spPr>
          <p:txBody>
            <a:bodyPr/>
            <a:lstStyle/>
            <a:p>
              <a:endParaRPr lang="en-US"/>
            </a:p>
          </p:txBody>
        </p:sp>
        <p:sp>
          <p:nvSpPr>
            <p:cNvPr id="164024" name="Freeform 44"/>
            <p:cNvSpPr>
              <a:spLocks noEditPoints="1"/>
            </p:cNvSpPr>
            <p:nvPr/>
          </p:nvSpPr>
          <p:spPr bwMode="auto">
            <a:xfrm>
              <a:off x="3024188" y="2152651"/>
              <a:ext cx="241300" cy="187325"/>
            </a:xfrm>
            <a:custGeom>
              <a:avLst/>
              <a:gdLst>
                <a:gd name="T0" fmla="*/ 2147483647 w 114"/>
                <a:gd name="T1" fmla="*/ 2147483647 h 88"/>
                <a:gd name="T2" fmla="*/ 2147483647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2147483647 h 88"/>
                <a:gd name="T12" fmla="*/ 2147483647 w 114"/>
                <a:gd name="T13" fmla="*/ 2147483647 h 88"/>
                <a:gd name="T14" fmla="*/ 2147483647 w 114"/>
                <a:gd name="T15" fmla="*/ 2147483647 h 88"/>
                <a:gd name="T16" fmla="*/ 2147483647 w 114"/>
                <a:gd name="T17" fmla="*/ 2147483647 h 88"/>
                <a:gd name="T18" fmla="*/ 2147483647 w 114"/>
                <a:gd name="T19" fmla="*/ 2147483647 h 88"/>
                <a:gd name="T20" fmla="*/ 2147483647 w 114"/>
                <a:gd name="T21" fmla="*/ 2147483647 h 88"/>
                <a:gd name="T22" fmla="*/ 2147483647 w 114"/>
                <a:gd name="T23" fmla="*/ 2147483647 h 88"/>
                <a:gd name="T24" fmla="*/ 2147483647 w 114"/>
                <a:gd name="T25" fmla="*/ 2147483647 h 88"/>
                <a:gd name="T26" fmla="*/ 2147483647 w 114"/>
                <a:gd name="T27" fmla="*/ 2147483647 h 88"/>
                <a:gd name="T28" fmla="*/ 2147483647 w 114"/>
                <a:gd name="T29" fmla="*/ 2147483647 h 88"/>
                <a:gd name="T30" fmla="*/ 2147483647 w 114"/>
                <a:gd name="T31" fmla="*/ 2147483647 h 88"/>
                <a:gd name="T32" fmla="*/ 2147483647 w 114"/>
                <a:gd name="T33" fmla="*/ 2147483647 h 88"/>
                <a:gd name="T34" fmla="*/ 2147483647 w 114"/>
                <a:gd name="T35" fmla="*/ 2147483647 h 88"/>
                <a:gd name="T36" fmla="*/ 2147483647 w 114"/>
                <a:gd name="T37" fmla="*/ 2147483647 h 88"/>
                <a:gd name="T38" fmla="*/ 2147483647 w 114"/>
                <a:gd name="T39" fmla="*/ 2147483647 h 88"/>
                <a:gd name="T40" fmla="*/ 2147483647 w 114"/>
                <a:gd name="T41" fmla="*/ 2147483647 h 88"/>
                <a:gd name="T42" fmla="*/ 2147483647 w 114"/>
                <a:gd name="T43" fmla="*/ 2147483647 h 88"/>
                <a:gd name="T44" fmla="*/ 2147483647 w 114"/>
                <a:gd name="T45" fmla="*/ 2147483647 h 88"/>
                <a:gd name="T46" fmla="*/ 2147483647 w 114"/>
                <a:gd name="T47" fmla="*/ 2147483647 h 88"/>
                <a:gd name="T48" fmla="*/ 2147483647 w 114"/>
                <a:gd name="T49" fmla="*/ 2147483647 h 88"/>
                <a:gd name="T50" fmla="*/ 2147483647 w 114"/>
                <a:gd name="T51" fmla="*/ 2147483647 h 88"/>
                <a:gd name="T52" fmla="*/ 2147483647 w 114"/>
                <a:gd name="T53" fmla="*/ 2147483647 h 88"/>
                <a:gd name="T54" fmla="*/ 0 w 114"/>
                <a:gd name="T55" fmla="*/ 2147483647 h 88"/>
                <a:gd name="T56" fmla="*/ 2147483647 w 114"/>
                <a:gd name="T57" fmla="*/ 2147483647 h 88"/>
                <a:gd name="T58" fmla="*/ 2147483647 w 114"/>
                <a:gd name="T59" fmla="*/ 2147483647 h 88"/>
                <a:gd name="T60" fmla="*/ 2147483647 w 114"/>
                <a:gd name="T61" fmla="*/ 2147483647 h 88"/>
                <a:gd name="T62" fmla="*/ 2147483647 w 114"/>
                <a:gd name="T63" fmla="*/ 2147483647 h 88"/>
                <a:gd name="T64" fmla="*/ 2147483647 w 114"/>
                <a:gd name="T65" fmla="*/ 2147483647 h 88"/>
                <a:gd name="T66" fmla="*/ 2147483647 w 114"/>
                <a:gd name="T67" fmla="*/ 2147483647 h 88"/>
                <a:gd name="T68" fmla="*/ 2147483647 w 114"/>
                <a:gd name="T69" fmla="*/ 2147483647 h 88"/>
                <a:gd name="T70" fmla="*/ 2147483647 w 114"/>
                <a:gd name="T71" fmla="*/ 2147483647 h 88"/>
                <a:gd name="T72" fmla="*/ 2147483647 w 114"/>
                <a:gd name="T73" fmla="*/ 2147483647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88"/>
                <a:gd name="T113" fmla="*/ 114 w 114"/>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88">
                  <a:moveTo>
                    <a:pt x="27" y="55"/>
                  </a:moveTo>
                  <a:cubicBezTo>
                    <a:pt x="25" y="58"/>
                    <a:pt x="23" y="62"/>
                    <a:pt x="22" y="64"/>
                  </a:cubicBezTo>
                  <a:cubicBezTo>
                    <a:pt x="24" y="63"/>
                    <a:pt x="27" y="58"/>
                    <a:pt x="29" y="54"/>
                  </a:cubicBezTo>
                  <a:cubicBezTo>
                    <a:pt x="29" y="53"/>
                    <a:pt x="30" y="53"/>
                    <a:pt x="31" y="52"/>
                  </a:cubicBezTo>
                  <a:cubicBezTo>
                    <a:pt x="33" y="50"/>
                    <a:pt x="35" y="49"/>
                    <a:pt x="37" y="47"/>
                  </a:cubicBezTo>
                  <a:cubicBezTo>
                    <a:pt x="37" y="50"/>
                    <a:pt x="35" y="54"/>
                    <a:pt x="32" y="53"/>
                  </a:cubicBezTo>
                  <a:cubicBezTo>
                    <a:pt x="33" y="54"/>
                    <a:pt x="37" y="54"/>
                    <a:pt x="37" y="51"/>
                  </a:cubicBezTo>
                  <a:cubicBezTo>
                    <a:pt x="38" y="50"/>
                    <a:pt x="38" y="48"/>
                    <a:pt x="38" y="47"/>
                  </a:cubicBezTo>
                  <a:cubicBezTo>
                    <a:pt x="39" y="47"/>
                    <a:pt x="39" y="46"/>
                    <a:pt x="40" y="46"/>
                  </a:cubicBezTo>
                  <a:cubicBezTo>
                    <a:pt x="41" y="48"/>
                    <a:pt x="39" y="53"/>
                    <a:pt x="38" y="56"/>
                  </a:cubicBezTo>
                  <a:cubicBezTo>
                    <a:pt x="35" y="55"/>
                    <a:pt x="32" y="56"/>
                    <a:pt x="30" y="57"/>
                  </a:cubicBezTo>
                  <a:cubicBezTo>
                    <a:pt x="33" y="56"/>
                    <a:pt x="35" y="56"/>
                    <a:pt x="37" y="57"/>
                  </a:cubicBezTo>
                  <a:cubicBezTo>
                    <a:pt x="37" y="57"/>
                    <a:pt x="37" y="57"/>
                    <a:pt x="37" y="57"/>
                  </a:cubicBezTo>
                  <a:cubicBezTo>
                    <a:pt x="37" y="57"/>
                    <a:pt x="37" y="57"/>
                    <a:pt x="37" y="57"/>
                  </a:cubicBezTo>
                  <a:cubicBezTo>
                    <a:pt x="40" y="58"/>
                    <a:pt x="43" y="60"/>
                    <a:pt x="47" y="63"/>
                  </a:cubicBezTo>
                  <a:cubicBezTo>
                    <a:pt x="46" y="63"/>
                    <a:pt x="46" y="63"/>
                    <a:pt x="46" y="63"/>
                  </a:cubicBezTo>
                  <a:cubicBezTo>
                    <a:pt x="46" y="63"/>
                    <a:pt x="47" y="63"/>
                    <a:pt x="47" y="63"/>
                  </a:cubicBezTo>
                  <a:cubicBezTo>
                    <a:pt x="54" y="70"/>
                    <a:pt x="61" y="78"/>
                    <a:pt x="66" y="75"/>
                  </a:cubicBezTo>
                  <a:cubicBezTo>
                    <a:pt x="65" y="75"/>
                    <a:pt x="65" y="75"/>
                    <a:pt x="64" y="75"/>
                  </a:cubicBezTo>
                  <a:cubicBezTo>
                    <a:pt x="66" y="72"/>
                    <a:pt x="72" y="68"/>
                    <a:pt x="71" y="61"/>
                  </a:cubicBezTo>
                  <a:cubicBezTo>
                    <a:pt x="71" y="55"/>
                    <a:pt x="71" y="49"/>
                    <a:pt x="73" y="47"/>
                  </a:cubicBezTo>
                  <a:cubicBezTo>
                    <a:pt x="73" y="47"/>
                    <a:pt x="74" y="47"/>
                    <a:pt x="75" y="47"/>
                  </a:cubicBezTo>
                  <a:cubicBezTo>
                    <a:pt x="77" y="47"/>
                    <a:pt x="78" y="48"/>
                    <a:pt x="80" y="48"/>
                  </a:cubicBezTo>
                  <a:cubicBezTo>
                    <a:pt x="77" y="56"/>
                    <a:pt x="81" y="80"/>
                    <a:pt x="85" y="88"/>
                  </a:cubicBezTo>
                  <a:cubicBezTo>
                    <a:pt x="84" y="86"/>
                    <a:pt x="84" y="83"/>
                    <a:pt x="83" y="80"/>
                  </a:cubicBezTo>
                  <a:cubicBezTo>
                    <a:pt x="84" y="80"/>
                    <a:pt x="87" y="78"/>
                    <a:pt x="91" y="77"/>
                  </a:cubicBezTo>
                  <a:cubicBezTo>
                    <a:pt x="91" y="77"/>
                    <a:pt x="91" y="77"/>
                    <a:pt x="91" y="77"/>
                  </a:cubicBezTo>
                  <a:cubicBezTo>
                    <a:pt x="91" y="77"/>
                    <a:pt x="91" y="77"/>
                    <a:pt x="91" y="77"/>
                  </a:cubicBezTo>
                  <a:cubicBezTo>
                    <a:pt x="92" y="76"/>
                    <a:pt x="94" y="75"/>
                    <a:pt x="95" y="75"/>
                  </a:cubicBezTo>
                  <a:cubicBezTo>
                    <a:pt x="101" y="72"/>
                    <a:pt x="107" y="74"/>
                    <a:pt x="109" y="77"/>
                  </a:cubicBezTo>
                  <a:cubicBezTo>
                    <a:pt x="108" y="73"/>
                    <a:pt x="100" y="70"/>
                    <a:pt x="94" y="73"/>
                  </a:cubicBezTo>
                  <a:cubicBezTo>
                    <a:pt x="93" y="73"/>
                    <a:pt x="92" y="74"/>
                    <a:pt x="91" y="74"/>
                  </a:cubicBezTo>
                  <a:cubicBezTo>
                    <a:pt x="92" y="69"/>
                    <a:pt x="92" y="61"/>
                    <a:pt x="93" y="54"/>
                  </a:cubicBezTo>
                  <a:cubicBezTo>
                    <a:pt x="93" y="55"/>
                    <a:pt x="94" y="55"/>
                    <a:pt x="95" y="56"/>
                  </a:cubicBezTo>
                  <a:cubicBezTo>
                    <a:pt x="94" y="55"/>
                    <a:pt x="93" y="54"/>
                    <a:pt x="93" y="54"/>
                  </a:cubicBezTo>
                  <a:cubicBezTo>
                    <a:pt x="93" y="53"/>
                    <a:pt x="93" y="53"/>
                    <a:pt x="93" y="52"/>
                  </a:cubicBezTo>
                  <a:cubicBezTo>
                    <a:pt x="97" y="39"/>
                    <a:pt x="102" y="23"/>
                    <a:pt x="106" y="12"/>
                  </a:cubicBezTo>
                  <a:cubicBezTo>
                    <a:pt x="110" y="18"/>
                    <a:pt x="114" y="41"/>
                    <a:pt x="109" y="49"/>
                  </a:cubicBezTo>
                  <a:cubicBezTo>
                    <a:pt x="112" y="45"/>
                    <a:pt x="114" y="37"/>
                    <a:pt x="112" y="28"/>
                  </a:cubicBezTo>
                  <a:cubicBezTo>
                    <a:pt x="111" y="21"/>
                    <a:pt x="108" y="14"/>
                    <a:pt x="106" y="12"/>
                  </a:cubicBezTo>
                  <a:cubicBezTo>
                    <a:pt x="108" y="7"/>
                    <a:pt x="110" y="3"/>
                    <a:pt x="112" y="0"/>
                  </a:cubicBezTo>
                  <a:cubicBezTo>
                    <a:pt x="104" y="7"/>
                    <a:pt x="97" y="32"/>
                    <a:pt x="91" y="52"/>
                  </a:cubicBezTo>
                  <a:cubicBezTo>
                    <a:pt x="87" y="49"/>
                    <a:pt x="82" y="46"/>
                    <a:pt x="75" y="45"/>
                  </a:cubicBezTo>
                  <a:cubicBezTo>
                    <a:pt x="67" y="43"/>
                    <a:pt x="58" y="44"/>
                    <a:pt x="55" y="46"/>
                  </a:cubicBezTo>
                  <a:cubicBezTo>
                    <a:pt x="59" y="46"/>
                    <a:pt x="65" y="45"/>
                    <a:pt x="73" y="47"/>
                  </a:cubicBezTo>
                  <a:cubicBezTo>
                    <a:pt x="70" y="48"/>
                    <a:pt x="70" y="55"/>
                    <a:pt x="70" y="61"/>
                  </a:cubicBezTo>
                  <a:cubicBezTo>
                    <a:pt x="70" y="62"/>
                    <a:pt x="70" y="63"/>
                    <a:pt x="70" y="64"/>
                  </a:cubicBezTo>
                  <a:cubicBezTo>
                    <a:pt x="66" y="65"/>
                    <a:pt x="55" y="64"/>
                    <a:pt x="49" y="63"/>
                  </a:cubicBezTo>
                  <a:cubicBezTo>
                    <a:pt x="46" y="60"/>
                    <a:pt x="42" y="57"/>
                    <a:pt x="38" y="56"/>
                  </a:cubicBezTo>
                  <a:cubicBezTo>
                    <a:pt x="39" y="55"/>
                    <a:pt x="40" y="53"/>
                    <a:pt x="41" y="51"/>
                  </a:cubicBezTo>
                  <a:cubicBezTo>
                    <a:pt x="42" y="49"/>
                    <a:pt x="41" y="47"/>
                    <a:pt x="40" y="46"/>
                  </a:cubicBezTo>
                  <a:cubicBezTo>
                    <a:pt x="50" y="39"/>
                    <a:pt x="59" y="34"/>
                    <a:pt x="63" y="31"/>
                  </a:cubicBezTo>
                  <a:cubicBezTo>
                    <a:pt x="56" y="33"/>
                    <a:pt x="42" y="41"/>
                    <a:pt x="29" y="51"/>
                  </a:cubicBezTo>
                  <a:cubicBezTo>
                    <a:pt x="29" y="51"/>
                    <a:pt x="29" y="51"/>
                    <a:pt x="29" y="51"/>
                  </a:cubicBezTo>
                  <a:cubicBezTo>
                    <a:pt x="29" y="51"/>
                    <a:pt x="29" y="51"/>
                    <a:pt x="29" y="51"/>
                  </a:cubicBezTo>
                  <a:cubicBezTo>
                    <a:pt x="17" y="61"/>
                    <a:pt x="5" y="71"/>
                    <a:pt x="0" y="79"/>
                  </a:cubicBezTo>
                  <a:cubicBezTo>
                    <a:pt x="6" y="74"/>
                    <a:pt x="16" y="64"/>
                    <a:pt x="27" y="55"/>
                  </a:cubicBezTo>
                  <a:moveTo>
                    <a:pt x="81" y="66"/>
                  </a:moveTo>
                  <a:cubicBezTo>
                    <a:pt x="82" y="67"/>
                    <a:pt x="83" y="71"/>
                    <a:pt x="82" y="73"/>
                  </a:cubicBezTo>
                  <a:cubicBezTo>
                    <a:pt x="81" y="70"/>
                    <a:pt x="81" y="68"/>
                    <a:pt x="81" y="66"/>
                  </a:cubicBezTo>
                  <a:moveTo>
                    <a:pt x="91" y="56"/>
                  </a:moveTo>
                  <a:cubicBezTo>
                    <a:pt x="91" y="62"/>
                    <a:pt x="91" y="70"/>
                    <a:pt x="91" y="74"/>
                  </a:cubicBezTo>
                  <a:cubicBezTo>
                    <a:pt x="87" y="76"/>
                    <a:pt x="84" y="79"/>
                    <a:pt x="83" y="79"/>
                  </a:cubicBezTo>
                  <a:cubicBezTo>
                    <a:pt x="83" y="77"/>
                    <a:pt x="82" y="75"/>
                    <a:pt x="82" y="73"/>
                  </a:cubicBezTo>
                  <a:cubicBezTo>
                    <a:pt x="84" y="72"/>
                    <a:pt x="83" y="65"/>
                    <a:pt x="81" y="65"/>
                  </a:cubicBezTo>
                  <a:cubicBezTo>
                    <a:pt x="80" y="58"/>
                    <a:pt x="79" y="51"/>
                    <a:pt x="80" y="48"/>
                  </a:cubicBezTo>
                  <a:cubicBezTo>
                    <a:pt x="84" y="50"/>
                    <a:pt x="88" y="51"/>
                    <a:pt x="91" y="53"/>
                  </a:cubicBezTo>
                  <a:cubicBezTo>
                    <a:pt x="89" y="61"/>
                    <a:pt x="87" y="68"/>
                    <a:pt x="86" y="72"/>
                  </a:cubicBezTo>
                  <a:cubicBezTo>
                    <a:pt x="87" y="68"/>
                    <a:pt x="89" y="63"/>
                    <a:pt x="91" y="56"/>
                  </a:cubicBezTo>
                  <a:moveTo>
                    <a:pt x="70" y="64"/>
                  </a:moveTo>
                  <a:cubicBezTo>
                    <a:pt x="69" y="69"/>
                    <a:pt x="65" y="72"/>
                    <a:pt x="64" y="75"/>
                  </a:cubicBezTo>
                  <a:cubicBezTo>
                    <a:pt x="60" y="74"/>
                    <a:pt x="54" y="69"/>
                    <a:pt x="50" y="64"/>
                  </a:cubicBezTo>
                  <a:cubicBezTo>
                    <a:pt x="50" y="64"/>
                    <a:pt x="50" y="64"/>
                    <a:pt x="50" y="64"/>
                  </a:cubicBezTo>
                  <a:cubicBezTo>
                    <a:pt x="55" y="66"/>
                    <a:pt x="66" y="67"/>
                    <a:pt x="70" y="64"/>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25" name="Freeform 45"/>
            <p:cNvSpPr>
              <a:spLocks/>
            </p:cNvSpPr>
            <p:nvPr/>
          </p:nvSpPr>
          <p:spPr bwMode="auto">
            <a:xfrm>
              <a:off x="3198813" y="2316163"/>
              <a:ext cx="85725" cy="60325"/>
            </a:xfrm>
            <a:custGeom>
              <a:avLst/>
              <a:gdLst>
                <a:gd name="T0" fmla="*/ 2147483647 w 41"/>
                <a:gd name="T1" fmla="*/ 0 h 28"/>
                <a:gd name="T2" fmla="*/ 2147483647 w 41"/>
                <a:gd name="T3" fmla="*/ 2147483647 h 28"/>
                <a:gd name="T4" fmla="*/ 0 w 41"/>
                <a:gd name="T5" fmla="*/ 2147483647 h 28"/>
                <a:gd name="T6" fmla="*/ 2147483647 w 41"/>
                <a:gd name="T7" fmla="*/ 2147483647 h 28"/>
                <a:gd name="T8" fmla="*/ 2147483647 w 41"/>
                <a:gd name="T9" fmla="*/ 0 h 28"/>
                <a:gd name="T10" fmla="*/ 0 60000 65536"/>
                <a:gd name="T11" fmla="*/ 0 60000 65536"/>
                <a:gd name="T12" fmla="*/ 0 60000 65536"/>
                <a:gd name="T13" fmla="*/ 0 60000 65536"/>
                <a:gd name="T14" fmla="*/ 0 60000 65536"/>
                <a:gd name="T15" fmla="*/ 0 w 41"/>
                <a:gd name="T16" fmla="*/ 0 h 28"/>
                <a:gd name="T17" fmla="*/ 41 w 41"/>
                <a:gd name="T18" fmla="*/ 28 h 28"/>
              </a:gdLst>
              <a:ahLst/>
              <a:cxnLst>
                <a:cxn ang="T10">
                  <a:pos x="T0" y="T1"/>
                </a:cxn>
                <a:cxn ang="T11">
                  <a:pos x="T2" y="T3"/>
                </a:cxn>
                <a:cxn ang="T12">
                  <a:pos x="T4" y="T5"/>
                </a:cxn>
                <a:cxn ang="T13">
                  <a:pos x="T6" y="T7"/>
                </a:cxn>
                <a:cxn ang="T14">
                  <a:pos x="T8" y="T9"/>
                </a:cxn>
              </a:cxnLst>
              <a:rect l="T15" t="T16" r="T17" b="T18"/>
              <a:pathLst>
                <a:path w="41" h="28">
                  <a:moveTo>
                    <a:pt x="40" y="0"/>
                  </a:moveTo>
                  <a:cubicBezTo>
                    <a:pt x="39" y="4"/>
                    <a:pt x="36" y="15"/>
                    <a:pt x="26" y="20"/>
                  </a:cubicBezTo>
                  <a:cubicBezTo>
                    <a:pt x="17" y="24"/>
                    <a:pt x="5" y="25"/>
                    <a:pt x="0" y="28"/>
                  </a:cubicBezTo>
                  <a:cubicBezTo>
                    <a:pt x="5" y="27"/>
                    <a:pt x="17" y="27"/>
                    <a:pt x="27" y="22"/>
                  </a:cubicBezTo>
                  <a:cubicBezTo>
                    <a:pt x="38" y="17"/>
                    <a:pt x="41" y="4"/>
                    <a:pt x="40" y="0"/>
                  </a:cubicBezTo>
                </a:path>
              </a:pathLst>
            </a:custGeom>
            <a:solidFill>
              <a:srgbClr val="000000"/>
            </a:solidFill>
            <a:ln w="1588">
              <a:solidFill>
                <a:srgbClr val="1D1D1B"/>
              </a:solidFill>
              <a:miter lim="800000"/>
              <a:headEnd/>
              <a:tailEnd/>
            </a:ln>
          </p:spPr>
          <p:txBody>
            <a:bodyPr/>
            <a:lstStyle/>
            <a:p>
              <a:endParaRPr lang="en-US"/>
            </a:p>
          </p:txBody>
        </p:sp>
        <p:sp>
          <p:nvSpPr>
            <p:cNvPr id="164026" name="Freeform 46"/>
            <p:cNvSpPr>
              <a:spLocks/>
            </p:cNvSpPr>
            <p:nvPr/>
          </p:nvSpPr>
          <p:spPr bwMode="auto">
            <a:xfrm>
              <a:off x="3198813" y="2316163"/>
              <a:ext cx="85725" cy="60325"/>
            </a:xfrm>
            <a:custGeom>
              <a:avLst/>
              <a:gdLst>
                <a:gd name="T0" fmla="*/ 2147483647 w 41"/>
                <a:gd name="T1" fmla="*/ 0 h 28"/>
                <a:gd name="T2" fmla="*/ 2147483647 w 41"/>
                <a:gd name="T3" fmla="*/ 2147483647 h 28"/>
                <a:gd name="T4" fmla="*/ 0 w 41"/>
                <a:gd name="T5" fmla="*/ 2147483647 h 28"/>
                <a:gd name="T6" fmla="*/ 2147483647 w 41"/>
                <a:gd name="T7" fmla="*/ 2147483647 h 28"/>
                <a:gd name="T8" fmla="*/ 2147483647 w 41"/>
                <a:gd name="T9" fmla="*/ 0 h 28"/>
                <a:gd name="T10" fmla="*/ 0 60000 65536"/>
                <a:gd name="T11" fmla="*/ 0 60000 65536"/>
                <a:gd name="T12" fmla="*/ 0 60000 65536"/>
                <a:gd name="T13" fmla="*/ 0 60000 65536"/>
                <a:gd name="T14" fmla="*/ 0 60000 65536"/>
                <a:gd name="T15" fmla="*/ 0 w 41"/>
                <a:gd name="T16" fmla="*/ 0 h 28"/>
                <a:gd name="T17" fmla="*/ 41 w 41"/>
                <a:gd name="T18" fmla="*/ 28 h 28"/>
              </a:gdLst>
              <a:ahLst/>
              <a:cxnLst>
                <a:cxn ang="T10">
                  <a:pos x="T0" y="T1"/>
                </a:cxn>
                <a:cxn ang="T11">
                  <a:pos x="T2" y="T3"/>
                </a:cxn>
                <a:cxn ang="T12">
                  <a:pos x="T4" y="T5"/>
                </a:cxn>
                <a:cxn ang="T13">
                  <a:pos x="T6" y="T7"/>
                </a:cxn>
                <a:cxn ang="T14">
                  <a:pos x="T8" y="T9"/>
                </a:cxn>
              </a:cxnLst>
              <a:rect l="T15" t="T16" r="T17" b="T18"/>
              <a:pathLst>
                <a:path w="41" h="28">
                  <a:moveTo>
                    <a:pt x="40" y="0"/>
                  </a:moveTo>
                  <a:cubicBezTo>
                    <a:pt x="39" y="4"/>
                    <a:pt x="36" y="15"/>
                    <a:pt x="26" y="20"/>
                  </a:cubicBezTo>
                  <a:cubicBezTo>
                    <a:pt x="17" y="24"/>
                    <a:pt x="5" y="25"/>
                    <a:pt x="0" y="28"/>
                  </a:cubicBezTo>
                  <a:cubicBezTo>
                    <a:pt x="5" y="27"/>
                    <a:pt x="17" y="27"/>
                    <a:pt x="27" y="22"/>
                  </a:cubicBezTo>
                  <a:cubicBezTo>
                    <a:pt x="38" y="17"/>
                    <a:pt x="41" y="4"/>
                    <a:pt x="4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27" name="Freeform 47"/>
            <p:cNvSpPr>
              <a:spLocks/>
            </p:cNvSpPr>
            <p:nvPr/>
          </p:nvSpPr>
          <p:spPr bwMode="auto">
            <a:xfrm>
              <a:off x="3079750" y="2276476"/>
              <a:ext cx="53975" cy="50800"/>
            </a:xfrm>
            <a:custGeom>
              <a:avLst/>
              <a:gdLst>
                <a:gd name="T0" fmla="*/ 2147483647 w 26"/>
                <a:gd name="T1" fmla="*/ 2147483647 h 24"/>
                <a:gd name="T2" fmla="*/ 2147483647 w 26"/>
                <a:gd name="T3" fmla="*/ 0 h 24"/>
                <a:gd name="T4" fmla="*/ 2147483647 w 26"/>
                <a:gd name="T5" fmla="*/ 2147483647 h 24"/>
                <a:gd name="T6" fmla="*/ 0 60000 65536"/>
                <a:gd name="T7" fmla="*/ 0 60000 65536"/>
                <a:gd name="T8" fmla="*/ 0 60000 65536"/>
                <a:gd name="T9" fmla="*/ 0 w 26"/>
                <a:gd name="T10" fmla="*/ 0 h 24"/>
                <a:gd name="T11" fmla="*/ 26 w 26"/>
                <a:gd name="T12" fmla="*/ 24 h 24"/>
              </a:gdLst>
              <a:ahLst/>
              <a:cxnLst>
                <a:cxn ang="T6">
                  <a:pos x="T0" y="T1"/>
                </a:cxn>
                <a:cxn ang="T7">
                  <a:pos x="T2" y="T3"/>
                </a:cxn>
                <a:cxn ang="T8">
                  <a:pos x="T4" y="T5"/>
                </a:cxn>
              </a:cxnLst>
              <a:rect l="T9" t="T10" r="T11" b="T12"/>
              <a:pathLst>
                <a:path w="26" h="24">
                  <a:moveTo>
                    <a:pt x="26" y="24"/>
                  </a:moveTo>
                  <a:cubicBezTo>
                    <a:pt x="22" y="17"/>
                    <a:pt x="1" y="7"/>
                    <a:pt x="2" y="0"/>
                  </a:cubicBezTo>
                  <a:cubicBezTo>
                    <a:pt x="0" y="8"/>
                    <a:pt x="21" y="18"/>
                    <a:pt x="26" y="24"/>
                  </a:cubicBezTo>
                </a:path>
              </a:pathLst>
            </a:custGeom>
            <a:solidFill>
              <a:srgbClr val="000000"/>
            </a:solidFill>
            <a:ln w="1588">
              <a:solidFill>
                <a:srgbClr val="1D1D1B"/>
              </a:solidFill>
              <a:miter lim="800000"/>
              <a:headEnd/>
              <a:tailEnd/>
            </a:ln>
          </p:spPr>
          <p:txBody>
            <a:bodyPr/>
            <a:lstStyle/>
            <a:p>
              <a:endParaRPr lang="en-US"/>
            </a:p>
          </p:txBody>
        </p:sp>
        <p:sp>
          <p:nvSpPr>
            <p:cNvPr id="164028" name="Freeform 48"/>
            <p:cNvSpPr>
              <a:spLocks/>
            </p:cNvSpPr>
            <p:nvPr/>
          </p:nvSpPr>
          <p:spPr bwMode="auto">
            <a:xfrm>
              <a:off x="3079750" y="2276476"/>
              <a:ext cx="53975" cy="50800"/>
            </a:xfrm>
            <a:custGeom>
              <a:avLst/>
              <a:gdLst>
                <a:gd name="T0" fmla="*/ 2147483647 w 26"/>
                <a:gd name="T1" fmla="*/ 2147483647 h 24"/>
                <a:gd name="T2" fmla="*/ 2147483647 w 26"/>
                <a:gd name="T3" fmla="*/ 0 h 24"/>
                <a:gd name="T4" fmla="*/ 2147483647 w 26"/>
                <a:gd name="T5" fmla="*/ 2147483647 h 24"/>
                <a:gd name="T6" fmla="*/ 0 60000 65536"/>
                <a:gd name="T7" fmla="*/ 0 60000 65536"/>
                <a:gd name="T8" fmla="*/ 0 60000 65536"/>
                <a:gd name="T9" fmla="*/ 0 w 26"/>
                <a:gd name="T10" fmla="*/ 0 h 24"/>
                <a:gd name="T11" fmla="*/ 26 w 26"/>
                <a:gd name="T12" fmla="*/ 24 h 24"/>
              </a:gdLst>
              <a:ahLst/>
              <a:cxnLst>
                <a:cxn ang="T6">
                  <a:pos x="T0" y="T1"/>
                </a:cxn>
                <a:cxn ang="T7">
                  <a:pos x="T2" y="T3"/>
                </a:cxn>
                <a:cxn ang="T8">
                  <a:pos x="T4" y="T5"/>
                </a:cxn>
              </a:cxnLst>
              <a:rect l="T9" t="T10" r="T11" b="T12"/>
              <a:pathLst>
                <a:path w="26" h="24">
                  <a:moveTo>
                    <a:pt x="26" y="24"/>
                  </a:moveTo>
                  <a:cubicBezTo>
                    <a:pt x="22" y="17"/>
                    <a:pt x="1" y="7"/>
                    <a:pt x="2" y="0"/>
                  </a:cubicBezTo>
                  <a:cubicBezTo>
                    <a:pt x="0" y="8"/>
                    <a:pt x="21" y="18"/>
                    <a:pt x="26" y="24"/>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29" name="Freeform 49"/>
            <p:cNvSpPr>
              <a:spLocks/>
            </p:cNvSpPr>
            <p:nvPr/>
          </p:nvSpPr>
          <p:spPr bwMode="auto">
            <a:xfrm>
              <a:off x="3125788" y="2322513"/>
              <a:ext cx="4762" cy="4763"/>
            </a:xfrm>
            <a:custGeom>
              <a:avLst/>
              <a:gdLst>
                <a:gd name="T0" fmla="*/ 0 w 2"/>
                <a:gd name="T1" fmla="*/ 2147483647 h 2"/>
                <a:gd name="T2" fmla="*/ 2147483647 w 2"/>
                <a:gd name="T3" fmla="*/ 0 h 2"/>
                <a:gd name="T4" fmla="*/ 0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cubicBezTo>
                    <a:pt x="1" y="2"/>
                    <a:pt x="2" y="0"/>
                    <a:pt x="1" y="0"/>
                  </a:cubicBezTo>
                  <a:cubicBezTo>
                    <a:pt x="0" y="0"/>
                    <a:pt x="0" y="1"/>
                    <a:pt x="0" y="2"/>
                  </a:cubicBezTo>
                </a:path>
              </a:pathLst>
            </a:custGeom>
            <a:solidFill>
              <a:srgbClr val="000000"/>
            </a:solidFill>
            <a:ln w="1588">
              <a:solidFill>
                <a:srgbClr val="1D1D1B"/>
              </a:solidFill>
              <a:miter lim="800000"/>
              <a:headEnd/>
              <a:tailEnd/>
            </a:ln>
          </p:spPr>
          <p:txBody>
            <a:bodyPr/>
            <a:lstStyle/>
            <a:p>
              <a:endParaRPr lang="en-US"/>
            </a:p>
          </p:txBody>
        </p:sp>
        <p:sp>
          <p:nvSpPr>
            <p:cNvPr id="164030" name="Freeform 50"/>
            <p:cNvSpPr>
              <a:spLocks/>
            </p:cNvSpPr>
            <p:nvPr/>
          </p:nvSpPr>
          <p:spPr bwMode="auto">
            <a:xfrm>
              <a:off x="3125788" y="2322513"/>
              <a:ext cx="4762" cy="4763"/>
            </a:xfrm>
            <a:custGeom>
              <a:avLst/>
              <a:gdLst>
                <a:gd name="T0" fmla="*/ 0 w 2"/>
                <a:gd name="T1" fmla="*/ 2147483647 h 2"/>
                <a:gd name="T2" fmla="*/ 2147483647 w 2"/>
                <a:gd name="T3" fmla="*/ 0 h 2"/>
                <a:gd name="T4" fmla="*/ 0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cubicBezTo>
                    <a:pt x="1" y="2"/>
                    <a:pt x="2" y="0"/>
                    <a:pt x="1" y="0"/>
                  </a:cubicBezTo>
                  <a:cubicBezTo>
                    <a:pt x="0" y="0"/>
                    <a:pt x="0" y="1"/>
                    <a:pt x="0" y="2"/>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31" name="Freeform 51"/>
            <p:cNvSpPr>
              <a:spLocks/>
            </p:cNvSpPr>
            <p:nvPr/>
          </p:nvSpPr>
          <p:spPr bwMode="auto">
            <a:xfrm>
              <a:off x="3063875" y="2284413"/>
              <a:ext cx="68262" cy="49213"/>
            </a:xfrm>
            <a:custGeom>
              <a:avLst/>
              <a:gdLst>
                <a:gd name="T0" fmla="*/ 0 w 32"/>
                <a:gd name="T1" fmla="*/ 2147483647 h 23"/>
                <a:gd name="T2" fmla="*/ 2147483647 w 32"/>
                <a:gd name="T3" fmla="*/ 2147483647 h 23"/>
                <a:gd name="T4" fmla="*/ 0 w 32"/>
                <a:gd name="T5" fmla="*/ 2147483647 h 23"/>
                <a:gd name="T6" fmla="*/ 0 60000 65536"/>
                <a:gd name="T7" fmla="*/ 0 60000 65536"/>
                <a:gd name="T8" fmla="*/ 0 60000 65536"/>
                <a:gd name="T9" fmla="*/ 0 w 32"/>
                <a:gd name="T10" fmla="*/ 0 h 23"/>
                <a:gd name="T11" fmla="*/ 32 w 32"/>
                <a:gd name="T12" fmla="*/ 23 h 23"/>
              </a:gdLst>
              <a:ahLst/>
              <a:cxnLst>
                <a:cxn ang="T6">
                  <a:pos x="T0" y="T1"/>
                </a:cxn>
                <a:cxn ang="T7">
                  <a:pos x="T2" y="T3"/>
                </a:cxn>
                <a:cxn ang="T8">
                  <a:pos x="T4" y="T5"/>
                </a:cxn>
              </a:cxnLst>
              <a:rect l="T9" t="T10" r="T11" b="T12"/>
              <a:pathLst>
                <a:path w="32" h="23">
                  <a:moveTo>
                    <a:pt x="0" y="4"/>
                  </a:moveTo>
                  <a:cubicBezTo>
                    <a:pt x="9" y="1"/>
                    <a:pt x="28" y="20"/>
                    <a:pt x="32" y="23"/>
                  </a:cubicBezTo>
                  <a:cubicBezTo>
                    <a:pt x="29" y="18"/>
                    <a:pt x="10" y="0"/>
                    <a:pt x="0" y="4"/>
                  </a:cubicBezTo>
                </a:path>
              </a:pathLst>
            </a:custGeom>
            <a:solidFill>
              <a:srgbClr val="000000"/>
            </a:solidFill>
            <a:ln w="1588">
              <a:solidFill>
                <a:srgbClr val="1D1D1B"/>
              </a:solidFill>
              <a:miter lim="800000"/>
              <a:headEnd/>
              <a:tailEnd/>
            </a:ln>
          </p:spPr>
          <p:txBody>
            <a:bodyPr/>
            <a:lstStyle/>
            <a:p>
              <a:endParaRPr lang="en-US"/>
            </a:p>
          </p:txBody>
        </p:sp>
        <p:sp>
          <p:nvSpPr>
            <p:cNvPr id="164032" name="Freeform 52"/>
            <p:cNvSpPr>
              <a:spLocks/>
            </p:cNvSpPr>
            <p:nvPr/>
          </p:nvSpPr>
          <p:spPr bwMode="auto">
            <a:xfrm>
              <a:off x="3063875" y="2284413"/>
              <a:ext cx="68262" cy="49213"/>
            </a:xfrm>
            <a:custGeom>
              <a:avLst/>
              <a:gdLst>
                <a:gd name="T0" fmla="*/ 0 w 32"/>
                <a:gd name="T1" fmla="*/ 2147483647 h 23"/>
                <a:gd name="T2" fmla="*/ 2147483647 w 32"/>
                <a:gd name="T3" fmla="*/ 2147483647 h 23"/>
                <a:gd name="T4" fmla="*/ 0 w 32"/>
                <a:gd name="T5" fmla="*/ 2147483647 h 23"/>
                <a:gd name="T6" fmla="*/ 0 60000 65536"/>
                <a:gd name="T7" fmla="*/ 0 60000 65536"/>
                <a:gd name="T8" fmla="*/ 0 60000 65536"/>
                <a:gd name="T9" fmla="*/ 0 w 32"/>
                <a:gd name="T10" fmla="*/ 0 h 23"/>
                <a:gd name="T11" fmla="*/ 32 w 32"/>
                <a:gd name="T12" fmla="*/ 23 h 23"/>
              </a:gdLst>
              <a:ahLst/>
              <a:cxnLst>
                <a:cxn ang="T6">
                  <a:pos x="T0" y="T1"/>
                </a:cxn>
                <a:cxn ang="T7">
                  <a:pos x="T2" y="T3"/>
                </a:cxn>
                <a:cxn ang="T8">
                  <a:pos x="T4" y="T5"/>
                </a:cxn>
              </a:cxnLst>
              <a:rect l="T9" t="T10" r="T11" b="T12"/>
              <a:pathLst>
                <a:path w="32" h="23">
                  <a:moveTo>
                    <a:pt x="0" y="4"/>
                  </a:moveTo>
                  <a:cubicBezTo>
                    <a:pt x="9" y="1"/>
                    <a:pt x="28" y="20"/>
                    <a:pt x="32" y="23"/>
                  </a:cubicBezTo>
                  <a:cubicBezTo>
                    <a:pt x="29" y="18"/>
                    <a:pt x="10" y="0"/>
                    <a:pt x="0" y="4"/>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33" name="Freeform 53"/>
            <p:cNvSpPr>
              <a:spLocks/>
            </p:cNvSpPr>
            <p:nvPr/>
          </p:nvSpPr>
          <p:spPr bwMode="auto">
            <a:xfrm>
              <a:off x="3054350" y="2293938"/>
              <a:ext cx="63500" cy="53975"/>
            </a:xfrm>
            <a:custGeom>
              <a:avLst/>
              <a:gdLst>
                <a:gd name="T0" fmla="*/ 2147483647 w 30"/>
                <a:gd name="T1" fmla="*/ 2147483647 h 26"/>
                <a:gd name="T2" fmla="*/ 2147483647 w 30"/>
                <a:gd name="T3" fmla="*/ 2147483647 h 26"/>
                <a:gd name="T4" fmla="*/ 2147483647 w 30"/>
                <a:gd name="T5" fmla="*/ 2147483647 h 26"/>
                <a:gd name="T6" fmla="*/ 2147483647 w 30"/>
                <a:gd name="T7" fmla="*/ 2147483647 h 26"/>
                <a:gd name="T8" fmla="*/ 2147483647 w 30"/>
                <a:gd name="T9" fmla="*/ 0 h 26"/>
                <a:gd name="T10" fmla="*/ 2147483647 w 30"/>
                <a:gd name="T11" fmla="*/ 2147483647 h 26"/>
                <a:gd name="T12" fmla="*/ 0 60000 65536"/>
                <a:gd name="T13" fmla="*/ 0 60000 65536"/>
                <a:gd name="T14" fmla="*/ 0 60000 65536"/>
                <a:gd name="T15" fmla="*/ 0 60000 65536"/>
                <a:gd name="T16" fmla="*/ 0 60000 65536"/>
                <a:gd name="T17" fmla="*/ 0 60000 65536"/>
                <a:gd name="T18" fmla="*/ 0 w 30"/>
                <a:gd name="T19" fmla="*/ 0 h 26"/>
                <a:gd name="T20" fmla="*/ 30 w 3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0" h="26">
                  <a:moveTo>
                    <a:pt x="30" y="26"/>
                  </a:moveTo>
                  <a:cubicBezTo>
                    <a:pt x="26" y="22"/>
                    <a:pt x="13" y="14"/>
                    <a:pt x="7" y="7"/>
                  </a:cubicBezTo>
                  <a:cubicBezTo>
                    <a:pt x="10" y="7"/>
                    <a:pt x="10" y="1"/>
                    <a:pt x="8" y="1"/>
                  </a:cubicBezTo>
                  <a:cubicBezTo>
                    <a:pt x="9" y="2"/>
                    <a:pt x="9" y="6"/>
                    <a:pt x="7" y="7"/>
                  </a:cubicBezTo>
                  <a:cubicBezTo>
                    <a:pt x="5" y="5"/>
                    <a:pt x="4" y="2"/>
                    <a:pt x="5" y="0"/>
                  </a:cubicBezTo>
                  <a:cubicBezTo>
                    <a:pt x="0" y="9"/>
                    <a:pt x="24" y="22"/>
                    <a:pt x="30" y="26"/>
                  </a:cubicBezTo>
                </a:path>
              </a:pathLst>
            </a:custGeom>
            <a:solidFill>
              <a:srgbClr val="000000"/>
            </a:solidFill>
            <a:ln w="1588">
              <a:solidFill>
                <a:srgbClr val="1D1D1B"/>
              </a:solidFill>
              <a:miter lim="800000"/>
              <a:headEnd/>
              <a:tailEnd/>
            </a:ln>
          </p:spPr>
          <p:txBody>
            <a:bodyPr/>
            <a:lstStyle/>
            <a:p>
              <a:endParaRPr lang="en-US"/>
            </a:p>
          </p:txBody>
        </p:sp>
        <p:sp>
          <p:nvSpPr>
            <p:cNvPr id="164034" name="Freeform 54"/>
            <p:cNvSpPr>
              <a:spLocks/>
            </p:cNvSpPr>
            <p:nvPr/>
          </p:nvSpPr>
          <p:spPr bwMode="auto">
            <a:xfrm>
              <a:off x="3054350" y="2293938"/>
              <a:ext cx="63500" cy="53975"/>
            </a:xfrm>
            <a:custGeom>
              <a:avLst/>
              <a:gdLst>
                <a:gd name="T0" fmla="*/ 2147483647 w 30"/>
                <a:gd name="T1" fmla="*/ 2147483647 h 26"/>
                <a:gd name="T2" fmla="*/ 2147483647 w 30"/>
                <a:gd name="T3" fmla="*/ 2147483647 h 26"/>
                <a:gd name="T4" fmla="*/ 2147483647 w 30"/>
                <a:gd name="T5" fmla="*/ 2147483647 h 26"/>
                <a:gd name="T6" fmla="*/ 2147483647 w 30"/>
                <a:gd name="T7" fmla="*/ 2147483647 h 26"/>
                <a:gd name="T8" fmla="*/ 2147483647 w 30"/>
                <a:gd name="T9" fmla="*/ 0 h 26"/>
                <a:gd name="T10" fmla="*/ 2147483647 w 30"/>
                <a:gd name="T11" fmla="*/ 2147483647 h 26"/>
                <a:gd name="T12" fmla="*/ 0 60000 65536"/>
                <a:gd name="T13" fmla="*/ 0 60000 65536"/>
                <a:gd name="T14" fmla="*/ 0 60000 65536"/>
                <a:gd name="T15" fmla="*/ 0 60000 65536"/>
                <a:gd name="T16" fmla="*/ 0 60000 65536"/>
                <a:gd name="T17" fmla="*/ 0 60000 65536"/>
                <a:gd name="T18" fmla="*/ 0 w 30"/>
                <a:gd name="T19" fmla="*/ 0 h 26"/>
                <a:gd name="T20" fmla="*/ 30 w 3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0" h="26">
                  <a:moveTo>
                    <a:pt x="30" y="26"/>
                  </a:moveTo>
                  <a:cubicBezTo>
                    <a:pt x="26" y="22"/>
                    <a:pt x="13" y="14"/>
                    <a:pt x="7" y="7"/>
                  </a:cubicBezTo>
                  <a:cubicBezTo>
                    <a:pt x="10" y="7"/>
                    <a:pt x="10" y="1"/>
                    <a:pt x="8" y="1"/>
                  </a:cubicBezTo>
                  <a:cubicBezTo>
                    <a:pt x="9" y="2"/>
                    <a:pt x="9" y="6"/>
                    <a:pt x="7" y="7"/>
                  </a:cubicBezTo>
                  <a:cubicBezTo>
                    <a:pt x="5" y="5"/>
                    <a:pt x="4" y="2"/>
                    <a:pt x="5" y="0"/>
                  </a:cubicBezTo>
                  <a:cubicBezTo>
                    <a:pt x="0" y="9"/>
                    <a:pt x="24" y="22"/>
                    <a:pt x="30" y="26"/>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35" name="Freeform 55"/>
            <p:cNvSpPr>
              <a:spLocks/>
            </p:cNvSpPr>
            <p:nvPr/>
          </p:nvSpPr>
          <p:spPr bwMode="auto">
            <a:xfrm>
              <a:off x="3144838" y="2335213"/>
              <a:ext cx="36512" cy="17463"/>
            </a:xfrm>
            <a:custGeom>
              <a:avLst/>
              <a:gdLst>
                <a:gd name="T0" fmla="*/ 0 w 17"/>
                <a:gd name="T1" fmla="*/ 0 h 8"/>
                <a:gd name="T2" fmla="*/ 2147483647 w 17"/>
                <a:gd name="T3" fmla="*/ 2147483647 h 8"/>
                <a:gd name="T4" fmla="*/ 0 w 17"/>
                <a:gd name="T5" fmla="*/ 0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0" y="0"/>
                  </a:moveTo>
                  <a:cubicBezTo>
                    <a:pt x="2" y="2"/>
                    <a:pt x="13" y="6"/>
                    <a:pt x="17" y="8"/>
                  </a:cubicBezTo>
                  <a:cubicBezTo>
                    <a:pt x="14" y="5"/>
                    <a:pt x="3" y="1"/>
                    <a:pt x="0" y="0"/>
                  </a:cubicBezTo>
                </a:path>
              </a:pathLst>
            </a:custGeom>
            <a:solidFill>
              <a:srgbClr val="000000"/>
            </a:solidFill>
            <a:ln w="1588">
              <a:solidFill>
                <a:srgbClr val="1D1D1B"/>
              </a:solidFill>
              <a:miter lim="800000"/>
              <a:headEnd/>
              <a:tailEnd/>
            </a:ln>
          </p:spPr>
          <p:txBody>
            <a:bodyPr/>
            <a:lstStyle/>
            <a:p>
              <a:endParaRPr lang="en-US"/>
            </a:p>
          </p:txBody>
        </p:sp>
        <p:sp>
          <p:nvSpPr>
            <p:cNvPr id="164036" name="Freeform 56"/>
            <p:cNvSpPr>
              <a:spLocks/>
            </p:cNvSpPr>
            <p:nvPr/>
          </p:nvSpPr>
          <p:spPr bwMode="auto">
            <a:xfrm>
              <a:off x="3144838" y="2335213"/>
              <a:ext cx="36512" cy="17463"/>
            </a:xfrm>
            <a:custGeom>
              <a:avLst/>
              <a:gdLst>
                <a:gd name="T0" fmla="*/ 0 w 17"/>
                <a:gd name="T1" fmla="*/ 0 h 8"/>
                <a:gd name="T2" fmla="*/ 2147483647 w 17"/>
                <a:gd name="T3" fmla="*/ 2147483647 h 8"/>
                <a:gd name="T4" fmla="*/ 0 w 17"/>
                <a:gd name="T5" fmla="*/ 0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0" y="0"/>
                  </a:moveTo>
                  <a:cubicBezTo>
                    <a:pt x="2" y="2"/>
                    <a:pt x="13" y="6"/>
                    <a:pt x="17" y="8"/>
                  </a:cubicBezTo>
                  <a:cubicBezTo>
                    <a:pt x="14" y="5"/>
                    <a:pt x="3" y="1"/>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37" name="Freeform 57"/>
            <p:cNvSpPr>
              <a:spLocks/>
            </p:cNvSpPr>
            <p:nvPr/>
          </p:nvSpPr>
          <p:spPr bwMode="auto">
            <a:xfrm>
              <a:off x="3132138" y="2351088"/>
              <a:ext cx="42862" cy="14288"/>
            </a:xfrm>
            <a:custGeom>
              <a:avLst/>
              <a:gdLst>
                <a:gd name="T0" fmla="*/ 0 w 20"/>
                <a:gd name="T1" fmla="*/ 0 h 7"/>
                <a:gd name="T2" fmla="*/ 2147483647 w 20"/>
                <a:gd name="T3" fmla="*/ 2147483647 h 7"/>
                <a:gd name="T4" fmla="*/ 0 w 20"/>
                <a:gd name="T5" fmla="*/ 0 h 7"/>
                <a:gd name="T6" fmla="*/ 0 60000 65536"/>
                <a:gd name="T7" fmla="*/ 0 60000 65536"/>
                <a:gd name="T8" fmla="*/ 0 60000 65536"/>
                <a:gd name="T9" fmla="*/ 0 w 20"/>
                <a:gd name="T10" fmla="*/ 0 h 7"/>
                <a:gd name="T11" fmla="*/ 20 w 20"/>
                <a:gd name="T12" fmla="*/ 7 h 7"/>
              </a:gdLst>
              <a:ahLst/>
              <a:cxnLst>
                <a:cxn ang="T6">
                  <a:pos x="T0" y="T1"/>
                </a:cxn>
                <a:cxn ang="T7">
                  <a:pos x="T2" y="T3"/>
                </a:cxn>
                <a:cxn ang="T8">
                  <a:pos x="T4" y="T5"/>
                </a:cxn>
              </a:cxnLst>
              <a:rect l="T9" t="T10" r="T11" b="T12"/>
              <a:pathLst>
                <a:path w="20" h="7">
                  <a:moveTo>
                    <a:pt x="0" y="0"/>
                  </a:moveTo>
                  <a:cubicBezTo>
                    <a:pt x="1" y="5"/>
                    <a:pt x="15" y="6"/>
                    <a:pt x="20" y="7"/>
                  </a:cubicBezTo>
                  <a:cubicBezTo>
                    <a:pt x="16" y="5"/>
                    <a:pt x="2" y="3"/>
                    <a:pt x="0" y="0"/>
                  </a:cubicBezTo>
                </a:path>
              </a:pathLst>
            </a:custGeom>
            <a:solidFill>
              <a:srgbClr val="000000"/>
            </a:solidFill>
            <a:ln w="1588">
              <a:solidFill>
                <a:srgbClr val="1D1D1B"/>
              </a:solidFill>
              <a:miter lim="800000"/>
              <a:headEnd/>
              <a:tailEnd/>
            </a:ln>
          </p:spPr>
          <p:txBody>
            <a:bodyPr/>
            <a:lstStyle/>
            <a:p>
              <a:endParaRPr lang="en-US"/>
            </a:p>
          </p:txBody>
        </p:sp>
        <p:sp>
          <p:nvSpPr>
            <p:cNvPr id="164038" name="Freeform 58"/>
            <p:cNvSpPr>
              <a:spLocks/>
            </p:cNvSpPr>
            <p:nvPr/>
          </p:nvSpPr>
          <p:spPr bwMode="auto">
            <a:xfrm>
              <a:off x="3132138" y="2351088"/>
              <a:ext cx="42862" cy="14288"/>
            </a:xfrm>
            <a:custGeom>
              <a:avLst/>
              <a:gdLst>
                <a:gd name="T0" fmla="*/ 0 w 20"/>
                <a:gd name="T1" fmla="*/ 0 h 7"/>
                <a:gd name="T2" fmla="*/ 2147483647 w 20"/>
                <a:gd name="T3" fmla="*/ 2147483647 h 7"/>
                <a:gd name="T4" fmla="*/ 0 w 20"/>
                <a:gd name="T5" fmla="*/ 0 h 7"/>
                <a:gd name="T6" fmla="*/ 0 60000 65536"/>
                <a:gd name="T7" fmla="*/ 0 60000 65536"/>
                <a:gd name="T8" fmla="*/ 0 60000 65536"/>
                <a:gd name="T9" fmla="*/ 0 w 20"/>
                <a:gd name="T10" fmla="*/ 0 h 7"/>
                <a:gd name="T11" fmla="*/ 20 w 20"/>
                <a:gd name="T12" fmla="*/ 7 h 7"/>
              </a:gdLst>
              <a:ahLst/>
              <a:cxnLst>
                <a:cxn ang="T6">
                  <a:pos x="T0" y="T1"/>
                </a:cxn>
                <a:cxn ang="T7">
                  <a:pos x="T2" y="T3"/>
                </a:cxn>
                <a:cxn ang="T8">
                  <a:pos x="T4" y="T5"/>
                </a:cxn>
              </a:cxnLst>
              <a:rect l="T9" t="T10" r="T11" b="T12"/>
              <a:pathLst>
                <a:path w="20" h="7">
                  <a:moveTo>
                    <a:pt x="0" y="0"/>
                  </a:moveTo>
                  <a:cubicBezTo>
                    <a:pt x="1" y="5"/>
                    <a:pt x="15" y="6"/>
                    <a:pt x="20" y="7"/>
                  </a:cubicBezTo>
                  <a:cubicBezTo>
                    <a:pt x="16" y="5"/>
                    <a:pt x="2" y="3"/>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39" name="Freeform 59"/>
            <p:cNvSpPr>
              <a:spLocks/>
            </p:cNvSpPr>
            <p:nvPr/>
          </p:nvSpPr>
          <p:spPr bwMode="auto">
            <a:xfrm>
              <a:off x="3051175" y="2322513"/>
              <a:ext cx="80962" cy="41275"/>
            </a:xfrm>
            <a:custGeom>
              <a:avLst/>
              <a:gdLst>
                <a:gd name="T0" fmla="*/ 2147483647 w 38"/>
                <a:gd name="T1" fmla="*/ 2147483647 h 19"/>
                <a:gd name="T2" fmla="*/ 2147483647 w 38"/>
                <a:gd name="T3" fmla="*/ 2147483647 h 19"/>
                <a:gd name="T4" fmla="*/ 0 w 38"/>
                <a:gd name="T5" fmla="*/ 2147483647 h 19"/>
                <a:gd name="T6" fmla="*/ 2147483647 w 38"/>
                <a:gd name="T7" fmla="*/ 2147483647 h 19"/>
                <a:gd name="T8" fmla="*/ 2147483647 w 38"/>
                <a:gd name="T9" fmla="*/ 2147483647 h 19"/>
                <a:gd name="T10" fmla="*/ 0 60000 65536"/>
                <a:gd name="T11" fmla="*/ 0 60000 65536"/>
                <a:gd name="T12" fmla="*/ 0 60000 65536"/>
                <a:gd name="T13" fmla="*/ 0 60000 65536"/>
                <a:gd name="T14" fmla="*/ 0 60000 65536"/>
                <a:gd name="T15" fmla="*/ 0 w 38"/>
                <a:gd name="T16" fmla="*/ 0 h 19"/>
                <a:gd name="T17" fmla="*/ 38 w 38"/>
                <a:gd name="T18" fmla="*/ 19 h 19"/>
              </a:gdLst>
              <a:ahLst/>
              <a:cxnLst>
                <a:cxn ang="T10">
                  <a:pos x="T0" y="T1"/>
                </a:cxn>
                <a:cxn ang="T11">
                  <a:pos x="T2" y="T3"/>
                </a:cxn>
                <a:cxn ang="T12">
                  <a:pos x="T4" y="T5"/>
                </a:cxn>
                <a:cxn ang="T13">
                  <a:pos x="T6" y="T7"/>
                </a:cxn>
                <a:cxn ang="T14">
                  <a:pos x="T8" y="T9"/>
                </a:cxn>
              </a:cxnLst>
              <a:rect l="T15" t="T16" r="T17" b="T18"/>
              <a:pathLst>
                <a:path w="38" h="19">
                  <a:moveTo>
                    <a:pt x="38" y="18"/>
                  </a:moveTo>
                  <a:cubicBezTo>
                    <a:pt x="35" y="18"/>
                    <a:pt x="28" y="12"/>
                    <a:pt x="20" y="10"/>
                  </a:cubicBezTo>
                  <a:cubicBezTo>
                    <a:pt x="13" y="6"/>
                    <a:pt x="5" y="0"/>
                    <a:pt x="0" y="3"/>
                  </a:cubicBezTo>
                  <a:cubicBezTo>
                    <a:pt x="5" y="1"/>
                    <a:pt x="12" y="7"/>
                    <a:pt x="20" y="11"/>
                  </a:cubicBezTo>
                  <a:cubicBezTo>
                    <a:pt x="28" y="13"/>
                    <a:pt x="35" y="19"/>
                    <a:pt x="38" y="18"/>
                  </a:cubicBezTo>
                </a:path>
              </a:pathLst>
            </a:custGeom>
            <a:solidFill>
              <a:srgbClr val="000000"/>
            </a:solidFill>
            <a:ln w="1588">
              <a:solidFill>
                <a:srgbClr val="1D1D1B"/>
              </a:solidFill>
              <a:miter lim="800000"/>
              <a:headEnd/>
              <a:tailEnd/>
            </a:ln>
          </p:spPr>
          <p:txBody>
            <a:bodyPr/>
            <a:lstStyle/>
            <a:p>
              <a:endParaRPr lang="en-US"/>
            </a:p>
          </p:txBody>
        </p:sp>
        <p:sp>
          <p:nvSpPr>
            <p:cNvPr id="164040" name="Freeform 60"/>
            <p:cNvSpPr>
              <a:spLocks/>
            </p:cNvSpPr>
            <p:nvPr/>
          </p:nvSpPr>
          <p:spPr bwMode="auto">
            <a:xfrm>
              <a:off x="3051175" y="2322513"/>
              <a:ext cx="80962" cy="41275"/>
            </a:xfrm>
            <a:custGeom>
              <a:avLst/>
              <a:gdLst>
                <a:gd name="T0" fmla="*/ 2147483647 w 38"/>
                <a:gd name="T1" fmla="*/ 2147483647 h 19"/>
                <a:gd name="T2" fmla="*/ 2147483647 w 38"/>
                <a:gd name="T3" fmla="*/ 2147483647 h 19"/>
                <a:gd name="T4" fmla="*/ 0 w 38"/>
                <a:gd name="T5" fmla="*/ 2147483647 h 19"/>
                <a:gd name="T6" fmla="*/ 2147483647 w 38"/>
                <a:gd name="T7" fmla="*/ 2147483647 h 19"/>
                <a:gd name="T8" fmla="*/ 2147483647 w 38"/>
                <a:gd name="T9" fmla="*/ 2147483647 h 19"/>
                <a:gd name="T10" fmla="*/ 0 60000 65536"/>
                <a:gd name="T11" fmla="*/ 0 60000 65536"/>
                <a:gd name="T12" fmla="*/ 0 60000 65536"/>
                <a:gd name="T13" fmla="*/ 0 60000 65536"/>
                <a:gd name="T14" fmla="*/ 0 60000 65536"/>
                <a:gd name="T15" fmla="*/ 0 w 38"/>
                <a:gd name="T16" fmla="*/ 0 h 19"/>
                <a:gd name="T17" fmla="*/ 38 w 38"/>
                <a:gd name="T18" fmla="*/ 19 h 19"/>
              </a:gdLst>
              <a:ahLst/>
              <a:cxnLst>
                <a:cxn ang="T10">
                  <a:pos x="T0" y="T1"/>
                </a:cxn>
                <a:cxn ang="T11">
                  <a:pos x="T2" y="T3"/>
                </a:cxn>
                <a:cxn ang="T12">
                  <a:pos x="T4" y="T5"/>
                </a:cxn>
                <a:cxn ang="T13">
                  <a:pos x="T6" y="T7"/>
                </a:cxn>
                <a:cxn ang="T14">
                  <a:pos x="T8" y="T9"/>
                </a:cxn>
              </a:cxnLst>
              <a:rect l="T15" t="T16" r="T17" b="T18"/>
              <a:pathLst>
                <a:path w="38" h="19">
                  <a:moveTo>
                    <a:pt x="38" y="18"/>
                  </a:moveTo>
                  <a:cubicBezTo>
                    <a:pt x="35" y="18"/>
                    <a:pt x="28" y="12"/>
                    <a:pt x="20" y="10"/>
                  </a:cubicBezTo>
                  <a:cubicBezTo>
                    <a:pt x="13" y="6"/>
                    <a:pt x="5" y="0"/>
                    <a:pt x="0" y="3"/>
                  </a:cubicBezTo>
                  <a:cubicBezTo>
                    <a:pt x="5" y="1"/>
                    <a:pt x="12" y="7"/>
                    <a:pt x="20" y="11"/>
                  </a:cubicBezTo>
                  <a:cubicBezTo>
                    <a:pt x="28" y="13"/>
                    <a:pt x="35" y="19"/>
                    <a:pt x="38" y="18"/>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41" name="Freeform 61"/>
            <p:cNvSpPr>
              <a:spLocks/>
            </p:cNvSpPr>
            <p:nvPr/>
          </p:nvSpPr>
          <p:spPr bwMode="auto">
            <a:xfrm>
              <a:off x="3138488" y="2370138"/>
              <a:ext cx="19050" cy="4763"/>
            </a:xfrm>
            <a:custGeom>
              <a:avLst/>
              <a:gdLst>
                <a:gd name="T0" fmla="*/ 2147483647 w 9"/>
                <a:gd name="T1" fmla="*/ 0 h 2"/>
                <a:gd name="T2" fmla="*/ 0 w 9"/>
                <a:gd name="T3" fmla="*/ 2147483647 h 2"/>
                <a:gd name="T4" fmla="*/ 2147483647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9" y="0"/>
                  </a:moveTo>
                  <a:cubicBezTo>
                    <a:pt x="7" y="1"/>
                    <a:pt x="1" y="0"/>
                    <a:pt x="0" y="1"/>
                  </a:cubicBezTo>
                  <a:cubicBezTo>
                    <a:pt x="1" y="2"/>
                    <a:pt x="8" y="2"/>
                    <a:pt x="9" y="0"/>
                  </a:cubicBezTo>
                </a:path>
              </a:pathLst>
            </a:custGeom>
            <a:solidFill>
              <a:srgbClr val="000000"/>
            </a:solidFill>
            <a:ln w="1588">
              <a:solidFill>
                <a:srgbClr val="1D1D1B"/>
              </a:solidFill>
              <a:miter lim="800000"/>
              <a:headEnd/>
              <a:tailEnd/>
            </a:ln>
          </p:spPr>
          <p:txBody>
            <a:bodyPr/>
            <a:lstStyle/>
            <a:p>
              <a:endParaRPr lang="en-US"/>
            </a:p>
          </p:txBody>
        </p:sp>
        <p:sp>
          <p:nvSpPr>
            <p:cNvPr id="164042" name="Freeform 62"/>
            <p:cNvSpPr>
              <a:spLocks/>
            </p:cNvSpPr>
            <p:nvPr/>
          </p:nvSpPr>
          <p:spPr bwMode="auto">
            <a:xfrm>
              <a:off x="3138488" y="2370138"/>
              <a:ext cx="19050" cy="4763"/>
            </a:xfrm>
            <a:custGeom>
              <a:avLst/>
              <a:gdLst>
                <a:gd name="T0" fmla="*/ 2147483647 w 9"/>
                <a:gd name="T1" fmla="*/ 0 h 2"/>
                <a:gd name="T2" fmla="*/ 0 w 9"/>
                <a:gd name="T3" fmla="*/ 2147483647 h 2"/>
                <a:gd name="T4" fmla="*/ 2147483647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9" y="0"/>
                  </a:moveTo>
                  <a:cubicBezTo>
                    <a:pt x="7" y="1"/>
                    <a:pt x="1" y="0"/>
                    <a:pt x="0" y="1"/>
                  </a:cubicBezTo>
                  <a:cubicBezTo>
                    <a:pt x="1" y="2"/>
                    <a:pt x="8" y="2"/>
                    <a:pt x="9"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43" name="Freeform 63"/>
            <p:cNvSpPr>
              <a:spLocks/>
            </p:cNvSpPr>
            <p:nvPr/>
          </p:nvSpPr>
          <p:spPr bwMode="auto">
            <a:xfrm>
              <a:off x="3173413" y="2325688"/>
              <a:ext cx="14287" cy="12700"/>
            </a:xfrm>
            <a:custGeom>
              <a:avLst/>
              <a:gdLst>
                <a:gd name="T0" fmla="*/ 0 w 7"/>
                <a:gd name="T1" fmla="*/ 0 h 6"/>
                <a:gd name="T2" fmla="*/ 2147483647 w 7"/>
                <a:gd name="T3" fmla="*/ 2147483647 h 6"/>
                <a:gd name="T4" fmla="*/ 2147483647 w 7"/>
                <a:gd name="T5" fmla="*/ 2147483647 h 6"/>
                <a:gd name="T6" fmla="*/ 0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0"/>
                  </a:moveTo>
                  <a:cubicBezTo>
                    <a:pt x="0" y="1"/>
                    <a:pt x="0" y="3"/>
                    <a:pt x="2" y="5"/>
                  </a:cubicBezTo>
                  <a:cubicBezTo>
                    <a:pt x="4" y="6"/>
                    <a:pt x="6" y="5"/>
                    <a:pt x="7" y="4"/>
                  </a:cubicBezTo>
                  <a:cubicBezTo>
                    <a:pt x="5" y="5"/>
                    <a:pt x="0" y="3"/>
                    <a:pt x="0" y="0"/>
                  </a:cubicBezTo>
                </a:path>
              </a:pathLst>
            </a:custGeom>
            <a:solidFill>
              <a:srgbClr val="000000"/>
            </a:solidFill>
            <a:ln w="1588">
              <a:solidFill>
                <a:srgbClr val="1D1D1B"/>
              </a:solidFill>
              <a:miter lim="800000"/>
              <a:headEnd/>
              <a:tailEnd/>
            </a:ln>
          </p:spPr>
          <p:txBody>
            <a:bodyPr/>
            <a:lstStyle/>
            <a:p>
              <a:endParaRPr lang="en-US"/>
            </a:p>
          </p:txBody>
        </p:sp>
        <p:sp>
          <p:nvSpPr>
            <p:cNvPr id="164044" name="Freeform 64"/>
            <p:cNvSpPr>
              <a:spLocks/>
            </p:cNvSpPr>
            <p:nvPr/>
          </p:nvSpPr>
          <p:spPr bwMode="auto">
            <a:xfrm>
              <a:off x="3173413" y="2325688"/>
              <a:ext cx="14287" cy="12700"/>
            </a:xfrm>
            <a:custGeom>
              <a:avLst/>
              <a:gdLst>
                <a:gd name="T0" fmla="*/ 0 w 7"/>
                <a:gd name="T1" fmla="*/ 0 h 6"/>
                <a:gd name="T2" fmla="*/ 2147483647 w 7"/>
                <a:gd name="T3" fmla="*/ 2147483647 h 6"/>
                <a:gd name="T4" fmla="*/ 2147483647 w 7"/>
                <a:gd name="T5" fmla="*/ 2147483647 h 6"/>
                <a:gd name="T6" fmla="*/ 0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0"/>
                  </a:moveTo>
                  <a:cubicBezTo>
                    <a:pt x="0" y="1"/>
                    <a:pt x="0" y="3"/>
                    <a:pt x="2" y="5"/>
                  </a:cubicBezTo>
                  <a:cubicBezTo>
                    <a:pt x="4" y="6"/>
                    <a:pt x="6" y="5"/>
                    <a:pt x="7" y="4"/>
                  </a:cubicBezTo>
                  <a:cubicBezTo>
                    <a:pt x="5" y="5"/>
                    <a:pt x="0" y="3"/>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45" name="Freeform 65"/>
            <p:cNvSpPr>
              <a:spLocks/>
            </p:cNvSpPr>
            <p:nvPr/>
          </p:nvSpPr>
          <p:spPr bwMode="auto">
            <a:xfrm>
              <a:off x="3089275" y="2274888"/>
              <a:ext cx="11112" cy="14288"/>
            </a:xfrm>
            <a:custGeom>
              <a:avLst/>
              <a:gdLst>
                <a:gd name="T0" fmla="*/ 0 w 5"/>
                <a:gd name="T1" fmla="*/ 2147483647 h 7"/>
                <a:gd name="T2" fmla="*/ 2147483647 w 5"/>
                <a:gd name="T3" fmla="*/ 2147483647 h 7"/>
                <a:gd name="T4" fmla="*/ 2147483647 w 5"/>
                <a:gd name="T5" fmla="*/ 2147483647 h 7"/>
                <a:gd name="T6" fmla="*/ 0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6"/>
                  </a:moveTo>
                  <a:cubicBezTo>
                    <a:pt x="1" y="7"/>
                    <a:pt x="4" y="6"/>
                    <a:pt x="4" y="3"/>
                  </a:cubicBezTo>
                  <a:cubicBezTo>
                    <a:pt x="5" y="0"/>
                    <a:pt x="1" y="0"/>
                    <a:pt x="1" y="1"/>
                  </a:cubicBezTo>
                  <a:cubicBezTo>
                    <a:pt x="4" y="0"/>
                    <a:pt x="3" y="6"/>
                    <a:pt x="0" y="6"/>
                  </a:cubicBezTo>
                </a:path>
              </a:pathLst>
            </a:custGeom>
            <a:solidFill>
              <a:srgbClr val="000000"/>
            </a:solidFill>
            <a:ln w="1588">
              <a:solidFill>
                <a:srgbClr val="1D1D1B"/>
              </a:solidFill>
              <a:miter lim="800000"/>
              <a:headEnd/>
              <a:tailEnd/>
            </a:ln>
          </p:spPr>
          <p:txBody>
            <a:bodyPr/>
            <a:lstStyle/>
            <a:p>
              <a:endParaRPr lang="en-US"/>
            </a:p>
          </p:txBody>
        </p:sp>
        <p:sp>
          <p:nvSpPr>
            <p:cNvPr id="164046" name="Freeform 66"/>
            <p:cNvSpPr>
              <a:spLocks/>
            </p:cNvSpPr>
            <p:nvPr/>
          </p:nvSpPr>
          <p:spPr bwMode="auto">
            <a:xfrm>
              <a:off x="3089275" y="2274888"/>
              <a:ext cx="11112" cy="14288"/>
            </a:xfrm>
            <a:custGeom>
              <a:avLst/>
              <a:gdLst>
                <a:gd name="T0" fmla="*/ 0 w 5"/>
                <a:gd name="T1" fmla="*/ 2147483647 h 7"/>
                <a:gd name="T2" fmla="*/ 2147483647 w 5"/>
                <a:gd name="T3" fmla="*/ 2147483647 h 7"/>
                <a:gd name="T4" fmla="*/ 2147483647 w 5"/>
                <a:gd name="T5" fmla="*/ 2147483647 h 7"/>
                <a:gd name="T6" fmla="*/ 0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6"/>
                  </a:moveTo>
                  <a:cubicBezTo>
                    <a:pt x="1" y="7"/>
                    <a:pt x="4" y="6"/>
                    <a:pt x="4" y="3"/>
                  </a:cubicBezTo>
                  <a:cubicBezTo>
                    <a:pt x="5" y="0"/>
                    <a:pt x="1" y="0"/>
                    <a:pt x="1" y="1"/>
                  </a:cubicBezTo>
                  <a:cubicBezTo>
                    <a:pt x="4" y="0"/>
                    <a:pt x="3" y="6"/>
                    <a:pt x="0" y="6"/>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47" name="Freeform 67"/>
            <p:cNvSpPr>
              <a:spLocks/>
            </p:cNvSpPr>
            <p:nvPr/>
          </p:nvSpPr>
          <p:spPr bwMode="auto">
            <a:xfrm>
              <a:off x="3057525" y="2328863"/>
              <a:ext cx="9525" cy="17463"/>
            </a:xfrm>
            <a:custGeom>
              <a:avLst/>
              <a:gdLst>
                <a:gd name="T0" fmla="*/ 0 w 4"/>
                <a:gd name="T1" fmla="*/ 2147483647 h 8"/>
                <a:gd name="T2" fmla="*/ 2147483647 w 4"/>
                <a:gd name="T3" fmla="*/ 2147483647 h 8"/>
                <a:gd name="T4" fmla="*/ 0 w 4"/>
                <a:gd name="T5" fmla="*/ 0 h 8"/>
                <a:gd name="T6" fmla="*/ 0 w 4"/>
                <a:gd name="T7" fmla="*/ 2147483647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8"/>
                  </a:moveTo>
                  <a:cubicBezTo>
                    <a:pt x="1" y="8"/>
                    <a:pt x="4" y="6"/>
                    <a:pt x="3" y="4"/>
                  </a:cubicBezTo>
                  <a:cubicBezTo>
                    <a:pt x="2" y="1"/>
                    <a:pt x="0" y="0"/>
                    <a:pt x="0" y="0"/>
                  </a:cubicBezTo>
                  <a:cubicBezTo>
                    <a:pt x="1" y="1"/>
                    <a:pt x="3" y="7"/>
                    <a:pt x="0" y="8"/>
                  </a:cubicBezTo>
                </a:path>
              </a:pathLst>
            </a:custGeom>
            <a:solidFill>
              <a:srgbClr val="000000"/>
            </a:solidFill>
            <a:ln w="1588">
              <a:solidFill>
                <a:srgbClr val="1D1D1B"/>
              </a:solidFill>
              <a:miter lim="800000"/>
              <a:headEnd/>
              <a:tailEnd/>
            </a:ln>
          </p:spPr>
          <p:txBody>
            <a:bodyPr/>
            <a:lstStyle/>
            <a:p>
              <a:endParaRPr lang="en-US"/>
            </a:p>
          </p:txBody>
        </p:sp>
        <p:sp>
          <p:nvSpPr>
            <p:cNvPr id="164048" name="Freeform 68"/>
            <p:cNvSpPr>
              <a:spLocks/>
            </p:cNvSpPr>
            <p:nvPr/>
          </p:nvSpPr>
          <p:spPr bwMode="auto">
            <a:xfrm>
              <a:off x="3057525" y="2328863"/>
              <a:ext cx="9525" cy="17463"/>
            </a:xfrm>
            <a:custGeom>
              <a:avLst/>
              <a:gdLst>
                <a:gd name="T0" fmla="*/ 0 w 4"/>
                <a:gd name="T1" fmla="*/ 2147483647 h 8"/>
                <a:gd name="T2" fmla="*/ 2147483647 w 4"/>
                <a:gd name="T3" fmla="*/ 2147483647 h 8"/>
                <a:gd name="T4" fmla="*/ 0 w 4"/>
                <a:gd name="T5" fmla="*/ 0 h 8"/>
                <a:gd name="T6" fmla="*/ 0 w 4"/>
                <a:gd name="T7" fmla="*/ 2147483647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8"/>
                  </a:moveTo>
                  <a:cubicBezTo>
                    <a:pt x="1" y="8"/>
                    <a:pt x="4" y="6"/>
                    <a:pt x="3" y="4"/>
                  </a:cubicBezTo>
                  <a:cubicBezTo>
                    <a:pt x="2" y="1"/>
                    <a:pt x="0" y="0"/>
                    <a:pt x="0" y="0"/>
                  </a:cubicBezTo>
                  <a:cubicBezTo>
                    <a:pt x="1" y="1"/>
                    <a:pt x="3" y="7"/>
                    <a:pt x="0" y="8"/>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49" name="Freeform 69"/>
            <p:cNvSpPr>
              <a:spLocks/>
            </p:cNvSpPr>
            <p:nvPr/>
          </p:nvSpPr>
          <p:spPr bwMode="auto">
            <a:xfrm>
              <a:off x="3044825" y="2332038"/>
              <a:ext cx="150812" cy="103188"/>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0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2147483647 h 49"/>
                <a:gd name="T46" fmla="*/ 2147483647 w 71"/>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49"/>
                <a:gd name="T74" fmla="*/ 71 w 71"/>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49">
                  <a:moveTo>
                    <a:pt x="10" y="30"/>
                  </a:moveTo>
                  <a:cubicBezTo>
                    <a:pt x="17" y="31"/>
                    <a:pt x="27" y="28"/>
                    <a:pt x="36" y="27"/>
                  </a:cubicBezTo>
                  <a:cubicBezTo>
                    <a:pt x="42" y="27"/>
                    <a:pt x="47" y="26"/>
                    <a:pt x="52" y="25"/>
                  </a:cubicBezTo>
                  <a:cubicBezTo>
                    <a:pt x="52" y="31"/>
                    <a:pt x="60" y="44"/>
                    <a:pt x="63" y="49"/>
                  </a:cubicBezTo>
                  <a:cubicBezTo>
                    <a:pt x="61" y="44"/>
                    <a:pt x="54" y="30"/>
                    <a:pt x="52" y="25"/>
                  </a:cubicBezTo>
                  <a:cubicBezTo>
                    <a:pt x="54" y="25"/>
                    <a:pt x="55" y="25"/>
                    <a:pt x="56" y="25"/>
                  </a:cubicBezTo>
                  <a:cubicBezTo>
                    <a:pt x="62" y="25"/>
                    <a:pt x="68" y="27"/>
                    <a:pt x="71" y="24"/>
                  </a:cubicBezTo>
                  <a:cubicBezTo>
                    <a:pt x="68" y="26"/>
                    <a:pt x="63" y="24"/>
                    <a:pt x="56" y="24"/>
                  </a:cubicBezTo>
                  <a:cubicBezTo>
                    <a:pt x="50" y="23"/>
                    <a:pt x="43" y="24"/>
                    <a:pt x="36" y="25"/>
                  </a:cubicBezTo>
                  <a:cubicBezTo>
                    <a:pt x="27" y="26"/>
                    <a:pt x="17" y="28"/>
                    <a:pt x="11" y="29"/>
                  </a:cubicBezTo>
                  <a:cubicBezTo>
                    <a:pt x="12" y="27"/>
                    <a:pt x="11" y="24"/>
                    <a:pt x="10" y="24"/>
                  </a:cubicBezTo>
                  <a:cubicBezTo>
                    <a:pt x="17" y="22"/>
                    <a:pt x="27" y="22"/>
                    <a:pt x="28" y="17"/>
                  </a:cubicBezTo>
                  <a:cubicBezTo>
                    <a:pt x="34" y="19"/>
                    <a:pt x="39" y="20"/>
                    <a:pt x="43" y="21"/>
                  </a:cubicBezTo>
                  <a:cubicBezTo>
                    <a:pt x="38" y="19"/>
                    <a:pt x="28" y="16"/>
                    <a:pt x="19" y="13"/>
                  </a:cubicBezTo>
                  <a:cubicBezTo>
                    <a:pt x="10" y="10"/>
                    <a:pt x="0" y="5"/>
                    <a:pt x="3" y="0"/>
                  </a:cubicBezTo>
                  <a:cubicBezTo>
                    <a:pt x="0" y="6"/>
                    <a:pt x="10" y="12"/>
                    <a:pt x="19" y="14"/>
                  </a:cubicBezTo>
                  <a:cubicBezTo>
                    <a:pt x="22" y="15"/>
                    <a:pt x="25" y="16"/>
                    <a:pt x="28" y="17"/>
                  </a:cubicBezTo>
                  <a:cubicBezTo>
                    <a:pt x="26" y="22"/>
                    <a:pt x="8" y="21"/>
                    <a:pt x="5" y="27"/>
                  </a:cubicBezTo>
                  <a:cubicBezTo>
                    <a:pt x="5" y="26"/>
                    <a:pt x="7" y="25"/>
                    <a:pt x="10" y="24"/>
                  </a:cubicBezTo>
                  <a:cubicBezTo>
                    <a:pt x="10" y="25"/>
                    <a:pt x="11" y="27"/>
                    <a:pt x="10" y="29"/>
                  </a:cubicBezTo>
                  <a:cubicBezTo>
                    <a:pt x="8" y="29"/>
                    <a:pt x="6" y="29"/>
                    <a:pt x="4" y="28"/>
                  </a:cubicBezTo>
                  <a:cubicBezTo>
                    <a:pt x="6" y="29"/>
                    <a:pt x="7" y="30"/>
                    <a:pt x="10" y="30"/>
                  </a:cubicBezTo>
                  <a:cubicBezTo>
                    <a:pt x="10" y="30"/>
                    <a:pt x="10" y="30"/>
                    <a:pt x="9" y="30"/>
                  </a:cubicBezTo>
                  <a:cubicBezTo>
                    <a:pt x="10" y="30"/>
                    <a:pt x="10" y="30"/>
                    <a:pt x="10" y="30"/>
                  </a:cubicBezTo>
                </a:path>
              </a:pathLst>
            </a:custGeom>
            <a:solidFill>
              <a:srgbClr val="000000"/>
            </a:solidFill>
            <a:ln w="1588">
              <a:solidFill>
                <a:srgbClr val="1D1D1B"/>
              </a:solidFill>
              <a:miter lim="800000"/>
              <a:headEnd/>
              <a:tailEnd/>
            </a:ln>
          </p:spPr>
          <p:txBody>
            <a:bodyPr/>
            <a:lstStyle/>
            <a:p>
              <a:endParaRPr lang="en-US"/>
            </a:p>
          </p:txBody>
        </p:sp>
        <p:sp>
          <p:nvSpPr>
            <p:cNvPr id="164050" name="Freeform 70"/>
            <p:cNvSpPr>
              <a:spLocks/>
            </p:cNvSpPr>
            <p:nvPr/>
          </p:nvSpPr>
          <p:spPr bwMode="auto">
            <a:xfrm>
              <a:off x="3044825" y="2332038"/>
              <a:ext cx="150812" cy="103188"/>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0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2147483647 h 49"/>
                <a:gd name="T46" fmla="*/ 2147483647 w 71"/>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49"/>
                <a:gd name="T74" fmla="*/ 71 w 71"/>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49">
                  <a:moveTo>
                    <a:pt x="10" y="30"/>
                  </a:moveTo>
                  <a:cubicBezTo>
                    <a:pt x="17" y="31"/>
                    <a:pt x="27" y="28"/>
                    <a:pt x="36" y="27"/>
                  </a:cubicBezTo>
                  <a:cubicBezTo>
                    <a:pt x="42" y="27"/>
                    <a:pt x="47" y="26"/>
                    <a:pt x="52" y="25"/>
                  </a:cubicBezTo>
                  <a:cubicBezTo>
                    <a:pt x="52" y="31"/>
                    <a:pt x="60" y="44"/>
                    <a:pt x="63" y="49"/>
                  </a:cubicBezTo>
                  <a:cubicBezTo>
                    <a:pt x="61" y="44"/>
                    <a:pt x="54" y="30"/>
                    <a:pt x="52" y="25"/>
                  </a:cubicBezTo>
                  <a:cubicBezTo>
                    <a:pt x="54" y="25"/>
                    <a:pt x="55" y="25"/>
                    <a:pt x="56" y="25"/>
                  </a:cubicBezTo>
                  <a:cubicBezTo>
                    <a:pt x="62" y="25"/>
                    <a:pt x="68" y="27"/>
                    <a:pt x="71" y="24"/>
                  </a:cubicBezTo>
                  <a:cubicBezTo>
                    <a:pt x="68" y="26"/>
                    <a:pt x="63" y="24"/>
                    <a:pt x="56" y="24"/>
                  </a:cubicBezTo>
                  <a:cubicBezTo>
                    <a:pt x="50" y="23"/>
                    <a:pt x="43" y="24"/>
                    <a:pt x="36" y="25"/>
                  </a:cubicBezTo>
                  <a:cubicBezTo>
                    <a:pt x="27" y="26"/>
                    <a:pt x="17" y="28"/>
                    <a:pt x="11" y="29"/>
                  </a:cubicBezTo>
                  <a:cubicBezTo>
                    <a:pt x="12" y="27"/>
                    <a:pt x="11" y="24"/>
                    <a:pt x="10" y="24"/>
                  </a:cubicBezTo>
                  <a:cubicBezTo>
                    <a:pt x="17" y="22"/>
                    <a:pt x="27" y="22"/>
                    <a:pt x="28" y="17"/>
                  </a:cubicBezTo>
                  <a:cubicBezTo>
                    <a:pt x="34" y="19"/>
                    <a:pt x="39" y="20"/>
                    <a:pt x="43" y="21"/>
                  </a:cubicBezTo>
                  <a:cubicBezTo>
                    <a:pt x="38" y="19"/>
                    <a:pt x="28" y="16"/>
                    <a:pt x="19" y="13"/>
                  </a:cubicBezTo>
                  <a:cubicBezTo>
                    <a:pt x="10" y="10"/>
                    <a:pt x="0" y="5"/>
                    <a:pt x="3" y="0"/>
                  </a:cubicBezTo>
                  <a:cubicBezTo>
                    <a:pt x="0" y="6"/>
                    <a:pt x="10" y="12"/>
                    <a:pt x="19" y="14"/>
                  </a:cubicBezTo>
                  <a:cubicBezTo>
                    <a:pt x="22" y="15"/>
                    <a:pt x="25" y="16"/>
                    <a:pt x="28" y="17"/>
                  </a:cubicBezTo>
                  <a:cubicBezTo>
                    <a:pt x="26" y="22"/>
                    <a:pt x="8" y="21"/>
                    <a:pt x="5" y="27"/>
                  </a:cubicBezTo>
                  <a:cubicBezTo>
                    <a:pt x="5" y="26"/>
                    <a:pt x="7" y="25"/>
                    <a:pt x="10" y="24"/>
                  </a:cubicBezTo>
                  <a:cubicBezTo>
                    <a:pt x="10" y="25"/>
                    <a:pt x="11" y="27"/>
                    <a:pt x="10" y="29"/>
                  </a:cubicBezTo>
                  <a:cubicBezTo>
                    <a:pt x="8" y="29"/>
                    <a:pt x="6" y="29"/>
                    <a:pt x="4" y="28"/>
                  </a:cubicBezTo>
                  <a:cubicBezTo>
                    <a:pt x="6" y="29"/>
                    <a:pt x="7" y="30"/>
                    <a:pt x="10" y="30"/>
                  </a:cubicBezTo>
                  <a:cubicBezTo>
                    <a:pt x="10" y="30"/>
                    <a:pt x="10" y="30"/>
                    <a:pt x="9" y="30"/>
                  </a:cubicBezTo>
                  <a:cubicBezTo>
                    <a:pt x="10" y="30"/>
                    <a:pt x="10" y="30"/>
                    <a:pt x="10" y="3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51" name="Freeform 71"/>
            <p:cNvSpPr>
              <a:spLocks/>
            </p:cNvSpPr>
            <p:nvPr/>
          </p:nvSpPr>
          <p:spPr bwMode="auto">
            <a:xfrm>
              <a:off x="3022600" y="2297113"/>
              <a:ext cx="41275" cy="44450"/>
            </a:xfrm>
            <a:custGeom>
              <a:avLst/>
              <a:gdLst>
                <a:gd name="T0" fmla="*/ 2147483647 w 20"/>
                <a:gd name="T1" fmla="*/ 0 h 21"/>
                <a:gd name="T2" fmla="*/ 0 w 20"/>
                <a:gd name="T3" fmla="*/ 2147483647 h 21"/>
                <a:gd name="T4" fmla="*/ 2147483647 w 20"/>
                <a:gd name="T5" fmla="*/ 0 h 21"/>
                <a:gd name="T6" fmla="*/ 0 60000 65536"/>
                <a:gd name="T7" fmla="*/ 0 60000 65536"/>
                <a:gd name="T8" fmla="*/ 0 60000 65536"/>
                <a:gd name="T9" fmla="*/ 0 w 20"/>
                <a:gd name="T10" fmla="*/ 0 h 21"/>
                <a:gd name="T11" fmla="*/ 20 w 20"/>
                <a:gd name="T12" fmla="*/ 21 h 21"/>
              </a:gdLst>
              <a:ahLst/>
              <a:cxnLst>
                <a:cxn ang="T6">
                  <a:pos x="T0" y="T1"/>
                </a:cxn>
                <a:cxn ang="T7">
                  <a:pos x="T2" y="T3"/>
                </a:cxn>
                <a:cxn ang="T8">
                  <a:pos x="T4" y="T5"/>
                </a:cxn>
              </a:cxnLst>
              <a:rect l="T9" t="T10" r="T11" b="T12"/>
              <a:pathLst>
                <a:path w="20" h="21">
                  <a:moveTo>
                    <a:pt x="20" y="0"/>
                  </a:moveTo>
                  <a:cubicBezTo>
                    <a:pt x="18" y="5"/>
                    <a:pt x="7" y="19"/>
                    <a:pt x="0" y="20"/>
                  </a:cubicBezTo>
                  <a:cubicBezTo>
                    <a:pt x="8" y="21"/>
                    <a:pt x="20" y="5"/>
                    <a:pt x="20" y="0"/>
                  </a:cubicBezTo>
                </a:path>
              </a:pathLst>
            </a:custGeom>
            <a:solidFill>
              <a:srgbClr val="000000"/>
            </a:solidFill>
            <a:ln w="1588">
              <a:solidFill>
                <a:srgbClr val="1D1D1B"/>
              </a:solidFill>
              <a:miter lim="800000"/>
              <a:headEnd/>
              <a:tailEnd/>
            </a:ln>
          </p:spPr>
          <p:txBody>
            <a:bodyPr/>
            <a:lstStyle/>
            <a:p>
              <a:endParaRPr lang="en-US"/>
            </a:p>
          </p:txBody>
        </p:sp>
        <p:sp>
          <p:nvSpPr>
            <p:cNvPr id="164052" name="Freeform 72"/>
            <p:cNvSpPr>
              <a:spLocks/>
            </p:cNvSpPr>
            <p:nvPr/>
          </p:nvSpPr>
          <p:spPr bwMode="auto">
            <a:xfrm>
              <a:off x="3022600" y="2297113"/>
              <a:ext cx="41275" cy="44450"/>
            </a:xfrm>
            <a:custGeom>
              <a:avLst/>
              <a:gdLst>
                <a:gd name="T0" fmla="*/ 2147483647 w 20"/>
                <a:gd name="T1" fmla="*/ 0 h 21"/>
                <a:gd name="T2" fmla="*/ 0 w 20"/>
                <a:gd name="T3" fmla="*/ 2147483647 h 21"/>
                <a:gd name="T4" fmla="*/ 2147483647 w 20"/>
                <a:gd name="T5" fmla="*/ 0 h 21"/>
                <a:gd name="T6" fmla="*/ 0 60000 65536"/>
                <a:gd name="T7" fmla="*/ 0 60000 65536"/>
                <a:gd name="T8" fmla="*/ 0 60000 65536"/>
                <a:gd name="T9" fmla="*/ 0 w 20"/>
                <a:gd name="T10" fmla="*/ 0 h 21"/>
                <a:gd name="T11" fmla="*/ 20 w 20"/>
                <a:gd name="T12" fmla="*/ 21 h 21"/>
              </a:gdLst>
              <a:ahLst/>
              <a:cxnLst>
                <a:cxn ang="T6">
                  <a:pos x="T0" y="T1"/>
                </a:cxn>
                <a:cxn ang="T7">
                  <a:pos x="T2" y="T3"/>
                </a:cxn>
                <a:cxn ang="T8">
                  <a:pos x="T4" y="T5"/>
                </a:cxn>
              </a:cxnLst>
              <a:rect l="T9" t="T10" r="T11" b="T12"/>
              <a:pathLst>
                <a:path w="20" h="21">
                  <a:moveTo>
                    <a:pt x="20" y="0"/>
                  </a:moveTo>
                  <a:cubicBezTo>
                    <a:pt x="18" y="5"/>
                    <a:pt x="7" y="19"/>
                    <a:pt x="0" y="20"/>
                  </a:cubicBezTo>
                  <a:cubicBezTo>
                    <a:pt x="8" y="21"/>
                    <a:pt x="20" y="5"/>
                    <a:pt x="2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53" name="Freeform 73"/>
            <p:cNvSpPr>
              <a:spLocks/>
            </p:cNvSpPr>
            <p:nvPr/>
          </p:nvSpPr>
          <p:spPr bwMode="auto">
            <a:xfrm>
              <a:off x="2816225" y="2332038"/>
              <a:ext cx="49212" cy="34925"/>
            </a:xfrm>
            <a:custGeom>
              <a:avLst/>
              <a:gdLst>
                <a:gd name="T0" fmla="*/ 0 w 23"/>
                <a:gd name="T1" fmla="*/ 2147483647 h 17"/>
                <a:gd name="T2" fmla="*/ 2147483647 w 23"/>
                <a:gd name="T3" fmla="*/ 2147483647 h 17"/>
                <a:gd name="T4" fmla="*/ 0 w 23"/>
                <a:gd name="T5" fmla="*/ 2147483647 h 17"/>
                <a:gd name="T6" fmla="*/ 0 60000 65536"/>
                <a:gd name="T7" fmla="*/ 0 60000 65536"/>
                <a:gd name="T8" fmla="*/ 0 60000 65536"/>
                <a:gd name="T9" fmla="*/ 0 w 23"/>
                <a:gd name="T10" fmla="*/ 0 h 17"/>
                <a:gd name="T11" fmla="*/ 23 w 23"/>
                <a:gd name="T12" fmla="*/ 17 h 17"/>
              </a:gdLst>
              <a:ahLst/>
              <a:cxnLst>
                <a:cxn ang="T6">
                  <a:pos x="T0" y="T1"/>
                </a:cxn>
                <a:cxn ang="T7">
                  <a:pos x="T2" y="T3"/>
                </a:cxn>
                <a:cxn ang="T8">
                  <a:pos x="T4" y="T5"/>
                </a:cxn>
              </a:cxnLst>
              <a:rect l="T9" t="T10" r="T11" b="T12"/>
              <a:pathLst>
                <a:path w="23" h="17">
                  <a:moveTo>
                    <a:pt x="0" y="17"/>
                  </a:moveTo>
                  <a:cubicBezTo>
                    <a:pt x="3" y="11"/>
                    <a:pt x="19" y="3"/>
                    <a:pt x="23" y="1"/>
                  </a:cubicBezTo>
                  <a:cubicBezTo>
                    <a:pt x="18" y="0"/>
                    <a:pt x="1" y="9"/>
                    <a:pt x="0" y="17"/>
                  </a:cubicBezTo>
                </a:path>
              </a:pathLst>
            </a:custGeom>
            <a:solidFill>
              <a:srgbClr val="000000"/>
            </a:solidFill>
            <a:ln w="1588">
              <a:solidFill>
                <a:srgbClr val="1D1D1B"/>
              </a:solidFill>
              <a:miter lim="800000"/>
              <a:headEnd/>
              <a:tailEnd/>
            </a:ln>
          </p:spPr>
          <p:txBody>
            <a:bodyPr/>
            <a:lstStyle/>
            <a:p>
              <a:endParaRPr lang="en-US"/>
            </a:p>
          </p:txBody>
        </p:sp>
        <p:sp>
          <p:nvSpPr>
            <p:cNvPr id="164054" name="Freeform 74"/>
            <p:cNvSpPr>
              <a:spLocks/>
            </p:cNvSpPr>
            <p:nvPr/>
          </p:nvSpPr>
          <p:spPr bwMode="auto">
            <a:xfrm>
              <a:off x="2816225" y="2332038"/>
              <a:ext cx="49212" cy="34925"/>
            </a:xfrm>
            <a:custGeom>
              <a:avLst/>
              <a:gdLst>
                <a:gd name="T0" fmla="*/ 0 w 23"/>
                <a:gd name="T1" fmla="*/ 2147483647 h 17"/>
                <a:gd name="T2" fmla="*/ 2147483647 w 23"/>
                <a:gd name="T3" fmla="*/ 2147483647 h 17"/>
                <a:gd name="T4" fmla="*/ 0 w 23"/>
                <a:gd name="T5" fmla="*/ 2147483647 h 17"/>
                <a:gd name="T6" fmla="*/ 0 60000 65536"/>
                <a:gd name="T7" fmla="*/ 0 60000 65536"/>
                <a:gd name="T8" fmla="*/ 0 60000 65536"/>
                <a:gd name="T9" fmla="*/ 0 w 23"/>
                <a:gd name="T10" fmla="*/ 0 h 17"/>
                <a:gd name="T11" fmla="*/ 23 w 23"/>
                <a:gd name="T12" fmla="*/ 17 h 17"/>
              </a:gdLst>
              <a:ahLst/>
              <a:cxnLst>
                <a:cxn ang="T6">
                  <a:pos x="T0" y="T1"/>
                </a:cxn>
                <a:cxn ang="T7">
                  <a:pos x="T2" y="T3"/>
                </a:cxn>
                <a:cxn ang="T8">
                  <a:pos x="T4" y="T5"/>
                </a:cxn>
              </a:cxnLst>
              <a:rect l="T9" t="T10" r="T11" b="T12"/>
              <a:pathLst>
                <a:path w="23" h="17">
                  <a:moveTo>
                    <a:pt x="0" y="17"/>
                  </a:moveTo>
                  <a:cubicBezTo>
                    <a:pt x="3" y="11"/>
                    <a:pt x="19" y="3"/>
                    <a:pt x="23" y="1"/>
                  </a:cubicBezTo>
                  <a:cubicBezTo>
                    <a:pt x="18" y="0"/>
                    <a:pt x="1" y="9"/>
                    <a:pt x="0" y="17"/>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55" name="Freeform 75"/>
            <p:cNvSpPr>
              <a:spLocks/>
            </p:cNvSpPr>
            <p:nvPr/>
          </p:nvSpPr>
          <p:spPr bwMode="auto">
            <a:xfrm>
              <a:off x="2776538" y="2306638"/>
              <a:ext cx="14287" cy="103188"/>
            </a:xfrm>
            <a:custGeom>
              <a:avLst/>
              <a:gdLst>
                <a:gd name="T0" fmla="*/ 2147483647 w 7"/>
                <a:gd name="T1" fmla="*/ 2147483647 h 49"/>
                <a:gd name="T2" fmla="*/ 2147483647 w 7"/>
                <a:gd name="T3" fmla="*/ 0 h 49"/>
                <a:gd name="T4" fmla="*/ 2147483647 w 7"/>
                <a:gd name="T5" fmla="*/ 2147483647 h 49"/>
                <a:gd name="T6" fmla="*/ 2147483647 w 7"/>
                <a:gd name="T7" fmla="*/ 2147483647 h 49"/>
                <a:gd name="T8" fmla="*/ 2147483647 w 7"/>
                <a:gd name="T9" fmla="*/ 2147483647 h 49"/>
                <a:gd name="T10" fmla="*/ 0 60000 65536"/>
                <a:gd name="T11" fmla="*/ 0 60000 65536"/>
                <a:gd name="T12" fmla="*/ 0 60000 65536"/>
                <a:gd name="T13" fmla="*/ 0 60000 65536"/>
                <a:gd name="T14" fmla="*/ 0 60000 65536"/>
                <a:gd name="T15" fmla="*/ 0 w 7"/>
                <a:gd name="T16" fmla="*/ 0 h 49"/>
                <a:gd name="T17" fmla="*/ 7 w 7"/>
                <a:gd name="T18" fmla="*/ 49 h 49"/>
              </a:gdLst>
              <a:ahLst/>
              <a:cxnLst>
                <a:cxn ang="T10">
                  <a:pos x="T0" y="T1"/>
                </a:cxn>
                <a:cxn ang="T11">
                  <a:pos x="T2" y="T3"/>
                </a:cxn>
                <a:cxn ang="T12">
                  <a:pos x="T4" y="T5"/>
                </a:cxn>
                <a:cxn ang="T13">
                  <a:pos x="T6" y="T7"/>
                </a:cxn>
                <a:cxn ang="T14">
                  <a:pos x="T8" y="T9"/>
                </a:cxn>
              </a:cxnLst>
              <a:rect l="T15" t="T16" r="T17" b="T18"/>
              <a:pathLst>
                <a:path w="7" h="49">
                  <a:moveTo>
                    <a:pt x="6" y="24"/>
                  </a:moveTo>
                  <a:cubicBezTo>
                    <a:pt x="6" y="14"/>
                    <a:pt x="6" y="4"/>
                    <a:pt x="6" y="0"/>
                  </a:cubicBezTo>
                  <a:cubicBezTo>
                    <a:pt x="4" y="4"/>
                    <a:pt x="4" y="14"/>
                    <a:pt x="4" y="24"/>
                  </a:cubicBezTo>
                  <a:cubicBezTo>
                    <a:pt x="3" y="33"/>
                    <a:pt x="0" y="46"/>
                    <a:pt x="7" y="49"/>
                  </a:cubicBezTo>
                  <a:cubicBezTo>
                    <a:pt x="1" y="46"/>
                    <a:pt x="5" y="34"/>
                    <a:pt x="6" y="24"/>
                  </a:cubicBezTo>
                </a:path>
              </a:pathLst>
            </a:custGeom>
            <a:solidFill>
              <a:srgbClr val="000000"/>
            </a:solidFill>
            <a:ln w="1588">
              <a:solidFill>
                <a:srgbClr val="1D1D1B"/>
              </a:solidFill>
              <a:miter lim="800000"/>
              <a:headEnd/>
              <a:tailEnd/>
            </a:ln>
          </p:spPr>
          <p:txBody>
            <a:bodyPr/>
            <a:lstStyle/>
            <a:p>
              <a:endParaRPr lang="en-US"/>
            </a:p>
          </p:txBody>
        </p:sp>
        <p:sp>
          <p:nvSpPr>
            <p:cNvPr id="164056" name="Freeform 76"/>
            <p:cNvSpPr>
              <a:spLocks/>
            </p:cNvSpPr>
            <p:nvPr/>
          </p:nvSpPr>
          <p:spPr bwMode="auto">
            <a:xfrm>
              <a:off x="2776538" y="2306638"/>
              <a:ext cx="14287" cy="103188"/>
            </a:xfrm>
            <a:custGeom>
              <a:avLst/>
              <a:gdLst>
                <a:gd name="T0" fmla="*/ 2147483647 w 7"/>
                <a:gd name="T1" fmla="*/ 2147483647 h 49"/>
                <a:gd name="T2" fmla="*/ 2147483647 w 7"/>
                <a:gd name="T3" fmla="*/ 0 h 49"/>
                <a:gd name="T4" fmla="*/ 2147483647 w 7"/>
                <a:gd name="T5" fmla="*/ 2147483647 h 49"/>
                <a:gd name="T6" fmla="*/ 2147483647 w 7"/>
                <a:gd name="T7" fmla="*/ 2147483647 h 49"/>
                <a:gd name="T8" fmla="*/ 2147483647 w 7"/>
                <a:gd name="T9" fmla="*/ 2147483647 h 49"/>
                <a:gd name="T10" fmla="*/ 0 60000 65536"/>
                <a:gd name="T11" fmla="*/ 0 60000 65536"/>
                <a:gd name="T12" fmla="*/ 0 60000 65536"/>
                <a:gd name="T13" fmla="*/ 0 60000 65536"/>
                <a:gd name="T14" fmla="*/ 0 60000 65536"/>
                <a:gd name="T15" fmla="*/ 0 w 7"/>
                <a:gd name="T16" fmla="*/ 0 h 49"/>
                <a:gd name="T17" fmla="*/ 7 w 7"/>
                <a:gd name="T18" fmla="*/ 49 h 49"/>
              </a:gdLst>
              <a:ahLst/>
              <a:cxnLst>
                <a:cxn ang="T10">
                  <a:pos x="T0" y="T1"/>
                </a:cxn>
                <a:cxn ang="T11">
                  <a:pos x="T2" y="T3"/>
                </a:cxn>
                <a:cxn ang="T12">
                  <a:pos x="T4" y="T5"/>
                </a:cxn>
                <a:cxn ang="T13">
                  <a:pos x="T6" y="T7"/>
                </a:cxn>
                <a:cxn ang="T14">
                  <a:pos x="T8" y="T9"/>
                </a:cxn>
              </a:cxnLst>
              <a:rect l="T15" t="T16" r="T17" b="T18"/>
              <a:pathLst>
                <a:path w="7" h="49">
                  <a:moveTo>
                    <a:pt x="6" y="24"/>
                  </a:moveTo>
                  <a:cubicBezTo>
                    <a:pt x="6" y="14"/>
                    <a:pt x="6" y="4"/>
                    <a:pt x="6" y="0"/>
                  </a:cubicBezTo>
                  <a:cubicBezTo>
                    <a:pt x="4" y="4"/>
                    <a:pt x="4" y="14"/>
                    <a:pt x="4" y="24"/>
                  </a:cubicBezTo>
                  <a:cubicBezTo>
                    <a:pt x="3" y="33"/>
                    <a:pt x="0" y="46"/>
                    <a:pt x="7" y="49"/>
                  </a:cubicBezTo>
                  <a:cubicBezTo>
                    <a:pt x="1" y="46"/>
                    <a:pt x="5" y="34"/>
                    <a:pt x="6" y="24"/>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57" name="Freeform 77"/>
            <p:cNvSpPr>
              <a:spLocks/>
            </p:cNvSpPr>
            <p:nvPr/>
          </p:nvSpPr>
          <p:spPr bwMode="auto">
            <a:xfrm>
              <a:off x="2792413" y="2387601"/>
              <a:ext cx="328612" cy="44450"/>
            </a:xfrm>
            <a:custGeom>
              <a:avLst/>
              <a:gdLst>
                <a:gd name="T0" fmla="*/ 2147483647 w 155"/>
                <a:gd name="T1" fmla="*/ 2147483647 h 21"/>
                <a:gd name="T2" fmla="*/ 2147483647 w 155"/>
                <a:gd name="T3" fmla="*/ 2147483647 h 21"/>
                <a:gd name="T4" fmla="*/ 2147483647 w 155"/>
                <a:gd name="T5" fmla="*/ 2147483647 h 21"/>
                <a:gd name="T6" fmla="*/ 2147483647 w 155"/>
                <a:gd name="T7" fmla="*/ 2147483647 h 21"/>
                <a:gd name="T8" fmla="*/ 2147483647 w 155"/>
                <a:gd name="T9" fmla="*/ 2147483647 h 21"/>
                <a:gd name="T10" fmla="*/ 2147483647 w 155"/>
                <a:gd name="T11" fmla="*/ 2147483647 h 21"/>
                <a:gd name="T12" fmla="*/ 2147483647 w 155"/>
                <a:gd name="T13" fmla="*/ 2147483647 h 21"/>
                <a:gd name="T14" fmla="*/ 2147483647 w 155"/>
                <a:gd name="T15" fmla="*/ 2147483647 h 21"/>
                <a:gd name="T16" fmla="*/ 0 w 155"/>
                <a:gd name="T17" fmla="*/ 2147483647 h 21"/>
                <a:gd name="T18" fmla="*/ 2147483647 w 155"/>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21"/>
                <a:gd name="T32" fmla="*/ 155 w 155"/>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21">
                  <a:moveTo>
                    <a:pt x="59" y="16"/>
                  </a:moveTo>
                  <a:cubicBezTo>
                    <a:pt x="71" y="13"/>
                    <a:pt x="84" y="10"/>
                    <a:pt x="95" y="7"/>
                  </a:cubicBezTo>
                  <a:cubicBezTo>
                    <a:pt x="96" y="12"/>
                    <a:pt x="108" y="20"/>
                    <a:pt x="122" y="19"/>
                  </a:cubicBezTo>
                  <a:cubicBezTo>
                    <a:pt x="135" y="20"/>
                    <a:pt x="148" y="16"/>
                    <a:pt x="155" y="14"/>
                  </a:cubicBezTo>
                  <a:cubicBezTo>
                    <a:pt x="148" y="16"/>
                    <a:pt x="135" y="19"/>
                    <a:pt x="122" y="18"/>
                  </a:cubicBezTo>
                  <a:cubicBezTo>
                    <a:pt x="108" y="19"/>
                    <a:pt x="97" y="12"/>
                    <a:pt x="95" y="7"/>
                  </a:cubicBezTo>
                  <a:cubicBezTo>
                    <a:pt x="106" y="4"/>
                    <a:pt x="115" y="1"/>
                    <a:pt x="123" y="1"/>
                  </a:cubicBezTo>
                  <a:cubicBezTo>
                    <a:pt x="109" y="0"/>
                    <a:pt x="83" y="8"/>
                    <a:pt x="58" y="13"/>
                  </a:cubicBezTo>
                  <a:cubicBezTo>
                    <a:pt x="33" y="19"/>
                    <a:pt x="8" y="13"/>
                    <a:pt x="0" y="8"/>
                  </a:cubicBezTo>
                  <a:cubicBezTo>
                    <a:pt x="8" y="15"/>
                    <a:pt x="34" y="21"/>
                    <a:pt x="59" y="16"/>
                  </a:cubicBezTo>
                </a:path>
              </a:pathLst>
            </a:custGeom>
            <a:solidFill>
              <a:srgbClr val="000000"/>
            </a:solidFill>
            <a:ln w="1588">
              <a:solidFill>
                <a:srgbClr val="1D1D1B"/>
              </a:solidFill>
              <a:miter lim="800000"/>
              <a:headEnd/>
              <a:tailEnd/>
            </a:ln>
          </p:spPr>
          <p:txBody>
            <a:bodyPr/>
            <a:lstStyle/>
            <a:p>
              <a:endParaRPr lang="en-US"/>
            </a:p>
          </p:txBody>
        </p:sp>
        <p:sp>
          <p:nvSpPr>
            <p:cNvPr id="164058" name="Freeform 78"/>
            <p:cNvSpPr>
              <a:spLocks/>
            </p:cNvSpPr>
            <p:nvPr/>
          </p:nvSpPr>
          <p:spPr bwMode="auto">
            <a:xfrm>
              <a:off x="2792413" y="2387601"/>
              <a:ext cx="328612" cy="44450"/>
            </a:xfrm>
            <a:custGeom>
              <a:avLst/>
              <a:gdLst>
                <a:gd name="T0" fmla="*/ 2147483647 w 155"/>
                <a:gd name="T1" fmla="*/ 2147483647 h 21"/>
                <a:gd name="T2" fmla="*/ 2147483647 w 155"/>
                <a:gd name="T3" fmla="*/ 2147483647 h 21"/>
                <a:gd name="T4" fmla="*/ 2147483647 w 155"/>
                <a:gd name="T5" fmla="*/ 2147483647 h 21"/>
                <a:gd name="T6" fmla="*/ 2147483647 w 155"/>
                <a:gd name="T7" fmla="*/ 2147483647 h 21"/>
                <a:gd name="T8" fmla="*/ 2147483647 w 155"/>
                <a:gd name="T9" fmla="*/ 2147483647 h 21"/>
                <a:gd name="T10" fmla="*/ 2147483647 w 155"/>
                <a:gd name="T11" fmla="*/ 2147483647 h 21"/>
                <a:gd name="T12" fmla="*/ 2147483647 w 155"/>
                <a:gd name="T13" fmla="*/ 2147483647 h 21"/>
                <a:gd name="T14" fmla="*/ 2147483647 w 155"/>
                <a:gd name="T15" fmla="*/ 2147483647 h 21"/>
                <a:gd name="T16" fmla="*/ 0 w 155"/>
                <a:gd name="T17" fmla="*/ 2147483647 h 21"/>
                <a:gd name="T18" fmla="*/ 2147483647 w 155"/>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21"/>
                <a:gd name="T32" fmla="*/ 155 w 155"/>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21">
                  <a:moveTo>
                    <a:pt x="59" y="16"/>
                  </a:moveTo>
                  <a:cubicBezTo>
                    <a:pt x="71" y="13"/>
                    <a:pt x="84" y="10"/>
                    <a:pt x="95" y="7"/>
                  </a:cubicBezTo>
                  <a:cubicBezTo>
                    <a:pt x="96" y="12"/>
                    <a:pt x="108" y="20"/>
                    <a:pt x="122" y="19"/>
                  </a:cubicBezTo>
                  <a:cubicBezTo>
                    <a:pt x="135" y="20"/>
                    <a:pt x="148" y="16"/>
                    <a:pt x="155" y="14"/>
                  </a:cubicBezTo>
                  <a:cubicBezTo>
                    <a:pt x="148" y="16"/>
                    <a:pt x="135" y="19"/>
                    <a:pt x="122" y="18"/>
                  </a:cubicBezTo>
                  <a:cubicBezTo>
                    <a:pt x="108" y="19"/>
                    <a:pt x="97" y="12"/>
                    <a:pt x="95" y="7"/>
                  </a:cubicBezTo>
                  <a:cubicBezTo>
                    <a:pt x="106" y="4"/>
                    <a:pt x="115" y="1"/>
                    <a:pt x="123" y="1"/>
                  </a:cubicBezTo>
                  <a:cubicBezTo>
                    <a:pt x="109" y="0"/>
                    <a:pt x="83" y="8"/>
                    <a:pt x="58" y="13"/>
                  </a:cubicBezTo>
                  <a:cubicBezTo>
                    <a:pt x="33" y="19"/>
                    <a:pt x="8" y="13"/>
                    <a:pt x="0" y="8"/>
                  </a:cubicBezTo>
                  <a:cubicBezTo>
                    <a:pt x="8" y="15"/>
                    <a:pt x="34" y="21"/>
                    <a:pt x="59" y="16"/>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59" name="Freeform 79"/>
            <p:cNvSpPr>
              <a:spLocks/>
            </p:cNvSpPr>
            <p:nvPr/>
          </p:nvSpPr>
          <p:spPr bwMode="auto">
            <a:xfrm>
              <a:off x="2879725" y="2427288"/>
              <a:ext cx="44450" cy="36513"/>
            </a:xfrm>
            <a:custGeom>
              <a:avLst/>
              <a:gdLst>
                <a:gd name="T0" fmla="*/ 2147483647 w 21"/>
                <a:gd name="T1" fmla="*/ 2147483647 h 17"/>
                <a:gd name="T2" fmla="*/ 0 w 21"/>
                <a:gd name="T3" fmla="*/ 0 h 17"/>
                <a:gd name="T4" fmla="*/ 2147483647 w 21"/>
                <a:gd name="T5" fmla="*/ 2147483647 h 17"/>
                <a:gd name="T6" fmla="*/ 2147483647 w 21"/>
                <a:gd name="T7" fmla="*/ 2147483647 h 17"/>
                <a:gd name="T8" fmla="*/ 2147483647 w 21"/>
                <a:gd name="T9" fmla="*/ 214748364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11"/>
                  </a:moveTo>
                  <a:cubicBezTo>
                    <a:pt x="2" y="8"/>
                    <a:pt x="1" y="2"/>
                    <a:pt x="0" y="0"/>
                  </a:cubicBezTo>
                  <a:cubicBezTo>
                    <a:pt x="0" y="2"/>
                    <a:pt x="1" y="8"/>
                    <a:pt x="7" y="12"/>
                  </a:cubicBezTo>
                  <a:cubicBezTo>
                    <a:pt x="12" y="16"/>
                    <a:pt x="18" y="17"/>
                    <a:pt x="21" y="17"/>
                  </a:cubicBezTo>
                  <a:cubicBezTo>
                    <a:pt x="18" y="16"/>
                    <a:pt x="12" y="15"/>
                    <a:pt x="7" y="11"/>
                  </a:cubicBezTo>
                </a:path>
              </a:pathLst>
            </a:custGeom>
            <a:solidFill>
              <a:srgbClr val="000000"/>
            </a:solidFill>
            <a:ln w="1588">
              <a:solidFill>
                <a:srgbClr val="1D1D1B"/>
              </a:solidFill>
              <a:miter lim="800000"/>
              <a:headEnd/>
              <a:tailEnd/>
            </a:ln>
          </p:spPr>
          <p:txBody>
            <a:bodyPr/>
            <a:lstStyle/>
            <a:p>
              <a:endParaRPr lang="en-US"/>
            </a:p>
          </p:txBody>
        </p:sp>
        <p:sp>
          <p:nvSpPr>
            <p:cNvPr id="164060" name="Freeform 80"/>
            <p:cNvSpPr>
              <a:spLocks/>
            </p:cNvSpPr>
            <p:nvPr/>
          </p:nvSpPr>
          <p:spPr bwMode="auto">
            <a:xfrm>
              <a:off x="2879725" y="2427288"/>
              <a:ext cx="44450" cy="36513"/>
            </a:xfrm>
            <a:custGeom>
              <a:avLst/>
              <a:gdLst>
                <a:gd name="T0" fmla="*/ 2147483647 w 21"/>
                <a:gd name="T1" fmla="*/ 2147483647 h 17"/>
                <a:gd name="T2" fmla="*/ 0 w 21"/>
                <a:gd name="T3" fmla="*/ 0 h 17"/>
                <a:gd name="T4" fmla="*/ 2147483647 w 21"/>
                <a:gd name="T5" fmla="*/ 2147483647 h 17"/>
                <a:gd name="T6" fmla="*/ 2147483647 w 21"/>
                <a:gd name="T7" fmla="*/ 2147483647 h 17"/>
                <a:gd name="T8" fmla="*/ 2147483647 w 21"/>
                <a:gd name="T9" fmla="*/ 214748364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11"/>
                  </a:moveTo>
                  <a:cubicBezTo>
                    <a:pt x="2" y="8"/>
                    <a:pt x="1" y="2"/>
                    <a:pt x="0" y="0"/>
                  </a:cubicBezTo>
                  <a:cubicBezTo>
                    <a:pt x="0" y="2"/>
                    <a:pt x="1" y="8"/>
                    <a:pt x="7" y="12"/>
                  </a:cubicBezTo>
                  <a:cubicBezTo>
                    <a:pt x="12" y="16"/>
                    <a:pt x="18" y="17"/>
                    <a:pt x="21" y="17"/>
                  </a:cubicBezTo>
                  <a:cubicBezTo>
                    <a:pt x="18" y="16"/>
                    <a:pt x="12" y="15"/>
                    <a:pt x="7" y="11"/>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61" name="Freeform 81"/>
            <p:cNvSpPr>
              <a:spLocks/>
            </p:cNvSpPr>
            <p:nvPr/>
          </p:nvSpPr>
          <p:spPr bwMode="auto">
            <a:xfrm>
              <a:off x="2936875" y="2425701"/>
              <a:ext cx="119062" cy="26988"/>
            </a:xfrm>
            <a:custGeom>
              <a:avLst/>
              <a:gdLst>
                <a:gd name="T0" fmla="*/ 2147483647 w 56"/>
                <a:gd name="T1" fmla="*/ 2147483647 h 13"/>
                <a:gd name="T2" fmla="*/ 2147483647 w 56"/>
                <a:gd name="T3" fmla="*/ 2147483647 h 13"/>
                <a:gd name="T4" fmla="*/ 0 w 56"/>
                <a:gd name="T5" fmla="*/ 2147483647 h 13"/>
                <a:gd name="T6" fmla="*/ 2147483647 w 56"/>
                <a:gd name="T7" fmla="*/ 2147483647 h 13"/>
                <a:gd name="T8" fmla="*/ 2147483647 w 56"/>
                <a:gd name="T9" fmla="*/ 2147483647 h 13"/>
                <a:gd name="T10" fmla="*/ 0 60000 65536"/>
                <a:gd name="T11" fmla="*/ 0 60000 65536"/>
                <a:gd name="T12" fmla="*/ 0 60000 65536"/>
                <a:gd name="T13" fmla="*/ 0 60000 65536"/>
                <a:gd name="T14" fmla="*/ 0 60000 65536"/>
                <a:gd name="T15" fmla="*/ 0 w 56"/>
                <a:gd name="T16" fmla="*/ 0 h 13"/>
                <a:gd name="T17" fmla="*/ 56 w 56"/>
                <a:gd name="T18" fmla="*/ 13 h 13"/>
              </a:gdLst>
              <a:ahLst/>
              <a:cxnLst>
                <a:cxn ang="T10">
                  <a:pos x="T0" y="T1"/>
                </a:cxn>
                <a:cxn ang="T11">
                  <a:pos x="T2" y="T3"/>
                </a:cxn>
                <a:cxn ang="T12">
                  <a:pos x="T4" y="T5"/>
                </a:cxn>
                <a:cxn ang="T13">
                  <a:pos x="T6" y="T7"/>
                </a:cxn>
                <a:cxn ang="T14">
                  <a:pos x="T8" y="T9"/>
                </a:cxn>
              </a:cxnLst>
              <a:rect l="T15" t="T16" r="T17" b="T18"/>
              <a:pathLst>
                <a:path w="56" h="13">
                  <a:moveTo>
                    <a:pt x="56" y="13"/>
                  </a:moveTo>
                  <a:cubicBezTo>
                    <a:pt x="51" y="12"/>
                    <a:pt x="42" y="6"/>
                    <a:pt x="30" y="3"/>
                  </a:cubicBezTo>
                  <a:cubicBezTo>
                    <a:pt x="19" y="0"/>
                    <a:pt x="7" y="2"/>
                    <a:pt x="0" y="2"/>
                  </a:cubicBezTo>
                  <a:cubicBezTo>
                    <a:pt x="6" y="2"/>
                    <a:pt x="19" y="1"/>
                    <a:pt x="30" y="4"/>
                  </a:cubicBezTo>
                  <a:cubicBezTo>
                    <a:pt x="41" y="7"/>
                    <a:pt x="51" y="13"/>
                    <a:pt x="56" y="13"/>
                  </a:cubicBezTo>
                </a:path>
              </a:pathLst>
            </a:custGeom>
            <a:solidFill>
              <a:srgbClr val="000000"/>
            </a:solidFill>
            <a:ln w="1588">
              <a:solidFill>
                <a:srgbClr val="1D1D1B"/>
              </a:solidFill>
              <a:miter lim="800000"/>
              <a:headEnd/>
              <a:tailEnd/>
            </a:ln>
          </p:spPr>
          <p:txBody>
            <a:bodyPr/>
            <a:lstStyle/>
            <a:p>
              <a:endParaRPr lang="en-US"/>
            </a:p>
          </p:txBody>
        </p:sp>
        <p:sp>
          <p:nvSpPr>
            <p:cNvPr id="164062" name="Freeform 82"/>
            <p:cNvSpPr>
              <a:spLocks/>
            </p:cNvSpPr>
            <p:nvPr/>
          </p:nvSpPr>
          <p:spPr bwMode="auto">
            <a:xfrm>
              <a:off x="2936875" y="2425701"/>
              <a:ext cx="119062" cy="26988"/>
            </a:xfrm>
            <a:custGeom>
              <a:avLst/>
              <a:gdLst>
                <a:gd name="T0" fmla="*/ 2147483647 w 56"/>
                <a:gd name="T1" fmla="*/ 2147483647 h 13"/>
                <a:gd name="T2" fmla="*/ 2147483647 w 56"/>
                <a:gd name="T3" fmla="*/ 2147483647 h 13"/>
                <a:gd name="T4" fmla="*/ 0 w 56"/>
                <a:gd name="T5" fmla="*/ 2147483647 h 13"/>
                <a:gd name="T6" fmla="*/ 2147483647 w 56"/>
                <a:gd name="T7" fmla="*/ 2147483647 h 13"/>
                <a:gd name="T8" fmla="*/ 2147483647 w 56"/>
                <a:gd name="T9" fmla="*/ 2147483647 h 13"/>
                <a:gd name="T10" fmla="*/ 0 60000 65536"/>
                <a:gd name="T11" fmla="*/ 0 60000 65536"/>
                <a:gd name="T12" fmla="*/ 0 60000 65536"/>
                <a:gd name="T13" fmla="*/ 0 60000 65536"/>
                <a:gd name="T14" fmla="*/ 0 60000 65536"/>
                <a:gd name="T15" fmla="*/ 0 w 56"/>
                <a:gd name="T16" fmla="*/ 0 h 13"/>
                <a:gd name="T17" fmla="*/ 56 w 56"/>
                <a:gd name="T18" fmla="*/ 13 h 13"/>
              </a:gdLst>
              <a:ahLst/>
              <a:cxnLst>
                <a:cxn ang="T10">
                  <a:pos x="T0" y="T1"/>
                </a:cxn>
                <a:cxn ang="T11">
                  <a:pos x="T2" y="T3"/>
                </a:cxn>
                <a:cxn ang="T12">
                  <a:pos x="T4" y="T5"/>
                </a:cxn>
                <a:cxn ang="T13">
                  <a:pos x="T6" y="T7"/>
                </a:cxn>
                <a:cxn ang="T14">
                  <a:pos x="T8" y="T9"/>
                </a:cxn>
              </a:cxnLst>
              <a:rect l="T15" t="T16" r="T17" b="T18"/>
              <a:pathLst>
                <a:path w="56" h="13">
                  <a:moveTo>
                    <a:pt x="56" y="13"/>
                  </a:moveTo>
                  <a:cubicBezTo>
                    <a:pt x="51" y="12"/>
                    <a:pt x="42" y="6"/>
                    <a:pt x="30" y="3"/>
                  </a:cubicBezTo>
                  <a:cubicBezTo>
                    <a:pt x="19" y="0"/>
                    <a:pt x="7" y="2"/>
                    <a:pt x="0" y="2"/>
                  </a:cubicBezTo>
                  <a:cubicBezTo>
                    <a:pt x="6" y="2"/>
                    <a:pt x="19" y="1"/>
                    <a:pt x="30" y="4"/>
                  </a:cubicBezTo>
                  <a:cubicBezTo>
                    <a:pt x="41" y="7"/>
                    <a:pt x="51" y="13"/>
                    <a:pt x="56" y="13"/>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63" name="Freeform 83"/>
            <p:cNvSpPr>
              <a:spLocks/>
            </p:cNvSpPr>
            <p:nvPr/>
          </p:nvSpPr>
          <p:spPr bwMode="auto">
            <a:xfrm>
              <a:off x="2994025" y="2168526"/>
              <a:ext cx="242887" cy="125413"/>
            </a:xfrm>
            <a:custGeom>
              <a:avLst/>
              <a:gdLst>
                <a:gd name="T0" fmla="*/ 0 w 114"/>
                <a:gd name="T1" fmla="*/ 2147483647 h 59"/>
                <a:gd name="T2" fmla="*/ 2147483647 w 114"/>
                <a:gd name="T3" fmla="*/ 2147483647 h 59"/>
                <a:gd name="T4" fmla="*/ 2147483647 w 114"/>
                <a:gd name="T5" fmla="*/ 2147483647 h 59"/>
                <a:gd name="T6" fmla="*/ 2147483647 w 114"/>
                <a:gd name="T7" fmla="*/ 2147483647 h 59"/>
                <a:gd name="T8" fmla="*/ 2147483647 w 114"/>
                <a:gd name="T9" fmla="*/ 0 h 59"/>
                <a:gd name="T10" fmla="*/ 2147483647 w 114"/>
                <a:gd name="T11" fmla="*/ 2147483647 h 59"/>
                <a:gd name="T12" fmla="*/ 0 w 114"/>
                <a:gd name="T13" fmla="*/ 2147483647 h 59"/>
                <a:gd name="T14" fmla="*/ 0 60000 65536"/>
                <a:gd name="T15" fmla="*/ 0 60000 65536"/>
                <a:gd name="T16" fmla="*/ 0 60000 65536"/>
                <a:gd name="T17" fmla="*/ 0 60000 65536"/>
                <a:gd name="T18" fmla="*/ 0 60000 65536"/>
                <a:gd name="T19" fmla="*/ 0 60000 65536"/>
                <a:gd name="T20" fmla="*/ 0 60000 65536"/>
                <a:gd name="T21" fmla="*/ 0 w 114"/>
                <a:gd name="T22" fmla="*/ 0 h 59"/>
                <a:gd name="T23" fmla="*/ 114 w 114"/>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59">
                  <a:moveTo>
                    <a:pt x="0" y="59"/>
                  </a:moveTo>
                  <a:cubicBezTo>
                    <a:pt x="11" y="50"/>
                    <a:pt x="29" y="27"/>
                    <a:pt x="53" y="13"/>
                  </a:cubicBezTo>
                  <a:cubicBezTo>
                    <a:pt x="65" y="6"/>
                    <a:pt x="79" y="1"/>
                    <a:pt x="90" y="1"/>
                  </a:cubicBezTo>
                  <a:cubicBezTo>
                    <a:pt x="102" y="1"/>
                    <a:pt x="110" y="7"/>
                    <a:pt x="114" y="11"/>
                  </a:cubicBezTo>
                  <a:cubicBezTo>
                    <a:pt x="110" y="6"/>
                    <a:pt x="102" y="0"/>
                    <a:pt x="90" y="0"/>
                  </a:cubicBezTo>
                  <a:cubicBezTo>
                    <a:pt x="78" y="0"/>
                    <a:pt x="64" y="4"/>
                    <a:pt x="52" y="11"/>
                  </a:cubicBezTo>
                  <a:cubicBezTo>
                    <a:pt x="28" y="25"/>
                    <a:pt x="11" y="49"/>
                    <a:pt x="0" y="59"/>
                  </a:cubicBezTo>
                </a:path>
              </a:pathLst>
            </a:custGeom>
            <a:solidFill>
              <a:srgbClr val="000000"/>
            </a:solidFill>
            <a:ln w="1588">
              <a:solidFill>
                <a:srgbClr val="1D1D1B"/>
              </a:solidFill>
              <a:miter lim="800000"/>
              <a:headEnd/>
              <a:tailEnd/>
            </a:ln>
          </p:spPr>
          <p:txBody>
            <a:bodyPr/>
            <a:lstStyle/>
            <a:p>
              <a:endParaRPr lang="en-US"/>
            </a:p>
          </p:txBody>
        </p:sp>
        <p:sp>
          <p:nvSpPr>
            <p:cNvPr id="164064" name="Freeform 84"/>
            <p:cNvSpPr>
              <a:spLocks/>
            </p:cNvSpPr>
            <p:nvPr/>
          </p:nvSpPr>
          <p:spPr bwMode="auto">
            <a:xfrm>
              <a:off x="2994025" y="2168526"/>
              <a:ext cx="242887" cy="125413"/>
            </a:xfrm>
            <a:custGeom>
              <a:avLst/>
              <a:gdLst>
                <a:gd name="T0" fmla="*/ 0 w 114"/>
                <a:gd name="T1" fmla="*/ 2147483647 h 59"/>
                <a:gd name="T2" fmla="*/ 2147483647 w 114"/>
                <a:gd name="T3" fmla="*/ 2147483647 h 59"/>
                <a:gd name="T4" fmla="*/ 2147483647 w 114"/>
                <a:gd name="T5" fmla="*/ 2147483647 h 59"/>
                <a:gd name="T6" fmla="*/ 2147483647 w 114"/>
                <a:gd name="T7" fmla="*/ 2147483647 h 59"/>
                <a:gd name="T8" fmla="*/ 2147483647 w 114"/>
                <a:gd name="T9" fmla="*/ 0 h 59"/>
                <a:gd name="T10" fmla="*/ 2147483647 w 114"/>
                <a:gd name="T11" fmla="*/ 2147483647 h 59"/>
                <a:gd name="T12" fmla="*/ 0 w 114"/>
                <a:gd name="T13" fmla="*/ 2147483647 h 59"/>
                <a:gd name="T14" fmla="*/ 0 60000 65536"/>
                <a:gd name="T15" fmla="*/ 0 60000 65536"/>
                <a:gd name="T16" fmla="*/ 0 60000 65536"/>
                <a:gd name="T17" fmla="*/ 0 60000 65536"/>
                <a:gd name="T18" fmla="*/ 0 60000 65536"/>
                <a:gd name="T19" fmla="*/ 0 60000 65536"/>
                <a:gd name="T20" fmla="*/ 0 60000 65536"/>
                <a:gd name="T21" fmla="*/ 0 w 114"/>
                <a:gd name="T22" fmla="*/ 0 h 59"/>
                <a:gd name="T23" fmla="*/ 114 w 114"/>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59">
                  <a:moveTo>
                    <a:pt x="0" y="59"/>
                  </a:moveTo>
                  <a:cubicBezTo>
                    <a:pt x="11" y="50"/>
                    <a:pt x="29" y="27"/>
                    <a:pt x="53" y="13"/>
                  </a:cubicBezTo>
                  <a:cubicBezTo>
                    <a:pt x="65" y="6"/>
                    <a:pt x="79" y="1"/>
                    <a:pt x="90" y="1"/>
                  </a:cubicBezTo>
                  <a:cubicBezTo>
                    <a:pt x="102" y="1"/>
                    <a:pt x="110" y="7"/>
                    <a:pt x="114" y="11"/>
                  </a:cubicBezTo>
                  <a:cubicBezTo>
                    <a:pt x="110" y="6"/>
                    <a:pt x="102" y="0"/>
                    <a:pt x="90" y="0"/>
                  </a:cubicBezTo>
                  <a:cubicBezTo>
                    <a:pt x="78" y="0"/>
                    <a:pt x="64" y="4"/>
                    <a:pt x="52" y="11"/>
                  </a:cubicBezTo>
                  <a:cubicBezTo>
                    <a:pt x="28" y="25"/>
                    <a:pt x="11" y="49"/>
                    <a:pt x="0" y="59"/>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65" name="Freeform 85"/>
            <p:cNvSpPr>
              <a:spLocks/>
            </p:cNvSpPr>
            <p:nvPr/>
          </p:nvSpPr>
          <p:spPr bwMode="auto">
            <a:xfrm>
              <a:off x="2911475" y="2446338"/>
              <a:ext cx="276225" cy="20638"/>
            </a:xfrm>
            <a:custGeom>
              <a:avLst/>
              <a:gdLst>
                <a:gd name="T0" fmla="*/ 2147483647 w 130"/>
                <a:gd name="T1" fmla="*/ 2147483647 h 10"/>
                <a:gd name="T2" fmla="*/ 2147483647 w 130"/>
                <a:gd name="T3" fmla="*/ 2147483647 h 10"/>
                <a:gd name="T4" fmla="*/ 2147483647 w 130"/>
                <a:gd name="T5" fmla="*/ 2147483647 h 10"/>
                <a:gd name="T6" fmla="*/ 2147483647 w 130"/>
                <a:gd name="T7" fmla="*/ 0 h 10"/>
                <a:gd name="T8" fmla="*/ 2147483647 w 130"/>
                <a:gd name="T9" fmla="*/ 2147483647 h 10"/>
                <a:gd name="T10" fmla="*/ 2147483647 w 130"/>
                <a:gd name="T11" fmla="*/ 2147483647 h 10"/>
                <a:gd name="T12" fmla="*/ 2147483647 w 130"/>
                <a:gd name="T13" fmla="*/ 2147483647 h 10"/>
                <a:gd name="T14" fmla="*/ 0 w 130"/>
                <a:gd name="T15" fmla="*/ 2147483647 h 10"/>
                <a:gd name="T16" fmla="*/ 2147483647 w 130"/>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0"/>
                <a:gd name="T29" fmla="*/ 130 w 13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0">
                  <a:moveTo>
                    <a:pt x="29" y="8"/>
                  </a:moveTo>
                  <a:cubicBezTo>
                    <a:pt x="41" y="8"/>
                    <a:pt x="55" y="8"/>
                    <a:pt x="68" y="7"/>
                  </a:cubicBezTo>
                  <a:cubicBezTo>
                    <a:pt x="81" y="5"/>
                    <a:pt x="94" y="3"/>
                    <a:pt x="105" y="2"/>
                  </a:cubicBezTo>
                  <a:cubicBezTo>
                    <a:pt x="116" y="2"/>
                    <a:pt x="125" y="4"/>
                    <a:pt x="130" y="0"/>
                  </a:cubicBezTo>
                  <a:cubicBezTo>
                    <a:pt x="124" y="3"/>
                    <a:pt x="116" y="0"/>
                    <a:pt x="104" y="1"/>
                  </a:cubicBezTo>
                  <a:cubicBezTo>
                    <a:pt x="93" y="1"/>
                    <a:pt x="81" y="3"/>
                    <a:pt x="68" y="5"/>
                  </a:cubicBezTo>
                  <a:cubicBezTo>
                    <a:pt x="55" y="6"/>
                    <a:pt x="42" y="6"/>
                    <a:pt x="30" y="6"/>
                  </a:cubicBezTo>
                  <a:cubicBezTo>
                    <a:pt x="18" y="6"/>
                    <a:pt x="7" y="9"/>
                    <a:pt x="0" y="9"/>
                  </a:cubicBezTo>
                  <a:cubicBezTo>
                    <a:pt x="7" y="10"/>
                    <a:pt x="17" y="8"/>
                    <a:pt x="29" y="8"/>
                  </a:cubicBezTo>
                </a:path>
              </a:pathLst>
            </a:custGeom>
            <a:solidFill>
              <a:srgbClr val="000000"/>
            </a:solidFill>
            <a:ln w="1588">
              <a:solidFill>
                <a:srgbClr val="1D1D1B"/>
              </a:solidFill>
              <a:miter lim="800000"/>
              <a:headEnd/>
              <a:tailEnd/>
            </a:ln>
          </p:spPr>
          <p:txBody>
            <a:bodyPr/>
            <a:lstStyle/>
            <a:p>
              <a:endParaRPr lang="en-US"/>
            </a:p>
          </p:txBody>
        </p:sp>
        <p:sp>
          <p:nvSpPr>
            <p:cNvPr id="164066" name="Freeform 86"/>
            <p:cNvSpPr>
              <a:spLocks/>
            </p:cNvSpPr>
            <p:nvPr/>
          </p:nvSpPr>
          <p:spPr bwMode="auto">
            <a:xfrm>
              <a:off x="2911475" y="2446338"/>
              <a:ext cx="276225" cy="20638"/>
            </a:xfrm>
            <a:custGeom>
              <a:avLst/>
              <a:gdLst>
                <a:gd name="T0" fmla="*/ 2147483647 w 130"/>
                <a:gd name="T1" fmla="*/ 2147483647 h 10"/>
                <a:gd name="T2" fmla="*/ 2147483647 w 130"/>
                <a:gd name="T3" fmla="*/ 2147483647 h 10"/>
                <a:gd name="T4" fmla="*/ 2147483647 w 130"/>
                <a:gd name="T5" fmla="*/ 2147483647 h 10"/>
                <a:gd name="T6" fmla="*/ 2147483647 w 130"/>
                <a:gd name="T7" fmla="*/ 0 h 10"/>
                <a:gd name="T8" fmla="*/ 2147483647 w 130"/>
                <a:gd name="T9" fmla="*/ 2147483647 h 10"/>
                <a:gd name="T10" fmla="*/ 2147483647 w 130"/>
                <a:gd name="T11" fmla="*/ 2147483647 h 10"/>
                <a:gd name="T12" fmla="*/ 2147483647 w 130"/>
                <a:gd name="T13" fmla="*/ 2147483647 h 10"/>
                <a:gd name="T14" fmla="*/ 0 w 130"/>
                <a:gd name="T15" fmla="*/ 2147483647 h 10"/>
                <a:gd name="T16" fmla="*/ 2147483647 w 130"/>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0"/>
                <a:gd name="T29" fmla="*/ 130 w 13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0">
                  <a:moveTo>
                    <a:pt x="29" y="8"/>
                  </a:moveTo>
                  <a:cubicBezTo>
                    <a:pt x="41" y="8"/>
                    <a:pt x="55" y="8"/>
                    <a:pt x="68" y="7"/>
                  </a:cubicBezTo>
                  <a:cubicBezTo>
                    <a:pt x="81" y="5"/>
                    <a:pt x="94" y="3"/>
                    <a:pt x="105" y="2"/>
                  </a:cubicBezTo>
                  <a:cubicBezTo>
                    <a:pt x="116" y="2"/>
                    <a:pt x="125" y="4"/>
                    <a:pt x="130" y="0"/>
                  </a:cubicBezTo>
                  <a:cubicBezTo>
                    <a:pt x="124" y="3"/>
                    <a:pt x="116" y="0"/>
                    <a:pt x="104" y="1"/>
                  </a:cubicBezTo>
                  <a:cubicBezTo>
                    <a:pt x="93" y="1"/>
                    <a:pt x="81" y="3"/>
                    <a:pt x="68" y="5"/>
                  </a:cubicBezTo>
                  <a:cubicBezTo>
                    <a:pt x="55" y="6"/>
                    <a:pt x="42" y="6"/>
                    <a:pt x="30" y="6"/>
                  </a:cubicBezTo>
                  <a:cubicBezTo>
                    <a:pt x="18" y="6"/>
                    <a:pt x="7" y="9"/>
                    <a:pt x="0" y="9"/>
                  </a:cubicBezTo>
                  <a:cubicBezTo>
                    <a:pt x="7" y="10"/>
                    <a:pt x="17" y="8"/>
                    <a:pt x="29" y="8"/>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67" name="Freeform 87"/>
            <p:cNvSpPr>
              <a:spLocks/>
            </p:cNvSpPr>
            <p:nvPr/>
          </p:nvSpPr>
          <p:spPr bwMode="auto">
            <a:xfrm>
              <a:off x="2892425" y="2454276"/>
              <a:ext cx="11112" cy="60325"/>
            </a:xfrm>
            <a:custGeom>
              <a:avLst/>
              <a:gdLst>
                <a:gd name="T0" fmla="*/ 2147483647 w 5"/>
                <a:gd name="T1" fmla="*/ 2147483647 h 28"/>
                <a:gd name="T2" fmla="*/ 2147483647 w 5"/>
                <a:gd name="T3" fmla="*/ 0 h 28"/>
                <a:gd name="T4" fmla="*/ 2147483647 w 5"/>
                <a:gd name="T5" fmla="*/ 2147483647 h 28"/>
                <a:gd name="T6" fmla="*/ 0 w 5"/>
                <a:gd name="T7" fmla="*/ 2147483647 h 28"/>
                <a:gd name="T8" fmla="*/ 2147483647 w 5"/>
                <a:gd name="T9" fmla="*/ 2147483647 h 28"/>
                <a:gd name="T10" fmla="*/ 2147483647 w 5"/>
                <a:gd name="T11" fmla="*/ 2147483647 h 28"/>
                <a:gd name="T12" fmla="*/ 2147483647 w 5"/>
                <a:gd name="T13" fmla="*/ 2147483647 h 28"/>
                <a:gd name="T14" fmla="*/ 2147483647 w 5"/>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8"/>
                <a:gd name="T26" fmla="*/ 5 w 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8">
                  <a:moveTo>
                    <a:pt x="5" y="12"/>
                  </a:moveTo>
                  <a:cubicBezTo>
                    <a:pt x="5" y="7"/>
                    <a:pt x="3" y="2"/>
                    <a:pt x="2" y="0"/>
                  </a:cubicBezTo>
                  <a:cubicBezTo>
                    <a:pt x="3" y="4"/>
                    <a:pt x="3" y="16"/>
                    <a:pt x="2" y="23"/>
                  </a:cubicBezTo>
                  <a:cubicBezTo>
                    <a:pt x="2" y="25"/>
                    <a:pt x="1" y="26"/>
                    <a:pt x="0" y="27"/>
                  </a:cubicBezTo>
                  <a:cubicBezTo>
                    <a:pt x="1" y="28"/>
                    <a:pt x="1" y="28"/>
                    <a:pt x="1" y="28"/>
                  </a:cubicBezTo>
                  <a:cubicBezTo>
                    <a:pt x="1" y="27"/>
                    <a:pt x="2" y="26"/>
                    <a:pt x="2" y="25"/>
                  </a:cubicBezTo>
                  <a:cubicBezTo>
                    <a:pt x="2" y="25"/>
                    <a:pt x="2" y="25"/>
                    <a:pt x="2" y="25"/>
                  </a:cubicBezTo>
                  <a:cubicBezTo>
                    <a:pt x="3" y="22"/>
                    <a:pt x="5" y="17"/>
                    <a:pt x="5" y="12"/>
                  </a:cubicBezTo>
                </a:path>
              </a:pathLst>
            </a:custGeom>
            <a:solidFill>
              <a:srgbClr val="000000"/>
            </a:solidFill>
            <a:ln w="1588">
              <a:solidFill>
                <a:srgbClr val="1D1D1B"/>
              </a:solidFill>
              <a:miter lim="800000"/>
              <a:headEnd/>
              <a:tailEnd/>
            </a:ln>
          </p:spPr>
          <p:txBody>
            <a:bodyPr/>
            <a:lstStyle/>
            <a:p>
              <a:endParaRPr lang="en-US"/>
            </a:p>
          </p:txBody>
        </p:sp>
        <p:sp>
          <p:nvSpPr>
            <p:cNvPr id="164068" name="Freeform 88"/>
            <p:cNvSpPr>
              <a:spLocks/>
            </p:cNvSpPr>
            <p:nvPr/>
          </p:nvSpPr>
          <p:spPr bwMode="auto">
            <a:xfrm>
              <a:off x="2892425" y="2454276"/>
              <a:ext cx="11112" cy="60325"/>
            </a:xfrm>
            <a:custGeom>
              <a:avLst/>
              <a:gdLst>
                <a:gd name="T0" fmla="*/ 2147483647 w 5"/>
                <a:gd name="T1" fmla="*/ 2147483647 h 28"/>
                <a:gd name="T2" fmla="*/ 2147483647 w 5"/>
                <a:gd name="T3" fmla="*/ 0 h 28"/>
                <a:gd name="T4" fmla="*/ 2147483647 w 5"/>
                <a:gd name="T5" fmla="*/ 2147483647 h 28"/>
                <a:gd name="T6" fmla="*/ 0 w 5"/>
                <a:gd name="T7" fmla="*/ 2147483647 h 28"/>
                <a:gd name="T8" fmla="*/ 2147483647 w 5"/>
                <a:gd name="T9" fmla="*/ 2147483647 h 28"/>
                <a:gd name="T10" fmla="*/ 2147483647 w 5"/>
                <a:gd name="T11" fmla="*/ 2147483647 h 28"/>
                <a:gd name="T12" fmla="*/ 2147483647 w 5"/>
                <a:gd name="T13" fmla="*/ 2147483647 h 28"/>
                <a:gd name="T14" fmla="*/ 2147483647 w 5"/>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8"/>
                <a:gd name="T26" fmla="*/ 5 w 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8">
                  <a:moveTo>
                    <a:pt x="5" y="12"/>
                  </a:moveTo>
                  <a:cubicBezTo>
                    <a:pt x="5" y="7"/>
                    <a:pt x="3" y="2"/>
                    <a:pt x="2" y="0"/>
                  </a:cubicBezTo>
                  <a:cubicBezTo>
                    <a:pt x="3" y="4"/>
                    <a:pt x="3" y="16"/>
                    <a:pt x="2" y="23"/>
                  </a:cubicBezTo>
                  <a:cubicBezTo>
                    <a:pt x="2" y="25"/>
                    <a:pt x="1" y="26"/>
                    <a:pt x="0" y="27"/>
                  </a:cubicBezTo>
                  <a:cubicBezTo>
                    <a:pt x="1" y="28"/>
                    <a:pt x="1" y="28"/>
                    <a:pt x="1" y="28"/>
                  </a:cubicBezTo>
                  <a:cubicBezTo>
                    <a:pt x="1" y="27"/>
                    <a:pt x="2" y="26"/>
                    <a:pt x="2" y="25"/>
                  </a:cubicBezTo>
                  <a:cubicBezTo>
                    <a:pt x="2" y="25"/>
                    <a:pt x="2" y="25"/>
                    <a:pt x="2" y="25"/>
                  </a:cubicBezTo>
                  <a:cubicBezTo>
                    <a:pt x="3" y="22"/>
                    <a:pt x="5" y="17"/>
                    <a:pt x="5" y="12"/>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4069" name="Freeform 89"/>
            <p:cNvSpPr>
              <a:spLocks/>
            </p:cNvSpPr>
            <p:nvPr/>
          </p:nvSpPr>
          <p:spPr bwMode="auto">
            <a:xfrm>
              <a:off x="3182938" y="2389188"/>
              <a:ext cx="17462" cy="133350"/>
            </a:xfrm>
            <a:custGeom>
              <a:avLst/>
              <a:gdLst>
                <a:gd name="T0" fmla="*/ 2147483647 w 8"/>
                <a:gd name="T1" fmla="*/ 2147483647 h 63"/>
                <a:gd name="T2" fmla="*/ 2147483647 w 8"/>
                <a:gd name="T3" fmla="*/ 2147483647 h 63"/>
                <a:gd name="T4" fmla="*/ 2147483647 w 8"/>
                <a:gd name="T5" fmla="*/ 2147483647 h 63"/>
                <a:gd name="T6" fmla="*/ 2147483647 w 8"/>
                <a:gd name="T7" fmla="*/ 0 h 63"/>
                <a:gd name="T8" fmla="*/ 2147483647 w 8"/>
                <a:gd name="T9" fmla="*/ 2147483647 h 63"/>
                <a:gd name="T10" fmla="*/ 2147483647 w 8"/>
                <a:gd name="T11" fmla="*/ 2147483647 h 63"/>
                <a:gd name="T12" fmla="*/ 2147483647 w 8"/>
                <a:gd name="T13" fmla="*/ 2147483647 h 63"/>
                <a:gd name="T14" fmla="*/ 2147483647 w 8"/>
                <a:gd name="T15" fmla="*/ 2147483647 h 63"/>
                <a:gd name="T16" fmla="*/ 2147483647 w 8"/>
                <a:gd name="T17" fmla="*/ 2147483647 h 63"/>
                <a:gd name="T18" fmla="*/ 2147483647 w 8"/>
                <a:gd name="T19" fmla="*/ 2147483647 h 63"/>
                <a:gd name="T20" fmla="*/ 2147483647 w 8"/>
                <a:gd name="T21" fmla="*/ 2147483647 h 63"/>
                <a:gd name="T22" fmla="*/ 2147483647 w 8"/>
                <a:gd name="T23" fmla="*/ 2147483647 h 63"/>
                <a:gd name="T24" fmla="*/ 2147483647 w 8"/>
                <a:gd name="T25" fmla="*/ 2147483647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63"/>
                <a:gd name="T41" fmla="*/ 8 w 8"/>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63">
                  <a:moveTo>
                    <a:pt x="8" y="62"/>
                  </a:moveTo>
                  <a:cubicBezTo>
                    <a:pt x="6" y="59"/>
                    <a:pt x="5" y="56"/>
                    <a:pt x="3" y="54"/>
                  </a:cubicBezTo>
                  <a:cubicBezTo>
                    <a:pt x="4" y="46"/>
                    <a:pt x="6" y="32"/>
                    <a:pt x="3" y="27"/>
                  </a:cubicBezTo>
                  <a:cubicBezTo>
                    <a:pt x="6" y="21"/>
                    <a:pt x="4" y="4"/>
                    <a:pt x="3" y="0"/>
                  </a:cubicBezTo>
                  <a:cubicBezTo>
                    <a:pt x="2" y="4"/>
                    <a:pt x="5" y="20"/>
                    <a:pt x="3" y="27"/>
                  </a:cubicBezTo>
                  <a:cubicBezTo>
                    <a:pt x="3" y="27"/>
                    <a:pt x="2" y="26"/>
                    <a:pt x="2" y="26"/>
                  </a:cubicBezTo>
                  <a:cubicBezTo>
                    <a:pt x="2" y="27"/>
                    <a:pt x="2" y="27"/>
                    <a:pt x="3" y="28"/>
                  </a:cubicBezTo>
                  <a:cubicBezTo>
                    <a:pt x="2" y="28"/>
                    <a:pt x="2" y="28"/>
                    <a:pt x="2" y="28"/>
                  </a:cubicBezTo>
                  <a:cubicBezTo>
                    <a:pt x="2" y="28"/>
                    <a:pt x="2" y="28"/>
                    <a:pt x="3" y="28"/>
                  </a:cubicBezTo>
                  <a:cubicBezTo>
                    <a:pt x="3" y="35"/>
                    <a:pt x="0" y="50"/>
                    <a:pt x="3" y="56"/>
                  </a:cubicBezTo>
                  <a:cubicBezTo>
                    <a:pt x="3" y="56"/>
                    <a:pt x="3" y="55"/>
                    <a:pt x="3" y="54"/>
                  </a:cubicBezTo>
                  <a:cubicBezTo>
                    <a:pt x="4" y="57"/>
                    <a:pt x="6" y="60"/>
                    <a:pt x="7" y="63"/>
                  </a:cubicBezTo>
                  <a:lnTo>
                    <a:pt x="8" y="62"/>
                  </a:lnTo>
                  <a:close/>
                </a:path>
              </a:pathLst>
            </a:custGeom>
            <a:solidFill>
              <a:srgbClr val="000000"/>
            </a:solidFill>
            <a:ln w="1588">
              <a:solidFill>
                <a:srgbClr val="1D1D1B"/>
              </a:solidFill>
              <a:miter lim="800000"/>
              <a:headEnd/>
              <a:tailEnd/>
            </a:ln>
          </p:spPr>
          <p:txBody>
            <a:bodyPr/>
            <a:lstStyle/>
            <a:p>
              <a:endParaRPr lang="en-US"/>
            </a:p>
          </p:txBody>
        </p:sp>
        <p:sp>
          <p:nvSpPr>
            <p:cNvPr id="164070" name="Oval 90"/>
            <p:cNvSpPr>
              <a:spLocks noChangeArrowheads="1"/>
            </p:cNvSpPr>
            <p:nvPr/>
          </p:nvSpPr>
          <p:spPr bwMode="auto">
            <a:xfrm>
              <a:off x="2667000" y="1768476"/>
              <a:ext cx="779462" cy="781050"/>
            </a:xfrm>
            <a:prstGeom prst="ellipse">
              <a:avLst/>
            </a:pr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grpSp>
      <p:grpSp>
        <p:nvGrpSpPr>
          <p:cNvPr id="163895" name="Groupe 156"/>
          <p:cNvGrpSpPr>
            <a:grpSpLocks noChangeAspect="1"/>
          </p:cNvGrpSpPr>
          <p:nvPr/>
        </p:nvGrpSpPr>
        <p:grpSpPr bwMode="auto">
          <a:xfrm>
            <a:off x="3731685" y="1888067"/>
            <a:ext cx="967316" cy="527051"/>
            <a:chOff x="3648075" y="1370013"/>
            <a:chExt cx="1069975" cy="584201"/>
          </a:xfrm>
        </p:grpSpPr>
        <p:sp>
          <p:nvSpPr>
            <p:cNvPr id="163961" name="Freeform 91"/>
            <p:cNvSpPr>
              <a:spLocks/>
            </p:cNvSpPr>
            <p:nvPr/>
          </p:nvSpPr>
          <p:spPr bwMode="auto">
            <a:xfrm>
              <a:off x="3648075" y="1401763"/>
              <a:ext cx="1069975" cy="476250"/>
            </a:xfrm>
            <a:custGeom>
              <a:avLst/>
              <a:gdLst>
                <a:gd name="T0" fmla="*/ 2147483647 w 504"/>
                <a:gd name="T1" fmla="*/ 2147483647 h 224"/>
                <a:gd name="T2" fmla="*/ 2147483647 w 504"/>
                <a:gd name="T3" fmla="*/ 2147483647 h 224"/>
                <a:gd name="T4" fmla="*/ 0 w 504"/>
                <a:gd name="T5" fmla="*/ 2147483647 h 224"/>
                <a:gd name="T6" fmla="*/ 0 w 504"/>
                <a:gd name="T7" fmla="*/ 2147483647 h 224"/>
                <a:gd name="T8" fmla="*/ 2147483647 w 504"/>
                <a:gd name="T9" fmla="*/ 2147483647 h 224"/>
                <a:gd name="T10" fmla="*/ 2147483647 w 504"/>
                <a:gd name="T11" fmla="*/ 0 h 224"/>
                <a:gd name="T12" fmla="*/ 2147483647 w 504"/>
                <a:gd name="T13" fmla="*/ 0 h 224"/>
                <a:gd name="T14" fmla="*/ 2147483647 w 504"/>
                <a:gd name="T15" fmla="*/ 2147483647 h 224"/>
                <a:gd name="T16" fmla="*/ 2147483647 w 504"/>
                <a:gd name="T17" fmla="*/ 2147483647 h 224"/>
                <a:gd name="T18" fmla="*/ 2147483647 w 504"/>
                <a:gd name="T19" fmla="*/ 2147483647 h 224"/>
                <a:gd name="T20" fmla="*/ 2147483647 w 504"/>
                <a:gd name="T21" fmla="*/ 2147483647 h 224"/>
                <a:gd name="T22" fmla="*/ 2147483647 w 504"/>
                <a:gd name="T23" fmla="*/ 2147483647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4"/>
                <a:gd name="T37" fmla="*/ 0 h 224"/>
                <a:gd name="T38" fmla="*/ 504 w 504"/>
                <a:gd name="T39" fmla="*/ 224 h 2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4" h="224">
                  <a:moveTo>
                    <a:pt x="486" y="224"/>
                  </a:moveTo>
                  <a:cubicBezTo>
                    <a:pt x="18" y="224"/>
                    <a:pt x="18" y="224"/>
                    <a:pt x="18" y="224"/>
                  </a:cubicBezTo>
                  <a:cubicBezTo>
                    <a:pt x="8" y="224"/>
                    <a:pt x="0" y="216"/>
                    <a:pt x="0" y="206"/>
                  </a:cubicBezTo>
                  <a:cubicBezTo>
                    <a:pt x="0" y="103"/>
                    <a:pt x="0" y="103"/>
                    <a:pt x="0" y="103"/>
                  </a:cubicBezTo>
                  <a:cubicBezTo>
                    <a:pt x="0" y="74"/>
                    <a:pt x="11" y="40"/>
                    <a:pt x="18" y="19"/>
                  </a:cubicBezTo>
                  <a:cubicBezTo>
                    <a:pt x="22" y="8"/>
                    <a:pt x="33" y="0"/>
                    <a:pt x="45" y="0"/>
                  </a:cubicBezTo>
                  <a:cubicBezTo>
                    <a:pt x="313" y="0"/>
                    <a:pt x="313" y="0"/>
                    <a:pt x="313" y="0"/>
                  </a:cubicBezTo>
                  <a:cubicBezTo>
                    <a:pt x="334" y="0"/>
                    <a:pt x="357" y="20"/>
                    <a:pt x="377" y="45"/>
                  </a:cubicBezTo>
                  <a:cubicBezTo>
                    <a:pt x="397" y="70"/>
                    <a:pt x="426" y="102"/>
                    <a:pt x="442" y="112"/>
                  </a:cubicBezTo>
                  <a:cubicBezTo>
                    <a:pt x="457" y="123"/>
                    <a:pt x="504" y="131"/>
                    <a:pt x="504" y="155"/>
                  </a:cubicBezTo>
                  <a:cubicBezTo>
                    <a:pt x="504" y="206"/>
                    <a:pt x="504" y="206"/>
                    <a:pt x="504" y="206"/>
                  </a:cubicBezTo>
                  <a:cubicBezTo>
                    <a:pt x="504" y="216"/>
                    <a:pt x="496" y="224"/>
                    <a:pt x="486" y="224"/>
                  </a:cubicBezTo>
                </a:path>
              </a:pathLst>
            </a:custGeom>
            <a:solidFill>
              <a:srgbClr val="E4E4E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62" name="Freeform 92"/>
            <p:cNvSpPr>
              <a:spLocks/>
            </p:cNvSpPr>
            <p:nvPr/>
          </p:nvSpPr>
          <p:spPr bwMode="auto">
            <a:xfrm>
              <a:off x="4656138" y="1812926"/>
              <a:ext cx="61912" cy="65088"/>
            </a:xfrm>
            <a:custGeom>
              <a:avLst/>
              <a:gdLst>
                <a:gd name="T0" fmla="*/ 0 w 29"/>
                <a:gd name="T1" fmla="*/ 0 h 30"/>
                <a:gd name="T2" fmla="*/ 2147483647 w 29"/>
                <a:gd name="T3" fmla="*/ 2147483647 h 30"/>
                <a:gd name="T4" fmla="*/ 2147483647 w 29"/>
                <a:gd name="T5" fmla="*/ 2147483647 h 30"/>
                <a:gd name="T6" fmla="*/ 2147483647 w 29"/>
                <a:gd name="T7" fmla="*/ 0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0"/>
                  </a:moveTo>
                  <a:cubicBezTo>
                    <a:pt x="13" y="30"/>
                    <a:pt x="13" y="30"/>
                    <a:pt x="13" y="30"/>
                  </a:cubicBezTo>
                  <a:cubicBezTo>
                    <a:pt x="22" y="29"/>
                    <a:pt x="29" y="22"/>
                    <a:pt x="29" y="12"/>
                  </a:cubicBezTo>
                  <a:cubicBezTo>
                    <a:pt x="29" y="0"/>
                    <a:pt x="29" y="0"/>
                    <a:pt x="29" y="0"/>
                  </a:cubicBezTo>
                  <a:lnTo>
                    <a:pt x="0" y="0"/>
                  </a:lnTo>
                  <a:close/>
                </a:path>
              </a:pathLst>
            </a:cu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63" name="Rectangle 93"/>
            <p:cNvSpPr>
              <a:spLocks noChangeArrowheads="1"/>
            </p:cNvSpPr>
            <p:nvPr/>
          </p:nvSpPr>
          <p:spPr bwMode="auto">
            <a:xfrm>
              <a:off x="3917950" y="1858963"/>
              <a:ext cx="598487" cy="19050"/>
            </a:xfrm>
            <a:prstGeom prst="rect">
              <a:avLst/>
            </a:prstGeom>
            <a:solidFill>
              <a:srgbClr val="2F2F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64" name="Freeform 94"/>
            <p:cNvSpPr>
              <a:spLocks/>
            </p:cNvSpPr>
            <p:nvPr/>
          </p:nvSpPr>
          <p:spPr bwMode="auto">
            <a:xfrm>
              <a:off x="3648075" y="1824038"/>
              <a:ext cx="149225" cy="53975"/>
            </a:xfrm>
            <a:custGeom>
              <a:avLst/>
              <a:gdLst>
                <a:gd name="T0" fmla="*/ 2147483647 w 70"/>
                <a:gd name="T1" fmla="*/ 2147483647 h 25"/>
                <a:gd name="T2" fmla="*/ 2147483647 w 70"/>
                <a:gd name="T3" fmla="*/ 2147483647 h 25"/>
                <a:gd name="T4" fmla="*/ 2147483647 w 70"/>
                <a:gd name="T5" fmla="*/ 0 h 25"/>
                <a:gd name="T6" fmla="*/ 0 w 70"/>
                <a:gd name="T7" fmla="*/ 0 h 25"/>
                <a:gd name="T8" fmla="*/ 0 w 70"/>
                <a:gd name="T9" fmla="*/ 2147483647 h 25"/>
                <a:gd name="T10" fmla="*/ 2147483647 w 70"/>
                <a:gd name="T11" fmla="*/ 2147483647 h 25"/>
                <a:gd name="T12" fmla="*/ 0 60000 65536"/>
                <a:gd name="T13" fmla="*/ 0 60000 65536"/>
                <a:gd name="T14" fmla="*/ 0 60000 65536"/>
                <a:gd name="T15" fmla="*/ 0 60000 65536"/>
                <a:gd name="T16" fmla="*/ 0 60000 65536"/>
                <a:gd name="T17" fmla="*/ 0 60000 65536"/>
                <a:gd name="T18" fmla="*/ 0 w 70"/>
                <a:gd name="T19" fmla="*/ 0 h 25"/>
                <a:gd name="T20" fmla="*/ 70 w 7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70" h="25">
                  <a:moveTo>
                    <a:pt x="18" y="25"/>
                  </a:moveTo>
                  <a:cubicBezTo>
                    <a:pt x="70" y="25"/>
                    <a:pt x="70" y="25"/>
                    <a:pt x="70" y="25"/>
                  </a:cubicBezTo>
                  <a:cubicBezTo>
                    <a:pt x="70" y="0"/>
                    <a:pt x="70" y="0"/>
                    <a:pt x="70" y="0"/>
                  </a:cubicBezTo>
                  <a:cubicBezTo>
                    <a:pt x="0" y="0"/>
                    <a:pt x="0" y="0"/>
                    <a:pt x="0" y="0"/>
                  </a:cubicBezTo>
                  <a:cubicBezTo>
                    <a:pt x="0" y="7"/>
                    <a:pt x="0" y="7"/>
                    <a:pt x="0" y="7"/>
                  </a:cubicBezTo>
                  <a:cubicBezTo>
                    <a:pt x="0" y="17"/>
                    <a:pt x="8" y="25"/>
                    <a:pt x="18" y="25"/>
                  </a:cubicBezTo>
                </a:path>
              </a:pathLst>
            </a:cu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65" name="Freeform 95"/>
            <p:cNvSpPr>
              <a:spLocks/>
            </p:cNvSpPr>
            <p:nvPr/>
          </p:nvSpPr>
          <p:spPr bwMode="auto">
            <a:xfrm>
              <a:off x="3746500" y="1785938"/>
              <a:ext cx="184150" cy="92075"/>
            </a:xfrm>
            <a:custGeom>
              <a:avLst/>
              <a:gdLst>
                <a:gd name="T0" fmla="*/ 2147483647 w 87"/>
                <a:gd name="T1" fmla="*/ 0 h 43"/>
                <a:gd name="T2" fmla="*/ 0 w 87"/>
                <a:gd name="T3" fmla="*/ 2147483647 h 43"/>
                <a:gd name="T4" fmla="*/ 2147483647 w 87"/>
                <a:gd name="T5" fmla="*/ 2147483647 h 43"/>
                <a:gd name="T6" fmla="*/ 2147483647 w 87"/>
                <a:gd name="T7" fmla="*/ 0 h 43"/>
                <a:gd name="T8" fmla="*/ 0 60000 65536"/>
                <a:gd name="T9" fmla="*/ 0 60000 65536"/>
                <a:gd name="T10" fmla="*/ 0 60000 65536"/>
                <a:gd name="T11" fmla="*/ 0 60000 65536"/>
                <a:gd name="T12" fmla="*/ 0 w 87"/>
                <a:gd name="T13" fmla="*/ 0 h 43"/>
                <a:gd name="T14" fmla="*/ 87 w 87"/>
                <a:gd name="T15" fmla="*/ 43 h 43"/>
              </a:gdLst>
              <a:ahLst/>
              <a:cxnLst>
                <a:cxn ang="T8">
                  <a:pos x="T0" y="T1"/>
                </a:cxn>
                <a:cxn ang="T9">
                  <a:pos x="T2" y="T3"/>
                </a:cxn>
                <a:cxn ang="T10">
                  <a:pos x="T4" y="T5"/>
                </a:cxn>
                <a:cxn ang="T11">
                  <a:pos x="T6" y="T7"/>
                </a:cxn>
              </a:cxnLst>
              <a:rect l="T12" t="T13" r="T14" b="T15"/>
              <a:pathLst>
                <a:path w="87" h="43">
                  <a:moveTo>
                    <a:pt x="44" y="0"/>
                  </a:moveTo>
                  <a:cubicBezTo>
                    <a:pt x="20" y="0"/>
                    <a:pt x="0" y="19"/>
                    <a:pt x="0" y="43"/>
                  </a:cubicBezTo>
                  <a:cubicBezTo>
                    <a:pt x="87" y="43"/>
                    <a:pt x="87" y="43"/>
                    <a:pt x="87" y="43"/>
                  </a:cubicBezTo>
                  <a:cubicBezTo>
                    <a:pt x="87" y="19"/>
                    <a:pt x="68" y="0"/>
                    <a:pt x="44" y="0"/>
                  </a:cubicBezTo>
                </a:path>
              </a:pathLst>
            </a:custGeom>
            <a:solidFill>
              <a:srgbClr val="0B061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66" name="Freeform 96"/>
            <p:cNvSpPr>
              <a:spLocks/>
            </p:cNvSpPr>
            <p:nvPr/>
          </p:nvSpPr>
          <p:spPr bwMode="auto">
            <a:xfrm>
              <a:off x="4505325" y="1785938"/>
              <a:ext cx="185737" cy="92075"/>
            </a:xfrm>
            <a:custGeom>
              <a:avLst/>
              <a:gdLst>
                <a:gd name="T0" fmla="*/ 2147483647 w 87"/>
                <a:gd name="T1" fmla="*/ 2147483647 h 43"/>
                <a:gd name="T2" fmla="*/ 2147483647 w 87"/>
                <a:gd name="T3" fmla="*/ 0 h 43"/>
                <a:gd name="T4" fmla="*/ 0 w 87"/>
                <a:gd name="T5" fmla="*/ 2147483647 h 43"/>
                <a:gd name="T6" fmla="*/ 2147483647 w 87"/>
                <a:gd name="T7" fmla="*/ 2147483647 h 43"/>
                <a:gd name="T8" fmla="*/ 2147483647 w 87"/>
                <a:gd name="T9" fmla="*/ 2147483647 h 43"/>
                <a:gd name="T10" fmla="*/ 0 60000 65536"/>
                <a:gd name="T11" fmla="*/ 0 60000 65536"/>
                <a:gd name="T12" fmla="*/ 0 60000 65536"/>
                <a:gd name="T13" fmla="*/ 0 60000 65536"/>
                <a:gd name="T14" fmla="*/ 0 60000 65536"/>
                <a:gd name="T15" fmla="*/ 0 w 87"/>
                <a:gd name="T16" fmla="*/ 0 h 43"/>
                <a:gd name="T17" fmla="*/ 87 w 87"/>
                <a:gd name="T18" fmla="*/ 43 h 43"/>
              </a:gdLst>
              <a:ahLst/>
              <a:cxnLst>
                <a:cxn ang="T10">
                  <a:pos x="T0" y="T1"/>
                </a:cxn>
                <a:cxn ang="T11">
                  <a:pos x="T2" y="T3"/>
                </a:cxn>
                <a:cxn ang="T12">
                  <a:pos x="T4" y="T5"/>
                </a:cxn>
                <a:cxn ang="T13">
                  <a:pos x="T6" y="T7"/>
                </a:cxn>
                <a:cxn ang="T14">
                  <a:pos x="T8" y="T9"/>
                </a:cxn>
              </a:cxnLst>
              <a:rect l="T15" t="T16" r="T17" b="T18"/>
              <a:pathLst>
                <a:path w="87" h="43">
                  <a:moveTo>
                    <a:pt x="87" y="43"/>
                  </a:moveTo>
                  <a:cubicBezTo>
                    <a:pt x="87" y="19"/>
                    <a:pt x="67" y="0"/>
                    <a:pt x="44" y="0"/>
                  </a:cubicBezTo>
                  <a:cubicBezTo>
                    <a:pt x="20" y="0"/>
                    <a:pt x="0" y="19"/>
                    <a:pt x="0" y="43"/>
                  </a:cubicBezTo>
                  <a:cubicBezTo>
                    <a:pt x="82" y="43"/>
                    <a:pt x="82" y="43"/>
                    <a:pt x="82" y="43"/>
                  </a:cubicBezTo>
                  <a:cubicBezTo>
                    <a:pt x="84" y="43"/>
                    <a:pt x="85" y="43"/>
                    <a:pt x="87" y="43"/>
                  </a:cubicBezTo>
                </a:path>
              </a:pathLst>
            </a:custGeom>
            <a:solidFill>
              <a:srgbClr val="0B061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67" name="Rectangle 97"/>
            <p:cNvSpPr>
              <a:spLocks noChangeArrowheads="1"/>
            </p:cNvSpPr>
            <p:nvPr/>
          </p:nvSpPr>
          <p:spPr bwMode="auto">
            <a:xfrm>
              <a:off x="4203700" y="1387476"/>
              <a:ext cx="55562" cy="14288"/>
            </a:xfrm>
            <a:prstGeom prst="rect">
              <a:avLst/>
            </a:prstGeom>
            <a:solidFill>
              <a:srgbClr val="2527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68" name="Freeform 98"/>
            <p:cNvSpPr>
              <a:spLocks/>
            </p:cNvSpPr>
            <p:nvPr/>
          </p:nvSpPr>
          <p:spPr bwMode="auto">
            <a:xfrm>
              <a:off x="3983038" y="1450976"/>
              <a:ext cx="319087" cy="395288"/>
            </a:xfrm>
            <a:custGeom>
              <a:avLst/>
              <a:gdLst>
                <a:gd name="T0" fmla="*/ 2147483647 w 150"/>
                <a:gd name="T1" fmla="*/ 2147483647 h 186"/>
                <a:gd name="T2" fmla="*/ 2147483647 w 150"/>
                <a:gd name="T3" fmla="*/ 2147483647 h 186"/>
                <a:gd name="T4" fmla="*/ 0 w 150"/>
                <a:gd name="T5" fmla="*/ 2147483647 h 186"/>
                <a:gd name="T6" fmla="*/ 0 w 150"/>
                <a:gd name="T7" fmla="*/ 2147483647 h 186"/>
                <a:gd name="T8" fmla="*/ 2147483647 w 150"/>
                <a:gd name="T9" fmla="*/ 0 h 186"/>
                <a:gd name="T10" fmla="*/ 2147483647 w 150"/>
                <a:gd name="T11" fmla="*/ 0 h 186"/>
                <a:gd name="T12" fmla="*/ 2147483647 w 150"/>
                <a:gd name="T13" fmla="*/ 2147483647 h 186"/>
                <a:gd name="T14" fmla="*/ 2147483647 w 150"/>
                <a:gd name="T15" fmla="*/ 2147483647 h 186"/>
                <a:gd name="T16" fmla="*/ 2147483647 w 150"/>
                <a:gd name="T17" fmla="*/ 2147483647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186"/>
                <a:gd name="T29" fmla="*/ 150 w 15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186">
                  <a:moveTo>
                    <a:pt x="145" y="186"/>
                  </a:moveTo>
                  <a:cubicBezTo>
                    <a:pt x="5" y="186"/>
                    <a:pt x="5" y="186"/>
                    <a:pt x="5" y="186"/>
                  </a:cubicBezTo>
                  <a:cubicBezTo>
                    <a:pt x="2" y="186"/>
                    <a:pt x="0" y="184"/>
                    <a:pt x="0" y="182"/>
                  </a:cubicBezTo>
                  <a:cubicBezTo>
                    <a:pt x="0" y="4"/>
                    <a:pt x="0" y="4"/>
                    <a:pt x="0" y="4"/>
                  </a:cubicBezTo>
                  <a:cubicBezTo>
                    <a:pt x="0" y="2"/>
                    <a:pt x="2" y="0"/>
                    <a:pt x="5" y="0"/>
                  </a:cubicBezTo>
                  <a:cubicBezTo>
                    <a:pt x="145" y="0"/>
                    <a:pt x="145" y="0"/>
                    <a:pt x="145" y="0"/>
                  </a:cubicBezTo>
                  <a:cubicBezTo>
                    <a:pt x="148" y="0"/>
                    <a:pt x="150" y="2"/>
                    <a:pt x="150" y="4"/>
                  </a:cubicBezTo>
                  <a:cubicBezTo>
                    <a:pt x="150" y="182"/>
                    <a:pt x="150" y="182"/>
                    <a:pt x="150" y="182"/>
                  </a:cubicBezTo>
                  <a:cubicBezTo>
                    <a:pt x="150" y="184"/>
                    <a:pt x="148" y="186"/>
                    <a:pt x="145" y="186"/>
                  </a:cubicBezTo>
                </a:path>
              </a:pathLst>
            </a:custGeom>
            <a:solidFill>
              <a:srgbClr val="CED0D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69" name="Freeform 99"/>
            <p:cNvSpPr>
              <a:spLocks/>
            </p:cNvSpPr>
            <p:nvPr/>
          </p:nvSpPr>
          <p:spPr bwMode="auto">
            <a:xfrm>
              <a:off x="4005263" y="1520826"/>
              <a:ext cx="276225" cy="136525"/>
            </a:xfrm>
            <a:custGeom>
              <a:avLst/>
              <a:gdLst>
                <a:gd name="T0" fmla="*/ 2147483647 w 130"/>
                <a:gd name="T1" fmla="*/ 2147483647 h 64"/>
                <a:gd name="T2" fmla="*/ 2147483647 w 130"/>
                <a:gd name="T3" fmla="*/ 2147483647 h 64"/>
                <a:gd name="T4" fmla="*/ 0 w 130"/>
                <a:gd name="T5" fmla="*/ 2147483647 h 64"/>
                <a:gd name="T6" fmla="*/ 0 w 130"/>
                <a:gd name="T7" fmla="*/ 2147483647 h 64"/>
                <a:gd name="T8" fmla="*/ 2147483647 w 130"/>
                <a:gd name="T9" fmla="*/ 0 h 64"/>
                <a:gd name="T10" fmla="*/ 2147483647 w 130"/>
                <a:gd name="T11" fmla="*/ 0 h 64"/>
                <a:gd name="T12" fmla="*/ 2147483647 w 130"/>
                <a:gd name="T13" fmla="*/ 2147483647 h 64"/>
                <a:gd name="T14" fmla="*/ 2147483647 w 130"/>
                <a:gd name="T15" fmla="*/ 2147483647 h 64"/>
                <a:gd name="T16" fmla="*/ 2147483647 w 130"/>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64"/>
                <a:gd name="T29" fmla="*/ 130 w 13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64">
                  <a:moveTo>
                    <a:pt x="124" y="64"/>
                  </a:moveTo>
                  <a:cubicBezTo>
                    <a:pt x="6" y="64"/>
                    <a:pt x="6" y="64"/>
                    <a:pt x="6" y="64"/>
                  </a:cubicBezTo>
                  <a:cubicBezTo>
                    <a:pt x="3" y="64"/>
                    <a:pt x="0" y="61"/>
                    <a:pt x="0" y="58"/>
                  </a:cubicBezTo>
                  <a:cubicBezTo>
                    <a:pt x="0" y="5"/>
                    <a:pt x="0" y="5"/>
                    <a:pt x="0" y="5"/>
                  </a:cubicBezTo>
                  <a:cubicBezTo>
                    <a:pt x="0" y="2"/>
                    <a:pt x="3" y="0"/>
                    <a:pt x="6" y="0"/>
                  </a:cubicBezTo>
                  <a:cubicBezTo>
                    <a:pt x="124" y="0"/>
                    <a:pt x="124" y="0"/>
                    <a:pt x="124" y="0"/>
                  </a:cubicBezTo>
                  <a:cubicBezTo>
                    <a:pt x="128" y="0"/>
                    <a:pt x="130" y="2"/>
                    <a:pt x="130" y="5"/>
                  </a:cubicBezTo>
                  <a:cubicBezTo>
                    <a:pt x="130" y="58"/>
                    <a:pt x="130" y="58"/>
                    <a:pt x="130" y="58"/>
                  </a:cubicBezTo>
                  <a:cubicBezTo>
                    <a:pt x="130" y="61"/>
                    <a:pt x="128" y="64"/>
                    <a:pt x="124" y="64"/>
                  </a:cubicBezTo>
                </a:path>
              </a:pathLst>
            </a:custGeom>
            <a:solidFill>
              <a:srgbClr val="189BD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70" name="Freeform 100"/>
            <p:cNvSpPr>
              <a:spLocks/>
            </p:cNvSpPr>
            <p:nvPr/>
          </p:nvSpPr>
          <p:spPr bwMode="auto">
            <a:xfrm>
              <a:off x="4333875" y="1520826"/>
              <a:ext cx="182562" cy="161925"/>
            </a:xfrm>
            <a:custGeom>
              <a:avLst/>
              <a:gdLst>
                <a:gd name="T0" fmla="*/ 0 w 86"/>
                <a:gd name="T1" fmla="*/ 2147483647 h 76"/>
                <a:gd name="T2" fmla="*/ 0 w 86"/>
                <a:gd name="T3" fmla="*/ 2147483647 h 76"/>
                <a:gd name="T4" fmla="*/ 2147483647 w 86"/>
                <a:gd name="T5" fmla="*/ 2147483647 h 76"/>
                <a:gd name="T6" fmla="*/ 2147483647 w 86"/>
                <a:gd name="T7" fmla="*/ 2147483647 h 76"/>
                <a:gd name="T8" fmla="*/ 2147483647 w 86"/>
                <a:gd name="T9" fmla="*/ 2147483647 h 76"/>
                <a:gd name="T10" fmla="*/ 2147483647 w 86"/>
                <a:gd name="T11" fmla="*/ 2147483647 h 76"/>
                <a:gd name="T12" fmla="*/ 2147483647 w 86"/>
                <a:gd name="T13" fmla="*/ 2147483647 h 76"/>
                <a:gd name="T14" fmla="*/ 2147483647 w 86"/>
                <a:gd name="T15" fmla="*/ 2147483647 h 76"/>
                <a:gd name="T16" fmla="*/ 2147483647 w 86"/>
                <a:gd name="T17" fmla="*/ 0 h 76"/>
                <a:gd name="T18" fmla="*/ 2147483647 w 86"/>
                <a:gd name="T19" fmla="*/ 0 h 76"/>
                <a:gd name="T20" fmla="*/ 0 w 86"/>
                <a:gd name="T21" fmla="*/ 2147483647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76"/>
                <a:gd name="T35" fmla="*/ 86 w 86"/>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76">
                  <a:moveTo>
                    <a:pt x="0" y="7"/>
                  </a:moveTo>
                  <a:cubicBezTo>
                    <a:pt x="0" y="58"/>
                    <a:pt x="0" y="58"/>
                    <a:pt x="0" y="58"/>
                  </a:cubicBezTo>
                  <a:cubicBezTo>
                    <a:pt x="0" y="61"/>
                    <a:pt x="3" y="64"/>
                    <a:pt x="6" y="65"/>
                  </a:cubicBezTo>
                  <a:cubicBezTo>
                    <a:pt x="78" y="75"/>
                    <a:pt x="78" y="75"/>
                    <a:pt x="78" y="75"/>
                  </a:cubicBezTo>
                  <a:cubicBezTo>
                    <a:pt x="82" y="76"/>
                    <a:pt x="86" y="72"/>
                    <a:pt x="86" y="68"/>
                  </a:cubicBezTo>
                  <a:cubicBezTo>
                    <a:pt x="86" y="47"/>
                    <a:pt x="86" y="47"/>
                    <a:pt x="86" y="47"/>
                  </a:cubicBezTo>
                  <a:cubicBezTo>
                    <a:pt x="86" y="45"/>
                    <a:pt x="86" y="44"/>
                    <a:pt x="85" y="42"/>
                  </a:cubicBezTo>
                  <a:cubicBezTo>
                    <a:pt x="49" y="2"/>
                    <a:pt x="49" y="2"/>
                    <a:pt x="49" y="2"/>
                  </a:cubicBezTo>
                  <a:cubicBezTo>
                    <a:pt x="48" y="1"/>
                    <a:pt x="46" y="0"/>
                    <a:pt x="44" y="0"/>
                  </a:cubicBezTo>
                  <a:cubicBezTo>
                    <a:pt x="7" y="0"/>
                    <a:pt x="7" y="0"/>
                    <a:pt x="7" y="0"/>
                  </a:cubicBezTo>
                  <a:cubicBezTo>
                    <a:pt x="3" y="0"/>
                    <a:pt x="0" y="3"/>
                    <a:pt x="0" y="7"/>
                  </a:cubicBezTo>
                </a:path>
              </a:pathLst>
            </a:custGeom>
            <a:solidFill>
              <a:srgbClr val="189BD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71" name="Freeform 101"/>
            <p:cNvSpPr>
              <a:spLocks/>
            </p:cNvSpPr>
            <p:nvPr/>
          </p:nvSpPr>
          <p:spPr bwMode="auto">
            <a:xfrm>
              <a:off x="3692525" y="1682751"/>
              <a:ext cx="823912" cy="46038"/>
            </a:xfrm>
            <a:custGeom>
              <a:avLst/>
              <a:gdLst>
                <a:gd name="T0" fmla="*/ 0 w 519"/>
                <a:gd name="T1" fmla="*/ 0 h 29"/>
                <a:gd name="T2" fmla="*/ 2147483647 w 519"/>
                <a:gd name="T3" fmla="*/ 0 h 29"/>
                <a:gd name="T4" fmla="*/ 2147483647 w 519"/>
                <a:gd name="T5" fmla="*/ 0 h 29"/>
                <a:gd name="T6" fmla="*/ 2147483647 w 519"/>
                <a:gd name="T7" fmla="*/ 2147483647 h 29"/>
                <a:gd name="T8" fmla="*/ 2147483647 w 519"/>
                <a:gd name="T9" fmla="*/ 2147483647 h 29"/>
                <a:gd name="T10" fmla="*/ 0 w 519"/>
                <a:gd name="T11" fmla="*/ 2147483647 h 29"/>
                <a:gd name="T12" fmla="*/ 0 w 519"/>
                <a:gd name="T13" fmla="*/ 0 h 29"/>
                <a:gd name="T14" fmla="*/ 0 60000 65536"/>
                <a:gd name="T15" fmla="*/ 0 60000 65536"/>
                <a:gd name="T16" fmla="*/ 0 60000 65536"/>
                <a:gd name="T17" fmla="*/ 0 60000 65536"/>
                <a:gd name="T18" fmla="*/ 0 60000 65536"/>
                <a:gd name="T19" fmla="*/ 0 60000 65536"/>
                <a:gd name="T20" fmla="*/ 0 60000 65536"/>
                <a:gd name="T21" fmla="*/ 0 w 519"/>
                <a:gd name="T22" fmla="*/ 0 h 29"/>
                <a:gd name="T23" fmla="*/ 519 w 51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9" h="29">
                  <a:moveTo>
                    <a:pt x="0" y="0"/>
                  </a:moveTo>
                  <a:lnTo>
                    <a:pt x="183" y="0"/>
                  </a:lnTo>
                  <a:lnTo>
                    <a:pt x="396" y="0"/>
                  </a:lnTo>
                  <a:lnTo>
                    <a:pt x="519" y="16"/>
                  </a:lnTo>
                  <a:lnTo>
                    <a:pt x="519" y="29"/>
                  </a:lnTo>
                  <a:lnTo>
                    <a:pt x="0" y="29"/>
                  </a:lnTo>
                  <a:lnTo>
                    <a:pt x="0" y="0"/>
                  </a:lnTo>
                  <a:close/>
                </a:path>
              </a:pathLst>
            </a:custGeom>
            <a:solidFill>
              <a:srgbClr val="F04B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72" name="Freeform 102"/>
            <p:cNvSpPr>
              <a:spLocks/>
            </p:cNvSpPr>
            <p:nvPr/>
          </p:nvSpPr>
          <p:spPr bwMode="auto">
            <a:xfrm>
              <a:off x="4656138" y="1671638"/>
              <a:ext cx="61912" cy="80963"/>
            </a:xfrm>
            <a:custGeom>
              <a:avLst/>
              <a:gdLst>
                <a:gd name="T0" fmla="*/ 2147483647 w 29"/>
                <a:gd name="T1" fmla="*/ 2147483647 h 38"/>
                <a:gd name="T2" fmla="*/ 0 w 29"/>
                <a:gd name="T3" fmla="*/ 0 h 38"/>
                <a:gd name="T4" fmla="*/ 2147483647 w 29"/>
                <a:gd name="T5" fmla="*/ 2147483647 h 38"/>
                <a:gd name="T6" fmla="*/ 2147483647 w 29"/>
                <a:gd name="T7" fmla="*/ 2147483647 h 38"/>
                <a:gd name="T8" fmla="*/ 2147483647 w 29"/>
                <a:gd name="T9" fmla="*/ 2147483647 h 38"/>
                <a:gd name="T10" fmla="*/ 2147483647 w 29"/>
                <a:gd name="T11" fmla="*/ 2147483647 h 38"/>
                <a:gd name="T12" fmla="*/ 0 60000 65536"/>
                <a:gd name="T13" fmla="*/ 0 60000 65536"/>
                <a:gd name="T14" fmla="*/ 0 60000 65536"/>
                <a:gd name="T15" fmla="*/ 0 60000 65536"/>
                <a:gd name="T16" fmla="*/ 0 60000 65536"/>
                <a:gd name="T17" fmla="*/ 0 60000 65536"/>
                <a:gd name="T18" fmla="*/ 0 w 29"/>
                <a:gd name="T19" fmla="*/ 0 h 38"/>
                <a:gd name="T20" fmla="*/ 29 w 2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9" h="38">
                  <a:moveTo>
                    <a:pt x="28" y="25"/>
                  </a:moveTo>
                  <a:cubicBezTo>
                    <a:pt x="26" y="14"/>
                    <a:pt x="14" y="6"/>
                    <a:pt x="0" y="0"/>
                  </a:cubicBezTo>
                  <a:cubicBezTo>
                    <a:pt x="2" y="10"/>
                    <a:pt x="9" y="23"/>
                    <a:pt x="17" y="31"/>
                  </a:cubicBezTo>
                  <a:cubicBezTo>
                    <a:pt x="21" y="35"/>
                    <a:pt x="25" y="37"/>
                    <a:pt x="29" y="38"/>
                  </a:cubicBezTo>
                  <a:cubicBezTo>
                    <a:pt x="29" y="28"/>
                    <a:pt x="29" y="28"/>
                    <a:pt x="29" y="28"/>
                  </a:cubicBezTo>
                  <a:cubicBezTo>
                    <a:pt x="29" y="27"/>
                    <a:pt x="29" y="26"/>
                    <a:pt x="28" y="25"/>
                  </a:cubicBezTo>
                </a:path>
              </a:pathLst>
            </a:custGeom>
            <a:solidFill>
              <a:srgbClr val="FFC95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73" name="Freeform 103"/>
            <p:cNvSpPr>
              <a:spLocks/>
            </p:cNvSpPr>
            <p:nvPr/>
          </p:nvSpPr>
          <p:spPr bwMode="auto">
            <a:xfrm>
              <a:off x="4338638" y="1698626"/>
              <a:ext cx="58737" cy="11113"/>
            </a:xfrm>
            <a:custGeom>
              <a:avLst/>
              <a:gdLst>
                <a:gd name="T0" fmla="*/ 2147483647 w 28"/>
                <a:gd name="T1" fmla="*/ 2147483647 h 5"/>
                <a:gd name="T2" fmla="*/ 2147483647 w 28"/>
                <a:gd name="T3" fmla="*/ 2147483647 h 5"/>
                <a:gd name="T4" fmla="*/ 0 w 28"/>
                <a:gd name="T5" fmla="*/ 2147483647 h 5"/>
                <a:gd name="T6" fmla="*/ 0 w 28"/>
                <a:gd name="T7" fmla="*/ 2147483647 h 5"/>
                <a:gd name="T8" fmla="*/ 2147483647 w 28"/>
                <a:gd name="T9" fmla="*/ 0 h 5"/>
                <a:gd name="T10" fmla="*/ 2147483647 w 28"/>
                <a:gd name="T11" fmla="*/ 0 h 5"/>
                <a:gd name="T12" fmla="*/ 2147483647 w 28"/>
                <a:gd name="T13" fmla="*/ 2147483647 h 5"/>
                <a:gd name="T14" fmla="*/ 2147483647 w 28"/>
                <a:gd name="T15" fmla="*/ 2147483647 h 5"/>
                <a:gd name="T16" fmla="*/ 2147483647 w 28"/>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
                <a:gd name="T29" fmla="*/ 28 w 2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
                  <a:moveTo>
                    <a:pt x="27" y="5"/>
                  </a:moveTo>
                  <a:cubicBezTo>
                    <a:pt x="1" y="5"/>
                    <a:pt x="1" y="5"/>
                    <a:pt x="1" y="5"/>
                  </a:cubicBezTo>
                  <a:cubicBezTo>
                    <a:pt x="0" y="5"/>
                    <a:pt x="0" y="5"/>
                    <a:pt x="0" y="4"/>
                  </a:cubicBezTo>
                  <a:cubicBezTo>
                    <a:pt x="0" y="1"/>
                    <a:pt x="0" y="1"/>
                    <a:pt x="0" y="1"/>
                  </a:cubicBezTo>
                  <a:cubicBezTo>
                    <a:pt x="0" y="1"/>
                    <a:pt x="0" y="0"/>
                    <a:pt x="1" y="0"/>
                  </a:cubicBezTo>
                  <a:cubicBezTo>
                    <a:pt x="27" y="0"/>
                    <a:pt x="27" y="0"/>
                    <a:pt x="27" y="0"/>
                  </a:cubicBezTo>
                  <a:cubicBezTo>
                    <a:pt x="28" y="0"/>
                    <a:pt x="28" y="1"/>
                    <a:pt x="28" y="1"/>
                  </a:cubicBezTo>
                  <a:cubicBezTo>
                    <a:pt x="28" y="4"/>
                    <a:pt x="28" y="4"/>
                    <a:pt x="28" y="4"/>
                  </a:cubicBezTo>
                  <a:cubicBezTo>
                    <a:pt x="28" y="5"/>
                    <a:pt x="28" y="5"/>
                    <a:pt x="27" y="5"/>
                  </a:cubicBezTo>
                </a:path>
              </a:pathLst>
            </a:cu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74" name="Rectangle 104"/>
            <p:cNvSpPr>
              <a:spLocks noChangeArrowheads="1"/>
            </p:cNvSpPr>
            <p:nvPr/>
          </p:nvSpPr>
          <p:spPr bwMode="auto">
            <a:xfrm>
              <a:off x="3983038" y="1682751"/>
              <a:ext cx="319087" cy="46038"/>
            </a:xfrm>
            <a:prstGeom prst="rect">
              <a:avLst/>
            </a:prstGeom>
            <a:solidFill>
              <a:srgbClr val="E037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75" name="Freeform 105"/>
            <p:cNvSpPr>
              <a:spLocks/>
            </p:cNvSpPr>
            <p:nvPr/>
          </p:nvSpPr>
          <p:spPr bwMode="auto">
            <a:xfrm>
              <a:off x="4219575" y="1698626"/>
              <a:ext cx="58737" cy="11113"/>
            </a:xfrm>
            <a:custGeom>
              <a:avLst/>
              <a:gdLst>
                <a:gd name="T0" fmla="*/ 2147483647 w 28"/>
                <a:gd name="T1" fmla="*/ 2147483647 h 5"/>
                <a:gd name="T2" fmla="*/ 2147483647 w 28"/>
                <a:gd name="T3" fmla="*/ 2147483647 h 5"/>
                <a:gd name="T4" fmla="*/ 0 w 28"/>
                <a:gd name="T5" fmla="*/ 2147483647 h 5"/>
                <a:gd name="T6" fmla="*/ 0 w 28"/>
                <a:gd name="T7" fmla="*/ 2147483647 h 5"/>
                <a:gd name="T8" fmla="*/ 2147483647 w 28"/>
                <a:gd name="T9" fmla="*/ 0 h 5"/>
                <a:gd name="T10" fmla="*/ 2147483647 w 28"/>
                <a:gd name="T11" fmla="*/ 0 h 5"/>
                <a:gd name="T12" fmla="*/ 2147483647 w 28"/>
                <a:gd name="T13" fmla="*/ 2147483647 h 5"/>
                <a:gd name="T14" fmla="*/ 2147483647 w 28"/>
                <a:gd name="T15" fmla="*/ 2147483647 h 5"/>
                <a:gd name="T16" fmla="*/ 2147483647 w 28"/>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
                <a:gd name="T29" fmla="*/ 28 w 2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
                  <a:moveTo>
                    <a:pt x="28" y="5"/>
                  </a:moveTo>
                  <a:cubicBezTo>
                    <a:pt x="1" y="5"/>
                    <a:pt x="1" y="5"/>
                    <a:pt x="1" y="5"/>
                  </a:cubicBezTo>
                  <a:cubicBezTo>
                    <a:pt x="1" y="5"/>
                    <a:pt x="0" y="5"/>
                    <a:pt x="0" y="4"/>
                  </a:cubicBezTo>
                  <a:cubicBezTo>
                    <a:pt x="0" y="1"/>
                    <a:pt x="0" y="1"/>
                    <a:pt x="0" y="1"/>
                  </a:cubicBezTo>
                  <a:cubicBezTo>
                    <a:pt x="0" y="1"/>
                    <a:pt x="1" y="0"/>
                    <a:pt x="1" y="0"/>
                  </a:cubicBezTo>
                  <a:cubicBezTo>
                    <a:pt x="28" y="0"/>
                    <a:pt x="28" y="0"/>
                    <a:pt x="28" y="0"/>
                  </a:cubicBezTo>
                  <a:cubicBezTo>
                    <a:pt x="28" y="0"/>
                    <a:pt x="28" y="1"/>
                    <a:pt x="28" y="1"/>
                  </a:cubicBezTo>
                  <a:cubicBezTo>
                    <a:pt x="28" y="4"/>
                    <a:pt x="28" y="4"/>
                    <a:pt x="28" y="4"/>
                  </a:cubicBezTo>
                  <a:cubicBezTo>
                    <a:pt x="28" y="5"/>
                    <a:pt x="28" y="5"/>
                    <a:pt x="28" y="5"/>
                  </a:cubicBezTo>
                </a:path>
              </a:pathLst>
            </a:cu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76" name="Freeform 106"/>
            <p:cNvSpPr>
              <a:spLocks/>
            </p:cNvSpPr>
            <p:nvPr/>
          </p:nvSpPr>
          <p:spPr bwMode="auto">
            <a:xfrm>
              <a:off x="3648075" y="1670051"/>
              <a:ext cx="19050" cy="127000"/>
            </a:xfrm>
            <a:custGeom>
              <a:avLst/>
              <a:gdLst>
                <a:gd name="T0" fmla="*/ 2147483647 w 9"/>
                <a:gd name="T1" fmla="*/ 0 h 60"/>
                <a:gd name="T2" fmla="*/ 0 w 9"/>
                <a:gd name="T3" fmla="*/ 0 h 60"/>
                <a:gd name="T4" fmla="*/ 0 w 9"/>
                <a:gd name="T5" fmla="*/ 2147483647 h 60"/>
                <a:gd name="T6" fmla="*/ 2147483647 w 9"/>
                <a:gd name="T7" fmla="*/ 2147483647 h 60"/>
                <a:gd name="T8" fmla="*/ 2147483647 w 9"/>
                <a:gd name="T9" fmla="*/ 2147483647 h 60"/>
                <a:gd name="T10" fmla="*/ 2147483647 w 9"/>
                <a:gd name="T11" fmla="*/ 2147483647 h 60"/>
                <a:gd name="T12" fmla="*/ 2147483647 w 9"/>
                <a:gd name="T13" fmla="*/ 0 h 60"/>
                <a:gd name="T14" fmla="*/ 0 60000 65536"/>
                <a:gd name="T15" fmla="*/ 0 60000 65536"/>
                <a:gd name="T16" fmla="*/ 0 60000 65536"/>
                <a:gd name="T17" fmla="*/ 0 60000 65536"/>
                <a:gd name="T18" fmla="*/ 0 60000 65536"/>
                <a:gd name="T19" fmla="*/ 0 60000 65536"/>
                <a:gd name="T20" fmla="*/ 0 60000 65536"/>
                <a:gd name="T21" fmla="*/ 0 w 9"/>
                <a:gd name="T22" fmla="*/ 0 h 60"/>
                <a:gd name="T23" fmla="*/ 9 w 9"/>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0">
                  <a:moveTo>
                    <a:pt x="4" y="0"/>
                  </a:moveTo>
                  <a:cubicBezTo>
                    <a:pt x="0" y="0"/>
                    <a:pt x="0" y="0"/>
                    <a:pt x="0" y="0"/>
                  </a:cubicBezTo>
                  <a:cubicBezTo>
                    <a:pt x="0" y="60"/>
                    <a:pt x="0" y="60"/>
                    <a:pt x="0" y="60"/>
                  </a:cubicBezTo>
                  <a:cubicBezTo>
                    <a:pt x="4" y="60"/>
                    <a:pt x="4" y="60"/>
                    <a:pt x="4" y="60"/>
                  </a:cubicBezTo>
                  <a:cubicBezTo>
                    <a:pt x="7" y="60"/>
                    <a:pt x="9" y="58"/>
                    <a:pt x="9" y="55"/>
                  </a:cubicBezTo>
                  <a:cubicBezTo>
                    <a:pt x="9" y="5"/>
                    <a:pt x="9" y="5"/>
                    <a:pt x="9" y="5"/>
                  </a:cubicBezTo>
                  <a:cubicBezTo>
                    <a:pt x="9" y="2"/>
                    <a:pt x="7" y="0"/>
                    <a:pt x="4" y="0"/>
                  </a:cubicBezTo>
                </a:path>
              </a:pathLst>
            </a:custGeom>
            <a:solidFill>
              <a:srgbClr val="F04B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77" name="Oval 107"/>
            <p:cNvSpPr>
              <a:spLocks noChangeArrowheads="1"/>
            </p:cNvSpPr>
            <p:nvPr/>
          </p:nvSpPr>
          <p:spPr bwMode="auto">
            <a:xfrm>
              <a:off x="3762375" y="1803401"/>
              <a:ext cx="150812" cy="150813"/>
            </a:xfrm>
            <a:prstGeom prst="ellipse">
              <a:avLst/>
            </a:pr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78" name="Oval 108"/>
            <p:cNvSpPr>
              <a:spLocks noChangeArrowheads="1"/>
            </p:cNvSpPr>
            <p:nvPr/>
          </p:nvSpPr>
          <p:spPr bwMode="auto">
            <a:xfrm>
              <a:off x="3792538" y="1833563"/>
              <a:ext cx="90487" cy="90488"/>
            </a:xfrm>
            <a:prstGeom prst="ellipse">
              <a:avLst/>
            </a:prstGeom>
            <a:solidFill>
              <a:srgbClr val="5B5D6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79" name="Oval 109"/>
            <p:cNvSpPr>
              <a:spLocks noChangeArrowheads="1"/>
            </p:cNvSpPr>
            <p:nvPr/>
          </p:nvSpPr>
          <p:spPr bwMode="auto">
            <a:xfrm>
              <a:off x="3803650" y="1843088"/>
              <a:ext cx="69850" cy="69850"/>
            </a:xfrm>
            <a:prstGeom prst="ellipse">
              <a:avLst/>
            </a:prstGeom>
            <a:solidFill>
              <a:srgbClr val="B7B9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80" name="Oval 110"/>
            <p:cNvSpPr>
              <a:spLocks noChangeArrowheads="1"/>
            </p:cNvSpPr>
            <p:nvPr/>
          </p:nvSpPr>
          <p:spPr bwMode="auto">
            <a:xfrm>
              <a:off x="4522788" y="1803401"/>
              <a:ext cx="150812" cy="150813"/>
            </a:xfrm>
            <a:prstGeom prst="ellipse">
              <a:avLst/>
            </a:pr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81" name="Oval 111"/>
            <p:cNvSpPr>
              <a:spLocks noChangeArrowheads="1"/>
            </p:cNvSpPr>
            <p:nvPr/>
          </p:nvSpPr>
          <p:spPr bwMode="auto">
            <a:xfrm>
              <a:off x="4552950" y="1833563"/>
              <a:ext cx="90487" cy="90488"/>
            </a:xfrm>
            <a:prstGeom prst="ellipse">
              <a:avLst/>
            </a:prstGeom>
            <a:solidFill>
              <a:srgbClr val="5B5D6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82" name="Oval 112"/>
            <p:cNvSpPr>
              <a:spLocks noChangeArrowheads="1"/>
            </p:cNvSpPr>
            <p:nvPr/>
          </p:nvSpPr>
          <p:spPr bwMode="auto">
            <a:xfrm>
              <a:off x="4562475" y="1843088"/>
              <a:ext cx="69850" cy="69850"/>
            </a:xfrm>
            <a:prstGeom prst="ellipse">
              <a:avLst/>
            </a:prstGeom>
            <a:solidFill>
              <a:srgbClr val="B7B9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83" name="Freeform 113"/>
            <p:cNvSpPr>
              <a:spLocks/>
            </p:cNvSpPr>
            <p:nvPr/>
          </p:nvSpPr>
          <p:spPr bwMode="auto">
            <a:xfrm>
              <a:off x="4183063" y="1370013"/>
              <a:ext cx="95250" cy="20638"/>
            </a:xfrm>
            <a:custGeom>
              <a:avLst/>
              <a:gdLst>
                <a:gd name="T0" fmla="*/ 2147483647 w 45"/>
                <a:gd name="T1" fmla="*/ 2147483647 h 10"/>
                <a:gd name="T2" fmla="*/ 2147483647 w 45"/>
                <a:gd name="T3" fmla="*/ 2147483647 h 10"/>
                <a:gd name="T4" fmla="*/ 0 w 45"/>
                <a:gd name="T5" fmla="*/ 2147483647 h 10"/>
                <a:gd name="T6" fmla="*/ 0 w 45"/>
                <a:gd name="T7" fmla="*/ 2147483647 h 10"/>
                <a:gd name="T8" fmla="*/ 2147483647 w 45"/>
                <a:gd name="T9" fmla="*/ 0 h 10"/>
                <a:gd name="T10" fmla="*/ 2147483647 w 45"/>
                <a:gd name="T11" fmla="*/ 0 h 10"/>
                <a:gd name="T12" fmla="*/ 2147483647 w 45"/>
                <a:gd name="T13" fmla="*/ 2147483647 h 10"/>
                <a:gd name="T14" fmla="*/ 2147483647 w 45"/>
                <a:gd name="T15" fmla="*/ 2147483647 h 10"/>
                <a:gd name="T16" fmla="*/ 2147483647 w 45"/>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10"/>
                <a:gd name="T29" fmla="*/ 45 w 45"/>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10">
                  <a:moveTo>
                    <a:pt x="43" y="10"/>
                  </a:moveTo>
                  <a:cubicBezTo>
                    <a:pt x="3" y="10"/>
                    <a:pt x="3" y="10"/>
                    <a:pt x="3" y="10"/>
                  </a:cubicBezTo>
                  <a:cubicBezTo>
                    <a:pt x="1" y="10"/>
                    <a:pt x="0" y="9"/>
                    <a:pt x="0" y="8"/>
                  </a:cubicBezTo>
                  <a:cubicBezTo>
                    <a:pt x="0" y="2"/>
                    <a:pt x="0" y="2"/>
                    <a:pt x="0" y="2"/>
                  </a:cubicBezTo>
                  <a:cubicBezTo>
                    <a:pt x="0" y="1"/>
                    <a:pt x="1" y="0"/>
                    <a:pt x="3" y="0"/>
                  </a:cubicBezTo>
                  <a:cubicBezTo>
                    <a:pt x="43" y="0"/>
                    <a:pt x="43" y="0"/>
                    <a:pt x="43" y="0"/>
                  </a:cubicBezTo>
                  <a:cubicBezTo>
                    <a:pt x="45" y="0"/>
                    <a:pt x="45" y="1"/>
                    <a:pt x="45" y="2"/>
                  </a:cubicBezTo>
                  <a:cubicBezTo>
                    <a:pt x="45" y="8"/>
                    <a:pt x="45" y="8"/>
                    <a:pt x="45" y="8"/>
                  </a:cubicBezTo>
                  <a:cubicBezTo>
                    <a:pt x="45" y="9"/>
                    <a:pt x="45" y="10"/>
                    <a:pt x="43" y="10"/>
                  </a:cubicBezTo>
                </a:path>
              </a:pathLst>
            </a:custGeom>
            <a:solidFill>
              <a:srgbClr val="3F66B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84" name="Freeform 114"/>
            <p:cNvSpPr>
              <a:spLocks/>
            </p:cNvSpPr>
            <p:nvPr/>
          </p:nvSpPr>
          <p:spPr bwMode="auto">
            <a:xfrm>
              <a:off x="4005263" y="1520826"/>
              <a:ext cx="207962" cy="136525"/>
            </a:xfrm>
            <a:custGeom>
              <a:avLst/>
              <a:gdLst>
                <a:gd name="T0" fmla="*/ 2147483647 w 98"/>
                <a:gd name="T1" fmla="*/ 0 h 64"/>
                <a:gd name="T2" fmla="*/ 0 w 98"/>
                <a:gd name="T3" fmla="*/ 2147483647 h 64"/>
                <a:gd name="T4" fmla="*/ 0 w 98"/>
                <a:gd name="T5" fmla="*/ 2147483647 h 64"/>
                <a:gd name="T6" fmla="*/ 2147483647 w 98"/>
                <a:gd name="T7" fmla="*/ 2147483647 h 64"/>
                <a:gd name="T8" fmla="*/ 2147483647 w 98"/>
                <a:gd name="T9" fmla="*/ 2147483647 h 64"/>
                <a:gd name="T10" fmla="*/ 2147483647 w 98"/>
                <a:gd name="T11" fmla="*/ 0 h 64"/>
                <a:gd name="T12" fmla="*/ 2147483647 w 98"/>
                <a:gd name="T13" fmla="*/ 0 h 64"/>
                <a:gd name="T14" fmla="*/ 0 60000 65536"/>
                <a:gd name="T15" fmla="*/ 0 60000 65536"/>
                <a:gd name="T16" fmla="*/ 0 60000 65536"/>
                <a:gd name="T17" fmla="*/ 0 60000 65536"/>
                <a:gd name="T18" fmla="*/ 0 60000 65536"/>
                <a:gd name="T19" fmla="*/ 0 60000 65536"/>
                <a:gd name="T20" fmla="*/ 0 60000 65536"/>
                <a:gd name="T21" fmla="*/ 0 w 98"/>
                <a:gd name="T22" fmla="*/ 0 h 64"/>
                <a:gd name="T23" fmla="*/ 98 w 98"/>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64">
                  <a:moveTo>
                    <a:pt x="51" y="0"/>
                  </a:moveTo>
                  <a:cubicBezTo>
                    <a:pt x="0" y="54"/>
                    <a:pt x="0" y="54"/>
                    <a:pt x="0" y="54"/>
                  </a:cubicBezTo>
                  <a:cubicBezTo>
                    <a:pt x="0" y="56"/>
                    <a:pt x="0" y="56"/>
                    <a:pt x="0" y="56"/>
                  </a:cubicBezTo>
                  <a:cubicBezTo>
                    <a:pt x="0" y="61"/>
                    <a:pt x="3" y="64"/>
                    <a:pt x="7" y="64"/>
                  </a:cubicBezTo>
                  <a:cubicBezTo>
                    <a:pt x="38" y="64"/>
                    <a:pt x="38" y="64"/>
                    <a:pt x="38" y="64"/>
                  </a:cubicBezTo>
                  <a:cubicBezTo>
                    <a:pt x="98" y="0"/>
                    <a:pt x="98" y="0"/>
                    <a:pt x="98" y="0"/>
                  </a:cubicBezTo>
                  <a:lnTo>
                    <a:pt x="51" y="0"/>
                  </a:lnTo>
                  <a:close/>
                </a:path>
              </a:pathLst>
            </a:custGeom>
            <a:solidFill>
              <a:srgbClr val="29B6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85" name="Freeform 115"/>
            <p:cNvSpPr>
              <a:spLocks/>
            </p:cNvSpPr>
            <p:nvPr/>
          </p:nvSpPr>
          <p:spPr bwMode="auto">
            <a:xfrm>
              <a:off x="4200525" y="1570038"/>
              <a:ext cx="80962" cy="87313"/>
            </a:xfrm>
            <a:custGeom>
              <a:avLst/>
              <a:gdLst>
                <a:gd name="T0" fmla="*/ 2147483647 w 38"/>
                <a:gd name="T1" fmla="*/ 2147483647 h 41"/>
                <a:gd name="T2" fmla="*/ 2147483647 w 38"/>
                <a:gd name="T3" fmla="*/ 0 h 41"/>
                <a:gd name="T4" fmla="*/ 0 w 38"/>
                <a:gd name="T5" fmla="*/ 2147483647 h 41"/>
                <a:gd name="T6" fmla="*/ 2147483647 w 38"/>
                <a:gd name="T7" fmla="*/ 2147483647 h 41"/>
                <a:gd name="T8" fmla="*/ 2147483647 w 38"/>
                <a:gd name="T9" fmla="*/ 2147483647 h 41"/>
                <a:gd name="T10" fmla="*/ 0 60000 65536"/>
                <a:gd name="T11" fmla="*/ 0 60000 65536"/>
                <a:gd name="T12" fmla="*/ 0 60000 65536"/>
                <a:gd name="T13" fmla="*/ 0 60000 65536"/>
                <a:gd name="T14" fmla="*/ 0 60000 65536"/>
                <a:gd name="T15" fmla="*/ 0 w 38"/>
                <a:gd name="T16" fmla="*/ 0 h 41"/>
                <a:gd name="T17" fmla="*/ 38 w 38"/>
                <a:gd name="T18" fmla="*/ 41 h 41"/>
              </a:gdLst>
              <a:ahLst/>
              <a:cxnLst>
                <a:cxn ang="T10">
                  <a:pos x="T0" y="T1"/>
                </a:cxn>
                <a:cxn ang="T11">
                  <a:pos x="T2" y="T3"/>
                </a:cxn>
                <a:cxn ang="T12">
                  <a:pos x="T4" y="T5"/>
                </a:cxn>
                <a:cxn ang="T13">
                  <a:pos x="T6" y="T7"/>
                </a:cxn>
                <a:cxn ang="T14">
                  <a:pos x="T8" y="T9"/>
                </a:cxn>
              </a:cxnLst>
              <a:rect l="T15" t="T16" r="T17" b="T18"/>
              <a:pathLst>
                <a:path w="38" h="41">
                  <a:moveTo>
                    <a:pt x="38" y="33"/>
                  </a:moveTo>
                  <a:cubicBezTo>
                    <a:pt x="38" y="0"/>
                    <a:pt x="38" y="0"/>
                    <a:pt x="38" y="0"/>
                  </a:cubicBezTo>
                  <a:cubicBezTo>
                    <a:pt x="0" y="41"/>
                    <a:pt x="0" y="41"/>
                    <a:pt x="0" y="41"/>
                  </a:cubicBezTo>
                  <a:cubicBezTo>
                    <a:pt x="31" y="41"/>
                    <a:pt x="31" y="41"/>
                    <a:pt x="31" y="41"/>
                  </a:cubicBezTo>
                  <a:cubicBezTo>
                    <a:pt x="35" y="41"/>
                    <a:pt x="38" y="38"/>
                    <a:pt x="38" y="33"/>
                  </a:cubicBezTo>
                </a:path>
              </a:pathLst>
            </a:custGeom>
            <a:solidFill>
              <a:srgbClr val="29B6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86" name="Freeform 116"/>
            <p:cNvSpPr>
              <a:spLocks/>
            </p:cNvSpPr>
            <p:nvPr/>
          </p:nvSpPr>
          <p:spPr bwMode="auto">
            <a:xfrm>
              <a:off x="4333875" y="1520826"/>
              <a:ext cx="139700" cy="142875"/>
            </a:xfrm>
            <a:custGeom>
              <a:avLst/>
              <a:gdLst>
                <a:gd name="T0" fmla="*/ 2147483647 w 66"/>
                <a:gd name="T1" fmla="*/ 2147483647 h 67"/>
                <a:gd name="T2" fmla="*/ 2147483647 w 66"/>
                <a:gd name="T3" fmla="*/ 0 h 67"/>
                <a:gd name="T4" fmla="*/ 2147483647 w 66"/>
                <a:gd name="T5" fmla="*/ 0 h 67"/>
                <a:gd name="T6" fmla="*/ 0 w 66"/>
                <a:gd name="T7" fmla="*/ 2147483647 h 67"/>
                <a:gd name="T8" fmla="*/ 0 w 66"/>
                <a:gd name="T9" fmla="*/ 2147483647 h 67"/>
                <a:gd name="T10" fmla="*/ 2147483647 w 66"/>
                <a:gd name="T11" fmla="*/ 2147483647 h 67"/>
                <a:gd name="T12" fmla="*/ 2147483647 w 66"/>
                <a:gd name="T13" fmla="*/ 2147483647 h 67"/>
                <a:gd name="T14" fmla="*/ 2147483647 w 66"/>
                <a:gd name="T15" fmla="*/ 2147483647 h 67"/>
                <a:gd name="T16" fmla="*/ 2147483647 w 66"/>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49" y="2"/>
                  </a:moveTo>
                  <a:cubicBezTo>
                    <a:pt x="48" y="1"/>
                    <a:pt x="46" y="0"/>
                    <a:pt x="44" y="0"/>
                  </a:cubicBezTo>
                  <a:cubicBezTo>
                    <a:pt x="40" y="0"/>
                    <a:pt x="40" y="0"/>
                    <a:pt x="40" y="0"/>
                  </a:cubicBezTo>
                  <a:cubicBezTo>
                    <a:pt x="0" y="42"/>
                    <a:pt x="0" y="42"/>
                    <a:pt x="0" y="42"/>
                  </a:cubicBezTo>
                  <a:cubicBezTo>
                    <a:pt x="0" y="58"/>
                    <a:pt x="0" y="58"/>
                    <a:pt x="0" y="58"/>
                  </a:cubicBezTo>
                  <a:cubicBezTo>
                    <a:pt x="0" y="61"/>
                    <a:pt x="3" y="64"/>
                    <a:pt x="6" y="65"/>
                  </a:cubicBezTo>
                  <a:cubicBezTo>
                    <a:pt x="24" y="67"/>
                    <a:pt x="24" y="67"/>
                    <a:pt x="24" y="67"/>
                  </a:cubicBezTo>
                  <a:cubicBezTo>
                    <a:pt x="66" y="21"/>
                    <a:pt x="66" y="21"/>
                    <a:pt x="66" y="21"/>
                  </a:cubicBezTo>
                  <a:lnTo>
                    <a:pt x="49" y="2"/>
                  </a:lnTo>
                  <a:close/>
                </a:path>
              </a:pathLst>
            </a:custGeom>
            <a:solidFill>
              <a:srgbClr val="29B6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87" name="Oval 117"/>
            <p:cNvSpPr>
              <a:spLocks noChangeArrowheads="1"/>
            </p:cNvSpPr>
            <p:nvPr/>
          </p:nvSpPr>
          <p:spPr bwMode="auto">
            <a:xfrm>
              <a:off x="3749675" y="1463676"/>
              <a:ext cx="176212" cy="176213"/>
            </a:xfrm>
            <a:prstGeom prst="ellipse">
              <a:avLst/>
            </a:prstGeom>
            <a:solidFill>
              <a:srgbClr val="F04B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88" name="Freeform 118"/>
            <p:cNvSpPr>
              <a:spLocks/>
            </p:cNvSpPr>
            <p:nvPr/>
          </p:nvSpPr>
          <p:spPr bwMode="auto">
            <a:xfrm>
              <a:off x="3779838" y="1493838"/>
              <a:ext cx="117475" cy="117475"/>
            </a:xfrm>
            <a:custGeom>
              <a:avLst/>
              <a:gdLst>
                <a:gd name="T0" fmla="*/ 2147483647 w 74"/>
                <a:gd name="T1" fmla="*/ 2147483647 h 74"/>
                <a:gd name="T2" fmla="*/ 2147483647 w 74"/>
                <a:gd name="T3" fmla="*/ 2147483647 h 74"/>
                <a:gd name="T4" fmla="*/ 2147483647 w 74"/>
                <a:gd name="T5" fmla="*/ 0 h 74"/>
                <a:gd name="T6" fmla="*/ 2147483647 w 74"/>
                <a:gd name="T7" fmla="*/ 0 h 74"/>
                <a:gd name="T8" fmla="*/ 2147483647 w 74"/>
                <a:gd name="T9" fmla="*/ 2147483647 h 74"/>
                <a:gd name="T10" fmla="*/ 0 w 74"/>
                <a:gd name="T11" fmla="*/ 2147483647 h 74"/>
                <a:gd name="T12" fmla="*/ 0 w 74"/>
                <a:gd name="T13" fmla="*/ 2147483647 h 74"/>
                <a:gd name="T14" fmla="*/ 2147483647 w 74"/>
                <a:gd name="T15" fmla="*/ 2147483647 h 74"/>
                <a:gd name="T16" fmla="*/ 2147483647 w 74"/>
                <a:gd name="T17" fmla="*/ 2147483647 h 74"/>
                <a:gd name="T18" fmla="*/ 2147483647 w 74"/>
                <a:gd name="T19" fmla="*/ 2147483647 h 74"/>
                <a:gd name="T20" fmla="*/ 2147483647 w 74"/>
                <a:gd name="T21" fmla="*/ 2147483647 h 74"/>
                <a:gd name="T22" fmla="*/ 2147483647 w 74"/>
                <a:gd name="T23" fmla="*/ 2147483647 h 74"/>
                <a:gd name="T24" fmla="*/ 2147483647 w 74"/>
                <a:gd name="T25" fmla="*/ 2147483647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4"/>
                <a:gd name="T41" fmla="*/ 74 w 74"/>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4">
                  <a:moveTo>
                    <a:pt x="74" y="29"/>
                  </a:moveTo>
                  <a:lnTo>
                    <a:pt x="44" y="29"/>
                  </a:lnTo>
                  <a:lnTo>
                    <a:pt x="44" y="0"/>
                  </a:lnTo>
                  <a:lnTo>
                    <a:pt x="29" y="0"/>
                  </a:lnTo>
                  <a:lnTo>
                    <a:pt x="29" y="29"/>
                  </a:lnTo>
                  <a:lnTo>
                    <a:pt x="0" y="29"/>
                  </a:lnTo>
                  <a:lnTo>
                    <a:pt x="0" y="44"/>
                  </a:lnTo>
                  <a:lnTo>
                    <a:pt x="29" y="44"/>
                  </a:lnTo>
                  <a:lnTo>
                    <a:pt x="29" y="74"/>
                  </a:lnTo>
                  <a:lnTo>
                    <a:pt x="44" y="74"/>
                  </a:lnTo>
                  <a:lnTo>
                    <a:pt x="44" y="44"/>
                  </a:lnTo>
                  <a:lnTo>
                    <a:pt x="74" y="44"/>
                  </a:lnTo>
                  <a:lnTo>
                    <a:pt x="74"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63896" name="Groupe 185"/>
          <p:cNvGrpSpPr>
            <a:grpSpLocks noChangeAspect="1"/>
          </p:cNvGrpSpPr>
          <p:nvPr/>
        </p:nvGrpSpPr>
        <p:grpSpPr bwMode="auto">
          <a:xfrm>
            <a:off x="3941234" y="3746501"/>
            <a:ext cx="630767" cy="624417"/>
            <a:chOff x="3792538" y="2085976"/>
            <a:chExt cx="766762" cy="758825"/>
          </a:xfrm>
        </p:grpSpPr>
        <p:sp>
          <p:nvSpPr>
            <p:cNvPr id="163940" name="Freeform 119"/>
            <p:cNvSpPr>
              <a:spLocks/>
            </p:cNvSpPr>
            <p:nvPr/>
          </p:nvSpPr>
          <p:spPr bwMode="auto">
            <a:xfrm>
              <a:off x="3792538" y="2085976"/>
              <a:ext cx="766762" cy="758825"/>
            </a:xfrm>
            <a:custGeom>
              <a:avLst/>
              <a:gdLst>
                <a:gd name="T0" fmla="*/ 2147483647 w 361"/>
                <a:gd name="T1" fmla="*/ 2147483647 h 358"/>
                <a:gd name="T2" fmla="*/ 2147483647 w 361"/>
                <a:gd name="T3" fmla="*/ 2147483647 h 358"/>
                <a:gd name="T4" fmla="*/ 2147483647 w 361"/>
                <a:gd name="T5" fmla="*/ 2147483647 h 358"/>
                <a:gd name="T6" fmla="*/ 2147483647 w 361"/>
                <a:gd name="T7" fmla="*/ 2147483647 h 358"/>
                <a:gd name="T8" fmla="*/ 2147483647 w 361"/>
                <a:gd name="T9" fmla="*/ 2147483647 h 358"/>
                <a:gd name="T10" fmla="*/ 2147483647 w 361"/>
                <a:gd name="T11" fmla="*/ 2147483647 h 358"/>
                <a:gd name="T12" fmla="*/ 2147483647 w 361"/>
                <a:gd name="T13" fmla="*/ 2147483647 h 358"/>
                <a:gd name="T14" fmla="*/ 2147483647 w 361"/>
                <a:gd name="T15" fmla="*/ 2147483647 h 358"/>
                <a:gd name="T16" fmla="*/ 2147483647 w 361"/>
                <a:gd name="T17" fmla="*/ 2147483647 h 358"/>
                <a:gd name="T18" fmla="*/ 2147483647 w 361"/>
                <a:gd name="T19" fmla="*/ 2147483647 h 358"/>
                <a:gd name="T20" fmla="*/ 2147483647 w 361"/>
                <a:gd name="T21" fmla="*/ 2147483647 h 358"/>
                <a:gd name="T22" fmla="*/ 2147483647 w 361"/>
                <a:gd name="T23" fmla="*/ 2147483647 h 358"/>
                <a:gd name="T24" fmla="*/ 2147483647 w 361"/>
                <a:gd name="T25" fmla="*/ 2147483647 h 358"/>
                <a:gd name="T26" fmla="*/ 2147483647 w 361"/>
                <a:gd name="T27" fmla="*/ 2147483647 h 358"/>
                <a:gd name="T28" fmla="*/ 2147483647 w 361"/>
                <a:gd name="T29" fmla="*/ 2147483647 h 358"/>
                <a:gd name="T30" fmla="*/ 2147483647 w 361"/>
                <a:gd name="T31" fmla="*/ 0 h 358"/>
                <a:gd name="T32" fmla="*/ 2147483647 w 361"/>
                <a:gd name="T33" fmla="*/ 2147483647 h 358"/>
                <a:gd name="T34" fmla="*/ 2147483647 w 361"/>
                <a:gd name="T35" fmla="*/ 2147483647 h 358"/>
                <a:gd name="T36" fmla="*/ 2147483647 w 361"/>
                <a:gd name="T37" fmla="*/ 2147483647 h 358"/>
                <a:gd name="T38" fmla="*/ 2147483647 w 361"/>
                <a:gd name="T39" fmla="*/ 2147483647 h 358"/>
                <a:gd name="T40" fmla="*/ 2147483647 w 361"/>
                <a:gd name="T41" fmla="*/ 2147483647 h 358"/>
                <a:gd name="T42" fmla="*/ 2147483647 w 361"/>
                <a:gd name="T43" fmla="*/ 2147483647 h 358"/>
                <a:gd name="T44" fmla="*/ 2147483647 w 361"/>
                <a:gd name="T45" fmla="*/ 2147483647 h 358"/>
                <a:gd name="T46" fmla="*/ 2147483647 w 361"/>
                <a:gd name="T47" fmla="*/ 2147483647 h 358"/>
                <a:gd name="T48" fmla="*/ 2147483647 w 361"/>
                <a:gd name="T49" fmla="*/ 2147483647 h 358"/>
                <a:gd name="T50" fmla="*/ 2147483647 w 361"/>
                <a:gd name="T51" fmla="*/ 2147483647 h 358"/>
                <a:gd name="T52" fmla="*/ 2147483647 w 361"/>
                <a:gd name="T53" fmla="*/ 2147483647 h 358"/>
                <a:gd name="T54" fmla="*/ 2147483647 w 361"/>
                <a:gd name="T55" fmla="*/ 2147483647 h 358"/>
                <a:gd name="T56" fmla="*/ 2147483647 w 361"/>
                <a:gd name="T57" fmla="*/ 2147483647 h 358"/>
                <a:gd name="T58" fmla="*/ 0 w 361"/>
                <a:gd name="T59" fmla="*/ 2147483647 h 358"/>
                <a:gd name="T60" fmla="*/ 0 w 361"/>
                <a:gd name="T61" fmla="*/ 2147483647 h 358"/>
                <a:gd name="T62" fmla="*/ 2147483647 w 361"/>
                <a:gd name="T63" fmla="*/ 2147483647 h 358"/>
                <a:gd name="T64" fmla="*/ 2147483647 w 361"/>
                <a:gd name="T65" fmla="*/ 2147483647 h 358"/>
                <a:gd name="T66" fmla="*/ 0 w 361"/>
                <a:gd name="T67" fmla="*/ 2147483647 h 358"/>
                <a:gd name="T68" fmla="*/ 0 w 361"/>
                <a:gd name="T69" fmla="*/ 2147483647 h 358"/>
                <a:gd name="T70" fmla="*/ 2147483647 w 361"/>
                <a:gd name="T71" fmla="*/ 2147483647 h 358"/>
                <a:gd name="T72" fmla="*/ 2147483647 w 361"/>
                <a:gd name="T73" fmla="*/ 2147483647 h 358"/>
                <a:gd name="T74" fmla="*/ 2147483647 w 361"/>
                <a:gd name="T75" fmla="*/ 2147483647 h 358"/>
                <a:gd name="T76" fmla="*/ 2147483647 w 361"/>
                <a:gd name="T77" fmla="*/ 2147483647 h 358"/>
                <a:gd name="T78" fmla="*/ 2147483647 w 361"/>
                <a:gd name="T79" fmla="*/ 2147483647 h 358"/>
                <a:gd name="T80" fmla="*/ 2147483647 w 361"/>
                <a:gd name="T81" fmla="*/ 2147483647 h 358"/>
                <a:gd name="T82" fmla="*/ 2147483647 w 361"/>
                <a:gd name="T83" fmla="*/ 2147483647 h 358"/>
                <a:gd name="T84" fmla="*/ 2147483647 w 361"/>
                <a:gd name="T85" fmla="*/ 2147483647 h 358"/>
                <a:gd name="T86" fmla="*/ 2147483647 w 361"/>
                <a:gd name="T87" fmla="*/ 2147483647 h 358"/>
                <a:gd name="T88" fmla="*/ 2147483647 w 361"/>
                <a:gd name="T89" fmla="*/ 2147483647 h 358"/>
                <a:gd name="T90" fmla="*/ 2147483647 w 361"/>
                <a:gd name="T91" fmla="*/ 2147483647 h 358"/>
                <a:gd name="T92" fmla="*/ 2147483647 w 361"/>
                <a:gd name="T93" fmla="*/ 2147483647 h 358"/>
                <a:gd name="T94" fmla="*/ 2147483647 w 361"/>
                <a:gd name="T95" fmla="*/ 2147483647 h 3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358"/>
                <a:gd name="T146" fmla="*/ 361 w 361"/>
                <a:gd name="T147" fmla="*/ 358 h 3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358">
                  <a:moveTo>
                    <a:pt x="361" y="140"/>
                  </a:moveTo>
                  <a:cubicBezTo>
                    <a:pt x="361" y="122"/>
                    <a:pt x="361" y="122"/>
                    <a:pt x="361" y="122"/>
                  </a:cubicBezTo>
                  <a:cubicBezTo>
                    <a:pt x="274" y="122"/>
                    <a:pt x="274" y="122"/>
                    <a:pt x="274" y="122"/>
                  </a:cubicBezTo>
                  <a:cubicBezTo>
                    <a:pt x="274" y="140"/>
                    <a:pt x="274" y="140"/>
                    <a:pt x="274" y="140"/>
                  </a:cubicBezTo>
                  <a:cubicBezTo>
                    <a:pt x="341" y="140"/>
                    <a:pt x="341" y="140"/>
                    <a:pt x="341" y="140"/>
                  </a:cubicBezTo>
                  <a:cubicBezTo>
                    <a:pt x="341" y="230"/>
                    <a:pt x="341" y="230"/>
                    <a:pt x="341" y="230"/>
                  </a:cubicBezTo>
                  <a:cubicBezTo>
                    <a:pt x="274" y="230"/>
                    <a:pt x="274" y="230"/>
                    <a:pt x="274" y="230"/>
                  </a:cubicBezTo>
                  <a:cubicBezTo>
                    <a:pt x="274" y="248"/>
                    <a:pt x="274" y="248"/>
                    <a:pt x="274" y="248"/>
                  </a:cubicBezTo>
                  <a:cubicBezTo>
                    <a:pt x="341" y="248"/>
                    <a:pt x="341" y="248"/>
                    <a:pt x="341" y="248"/>
                  </a:cubicBezTo>
                  <a:cubicBezTo>
                    <a:pt x="341" y="349"/>
                    <a:pt x="341" y="349"/>
                    <a:pt x="341" y="349"/>
                  </a:cubicBezTo>
                  <a:cubicBezTo>
                    <a:pt x="266" y="349"/>
                    <a:pt x="266" y="349"/>
                    <a:pt x="266" y="349"/>
                  </a:cubicBezTo>
                  <a:cubicBezTo>
                    <a:pt x="266" y="86"/>
                    <a:pt x="266" y="86"/>
                    <a:pt x="266" y="86"/>
                  </a:cubicBezTo>
                  <a:cubicBezTo>
                    <a:pt x="266" y="78"/>
                    <a:pt x="260" y="72"/>
                    <a:pt x="252" y="72"/>
                  </a:cubicBezTo>
                  <a:cubicBezTo>
                    <a:pt x="223" y="72"/>
                    <a:pt x="223" y="72"/>
                    <a:pt x="223" y="72"/>
                  </a:cubicBezTo>
                  <a:cubicBezTo>
                    <a:pt x="227" y="65"/>
                    <a:pt x="229" y="57"/>
                    <a:pt x="229" y="48"/>
                  </a:cubicBezTo>
                  <a:cubicBezTo>
                    <a:pt x="229" y="21"/>
                    <a:pt x="207" y="0"/>
                    <a:pt x="181" y="0"/>
                  </a:cubicBezTo>
                  <a:cubicBezTo>
                    <a:pt x="154" y="0"/>
                    <a:pt x="133" y="21"/>
                    <a:pt x="133" y="48"/>
                  </a:cubicBezTo>
                  <a:cubicBezTo>
                    <a:pt x="133" y="57"/>
                    <a:pt x="135" y="65"/>
                    <a:pt x="139" y="72"/>
                  </a:cubicBezTo>
                  <a:cubicBezTo>
                    <a:pt x="109" y="72"/>
                    <a:pt x="109" y="72"/>
                    <a:pt x="109" y="72"/>
                  </a:cubicBezTo>
                  <a:cubicBezTo>
                    <a:pt x="101" y="72"/>
                    <a:pt x="95" y="78"/>
                    <a:pt x="95" y="86"/>
                  </a:cubicBezTo>
                  <a:cubicBezTo>
                    <a:pt x="95" y="349"/>
                    <a:pt x="95" y="349"/>
                    <a:pt x="95" y="349"/>
                  </a:cubicBezTo>
                  <a:cubicBezTo>
                    <a:pt x="21" y="349"/>
                    <a:pt x="21" y="349"/>
                    <a:pt x="21" y="349"/>
                  </a:cubicBezTo>
                  <a:cubicBezTo>
                    <a:pt x="21" y="248"/>
                    <a:pt x="21" y="248"/>
                    <a:pt x="21" y="248"/>
                  </a:cubicBezTo>
                  <a:cubicBezTo>
                    <a:pt x="87" y="248"/>
                    <a:pt x="87" y="248"/>
                    <a:pt x="87" y="248"/>
                  </a:cubicBezTo>
                  <a:cubicBezTo>
                    <a:pt x="87" y="230"/>
                    <a:pt x="87" y="230"/>
                    <a:pt x="87" y="230"/>
                  </a:cubicBezTo>
                  <a:cubicBezTo>
                    <a:pt x="21" y="230"/>
                    <a:pt x="21" y="230"/>
                    <a:pt x="21" y="230"/>
                  </a:cubicBezTo>
                  <a:cubicBezTo>
                    <a:pt x="21" y="140"/>
                    <a:pt x="21" y="140"/>
                    <a:pt x="21" y="140"/>
                  </a:cubicBezTo>
                  <a:cubicBezTo>
                    <a:pt x="87" y="140"/>
                    <a:pt x="87" y="140"/>
                    <a:pt x="87" y="140"/>
                  </a:cubicBezTo>
                  <a:cubicBezTo>
                    <a:pt x="87" y="122"/>
                    <a:pt x="87" y="122"/>
                    <a:pt x="87" y="122"/>
                  </a:cubicBezTo>
                  <a:cubicBezTo>
                    <a:pt x="0" y="122"/>
                    <a:pt x="0" y="122"/>
                    <a:pt x="0" y="122"/>
                  </a:cubicBezTo>
                  <a:cubicBezTo>
                    <a:pt x="0" y="140"/>
                    <a:pt x="0" y="140"/>
                    <a:pt x="0" y="140"/>
                  </a:cubicBezTo>
                  <a:cubicBezTo>
                    <a:pt x="12" y="140"/>
                    <a:pt x="12" y="140"/>
                    <a:pt x="12" y="140"/>
                  </a:cubicBezTo>
                  <a:cubicBezTo>
                    <a:pt x="12" y="230"/>
                    <a:pt x="12" y="230"/>
                    <a:pt x="12" y="230"/>
                  </a:cubicBezTo>
                  <a:cubicBezTo>
                    <a:pt x="0" y="230"/>
                    <a:pt x="0" y="230"/>
                    <a:pt x="0" y="230"/>
                  </a:cubicBezTo>
                  <a:cubicBezTo>
                    <a:pt x="0" y="248"/>
                    <a:pt x="0" y="248"/>
                    <a:pt x="0" y="248"/>
                  </a:cubicBezTo>
                  <a:cubicBezTo>
                    <a:pt x="12" y="248"/>
                    <a:pt x="12" y="248"/>
                    <a:pt x="12" y="248"/>
                  </a:cubicBezTo>
                  <a:cubicBezTo>
                    <a:pt x="12" y="354"/>
                    <a:pt x="12" y="354"/>
                    <a:pt x="12" y="354"/>
                  </a:cubicBezTo>
                  <a:cubicBezTo>
                    <a:pt x="12" y="356"/>
                    <a:pt x="14" y="358"/>
                    <a:pt x="16" y="358"/>
                  </a:cubicBezTo>
                  <a:cubicBezTo>
                    <a:pt x="99" y="358"/>
                    <a:pt x="99" y="358"/>
                    <a:pt x="99" y="358"/>
                  </a:cubicBezTo>
                  <a:cubicBezTo>
                    <a:pt x="262" y="358"/>
                    <a:pt x="262" y="358"/>
                    <a:pt x="262" y="358"/>
                  </a:cubicBezTo>
                  <a:cubicBezTo>
                    <a:pt x="345" y="358"/>
                    <a:pt x="345" y="358"/>
                    <a:pt x="345" y="358"/>
                  </a:cubicBezTo>
                  <a:cubicBezTo>
                    <a:pt x="348" y="358"/>
                    <a:pt x="349" y="356"/>
                    <a:pt x="349" y="354"/>
                  </a:cubicBezTo>
                  <a:cubicBezTo>
                    <a:pt x="349" y="248"/>
                    <a:pt x="349" y="248"/>
                    <a:pt x="349" y="248"/>
                  </a:cubicBezTo>
                  <a:cubicBezTo>
                    <a:pt x="361" y="248"/>
                    <a:pt x="361" y="248"/>
                    <a:pt x="361" y="248"/>
                  </a:cubicBezTo>
                  <a:cubicBezTo>
                    <a:pt x="361" y="230"/>
                    <a:pt x="361" y="230"/>
                    <a:pt x="361" y="230"/>
                  </a:cubicBezTo>
                  <a:cubicBezTo>
                    <a:pt x="349" y="230"/>
                    <a:pt x="349" y="230"/>
                    <a:pt x="349" y="230"/>
                  </a:cubicBezTo>
                  <a:cubicBezTo>
                    <a:pt x="349" y="140"/>
                    <a:pt x="349" y="140"/>
                    <a:pt x="349" y="140"/>
                  </a:cubicBezTo>
                  <a:lnTo>
                    <a:pt x="361" y="1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41" name="Freeform 120"/>
            <p:cNvSpPr>
              <a:spLocks/>
            </p:cNvSpPr>
            <p:nvPr/>
          </p:nvSpPr>
          <p:spPr bwMode="auto">
            <a:xfrm>
              <a:off x="4040188"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3" y="29"/>
                  </a:moveTo>
                  <a:cubicBezTo>
                    <a:pt x="6" y="29"/>
                    <a:pt x="6" y="29"/>
                    <a:pt x="6" y="29"/>
                  </a:cubicBezTo>
                  <a:cubicBezTo>
                    <a:pt x="3" y="29"/>
                    <a:pt x="0" y="26"/>
                    <a:pt x="0" y="23"/>
                  </a:cubicBezTo>
                  <a:cubicBezTo>
                    <a:pt x="0" y="5"/>
                    <a:pt x="0" y="5"/>
                    <a:pt x="0" y="5"/>
                  </a:cubicBezTo>
                  <a:cubicBezTo>
                    <a:pt x="0" y="2"/>
                    <a:pt x="3" y="0"/>
                    <a:pt x="6" y="0"/>
                  </a:cubicBezTo>
                  <a:cubicBezTo>
                    <a:pt x="23" y="0"/>
                    <a:pt x="23" y="0"/>
                    <a:pt x="23" y="0"/>
                  </a:cubicBezTo>
                  <a:cubicBezTo>
                    <a:pt x="27" y="0"/>
                    <a:pt x="29" y="2"/>
                    <a:pt x="29" y="5"/>
                  </a:cubicBezTo>
                  <a:cubicBezTo>
                    <a:pt x="29" y="23"/>
                    <a:pt x="29" y="23"/>
                    <a:pt x="29" y="23"/>
                  </a:cubicBezTo>
                  <a:cubicBezTo>
                    <a:pt x="29" y="26"/>
                    <a:pt x="27" y="29"/>
                    <a:pt x="23"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42" name="Freeform 121"/>
            <p:cNvSpPr>
              <a:spLocks/>
            </p:cNvSpPr>
            <p:nvPr/>
          </p:nvSpPr>
          <p:spPr bwMode="auto">
            <a:xfrm>
              <a:off x="4040188" y="2517776"/>
              <a:ext cx="61912" cy="61913"/>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0 w 29"/>
                <a:gd name="T9" fmla="*/ 2147483647 h 29"/>
                <a:gd name="T10" fmla="*/ 0 w 29"/>
                <a:gd name="T11" fmla="*/ 2147483647 h 29"/>
                <a:gd name="T12" fmla="*/ 2147483647 w 29"/>
                <a:gd name="T13" fmla="*/ 0 h 29"/>
                <a:gd name="T14" fmla="*/ 2147483647 w 29"/>
                <a:gd name="T15" fmla="*/ 0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9" y="6"/>
                  </a:moveTo>
                  <a:cubicBezTo>
                    <a:pt x="29" y="24"/>
                    <a:pt x="29" y="24"/>
                    <a:pt x="29" y="24"/>
                  </a:cubicBezTo>
                  <a:cubicBezTo>
                    <a:pt x="29" y="27"/>
                    <a:pt x="27" y="29"/>
                    <a:pt x="23" y="29"/>
                  </a:cubicBezTo>
                  <a:cubicBezTo>
                    <a:pt x="6" y="29"/>
                    <a:pt x="6" y="29"/>
                    <a:pt x="6" y="29"/>
                  </a:cubicBezTo>
                  <a:cubicBezTo>
                    <a:pt x="3" y="29"/>
                    <a:pt x="0" y="27"/>
                    <a:pt x="0" y="24"/>
                  </a:cubicBezTo>
                  <a:cubicBezTo>
                    <a:pt x="0" y="6"/>
                    <a:pt x="0" y="6"/>
                    <a:pt x="0" y="6"/>
                  </a:cubicBezTo>
                  <a:cubicBezTo>
                    <a:pt x="0" y="3"/>
                    <a:pt x="3" y="0"/>
                    <a:pt x="6" y="0"/>
                  </a:cubicBezTo>
                  <a:cubicBezTo>
                    <a:pt x="23" y="0"/>
                    <a:pt x="23" y="0"/>
                    <a:pt x="23" y="0"/>
                  </a:cubicBezTo>
                  <a:cubicBezTo>
                    <a:pt x="27" y="0"/>
                    <a:pt x="29" y="3"/>
                    <a:pt x="29"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43" name="Freeform 122"/>
            <p:cNvSpPr>
              <a:spLocks/>
            </p:cNvSpPr>
            <p:nvPr/>
          </p:nvSpPr>
          <p:spPr bwMode="auto">
            <a:xfrm>
              <a:off x="4040188"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3" y="29"/>
                  </a:moveTo>
                  <a:cubicBezTo>
                    <a:pt x="6" y="29"/>
                    <a:pt x="6" y="29"/>
                    <a:pt x="6" y="29"/>
                  </a:cubicBezTo>
                  <a:cubicBezTo>
                    <a:pt x="3" y="29"/>
                    <a:pt x="0" y="27"/>
                    <a:pt x="0" y="23"/>
                  </a:cubicBezTo>
                  <a:cubicBezTo>
                    <a:pt x="0" y="6"/>
                    <a:pt x="0" y="6"/>
                    <a:pt x="0" y="6"/>
                  </a:cubicBezTo>
                  <a:cubicBezTo>
                    <a:pt x="0" y="3"/>
                    <a:pt x="3" y="0"/>
                    <a:pt x="6" y="0"/>
                  </a:cubicBezTo>
                  <a:cubicBezTo>
                    <a:pt x="23" y="0"/>
                    <a:pt x="23" y="0"/>
                    <a:pt x="23" y="0"/>
                  </a:cubicBezTo>
                  <a:cubicBezTo>
                    <a:pt x="27" y="0"/>
                    <a:pt x="29" y="3"/>
                    <a:pt x="29" y="6"/>
                  </a:cubicBezTo>
                  <a:cubicBezTo>
                    <a:pt x="29" y="23"/>
                    <a:pt x="29" y="23"/>
                    <a:pt x="29" y="23"/>
                  </a:cubicBezTo>
                  <a:cubicBezTo>
                    <a:pt x="29" y="27"/>
                    <a:pt x="27" y="29"/>
                    <a:pt x="23"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44" name="Freeform 123"/>
            <p:cNvSpPr>
              <a:spLocks/>
            </p:cNvSpPr>
            <p:nvPr/>
          </p:nvSpPr>
          <p:spPr bwMode="auto">
            <a:xfrm>
              <a:off x="4144963" y="2517776"/>
              <a:ext cx="61912" cy="61913"/>
            </a:xfrm>
            <a:custGeom>
              <a:avLst/>
              <a:gdLst>
                <a:gd name="T0" fmla="*/ 0 w 29"/>
                <a:gd name="T1" fmla="*/ 2147483647 h 29"/>
                <a:gd name="T2" fmla="*/ 2147483647 w 29"/>
                <a:gd name="T3" fmla="*/ 0 h 29"/>
                <a:gd name="T4" fmla="*/ 2147483647 w 29"/>
                <a:gd name="T5" fmla="*/ 0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0 w 29"/>
                <a:gd name="T15" fmla="*/ 2147483647 h 29"/>
                <a:gd name="T16" fmla="*/ 0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0" y="6"/>
                  </a:moveTo>
                  <a:cubicBezTo>
                    <a:pt x="0" y="3"/>
                    <a:pt x="3" y="0"/>
                    <a:pt x="6" y="0"/>
                  </a:cubicBezTo>
                  <a:cubicBezTo>
                    <a:pt x="24" y="0"/>
                    <a:pt x="24" y="0"/>
                    <a:pt x="24" y="0"/>
                  </a:cubicBezTo>
                  <a:cubicBezTo>
                    <a:pt x="27" y="0"/>
                    <a:pt x="29" y="3"/>
                    <a:pt x="29" y="6"/>
                  </a:cubicBezTo>
                  <a:cubicBezTo>
                    <a:pt x="29" y="24"/>
                    <a:pt x="29" y="24"/>
                    <a:pt x="29" y="24"/>
                  </a:cubicBezTo>
                  <a:cubicBezTo>
                    <a:pt x="29" y="27"/>
                    <a:pt x="27" y="29"/>
                    <a:pt x="24" y="29"/>
                  </a:cubicBezTo>
                  <a:cubicBezTo>
                    <a:pt x="6" y="29"/>
                    <a:pt x="6" y="29"/>
                    <a:pt x="6" y="29"/>
                  </a:cubicBezTo>
                  <a:cubicBezTo>
                    <a:pt x="3" y="29"/>
                    <a:pt x="0" y="27"/>
                    <a:pt x="0" y="24"/>
                  </a:cubicBez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45" name="Freeform 124"/>
            <p:cNvSpPr>
              <a:spLocks/>
            </p:cNvSpPr>
            <p:nvPr/>
          </p:nvSpPr>
          <p:spPr bwMode="auto">
            <a:xfrm>
              <a:off x="4144963"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6"/>
                    <a:pt x="0" y="23"/>
                  </a:cubicBezTo>
                  <a:cubicBezTo>
                    <a:pt x="0" y="5"/>
                    <a:pt x="0" y="5"/>
                    <a:pt x="0" y="5"/>
                  </a:cubicBezTo>
                  <a:cubicBezTo>
                    <a:pt x="0" y="2"/>
                    <a:pt x="3" y="0"/>
                    <a:pt x="6" y="0"/>
                  </a:cubicBezTo>
                  <a:cubicBezTo>
                    <a:pt x="24" y="0"/>
                    <a:pt x="24" y="0"/>
                    <a:pt x="24" y="0"/>
                  </a:cubicBezTo>
                  <a:cubicBezTo>
                    <a:pt x="27" y="0"/>
                    <a:pt x="29" y="2"/>
                    <a:pt x="29" y="5"/>
                  </a:cubicBezTo>
                  <a:cubicBezTo>
                    <a:pt x="29" y="23"/>
                    <a:pt x="29" y="23"/>
                    <a:pt x="29" y="23"/>
                  </a:cubicBezTo>
                  <a:cubicBezTo>
                    <a:pt x="29" y="26"/>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46" name="Freeform 125"/>
            <p:cNvSpPr>
              <a:spLocks/>
            </p:cNvSpPr>
            <p:nvPr/>
          </p:nvSpPr>
          <p:spPr bwMode="auto">
            <a:xfrm>
              <a:off x="4144963"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7"/>
                    <a:pt x="0" y="23"/>
                  </a:cubicBezTo>
                  <a:cubicBezTo>
                    <a:pt x="0" y="6"/>
                    <a:pt x="0" y="6"/>
                    <a:pt x="0" y="6"/>
                  </a:cubicBezTo>
                  <a:cubicBezTo>
                    <a:pt x="0" y="3"/>
                    <a:pt x="3" y="0"/>
                    <a:pt x="6" y="0"/>
                  </a:cubicBezTo>
                  <a:cubicBezTo>
                    <a:pt x="24" y="0"/>
                    <a:pt x="24" y="0"/>
                    <a:pt x="24" y="0"/>
                  </a:cubicBezTo>
                  <a:cubicBezTo>
                    <a:pt x="27" y="0"/>
                    <a:pt x="29" y="3"/>
                    <a:pt x="29" y="6"/>
                  </a:cubicBezTo>
                  <a:cubicBezTo>
                    <a:pt x="29" y="23"/>
                    <a:pt x="29" y="23"/>
                    <a:pt x="29" y="23"/>
                  </a:cubicBezTo>
                  <a:cubicBezTo>
                    <a:pt x="29" y="27"/>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47" name="Freeform 126"/>
            <p:cNvSpPr>
              <a:spLocks/>
            </p:cNvSpPr>
            <p:nvPr/>
          </p:nvSpPr>
          <p:spPr bwMode="auto">
            <a:xfrm>
              <a:off x="4248150" y="2517776"/>
              <a:ext cx="61912" cy="61913"/>
            </a:xfrm>
            <a:custGeom>
              <a:avLst/>
              <a:gdLst>
                <a:gd name="T0" fmla="*/ 0 w 29"/>
                <a:gd name="T1" fmla="*/ 2147483647 h 29"/>
                <a:gd name="T2" fmla="*/ 2147483647 w 29"/>
                <a:gd name="T3" fmla="*/ 0 h 29"/>
                <a:gd name="T4" fmla="*/ 2147483647 w 29"/>
                <a:gd name="T5" fmla="*/ 0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0 w 29"/>
                <a:gd name="T15" fmla="*/ 2147483647 h 29"/>
                <a:gd name="T16" fmla="*/ 0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0" y="6"/>
                  </a:moveTo>
                  <a:cubicBezTo>
                    <a:pt x="0" y="3"/>
                    <a:pt x="3" y="0"/>
                    <a:pt x="6" y="0"/>
                  </a:cubicBezTo>
                  <a:cubicBezTo>
                    <a:pt x="24" y="0"/>
                    <a:pt x="24" y="0"/>
                    <a:pt x="24" y="0"/>
                  </a:cubicBezTo>
                  <a:cubicBezTo>
                    <a:pt x="27" y="0"/>
                    <a:pt x="29" y="3"/>
                    <a:pt x="29" y="6"/>
                  </a:cubicBezTo>
                  <a:cubicBezTo>
                    <a:pt x="29" y="24"/>
                    <a:pt x="29" y="24"/>
                    <a:pt x="29" y="24"/>
                  </a:cubicBezTo>
                  <a:cubicBezTo>
                    <a:pt x="29" y="27"/>
                    <a:pt x="27" y="29"/>
                    <a:pt x="24" y="29"/>
                  </a:cubicBezTo>
                  <a:cubicBezTo>
                    <a:pt x="6" y="29"/>
                    <a:pt x="6" y="29"/>
                    <a:pt x="6" y="29"/>
                  </a:cubicBezTo>
                  <a:cubicBezTo>
                    <a:pt x="3" y="29"/>
                    <a:pt x="0" y="27"/>
                    <a:pt x="0" y="24"/>
                  </a:cubicBez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48" name="Freeform 127"/>
            <p:cNvSpPr>
              <a:spLocks/>
            </p:cNvSpPr>
            <p:nvPr/>
          </p:nvSpPr>
          <p:spPr bwMode="auto">
            <a:xfrm>
              <a:off x="4248150"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6"/>
                    <a:pt x="0" y="23"/>
                  </a:cubicBezTo>
                  <a:cubicBezTo>
                    <a:pt x="0" y="5"/>
                    <a:pt x="0" y="5"/>
                    <a:pt x="0" y="5"/>
                  </a:cubicBezTo>
                  <a:cubicBezTo>
                    <a:pt x="0" y="2"/>
                    <a:pt x="3" y="0"/>
                    <a:pt x="6" y="0"/>
                  </a:cubicBezTo>
                  <a:cubicBezTo>
                    <a:pt x="24" y="0"/>
                    <a:pt x="24" y="0"/>
                    <a:pt x="24" y="0"/>
                  </a:cubicBezTo>
                  <a:cubicBezTo>
                    <a:pt x="27" y="0"/>
                    <a:pt x="29" y="2"/>
                    <a:pt x="29" y="5"/>
                  </a:cubicBezTo>
                  <a:cubicBezTo>
                    <a:pt x="29" y="23"/>
                    <a:pt x="29" y="23"/>
                    <a:pt x="29" y="23"/>
                  </a:cubicBezTo>
                  <a:cubicBezTo>
                    <a:pt x="29" y="26"/>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49" name="Freeform 128"/>
            <p:cNvSpPr>
              <a:spLocks/>
            </p:cNvSpPr>
            <p:nvPr/>
          </p:nvSpPr>
          <p:spPr bwMode="auto">
            <a:xfrm>
              <a:off x="4248150"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7"/>
                    <a:pt x="0" y="23"/>
                  </a:cubicBezTo>
                  <a:cubicBezTo>
                    <a:pt x="0" y="6"/>
                    <a:pt x="0" y="6"/>
                    <a:pt x="0" y="6"/>
                  </a:cubicBezTo>
                  <a:cubicBezTo>
                    <a:pt x="0" y="3"/>
                    <a:pt x="3" y="0"/>
                    <a:pt x="6" y="0"/>
                  </a:cubicBezTo>
                  <a:cubicBezTo>
                    <a:pt x="24" y="0"/>
                    <a:pt x="24" y="0"/>
                    <a:pt x="24" y="0"/>
                  </a:cubicBezTo>
                  <a:cubicBezTo>
                    <a:pt x="27" y="0"/>
                    <a:pt x="29" y="3"/>
                    <a:pt x="29" y="6"/>
                  </a:cubicBezTo>
                  <a:cubicBezTo>
                    <a:pt x="29" y="23"/>
                    <a:pt x="29" y="23"/>
                    <a:pt x="29" y="23"/>
                  </a:cubicBezTo>
                  <a:cubicBezTo>
                    <a:pt x="29" y="27"/>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50" name="Freeform 129"/>
            <p:cNvSpPr>
              <a:spLocks/>
            </p:cNvSpPr>
            <p:nvPr/>
          </p:nvSpPr>
          <p:spPr bwMode="auto">
            <a:xfrm>
              <a:off x="4083050" y="2635251"/>
              <a:ext cx="187325" cy="190500"/>
            </a:xfrm>
            <a:custGeom>
              <a:avLst/>
              <a:gdLst>
                <a:gd name="T0" fmla="*/ 0 w 88"/>
                <a:gd name="T1" fmla="*/ 2147483647 h 90"/>
                <a:gd name="T2" fmla="*/ 2147483647 w 88"/>
                <a:gd name="T3" fmla="*/ 0 h 90"/>
                <a:gd name="T4" fmla="*/ 2147483647 w 88"/>
                <a:gd name="T5" fmla="*/ 0 h 90"/>
                <a:gd name="T6" fmla="*/ 2147483647 w 88"/>
                <a:gd name="T7" fmla="*/ 2147483647 h 90"/>
                <a:gd name="T8" fmla="*/ 2147483647 w 88"/>
                <a:gd name="T9" fmla="*/ 2147483647 h 90"/>
                <a:gd name="T10" fmla="*/ 0 w 88"/>
                <a:gd name="T11" fmla="*/ 2147483647 h 90"/>
                <a:gd name="T12" fmla="*/ 0 w 88"/>
                <a:gd name="T13" fmla="*/ 2147483647 h 90"/>
                <a:gd name="T14" fmla="*/ 0 60000 65536"/>
                <a:gd name="T15" fmla="*/ 0 60000 65536"/>
                <a:gd name="T16" fmla="*/ 0 60000 65536"/>
                <a:gd name="T17" fmla="*/ 0 60000 65536"/>
                <a:gd name="T18" fmla="*/ 0 60000 65536"/>
                <a:gd name="T19" fmla="*/ 0 60000 65536"/>
                <a:gd name="T20" fmla="*/ 0 60000 65536"/>
                <a:gd name="T21" fmla="*/ 0 w 88"/>
                <a:gd name="T22" fmla="*/ 0 h 90"/>
                <a:gd name="T23" fmla="*/ 88 w 88"/>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90">
                  <a:moveTo>
                    <a:pt x="0" y="10"/>
                  </a:moveTo>
                  <a:cubicBezTo>
                    <a:pt x="0" y="4"/>
                    <a:pt x="4" y="0"/>
                    <a:pt x="10" y="0"/>
                  </a:cubicBezTo>
                  <a:cubicBezTo>
                    <a:pt x="78" y="0"/>
                    <a:pt x="78" y="0"/>
                    <a:pt x="78" y="0"/>
                  </a:cubicBezTo>
                  <a:cubicBezTo>
                    <a:pt x="83" y="0"/>
                    <a:pt x="88" y="4"/>
                    <a:pt x="88" y="10"/>
                  </a:cubicBezTo>
                  <a:cubicBezTo>
                    <a:pt x="88" y="90"/>
                    <a:pt x="88" y="90"/>
                    <a:pt x="88" y="90"/>
                  </a:cubicBezTo>
                  <a:cubicBezTo>
                    <a:pt x="0" y="90"/>
                    <a:pt x="0" y="90"/>
                    <a:pt x="0" y="90"/>
                  </a:cubicBezTo>
                  <a:lnTo>
                    <a:pt x="0"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51" name="Oval 130"/>
            <p:cNvSpPr>
              <a:spLocks noChangeArrowheads="1"/>
            </p:cNvSpPr>
            <p:nvPr/>
          </p:nvSpPr>
          <p:spPr bwMode="auto">
            <a:xfrm>
              <a:off x="4092575" y="2101851"/>
              <a:ext cx="166687" cy="1682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52" name="Rectangle 131"/>
            <p:cNvSpPr>
              <a:spLocks noChangeArrowheads="1"/>
            </p:cNvSpPr>
            <p:nvPr/>
          </p:nvSpPr>
          <p:spPr bwMode="auto">
            <a:xfrm>
              <a:off x="4384675" y="2422526"/>
              <a:ext cx="104775" cy="3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53" name="Rectangle 132"/>
            <p:cNvSpPr>
              <a:spLocks noChangeArrowheads="1"/>
            </p:cNvSpPr>
            <p:nvPr/>
          </p:nvSpPr>
          <p:spPr bwMode="auto">
            <a:xfrm>
              <a:off x="4384675" y="2497138"/>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54" name="Rectangle 133"/>
            <p:cNvSpPr>
              <a:spLocks noChangeArrowheads="1"/>
            </p:cNvSpPr>
            <p:nvPr/>
          </p:nvSpPr>
          <p:spPr bwMode="auto">
            <a:xfrm>
              <a:off x="4384675" y="2654301"/>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55" name="Rectangle 134"/>
            <p:cNvSpPr>
              <a:spLocks noChangeArrowheads="1"/>
            </p:cNvSpPr>
            <p:nvPr/>
          </p:nvSpPr>
          <p:spPr bwMode="auto">
            <a:xfrm>
              <a:off x="4384675" y="2728913"/>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56" name="Rectangle 135"/>
            <p:cNvSpPr>
              <a:spLocks noChangeArrowheads="1"/>
            </p:cNvSpPr>
            <p:nvPr/>
          </p:nvSpPr>
          <p:spPr bwMode="auto">
            <a:xfrm>
              <a:off x="3862388" y="2422526"/>
              <a:ext cx="104775" cy="3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57" name="Rectangle 136"/>
            <p:cNvSpPr>
              <a:spLocks noChangeArrowheads="1"/>
            </p:cNvSpPr>
            <p:nvPr/>
          </p:nvSpPr>
          <p:spPr bwMode="auto">
            <a:xfrm>
              <a:off x="3862388" y="2497138"/>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58" name="Rectangle 137"/>
            <p:cNvSpPr>
              <a:spLocks noChangeArrowheads="1"/>
            </p:cNvSpPr>
            <p:nvPr/>
          </p:nvSpPr>
          <p:spPr bwMode="auto">
            <a:xfrm>
              <a:off x="3862388" y="2654301"/>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59" name="Rectangle 138"/>
            <p:cNvSpPr>
              <a:spLocks noChangeArrowheads="1"/>
            </p:cNvSpPr>
            <p:nvPr/>
          </p:nvSpPr>
          <p:spPr bwMode="auto">
            <a:xfrm>
              <a:off x="3862388" y="2728913"/>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60" name="Freeform 139"/>
            <p:cNvSpPr>
              <a:spLocks/>
            </p:cNvSpPr>
            <p:nvPr/>
          </p:nvSpPr>
          <p:spPr bwMode="auto">
            <a:xfrm>
              <a:off x="4117975" y="2130426"/>
              <a:ext cx="115887" cy="114300"/>
            </a:xfrm>
            <a:custGeom>
              <a:avLst/>
              <a:gdLst>
                <a:gd name="T0" fmla="*/ 2147483647 w 73"/>
                <a:gd name="T1" fmla="*/ 2147483647 h 72"/>
                <a:gd name="T2" fmla="*/ 2147483647 w 73"/>
                <a:gd name="T3" fmla="*/ 2147483647 h 72"/>
                <a:gd name="T4" fmla="*/ 2147483647 w 73"/>
                <a:gd name="T5" fmla="*/ 2147483647 h 72"/>
                <a:gd name="T6" fmla="*/ 2147483647 w 73"/>
                <a:gd name="T7" fmla="*/ 2147483647 h 72"/>
                <a:gd name="T8" fmla="*/ 2147483647 w 73"/>
                <a:gd name="T9" fmla="*/ 2147483647 h 72"/>
                <a:gd name="T10" fmla="*/ 2147483647 w 73"/>
                <a:gd name="T11" fmla="*/ 2147483647 h 72"/>
                <a:gd name="T12" fmla="*/ 2147483647 w 73"/>
                <a:gd name="T13" fmla="*/ 0 h 72"/>
                <a:gd name="T14" fmla="*/ 2147483647 w 73"/>
                <a:gd name="T15" fmla="*/ 0 h 72"/>
                <a:gd name="T16" fmla="*/ 2147483647 w 73"/>
                <a:gd name="T17" fmla="*/ 2147483647 h 72"/>
                <a:gd name="T18" fmla="*/ 0 w 73"/>
                <a:gd name="T19" fmla="*/ 2147483647 h 72"/>
                <a:gd name="T20" fmla="*/ 0 w 73"/>
                <a:gd name="T21" fmla="*/ 2147483647 h 72"/>
                <a:gd name="T22" fmla="*/ 2147483647 w 73"/>
                <a:gd name="T23" fmla="*/ 2147483647 h 72"/>
                <a:gd name="T24" fmla="*/ 2147483647 w 73"/>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72"/>
                <a:gd name="T41" fmla="*/ 73 w 73"/>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72">
                  <a:moveTo>
                    <a:pt x="25" y="72"/>
                  </a:moveTo>
                  <a:lnTo>
                    <a:pt x="49" y="72"/>
                  </a:lnTo>
                  <a:lnTo>
                    <a:pt x="49" y="48"/>
                  </a:lnTo>
                  <a:lnTo>
                    <a:pt x="73" y="48"/>
                  </a:lnTo>
                  <a:lnTo>
                    <a:pt x="73" y="24"/>
                  </a:lnTo>
                  <a:lnTo>
                    <a:pt x="49" y="24"/>
                  </a:lnTo>
                  <a:lnTo>
                    <a:pt x="49" y="0"/>
                  </a:lnTo>
                  <a:lnTo>
                    <a:pt x="25" y="0"/>
                  </a:lnTo>
                  <a:lnTo>
                    <a:pt x="25" y="24"/>
                  </a:lnTo>
                  <a:lnTo>
                    <a:pt x="0" y="24"/>
                  </a:lnTo>
                  <a:lnTo>
                    <a:pt x="0" y="48"/>
                  </a:lnTo>
                  <a:lnTo>
                    <a:pt x="25" y="48"/>
                  </a:lnTo>
                  <a:lnTo>
                    <a:pt x="25" y="72"/>
                  </a:lnTo>
                  <a:close/>
                </a:path>
              </a:pathLst>
            </a:custGeom>
            <a:solidFill>
              <a:srgbClr val="FC1D2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63897" name="Groupe 207"/>
          <p:cNvGrpSpPr>
            <a:grpSpLocks noChangeAspect="1"/>
          </p:cNvGrpSpPr>
          <p:nvPr/>
        </p:nvGrpSpPr>
        <p:grpSpPr bwMode="auto">
          <a:xfrm>
            <a:off x="3941234" y="4495801"/>
            <a:ext cx="630767" cy="624417"/>
            <a:chOff x="3792538" y="2085976"/>
            <a:chExt cx="766762" cy="758825"/>
          </a:xfrm>
        </p:grpSpPr>
        <p:sp>
          <p:nvSpPr>
            <p:cNvPr id="163919" name="Freeform 119"/>
            <p:cNvSpPr>
              <a:spLocks/>
            </p:cNvSpPr>
            <p:nvPr/>
          </p:nvSpPr>
          <p:spPr bwMode="auto">
            <a:xfrm>
              <a:off x="3792538" y="2085976"/>
              <a:ext cx="766762" cy="758825"/>
            </a:xfrm>
            <a:custGeom>
              <a:avLst/>
              <a:gdLst>
                <a:gd name="T0" fmla="*/ 2147483647 w 361"/>
                <a:gd name="T1" fmla="*/ 2147483647 h 358"/>
                <a:gd name="T2" fmla="*/ 2147483647 w 361"/>
                <a:gd name="T3" fmla="*/ 2147483647 h 358"/>
                <a:gd name="T4" fmla="*/ 2147483647 w 361"/>
                <a:gd name="T5" fmla="*/ 2147483647 h 358"/>
                <a:gd name="T6" fmla="*/ 2147483647 w 361"/>
                <a:gd name="T7" fmla="*/ 2147483647 h 358"/>
                <a:gd name="T8" fmla="*/ 2147483647 w 361"/>
                <a:gd name="T9" fmla="*/ 2147483647 h 358"/>
                <a:gd name="T10" fmla="*/ 2147483647 w 361"/>
                <a:gd name="T11" fmla="*/ 2147483647 h 358"/>
                <a:gd name="T12" fmla="*/ 2147483647 w 361"/>
                <a:gd name="T13" fmla="*/ 2147483647 h 358"/>
                <a:gd name="T14" fmla="*/ 2147483647 w 361"/>
                <a:gd name="T15" fmla="*/ 2147483647 h 358"/>
                <a:gd name="T16" fmla="*/ 2147483647 w 361"/>
                <a:gd name="T17" fmla="*/ 2147483647 h 358"/>
                <a:gd name="T18" fmla="*/ 2147483647 w 361"/>
                <a:gd name="T19" fmla="*/ 2147483647 h 358"/>
                <a:gd name="T20" fmla="*/ 2147483647 w 361"/>
                <a:gd name="T21" fmla="*/ 2147483647 h 358"/>
                <a:gd name="T22" fmla="*/ 2147483647 w 361"/>
                <a:gd name="T23" fmla="*/ 2147483647 h 358"/>
                <a:gd name="T24" fmla="*/ 2147483647 w 361"/>
                <a:gd name="T25" fmla="*/ 2147483647 h 358"/>
                <a:gd name="T26" fmla="*/ 2147483647 w 361"/>
                <a:gd name="T27" fmla="*/ 2147483647 h 358"/>
                <a:gd name="T28" fmla="*/ 2147483647 w 361"/>
                <a:gd name="T29" fmla="*/ 2147483647 h 358"/>
                <a:gd name="T30" fmla="*/ 2147483647 w 361"/>
                <a:gd name="T31" fmla="*/ 0 h 358"/>
                <a:gd name="T32" fmla="*/ 2147483647 w 361"/>
                <a:gd name="T33" fmla="*/ 2147483647 h 358"/>
                <a:gd name="T34" fmla="*/ 2147483647 w 361"/>
                <a:gd name="T35" fmla="*/ 2147483647 h 358"/>
                <a:gd name="T36" fmla="*/ 2147483647 w 361"/>
                <a:gd name="T37" fmla="*/ 2147483647 h 358"/>
                <a:gd name="T38" fmla="*/ 2147483647 w 361"/>
                <a:gd name="T39" fmla="*/ 2147483647 h 358"/>
                <a:gd name="T40" fmla="*/ 2147483647 w 361"/>
                <a:gd name="T41" fmla="*/ 2147483647 h 358"/>
                <a:gd name="T42" fmla="*/ 2147483647 w 361"/>
                <a:gd name="T43" fmla="*/ 2147483647 h 358"/>
                <a:gd name="T44" fmla="*/ 2147483647 w 361"/>
                <a:gd name="T45" fmla="*/ 2147483647 h 358"/>
                <a:gd name="T46" fmla="*/ 2147483647 w 361"/>
                <a:gd name="T47" fmla="*/ 2147483647 h 358"/>
                <a:gd name="T48" fmla="*/ 2147483647 w 361"/>
                <a:gd name="T49" fmla="*/ 2147483647 h 358"/>
                <a:gd name="T50" fmla="*/ 2147483647 w 361"/>
                <a:gd name="T51" fmla="*/ 2147483647 h 358"/>
                <a:gd name="T52" fmla="*/ 2147483647 w 361"/>
                <a:gd name="T53" fmla="*/ 2147483647 h 358"/>
                <a:gd name="T54" fmla="*/ 2147483647 w 361"/>
                <a:gd name="T55" fmla="*/ 2147483647 h 358"/>
                <a:gd name="T56" fmla="*/ 2147483647 w 361"/>
                <a:gd name="T57" fmla="*/ 2147483647 h 358"/>
                <a:gd name="T58" fmla="*/ 0 w 361"/>
                <a:gd name="T59" fmla="*/ 2147483647 h 358"/>
                <a:gd name="T60" fmla="*/ 0 w 361"/>
                <a:gd name="T61" fmla="*/ 2147483647 h 358"/>
                <a:gd name="T62" fmla="*/ 2147483647 w 361"/>
                <a:gd name="T63" fmla="*/ 2147483647 h 358"/>
                <a:gd name="T64" fmla="*/ 2147483647 w 361"/>
                <a:gd name="T65" fmla="*/ 2147483647 h 358"/>
                <a:gd name="T66" fmla="*/ 0 w 361"/>
                <a:gd name="T67" fmla="*/ 2147483647 h 358"/>
                <a:gd name="T68" fmla="*/ 0 w 361"/>
                <a:gd name="T69" fmla="*/ 2147483647 h 358"/>
                <a:gd name="T70" fmla="*/ 2147483647 w 361"/>
                <a:gd name="T71" fmla="*/ 2147483647 h 358"/>
                <a:gd name="T72" fmla="*/ 2147483647 w 361"/>
                <a:gd name="T73" fmla="*/ 2147483647 h 358"/>
                <a:gd name="T74" fmla="*/ 2147483647 w 361"/>
                <a:gd name="T75" fmla="*/ 2147483647 h 358"/>
                <a:gd name="T76" fmla="*/ 2147483647 w 361"/>
                <a:gd name="T77" fmla="*/ 2147483647 h 358"/>
                <a:gd name="T78" fmla="*/ 2147483647 w 361"/>
                <a:gd name="T79" fmla="*/ 2147483647 h 358"/>
                <a:gd name="T80" fmla="*/ 2147483647 w 361"/>
                <a:gd name="T81" fmla="*/ 2147483647 h 358"/>
                <a:gd name="T82" fmla="*/ 2147483647 w 361"/>
                <a:gd name="T83" fmla="*/ 2147483647 h 358"/>
                <a:gd name="T84" fmla="*/ 2147483647 w 361"/>
                <a:gd name="T85" fmla="*/ 2147483647 h 358"/>
                <a:gd name="T86" fmla="*/ 2147483647 w 361"/>
                <a:gd name="T87" fmla="*/ 2147483647 h 358"/>
                <a:gd name="T88" fmla="*/ 2147483647 w 361"/>
                <a:gd name="T89" fmla="*/ 2147483647 h 358"/>
                <a:gd name="T90" fmla="*/ 2147483647 w 361"/>
                <a:gd name="T91" fmla="*/ 2147483647 h 358"/>
                <a:gd name="T92" fmla="*/ 2147483647 w 361"/>
                <a:gd name="T93" fmla="*/ 2147483647 h 358"/>
                <a:gd name="T94" fmla="*/ 2147483647 w 361"/>
                <a:gd name="T95" fmla="*/ 2147483647 h 3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358"/>
                <a:gd name="T146" fmla="*/ 361 w 361"/>
                <a:gd name="T147" fmla="*/ 358 h 3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358">
                  <a:moveTo>
                    <a:pt x="361" y="140"/>
                  </a:moveTo>
                  <a:cubicBezTo>
                    <a:pt x="361" y="122"/>
                    <a:pt x="361" y="122"/>
                    <a:pt x="361" y="122"/>
                  </a:cubicBezTo>
                  <a:cubicBezTo>
                    <a:pt x="274" y="122"/>
                    <a:pt x="274" y="122"/>
                    <a:pt x="274" y="122"/>
                  </a:cubicBezTo>
                  <a:cubicBezTo>
                    <a:pt x="274" y="140"/>
                    <a:pt x="274" y="140"/>
                    <a:pt x="274" y="140"/>
                  </a:cubicBezTo>
                  <a:cubicBezTo>
                    <a:pt x="341" y="140"/>
                    <a:pt x="341" y="140"/>
                    <a:pt x="341" y="140"/>
                  </a:cubicBezTo>
                  <a:cubicBezTo>
                    <a:pt x="341" y="230"/>
                    <a:pt x="341" y="230"/>
                    <a:pt x="341" y="230"/>
                  </a:cubicBezTo>
                  <a:cubicBezTo>
                    <a:pt x="274" y="230"/>
                    <a:pt x="274" y="230"/>
                    <a:pt x="274" y="230"/>
                  </a:cubicBezTo>
                  <a:cubicBezTo>
                    <a:pt x="274" y="248"/>
                    <a:pt x="274" y="248"/>
                    <a:pt x="274" y="248"/>
                  </a:cubicBezTo>
                  <a:cubicBezTo>
                    <a:pt x="341" y="248"/>
                    <a:pt x="341" y="248"/>
                    <a:pt x="341" y="248"/>
                  </a:cubicBezTo>
                  <a:cubicBezTo>
                    <a:pt x="341" y="349"/>
                    <a:pt x="341" y="349"/>
                    <a:pt x="341" y="349"/>
                  </a:cubicBezTo>
                  <a:cubicBezTo>
                    <a:pt x="266" y="349"/>
                    <a:pt x="266" y="349"/>
                    <a:pt x="266" y="349"/>
                  </a:cubicBezTo>
                  <a:cubicBezTo>
                    <a:pt x="266" y="86"/>
                    <a:pt x="266" y="86"/>
                    <a:pt x="266" y="86"/>
                  </a:cubicBezTo>
                  <a:cubicBezTo>
                    <a:pt x="266" y="78"/>
                    <a:pt x="260" y="72"/>
                    <a:pt x="252" y="72"/>
                  </a:cubicBezTo>
                  <a:cubicBezTo>
                    <a:pt x="223" y="72"/>
                    <a:pt x="223" y="72"/>
                    <a:pt x="223" y="72"/>
                  </a:cubicBezTo>
                  <a:cubicBezTo>
                    <a:pt x="227" y="65"/>
                    <a:pt x="229" y="57"/>
                    <a:pt x="229" y="48"/>
                  </a:cubicBezTo>
                  <a:cubicBezTo>
                    <a:pt x="229" y="21"/>
                    <a:pt x="207" y="0"/>
                    <a:pt x="181" y="0"/>
                  </a:cubicBezTo>
                  <a:cubicBezTo>
                    <a:pt x="154" y="0"/>
                    <a:pt x="133" y="21"/>
                    <a:pt x="133" y="48"/>
                  </a:cubicBezTo>
                  <a:cubicBezTo>
                    <a:pt x="133" y="57"/>
                    <a:pt x="135" y="65"/>
                    <a:pt x="139" y="72"/>
                  </a:cubicBezTo>
                  <a:cubicBezTo>
                    <a:pt x="109" y="72"/>
                    <a:pt x="109" y="72"/>
                    <a:pt x="109" y="72"/>
                  </a:cubicBezTo>
                  <a:cubicBezTo>
                    <a:pt x="101" y="72"/>
                    <a:pt x="95" y="78"/>
                    <a:pt x="95" y="86"/>
                  </a:cubicBezTo>
                  <a:cubicBezTo>
                    <a:pt x="95" y="349"/>
                    <a:pt x="95" y="349"/>
                    <a:pt x="95" y="349"/>
                  </a:cubicBezTo>
                  <a:cubicBezTo>
                    <a:pt x="21" y="349"/>
                    <a:pt x="21" y="349"/>
                    <a:pt x="21" y="349"/>
                  </a:cubicBezTo>
                  <a:cubicBezTo>
                    <a:pt x="21" y="248"/>
                    <a:pt x="21" y="248"/>
                    <a:pt x="21" y="248"/>
                  </a:cubicBezTo>
                  <a:cubicBezTo>
                    <a:pt x="87" y="248"/>
                    <a:pt x="87" y="248"/>
                    <a:pt x="87" y="248"/>
                  </a:cubicBezTo>
                  <a:cubicBezTo>
                    <a:pt x="87" y="230"/>
                    <a:pt x="87" y="230"/>
                    <a:pt x="87" y="230"/>
                  </a:cubicBezTo>
                  <a:cubicBezTo>
                    <a:pt x="21" y="230"/>
                    <a:pt x="21" y="230"/>
                    <a:pt x="21" y="230"/>
                  </a:cubicBezTo>
                  <a:cubicBezTo>
                    <a:pt x="21" y="140"/>
                    <a:pt x="21" y="140"/>
                    <a:pt x="21" y="140"/>
                  </a:cubicBezTo>
                  <a:cubicBezTo>
                    <a:pt x="87" y="140"/>
                    <a:pt x="87" y="140"/>
                    <a:pt x="87" y="140"/>
                  </a:cubicBezTo>
                  <a:cubicBezTo>
                    <a:pt x="87" y="122"/>
                    <a:pt x="87" y="122"/>
                    <a:pt x="87" y="122"/>
                  </a:cubicBezTo>
                  <a:cubicBezTo>
                    <a:pt x="0" y="122"/>
                    <a:pt x="0" y="122"/>
                    <a:pt x="0" y="122"/>
                  </a:cubicBezTo>
                  <a:cubicBezTo>
                    <a:pt x="0" y="140"/>
                    <a:pt x="0" y="140"/>
                    <a:pt x="0" y="140"/>
                  </a:cubicBezTo>
                  <a:cubicBezTo>
                    <a:pt x="12" y="140"/>
                    <a:pt x="12" y="140"/>
                    <a:pt x="12" y="140"/>
                  </a:cubicBezTo>
                  <a:cubicBezTo>
                    <a:pt x="12" y="230"/>
                    <a:pt x="12" y="230"/>
                    <a:pt x="12" y="230"/>
                  </a:cubicBezTo>
                  <a:cubicBezTo>
                    <a:pt x="0" y="230"/>
                    <a:pt x="0" y="230"/>
                    <a:pt x="0" y="230"/>
                  </a:cubicBezTo>
                  <a:cubicBezTo>
                    <a:pt x="0" y="248"/>
                    <a:pt x="0" y="248"/>
                    <a:pt x="0" y="248"/>
                  </a:cubicBezTo>
                  <a:cubicBezTo>
                    <a:pt x="12" y="248"/>
                    <a:pt x="12" y="248"/>
                    <a:pt x="12" y="248"/>
                  </a:cubicBezTo>
                  <a:cubicBezTo>
                    <a:pt x="12" y="354"/>
                    <a:pt x="12" y="354"/>
                    <a:pt x="12" y="354"/>
                  </a:cubicBezTo>
                  <a:cubicBezTo>
                    <a:pt x="12" y="356"/>
                    <a:pt x="14" y="358"/>
                    <a:pt x="16" y="358"/>
                  </a:cubicBezTo>
                  <a:cubicBezTo>
                    <a:pt x="99" y="358"/>
                    <a:pt x="99" y="358"/>
                    <a:pt x="99" y="358"/>
                  </a:cubicBezTo>
                  <a:cubicBezTo>
                    <a:pt x="262" y="358"/>
                    <a:pt x="262" y="358"/>
                    <a:pt x="262" y="358"/>
                  </a:cubicBezTo>
                  <a:cubicBezTo>
                    <a:pt x="345" y="358"/>
                    <a:pt x="345" y="358"/>
                    <a:pt x="345" y="358"/>
                  </a:cubicBezTo>
                  <a:cubicBezTo>
                    <a:pt x="348" y="358"/>
                    <a:pt x="349" y="356"/>
                    <a:pt x="349" y="354"/>
                  </a:cubicBezTo>
                  <a:cubicBezTo>
                    <a:pt x="349" y="248"/>
                    <a:pt x="349" y="248"/>
                    <a:pt x="349" y="248"/>
                  </a:cubicBezTo>
                  <a:cubicBezTo>
                    <a:pt x="361" y="248"/>
                    <a:pt x="361" y="248"/>
                    <a:pt x="361" y="248"/>
                  </a:cubicBezTo>
                  <a:cubicBezTo>
                    <a:pt x="361" y="230"/>
                    <a:pt x="361" y="230"/>
                    <a:pt x="361" y="230"/>
                  </a:cubicBezTo>
                  <a:cubicBezTo>
                    <a:pt x="349" y="230"/>
                    <a:pt x="349" y="230"/>
                    <a:pt x="349" y="230"/>
                  </a:cubicBezTo>
                  <a:cubicBezTo>
                    <a:pt x="349" y="140"/>
                    <a:pt x="349" y="140"/>
                    <a:pt x="349" y="140"/>
                  </a:cubicBezTo>
                  <a:lnTo>
                    <a:pt x="361" y="1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20" name="Freeform 120"/>
            <p:cNvSpPr>
              <a:spLocks/>
            </p:cNvSpPr>
            <p:nvPr/>
          </p:nvSpPr>
          <p:spPr bwMode="auto">
            <a:xfrm>
              <a:off x="4040188"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3" y="29"/>
                  </a:moveTo>
                  <a:cubicBezTo>
                    <a:pt x="6" y="29"/>
                    <a:pt x="6" y="29"/>
                    <a:pt x="6" y="29"/>
                  </a:cubicBezTo>
                  <a:cubicBezTo>
                    <a:pt x="3" y="29"/>
                    <a:pt x="0" y="26"/>
                    <a:pt x="0" y="23"/>
                  </a:cubicBezTo>
                  <a:cubicBezTo>
                    <a:pt x="0" y="5"/>
                    <a:pt x="0" y="5"/>
                    <a:pt x="0" y="5"/>
                  </a:cubicBezTo>
                  <a:cubicBezTo>
                    <a:pt x="0" y="2"/>
                    <a:pt x="3" y="0"/>
                    <a:pt x="6" y="0"/>
                  </a:cubicBezTo>
                  <a:cubicBezTo>
                    <a:pt x="23" y="0"/>
                    <a:pt x="23" y="0"/>
                    <a:pt x="23" y="0"/>
                  </a:cubicBezTo>
                  <a:cubicBezTo>
                    <a:pt x="27" y="0"/>
                    <a:pt x="29" y="2"/>
                    <a:pt x="29" y="5"/>
                  </a:cubicBezTo>
                  <a:cubicBezTo>
                    <a:pt x="29" y="23"/>
                    <a:pt x="29" y="23"/>
                    <a:pt x="29" y="23"/>
                  </a:cubicBezTo>
                  <a:cubicBezTo>
                    <a:pt x="29" y="26"/>
                    <a:pt x="27" y="29"/>
                    <a:pt x="23"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21" name="Freeform 121"/>
            <p:cNvSpPr>
              <a:spLocks/>
            </p:cNvSpPr>
            <p:nvPr/>
          </p:nvSpPr>
          <p:spPr bwMode="auto">
            <a:xfrm>
              <a:off x="4040188" y="2517776"/>
              <a:ext cx="61912" cy="61913"/>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0 w 29"/>
                <a:gd name="T9" fmla="*/ 2147483647 h 29"/>
                <a:gd name="T10" fmla="*/ 0 w 29"/>
                <a:gd name="T11" fmla="*/ 2147483647 h 29"/>
                <a:gd name="T12" fmla="*/ 2147483647 w 29"/>
                <a:gd name="T13" fmla="*/ 0 h 29"/>
                <a:gd name="T14" fmla="*/ 2147483647 w 29"/>
                <a:gd name="T15" fmla="*/ 0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9" y="6"/>
                  </a:moveTo>
                  <a:cubicBezTo>
                    <a:pt x="29" y="24"/>
                    <a:pt x="29" y="24"/>
                    <a:pt x="29" y="24"/>
                  </a:cubicBezTo>
                  <a:cubicBezTo>
                    <a:pt x="29" y="27"/>
                    <a:pt x="27" y="29"/>
                    <a:pt x="23" y="29"/>
                  </a:cubicBezTo>
                  <a:cubicBezTo>
                    <a:pt x="6" y="29"/>
                    <a:pt x="6" y="29"/>
                    <a:pt x="6" y="29"/>
                  </a:cubicBezTo>
                  <a:cubicBezTo>
                    <a:pt x="3" y="29"/>
                    <a:pt x="0" y="27"/>
                    <a:pt x="0" y="24"/>
                  </a:cubicBezTo>
                  <a:cubicBezTo>
                    <a:pt x="0" y="6"/>
                    <a:pt x="0" y="6"/>
                    <a:pt x="0" y="6"/>
                  </a:cubicBezTo>
                  <a:cubicBezTo>
                    <a:pt x="0" y="3"/>
                    <a:pt x="3" y="0"/>
                    <a:pt x="6" y="0"/>
                  </a:cubicBezTo>
                  <a:cubicBezTo>
                    <a:pt x="23" y="0"/>
                    <a:pt x="23" y="0"/>
                    <a:pt x="23" y="0"/>
                  </a:cubicBezTo>
                  <a:cubicBezTo>
                    <a:pt x="27" y="0"/>
                    <a:pt x="29" y="3"/>
                    <a:pt x="29"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22" name="Freeform 122"/>
            <p:cNvSpPr>
              <a:spLocks/>
            </p:cNvSpPr>
            <p:nvPr/>
          </p:nvSpPr>
          <p:spPr bwMode="auto">
            <a:xfrm>
              <a:off x="4040188"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3" y="29"/>
                  </a:moveTo>
                  <a:cubicBezTo>
                    <a:pt x="6" y="29"/>
                    <a:pt x="6" y="29"/>
                    <a:pt x="6" y="29"/>
                  </a:cubicBezTo>
                  <a:cubicBezTo>
                    <a:pt x="3" y="29"/>
                    <a:pt x="0" y="27"/>
                    <a:pt x="0" y="23"/>
                  </a:cubicBezTo>
                  <a:cubicBezTo>
                    <a:pt x="0" y="6"/>
                    <a:pt x="0" y="6"/>
                    <a:pt x="0" y="6"/>
                  </a:cubicBezTo>
                  <a:cubicBezTo>
                    <a:pt x="0" y="3"/>
                    <a:pt x="3" y="0"/>
                    <a:pt x="6" y="0"/>
                  </a:cubicBezTo>
                  <a:cubicBezTo>
                    <a:pt x="23" y="0"/>
                    <a:pt x="23" y="0"/>
                    <a:pt x="23" y="0"/>
                  </a:cubicBezTo>
                  <a:cubicBezTo>
                    <a:pt x="27" y="0"/>
                    <a:pt x="29" y="3"/>
                    <a:pt x="29" y="6"/>
                  </a:cubicBezTo>
                  <a:cubicBezTo>
                    <a:pt x="29" y="23"/>
                    <a:pt x="29" y="23"/>
                    <a:pt x="29" y="23"/>
                  </a:cubicBezTo>
                  <a:cubicBezTo>
                    <a:pt x="29" y="27"/>
                    <a:pt x="27" y="29"/>
                    <a:pt x="23"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23" name="Freeform 123"/>
            <p:cNvSpPr>
              <a:spLocks/>
            </p:cNvSpPr>
            <p:nvPr/>
          </p:nvSpPr>
          <p:spPr bwMode="auto">
            <a:xfrm>
              <a:off x="4144963" y="2517776"/>
              <a:ext cx="61912" cy="61913"/>
            </a:xfrm>
            <a:custGeom>
              <a:avLst/>
              <a:gdLst>
                <a:gd name="T0" fmla="*/ 0 w 29"/>
                <a:gd name="T1" fmla="*/ 2147483647 h 29"/>
                <a:gd name="T2" fmla="*/ 2147483647 w 29"/>
                <a:gd name="T3" fmla="*/ 0 h 29"/>
                <a:gd name="T4" fmla="*/ 2147483647 w 29"/>
                <a:gd name="T5" fmla="*/ 0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0 w 29"/>
                <a:gd name="T15" fmla="*/ 2147483647 h 29"/>
                <a:gd name="T16" fmla="*/ 0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0" y="6"/>
                  </a:moveTo>
                  <a:cubicBezTo>
                    <a:pt x="0" y="3"/>
                    <a:pt x="3" y="0"/>
                    <a:pt x="6" y="0"/>
                  </a:cubicBezTo>
                  <a:cubicBezTo>
                    <a:pt x="24" y="0"/>
                    <a:pt x="24" y="0"/>
                    <a:pt x="24" y="0"/>
                  </a:cubicBezTo>
                  <a:cubicBezTo>
                    <a:pt x="27" y="0"/>
                    <a:pt x="29" y="3"/>
                    <a:pt x="29" y="6"/>
                  </a:cubicBezTo>
                  <a:cubicBezTo>
                    <a:pt x="29" y="24"/>
                    <a:pt x="29" y="24"/>
                    <a:pt x="29" y="24"/>
                  </a:cubicBezTo>
                  <a:cubicBezTo>
                    <a:pt x="29" y="27"/>
                    <a:pt x="27" y="29"/>
                    <a:pt x="24" y="29"/>
                  </a:cubicBezTo>
                  <a:cubicBezTo>
                    <a:pt x="6" y="29"/>
                    <a:pt x="6" y="29"/>
                    <a:pt x="6" y="29"/>
                  </a:cubicBezTo>
                  <a:cubicBezTo>
                    <a:pt x="3" y="29"/>
                    <a:pt x="0" y="27"/>
                    <a:pt x="0" y="24"/>
                  </a:cubicBez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24" name="Freeform 124"/>
            <p:cNvSpPr>
              <a:spLocks/>
            </p:cNvSpPr>
            <p:nvPr/>
          </p:nvSpPr>
          <p:spPr bwMode="auto">
            <a:xfrm>
              <a:off x="4144963"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6"/>
                    <a:pt x="0" y="23"/>
                  </a:cubicBezTo>
                  <a:cubicBezTo>
                    <a:pt x="0" y="5"/>
                    <a:pt x="0" y="5"/>
                    <a:pt x="0" y="5"/>
                  </a:cubicBezTo>
                  <a:cubicBezTo>
                    <a:pt x="0" y="2"/>
                    <a:pt x="3" y="0"/>
                    <a:pt x="6" y="0"/>
                  </a:cubicBezTo>
                  <a:cubicBezTo>
                    <a:pt x="24" y="0"/>
                    <a:pt x="24" y="0"/>
                    <a:pt x="24" y="0"/>
                  </a:cubicBezTo>
                  <a:cubicBezTo>
                    <a:pt x="27" y="0"/>
                    <a:pt x="29" y="2"/>
                    <a:pt x="29" y="5"/>
                  </a:cubicBezTo>
                  <a:cubicBezTo>
                    <a:pt x="29" y="23"/>
                    <a:pt x="29" y="23"/>
                    <a:pt x="29" y="23"/>
                  </a:cubicBezTo>
                  <a:cubicBezTo>
                    <a:pt x="29" y="26"/>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25" name="Freeform 125"/>
            <p:cNvSpPr>
              <a:spLocks/>
            </p:cNvSpPr>
            <p:nvPr/>
          </p:nvSpPr>
          <p:spPr bwMode="auto">
            <a:xfrm>
              <a:off x="4144963"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7"/>
                    <a:pt x="0" y="23"/>
                  </a:cubicBezTo>
                  <a:cubicBezTo>
                    <a:pt x="0" y="6"/>
                    <a:pt x="0" y="6"/>
                    <a:pt x="0" y="6"/>
                  </a:cubicBezTo>
                  <a:cubicBezTo>
                    <a:pt x="0" y="3"/>
                    <a:pt x="3" y="0"/>
                    <a:pt x="6" y="0"/>
                  </a:cubicBezTo>
                  <a:cubicBezTo>
                    <a:pt x="24" y="0"/>
                    <a:pt x="24" y="0"/>
                    <a:pt x="24" y="0"/>
                  </a:cubicBezTo>
                  <a:cubicBezTo>
                    <a:pt x="27" y="0"/>
                    <a:pt x="29" y="3"/>
                    <a:pt x="29" y="6"/>
                  </a:cubicBezTo>
                  <a:cubicBezTo>
                    <a:pt x="29" y="23"/>
                    <a:pt x="29" y="23"/>
                    <a:pt x="29" y="23"/>
                  </a:cubicBezTo>
                  <a:cubicBezTo>
                    <a:pt x="29" y="27"/>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26" name="Freeform 126"/>
            <p:cNvSpPr>
              <a:spLocks/>
            </p:cNvSpPr>
            <p:nvPr/>
          </p:nvSpPr>
          <p:spPr bwMode="auto">
            <a:xfrm>
              <a:off x="4248150" y="2517776"/>
              <a:ext cx="61912" cy="61913"/>
            </a:xfrm>
            <a:custGeom>
              <a:avLst/>
              <a:gdLst>
                <a:gd name="T0" fmla="*/ 0 w 29"/>
                <a:gd name="T1" fmla="*/ 2147483647 h 29"/>
                <a:gd name="T2" fmla="*/ 2147483647 w 29"/>
                <a:gd name="T3" fmla="*/ 0 h 29"/>
                <a:gd name="T4" fmla="*/ 2147483647 w 29"/>
                <a:gd name="T5" fmla="*/ 0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0 w 29"/>
                <a:gd name="T15" fmla="*/ 2147483647 h 29"/>
                <a:gd name="T16" fmla="*/ 0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0" y="6"/>
                  </a:moveTo>
                  <a:cubicBezTo>
                    <a:pt x="0" y="3"/>
                    <a:pt x="3" y="0"/>
                    <a:pt x="6" y="0"/>
                  </a:cubicBezTo>
                  <a:cubicBezTo>
                    <a:pt x="24" y="0"/>
                    <a:pt x="24" y="0"/>
                    <a:pt x="24" y="0"/>
                  </a:cubicBezTo>
                  <a:cubicBezTo>
                    <a:pt x="27" y="0"/>
                    <a:pt x="29" y="3"/>
                    <a:pt x="29" y="6"/>
                  </a:cubicBezTo>
                  <a:cubicBezTo>
                    <a:pt x="29" y="24"/>
                    <a:pt x="29" y="24"/>
                    <a:pt x="29" y="24"/>
                  </a:cubicBezTo>
                  <a:cubicBezTo>
                    <a:pt x="29" y="27"/>
                    <a:pt x="27" y="29"/>
                    <a:pt x="24" y="29"/>
                  </a:cubicBezTo>
                  <a:cubicBezTo>
                    <a:pt x="6" y="29"/>
                    <a:pt x="6" y="29"/>
                    <a:pt x="6" y="29"/>
                  </a:cubicBezTo>
                  <a:cubicBezTo>
                    <a:pt x="3" y="29"/>
                    <a:pt x="0" y="27"/>
                    <a:pt x="0" y="24"/>
                  </a:cubicBez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27" name="Freeform 127"/>
            <p:cNvSpPr>
              <a:spLocks/>
            </p:cNvSpPr>
            <p:nvPr/>
          </p:nvSpPr>
          <p:spPr bwMode="auto">
            <a:xfrm>
              <a:off x="4248150"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6"/>
                    <a:pt x="0" y="23"/>
                  </a:cubicBezTo>
                  <a:cubicBezTo>
                    <a:pt x="0" y="5"/>
                    <a:pt x="0" y="5"/>
                    <a:pt x="0" y="5"/>
                  </a:cubicBezTo>
                  <a:cubicBezTo>
                    <a:pt x="0" y="2"/>
                    <a:pt x="3" y="0"/>
                    <a:pt x="6" y="0"/>
                  </a:cubicBezTo>
                  <a:cubicBezTo>
                    <a:pt x="24" y="0"/>
                    <a:pt x="24" y="0"/>
                    <a:pt x="24" y="0"/>
                  </a:cubicBezTo>
                  <a:cubicBezTo>
                    <a:pt x="27" y="0"/>
                    <a:pt x="29" y="2"/>
                    <a:pt x="29" y="5"/>
                  </a:cubicBezTo>
                  <a:cubicBezTo>
                    <a:pt x="29" y="23"/>
                    <a:pt x="29" y="23"/>
                    <a:pt x="29" y="23"/>
                  </a:cubicBezTo>
                  <a:cubicBezTo>
                    <a:pt x="29" y="26"/>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28" name="Freeform 128"/>
            <p:cNvSpPr>
              <a:spLocks/>
            </p:cNvSpPr>
            <p:nvPr/>
          </p:nvSpPr>
          <p:spPr bwMode="auto">
            <a:xfrm>
              <a:off x="4248150"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7"/>
                    <a:pt x="0" y="23"/>
                  </a:cubicBezTo>
                  <a:cubicBezTo>
                    <a:pt x="0" y="6"/>
                    <a:pt x="0" y="6"/>
                    <a:pt x="0" y="6"/>
                  </a:cubicBezTo>
                  <a:cubicBezTo>
                    <a:pt x="0" y="3"/>
                    <a:pt x="3" y="0"/>
                    <a:pt x="6" y="0"/>
                  </a:cubicBezTo>
                  <a:cubicBezTo>
                    <a:pt x="24" y="0"/>
                    <a:pt x="24" y="0"/>
                    <a:pt x="24" y="0"/>
                  </a:cubicBezTo>
                  <a:cubicBezTo>
                    <a:pt x="27" y="0"/>
                    <a:pt x="29" y="3"/>
                    <a:pt x="29" y="6"/>
                  </a:cubicBezTo>
                  <a:cubicBezTo>
                    <a:pt x="29" y="23"/>
                    <a:pt x="29" y="23"/>
                    <a:pt x="29" y="23"/>
                  </a:cubicBezTo>
                  <a:cubicBezTo>
                    <a:pt x="29" y="27"/>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29" name="Freeform 129"/>
            <p:cNvSpPr>
              <a:spLocks/>
            </p:cNvSpPr>
            <p:nvPr/>
          </p:nvSpPr>
          <p:spPr bwMode="auto">
            <a:xfrm>
              <a:off x="4083050" y="2635251"/>
              <a:ext cx="187325" cy="190500"/>
            </a:xfrm>
            <a:custGeom>
              <a:avLst/>
              <a:gdLst>
                <a:gd name="T0" fmla="*/ 0 w 88"/>
                <a:gd name="T1" fmla="*/ 2147483647 h 90"/>
                <a:gd name="T2" fmla="*/ 2147483647 w 88"/>
                <a:gd name="T3" fmla="*/ 0 h 90"/>
                <a:gd name="T4" fmla="*/ 2147483647 w 88"/>
                <a:gd name="T5" fmla="*/ 0 h 90"/>
                <a:gd name="T6" fmla="*/ 2147483647 w 88"/>
                <a:gd name="T7" fmla="*/ 2147483647 h 90"/>
                <a:gd name="T8" fmla="*/ 2147483647 w 88"/>
                <a:gd name="T9" fmla="*/ 2147483647 h 90"/>
                <a:gd name="T10" fmla="*/ 0 w 88"/>
                <a:gd name="T11" fmla="*/ 2147483647 h 90"/>
                <a:gd name="T12" fmla="*/ 0 w 88"/>
                <a:gd name="T13" fmla="*/ 2147483647 h 90"/>
                <a:gd name="T14" fmla="*/ 0 60000 65536"/>
                <a:gd name="T15" fmla="*/ 0 60000 65536"/>
                <a:gd name="T16" fmla="*/ 0 60000 65536"/>
                <a:gd name="T17" fmla="*/ 0 60000 65536"/>
                <a:gd name="T18" fmla="*/ 0 60000 65536"/>
                <a:gd name="T19" fmla="*/ 0 60000 65536"/>
                <a:gd name="T20" fmla="*/ 0 60000 65536"/>
                <a:gd name="T21" fmla="*/ 0 w 88"/>
                <a:gd name="T22" fmla="*/ 0 h 90"/>
                <a:gd name="T23" fmla="*/ 88 w 88"/>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90">
                  <a:moveTo>
                    <a:pt x="0" y="10"/>
                  </a:moveTo>
                  <a:cubicBezTo>
                    <a:pt x="0" y="4"/>
                    <a:pt x="4" y="0"/>
                    <a:pt x="10" y="0"/>
                  </a:cubicBezTo>
                  <a:cubicBezTo>
                    <a:pt x="78" y="0"/>
                    <a:pt x="78" y="0"/>
                    <a:pt x="78" y="0"/>
                  </a:cubicBezTo>
                  <a:cubicBezTo>
                    <a:pt x="83" y="0"/>
                    <a:pt x="88" y="4"/>
                    <a:pt x="88" y="10"/>
                  </a:cubicBezTo>
                  <a:cubicBezTo>
                    <a:pt x="88" y="90"/>
                    <a:pt x="88" y="90"/>
                    <a:pt x="88" y="90"/>
                  </a:cubicBezTo>
                  <a:cubicBezTo>
                    <a:pt x="0" y="90"/>
                    <a:pt x="0" y="90"/>
                    <a:pt x="0" y="90"/>
                  </a:cubicBezTo>
                  <a:lnTo>
                    <a:pt x="0"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30" name="Oval 130"/>
            <p:cNvSpPr>
              <a:spLocks noChangeArrowheads="1"/>
            </p:cNvSpPr>
            <p:nvPr/>
          </p:nvSpPr>
          <p:spPr bwMode="auto">
            <a:xfrm>
              <a:off x="4092575" y="2101851"/>
              <a:ext cx="166687" cy="1682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31" name="Rectangle 131"/>
            <p:cNvSpPr>
              <a:spLocks noChangeArrowheads="1"/>
            </p:cNvSpPr>
            <p:nvPr/>
          </p:nvSpPr>
          <p:spPr bwMode="auto">
            <a:xfrm>
              <a:off x="4384675" y="2422526"/>
              <a:ext cx="104775" cy="3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32" name="Rectangle 132"/>
            <p:cNvSpPr>
              <a:spLocks noChangeArrowheads="1"/>
            </p:cNvSpPr>
            <p:nvPr/>
          </p:nvSpPr>
          <p:spPr bwMode="auto">
            <a:xfrm>
              <a:off x="4384675" y="2497138"/>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33" name="Rectangle 133"/>
            <p:cNvSpPr>
              <a:spLocks noChangeArrowheads="1"/>
            </p:cNvSpPr>
            <p:nvPr/>
          </p:nvSpPr>
          <p:spPr bwMode="auto">
            <a:xfrm>
              <a:off x="4384675" y="2654301"/>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34" name="Rectangle 134"/>
            <p:cNvSpPr>
              <a:spLocks noChangeArrowheads="1"/>
            </p:cNvSpPr>
            <p:nvPr/>
          </p:nvSpPr>
          <p:spPr bwMode="auto">
            <a:xfrm>
              <a:off x="4384675" y="2728913"/>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35" name="Rectangle 135"/>
            <p:cNvSpPr>
              <a:spLocks noChangeArrowheads="1"/>
            </p:cNvSpPr>
            <p:nvPr/>
          </p:nvSpPr>
          <p:spPr bwMode="auto">
            <a:xfrm>
              <a:off x="3862388" y="2422526"/>
              <a:ext cx="104775" cy="3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36" name="Rectangle 136"/>
            <p:cNvSpPr>
              <a:spLocks noChangeArrowheads="1"/>
            </p:cNvSpPr>
            <p:nvPr/>
          </p:nvSpPr>
          <p:spPr bwMode="auto">
            <a:xfrm>
              <a:off x="3862388" y="2497138"/>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37" name="Rectangle 137"/>
            <p:cNvSpPr>
              <a:spLocks noChangeArrowheads="1"/>
            </p:cNvSpPr>
            <p:nvPr/>
          </p:nvSpPr>
          <p:spPr bwMode="auto">
            <a:xfrm>
              <a:off x="3862388" y="2654301"/>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38" name="Rectangle 138"/>
            <p:cNvSpPr>
              <a:spLocks noChangeArrowheads="1"/>
            </p:cNvSpPr>
            <p:nvPr/>
          </p:nvSpPr>
          <p:spPr bwMode="auto">
            <a:xfrm>
              <a:off x="3862388" y="2728913"/>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3939" name="Freeform 139"/>
            <p:cNvSpPr>
              <a:spLocks/>
            </p:cNvSpPr>
            <p:nvPr/>
          </p:nvSpPr>
          <p:spPr bwMode="auto">
            <a:xfrm>
              <a:off x="4117975" y="2130426"/>
              <a:ext cx="115887" cy="114300"/>
            </a:xfrm>
            <a:custGeom>
              <a:avLst/>
              <a:gdLst>
                <a:gd name="T0" fmla="*/ 2147483647 w 73"/>
                <a:gd name="T1" fmla="*/ 2147483647 h 72"/>
                <a:gd name="T2" fmla="*/ 2147483647 w 73"/>
                <a:gd name="T3" fmla="*/ 2147483647 h 72"/>
                <a:gd name="T4" fmla="*/ 2147483647 w 73"/>
                <a:gd name="T5" fmla="*/ 2147483647 h 72"/>
                <a:gd name="T6" fmla="*/ 2147483647 w 73"/>
                <a:gd name="T7" fmla="*/ 2147483647 h 72"/>
                <a:gd name="T8" fmla="*/ 2147483647 w 73"/>
                <a:gd name="T9" fmla="*/ 2147483647 h 72"/>
                <a:gd name="T10" fmla="*/ 2147483647 w 73"/>
                <a:gd name="T11" fmla="*/ 2147483647 h 72"/>
                <a:gd name="T12" fmla="*/ 2147483647 w 73"/>
                <a:gd name="T13" fmla="*/ 0 h 72"/>
                <a:gd name="T14" fmla="*/ 2147483647 w 73"/>
                <a:gd name="T15" fmla="*/ 0 h 72"/>
                <a:gd name="T16" fmla="*/ 2147483647 w 73"/>
                <a:gd name="T17" fmla="*/ 2147483647 h 72"/>
                <a:gd name="T18" fmla="*/ 0 w 73"/>
                <a:gd name="T19" fmla="*/ 2147483647 h 72"/>
                <a:gd name="T20" fmla="*/ 0 w 73"/>
                <a:gd name="T21" fmla="*/ 2147483647 h 72"/>
                <a:gd name="T22" fmla="*/ 2147483647 w 73"/>
                <a:gd name="T23" fmla="*/ 2147483647 h 72"/>
                <a:gd name="T24" fmla="*/ 2147483647 w 73"/>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72"/>
                <a:gd name="T41" fmla="*/ 73 w 73"/>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72">
                  <a:moveTo>
                    <a:pt x="25" y="72"/>
                  </a:moveTo>
                  <a:lnTo>
                    <a:pt x="49" y="72"/>
                  </a:lnTo>
                  <a:lnTo>
                    <a:pt x="49" y="48"/>
                  </a:lnTo>
                  <a:lnTo>
                    <a:pt x="73" y="48"/>
                  </a:lnTo>
                  <a:lnTo>
                    <a:pt x="73" y="24"/>
                  </a:lnTo>
                  <a:lnTo>
                    <a:pt x="49" y="24"/>
                  </a:lnTo>
                  <a:lnTo>
                    <a:pt x="49" y="0"/>
                  </a:lnTo>
                  <a:lnTo>
                    <a:pt x="25" y="0"/>
                  </a:lnTo>
                  <a:lnTo>
                    <a:pt x="25" y="24"/>
                  </a:lnTo>
                  <a:lnTo>
                    <a:pt x="0" y="24"/>
                  </a:lnTo>
                  <a:lnTo>
                    <a:pt x="0" y="48"/>
                  </a:lnTo>
                  <a:lnTo>
                    <a:pt x="25" y="48"/>
                  </a:lnTo>
                  <a:lnTo>
                    <a:pt x="25" y="72"/>
                  </a:lnTo>
                  <a:close/>
                </a:path>
              </a:pathLst>
            </a:custGeom>
            <a:solidFill>
              <a:srgbClr val="FC1D2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63898" name="Groupe 235"/>
          <p:cNvGrpSpPr>
            <a:grpSpLocks/>
          </p:cNvGrpSpPr>
          <p:nvPr/>
        </p:nvGrpSpPr>
        <p:grpSpPr bwMode="auto">
          <a:xfrm>
            <a:off x="2442633" y="2114551"/>
            <a:ext cx="442384" cy="444500"/>
            <a:chOff x="2824163" y="1403351"/>
            <a:chExt cx="331787" cy="333375"/>
          </a:xfrm>
        </p:grpSpPr>
        <p:sp>
          <p:nvSpPr>
            <p:cNvPr id="163915" name="Freeform 5"/>
            <p:cNvSpPr>
              <a:spLocks/>
            </p:cNvSpPr>
            <p:nvPr/>
          </p:nvSpPr>
          <p:spPr bwMode="auto">
            <a:xfrm>
              <a:off x="2992438" y="1403351"/>
              <a:ext cx="163512" cy="163513"/>
            </a:xfrm>
            <a:custGeom>
              <a:avLst/>
              <a:gdLst>
                <a:gd name="T0" fmla="*/ 2147483647 w 77"/>
                <a:gd name="T1" fmla="*/ 2147483647 h 77"/>
                <a:gd name="T2" fmla="*/ 2147483647 w 77"/>
                <a:gd name="T3" fmla="*/ 2147483647 h 77"/>
                <a:gd name="T4" fmla="*/ 0 w 77"/>
                <a:gd name="T5" fmla="*/ 2147483647 h 77"/>
                <a:gd name="T6" fmla="*/ 0 w 77"/>
                <a:gd name="T7" fmla="*/ 2147483647 h 77"/>
                <a:gd name="T8" fmla="*/ 2147483647 w 77"/>
                <a:gd name="T9" fmla="*/ 2147483647 h 77"/>
                <a:gd name="T10" fmla="*/ 2147483647 w 77"/>
                <a:gd name="T11" fmla="*/ 2147483647 h 77"/>
                <a:gd name="T12" fmla="*/ 2147483647 w 77"/>
                <a:gd name="T13" fmla="*/ 2147483647 h 77"/>
                <a:gd name="T14" fmla="*/ 2147483647 w 77"/>
                <a:gd name="T15" fmla="*/ 2147483647 h 77"/>
                <a:gd name="T16" fmla="*/ 2147483647 w 77"/>
                <a:gd name="T17" fmla="*/ 2147483647 h 77"/>
                <a:gd name="T18" fmla="*/ 2147483647 w 77"/>
                <a:gd name="T19" fmla="*/ 2147483647 h 77"/>
                <a:gd name="T20" fmla="*/ 2147483647 w 77"/>
                <a:gd name="T21" fmla="*/ 2147483647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77"/>
                <a:gd name="T35" fmla="*/ 77 w 77"/>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77">
                  <a:moveTo>
                    <a:pt x="52" y="25"/>
                  </a:moveTo>
                  <a:cubicBezTo>
                    <a:pt x="39" y="12"/>
                    <a:pt x="23" y="4"/>
                    <a:pt x="6" y="1"/>
                  </a:cubicBezTo>
                  <a:cubicBezTo>
                    <a:pt x="3" y="0"/>
                    <a:pt x="0" y="2"/>
                    <a:pt x="0" y="6"/>
                  </a:cubicBezTo>
                  <a:cubicBezTo>
                    <a:pt x="0" y="6"/>
                    <a:pt x="0" y="6"/>
                    <a:pt x="0" y="6"/>
                  </a:cubicBezTo>
                  <a:cubicBezTo>
                    <a:pt x="0" y="8"/>
                    <a:pt x="2" y="10"/>
                    <a:pt x="4" y="10"/>
                  </a:cubicBezTo>
                  <a:cubicBezTo>
                    <a:pt x="19" y="13"/>
                    <a:pt x="34" y="21"/>
                    <a:pt x="45" y="32"/>
                  </a:cubicBezTo>
                  <a:cubicBezTo>
                    <a:pt x="57" y="44"/>
                    <a:pt x="64" y="58"/>
                    <a:pt x="67" y="73"/>
                  </a:cubicBezTo>
                  <a:cubicBezTo>
                    <a:pt x="68" y="75"/>
                    <a:pt x="69" y="77"/>
                    <a:pt x="72" y="77"/>
                  </a:cubicBezTo>
                  <a:cubicBezTo>
                    <a:pt x="72" y="77"/>
                    <a:pt x="72" y="77"/>
                    <a:pt x="72" y="77"/>
                  </a:cubicBezTo>
                  <a:cubicBezTo>
                    <a:pt x="75" y="77"/>
                    <a:pt x="77" y="75"/>
                    <a:pt x="77" y="71"/>
                  </a:cubicBezTo>
                  <a:cubicBezTo>
                    <a:pt x="74" y="54"/>
                    <a:pt x="65" y="38"/>
                    <a:pt x="52"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16" name="Freeform 6"/>
            <p:cNvSpPr>
              <a:spLocks/>
            </p:cNvSpPr>
            <p:nvPr/>
          </p:nvSpPr>
          <p:spPr bwMode="auto">
            <a:xfrm>
              <a:off x="2994025" y="1446213"/>
              <a:ext cx="119062" cy="119063"/>
            </a:xfrm>
            <a:custGeom>
              <a:avLst/>
              <a:gdLst>
                <a:gd name="T0" fmla="*/ 2147483647 w 56"/>
                <a:gd name="T1" fmla="*/ 2147483647 h 56"/>
                <a:gd name="T2" fmla="*/ 2147483647 w 56"/>
                <a:gd name="T3" fmla="*/ 2147483647 h 56"/>
                <a:gd name="T4" fmla="*/ 2147483647 w 56"/>
                <a:gd name="T5" fmla="*/ 2147483647 h 56"/>
                <a:gd name="T6" fmla="*/ 2147483647 w 56"/>
                <a:gd name="T7" fmla="*/ 2147483647 h 56"/>
                <a:gd name="T8" fmla="*/ 2147483647 w 56"/>
                <a:gd name="T9" fmla="*/ 2147483647 h 56"/>
                <a:gd name="T10" fmla="*/ 2147483647 w 56"/>
                <a:gd name="T11" fmla="*/ 2147483647 h 56"/>
                <a:gd name="T12" fmla="*/ 2147483647 w 56"/>
                <a:gd name="T13" fmla="*/ 2147483647 h 56"/>
                <a:gd name="T14" fmla="*/ 2147483647 w 56"/>
                <a:gd name="T15" fmla="*/ 2147483647 h 56"/>
                <a:gd name="T16" fmla="*/ 2147483647 w 56"/>
                <a:gd name="T17" fmla="*/ 2147483647 h 56"/>
                <a:gd name="T18" fmla="*/ 2147483647 w 56"/>
                <a:gd name="T19" fmla="*/ 2147483647 h 56"/>
                <a:gd name="T20" fmla="*/ 2147483647 w 56"/>
                <a:gd name="T21" fmla="*/ 2147483647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56"/>
                <a:gd name="T35" fmla="*/ 56 w 56"/>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56">
                  <a:moveTo>
                    <a:pt x="1" y="6"/>
                  </a:moveTo>
                  <a:cubicBezTo>
                    <a:pt x="1" y="6"/>
                    <a:pt x="1" y="6"/>
                    <a:pt x="1" y="6"/>
                  </a:cubicBezTo>
                  <a:cubicBezTo>
                    <a:pt x="1" y="8"/>
                    <a:pt x="2" y="10"/>
                    <a:pt x="4" y="11"/>
                  </a:cubicBezTo>
                  <a:cubicBezTo>
                    <a:pt x="14" y="13"/>
                    <a:pt x="23" y="19"/>
                    <a:pt x="30" y="26"/>
                  </a:cubicBezTo>
                  <a:cubicBezTo>
                    <a:pt x="38" y="34"/>
                    <a:pt x="43" y="43"/>
                    <a:pt x="46" y="52"/>
                  </a:cubicBezTo>
                  <a:cubicBezTo>
                    <a:pt x="46" y="54"/>
                    <a:pt x="48" y="56"/>
                    <a:pt x="50" y="56"/>
                  </a:cubicBezTo>
                  <a:cubicBezTo>
                    <a:pt x="50" y="56"/>
                    <a:pt x="50" y="56"/>
                    <a:pt x="50" y="56"/>
                  </a:cubicBezTo>
                  <a:cubicBezTo>
                    <a:pt x="54" y="56"/>
                    <a:pt x="56" y="53"/>
                    <a:pt x="55" y="50"/>
                  </a:cubicBezTo>
                  <a:cubicBezTo>
                    <a:pt x="52" y="38"/>
                    <a:pt x="46" y="28"/>
                    <a:pt x="37" y="19"/>
                  </a:cubicBezTo>
                  <a:cubicBezTo>
                    <a:pt x="29" y="10"/>
                    <a:pt x="18" y="4"/>
                    <a:pt x="7" y="1"/>
                  </a:cubicBezTo>
                  <a:cubicBezTo>
                    <a:pt x="4" y="0"/>
                    <a:pt x="0" y="3"/>
                    <a:pt x="1" y="6"/>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17" name="Freeform 7"/>
            <p:cNvSpPr>
              <a:spLocks/>
            </p:cNvSpPr>
            <p:nvPr/>
          </p:nvSpPr>
          <p:spPr bwMode="auto">
            <a:xfrm>
              <a:off x="2998788" y="1490663"/>
              <a:ext cx="69850" cy="73025"/>
            </a:xfrm>
            <a:custGeom>
              <a:avLst/>
              <a:gdLst>
                <a:gd name="T0" fmla="*/ 0 w 33"/>
                <a:gd name="T1" fmla="*/ 2147483647 h 34"/>
                <a:gd name="T2" fmla="*/ 0 w 33"/>
                <a:gd name="T3" fmla="*/ 2147483647 h 34"/>
                <a:gd name="T4" fmla="*/ 2147483647 w 33"/>
                <a:gd name="T5" fmla="*/ 2147483647 h 34"/>
                <a:gd name="T6" fmla="*/ 2147483647 w 33"/>
                <a:gd name="T7" fmla="*/ 2147483647 h 34"/>
                <a:gd name="T8" fmla="*/ 2147483647 w 33"/>
                <a:gd name="T9" fmla="*/ 2147483647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0 w 33"/>
                <a:gd name="T19" fmla="*/ 214748364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4"/>
                <a:gd name="T32" fmla="*/ 33 w 33"/>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4">
                  <a:moveTo>
                    <a:pt x="0" y="7"/>
                  </a:moveTo>
                  <a:cubicBezTo>
                    <a:pt x="0" y="7"/>
                    <a:pt x="0" y="7"/>
                    <a:pt x="0" y="7"/>
                  </a:cubicBezTo>
                  <a:cubicBezTo>
                    <a:pt x="0" y="9"/>
                    <a:pt x="1" y="10"/>
                    <a:pt x="3" y="11"/>
                  </a:cubicBezTo>
                  <a:cubicBezTo>
                    <a:pt x="7" y="13"/>
                    <a:pt x="11" y="16"/>
                    <a:pt x="14" y="19"/>
                  </a:cubicBezTo>
                  <a:cubicBezTo>
                    <a:pt x="18" y="23"/>
                    <a:pt x="21" y="26"/>
                    <a:pt x="22" y="30"/>
                  </a:cubicBezTo>
                  <a:cubicBezTo>
                    <a:pt x="23" y="32"/>
                    <a:pt x="25" y="33"/>
                    <a:pt x="27" y="33"/>
                  </a:cubicBezTo>
                  <a:cubicBezTo>
                    <a:pt x="30" y="34"/>
                    <a:pt x="33" y="30"/>
                    <a:pt x="31" y="26"/>
                  </a:cubicBezTo>
                  <a:cubicBezTo>
                    <a:pt x="29" y="21"/>
                    <a:pt x="26" y="16"/>
                    <a:pt x="21" y="12"/>
                  </a:cubicBezTo>
                  <a:cubicBezTo>
                    <a:pt x="17" y="8"/>
                    <a:pt x="12" y="4"/>
                    <a:pt x="7" y="2"/>
                  </a:cubicBezTo>
                  <a:cubicBezTo>
                    <a:pt x="4" y="0"/>
                    <a:pt x="0" y="3"/>
                    <a:pt x="0" y="7"/>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3918" name="Freeform 8"/>
            <p:cNvSpPr>
              <a:spLocks/>
            </p:cNvSpPr>
            <p:nvPr/>
          </p:nvSpPr>
          <p:spPr bwMode="auto">
            <a:xfrm>
              <a:off x="2824163" y="1419226"/>
              <a:ext cx="319087" cy="317500"/>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2147483647 h 150"/>
                <a:gd name="T28" fmla="*/ 2147483647 w 150"/>
                <a:gd name="T29" fmla="*/ 2147483647 h 150"/>
                <a:gd name="T30" fmla="*/ 2147483647 w 150"/>
                <a:gd name="T31" fmla="*/ 2147483647 h 150"/>
                <a:gd name="T32" fmla="*/ 2147483647 w 150"/>
                <a:gd name="T33" fmla="*/ 2147483647 h 150"/>
                <a:gd name="T34" fmla="*/ 2147483647 w 150"/>
                <a:gd name="T35" fmla="*/ 0 h 150"/>
                <a:gd name="T36" fmla="*/ 2147483647 w 150"/>
                <a:gd name="T37" fmla="*/ 2147483647 h 150"/>
                <a:gd name="T38" fmla="*/ 2147483647 w 150"/>
                <a:gd name="T39" fmla="*/ 2147483647 h 150"/>
                <a:gd name="T40" fmla="*/ 2147483647 w 150"/>
                <a:gd name="T41" fmla="*/ 2147483647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50"/>
                <a:gd name="T65" fmla="*/ 150 w 150"/>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50">
                  <a:moveTo>
                    <a:pt x="46" y="103"/>
                  </a:moveTo>
                  <a:cubicBezTo>
                    <a:pt x="80" y="137"/>
                    <a:pt x="122" y="150"/>
                    <a:pt x="142" y="130"/>
                  </a:cubicBezTo>
                  <a:cubicBezTo>
                    <a:pt x="145" y="127"/>
                    <a:pt x="147" y="124"/>
                    <a:pt x="148" y="120"/>
                  </a:cubicBezTo>
                  <a:cubicBezTo>
                    <a:pt x="149" y="118"/>
                    <a:pt x="150" y="116"/>
                    <a:pt x="149" y="114"/>
                  </a:cubicBezTo>
                  <a:cubicBezTo>
                    <a:pt x="148" y="105"/>
                    <a:pt x="148" y="105"/>
                    <a:pt x="148" y="105"/>
                  </a:cubicBezTo>
                  <a:cubicBezTo>
                    <a:pt x="147" y="101"/>
                    <a:pt x="144" y="97"/>
                    <a:pt x="140" y="96"/>
                  </a:cubicBezTo>
                  <a:cubicBezTo>
                    <a:pt x="114" y="89"/>
                    <a:pt x="114" y="89"/>
                    <a:pt x="114" y="89"/>
                  </a:cubicBezTo>
                  <a:cubicBezTo>
                    <a:pt x="110" y="88"/>
                    <a:pt x="106" y="89"/>
                    <a:pt x="104" y="92"/>
                  </a:cubicBezTo>
                  <a:cubicBezTo>
                    <a:pt x="96" y="99"/>
                    <a:pt x="96" y="99"/>
                    <a:pt x="96" y="99"/>
                  </a:cubicBezTo>
                  <a:cubicBezTo>
                    <a:pt x="94" y="102"/>
                    <a:pt x="90" y="102"/>
                    <a:pt x="88" y="100"/>
                  </a:cubicBezTo>
                  <a:cubicBezTo>
                    <a:pt x="80" y="95"/>
                    <a:pt x="73" y="89"/>
                    <a:pt x="67" y="83"/>
                  </a:cubicBezTo>
                  <a:cubicBezTo>
                    <a:pt x="60" y="76"/>
                    <a:pt x="54" y="69"/>
                    <a:pt x="49" y="62"/>
                  </a:cubicBezTo>
                  <a:cubicBezTo>
                    <a:pt x="47" y="59"/>
                    <a:pt x="48" y="56"/>
                    <a:pt x="50" y="53"/>
                  </a:cubicBezTo>
                  <a:cubicBezTo>
                    <a:pt x="57" y="46"/>
                    <a:pt x="57" y="46"/>
                    <a:pt x="57" y="46"/>
                  </a:cubicBezTo>
                  <a:cubicBezTo>
                    <a:pt x="60" y="43"/>
                    <a:pt x="61" y="39"/>
                    <a:pt x="60" y="35"/>
                  </a:cubicBezTo>
                  <a:cubicBezTo>
                    <a:pt x="53" y="9"/>
                    <a:pt x="53" y="9"/>
                    <a:pt x="53" y="9"/>
                  </a:cubicBezTo>
                  <a:cubicBezTo>
                    <a:pt x="52" y="5"/>
                    <a:pt x="49" y="2"/>
                    <a:pt x="44" y="2"/>
                  </a:cubicBezTo>
                  <a:cubicBezTo>
                    <a:pt x="35" y="0"/>
                    <a:pt x="35" y="0"/>
                    <a:pt x="35" y="0"/>
                  </a:cubicBezTo>
                  <a:cubicBezTo>
                    <a:pt x="33" y="0"/>
                    <a:pt x="31" y="0"/>
                    <a:pt x="29" y="1"/>
                  </a:cubicBezTo>
                  <a:cubicBezTo>
                    <a:pt x="26" y="3"/>
                    <a:pt x="23" y="5"/>
                    <a:pt x="20" y="8"/>
                  </a:cubicBezTo>
                  <a:cubicBezTo>
                    <a:pt x="0" y="28"/>
                    <a:pt x="13" y="69"/>
                    <a:pt x="46" y="103"/>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8491" name="Espace réservé du numéro de diapositive 1"/>
          <p:cNvSpPr>
            <a:spLocks noGrp="1"/>
          </p:cNvSpPr>
          <p:nvPr>
            <p:ph type="sldNum"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29EC5CF9-C571-46C1-9A63-79EAAFAD828F}" type="slidenum">
              <a:rPr lang="fr-FR" smtClean="0"/>
              <a:pPr fontAlgn="base">
                <a:spcBef>
                  <a:spcPct val="0"/>
                </a:spcBef>
                <a:spcAft>
                  <a:spcPct val="0"/>
                </a:spcAft>
                <a:defRPr/>
              </a:pPr>
              <a:t>22</a:t>
            </a:fld>
            <a:endParaRPr lang="fr-FR" smtClean="0"/>
          </a:p>
        </p:txBody>
      </p:sp>
      <p:sp>
        <p:nvSpPr>
          <p:cNvPr id="3" name="Ellips 2"/>
          <p:cNvSpPr/>
          <p:nvPr/>
        </p:nvSpPr>
        <p:spPr>
          <a:xfrm>
            <a:off x="3742267" y="2658533"/>
            <a:ext cx="1574800" cy="812800"/>
          </a:xfrm>
          <a:prstGeom prst="ellipse">
            <a:avLst/>
          </a:prstGeom>
          <a:noFill/>
          <a:ln w="57150" cmpd="sng">
            <a:solidFill>
              <a:srgbClr val="8F19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GB" sz="1500">
              <a:solidFill>
                <a:prstClr val="white"/>
              </a:solidFill>
              <a:latin typeface="Arial Narrow" panose="020B0606020202030204" pitchFamily="34" charset="0"/>
            </a:endParaRPr>
          </a:p>
        </p:txBody>
      </p:sp>
      <p:sp>
        <p:nvSpPr>
          <p:cNvPr id="220" name="Ellips 219"/>
          <p:cNvSpPr/>
          <p:nvPr/>
        </p:nvSpPr>
        <p:spPr>
          <a:xfrm>
            <a:off x="6383867" y="4809067"/>
            <a:ext cx="1574800" cy="812800"/>
          </a:xfrm>
          <a:prstGeom prst="ellipse">
            <a:avLst/>
          </a:prstGeom>
          <a:noFill/>
          <a:ln w="57150" cmpd="sng">
            <a:solidFill>
              <a:srgbClr val="8F19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GB" sz="1500">
              <a:solidFill>
                <a:prstClr val="white"/>
              </a:solidFill>
              <a:latin typeface="Arial Narrow" panose="020B0606020202030204" pitchFamily="34" charset="0"/>
            </a:endParaRPr>
          </a:p>
        </p:txBody>
      </p:sp>
      <p:pic>
        <p:nvPicPr>
          <p:cNvPr id="163902" name="Bildobjekt 3" descr="stk19951boj.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3467" y="1849967"/>
            <a:ext cx="1913467" cy="2620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22" name="Tableau 2"/>
          <p:cNvGraphicFramePr>
            <a:graphicFrameLocks noGrp="1"/>
          </p:cNvGraphicFramePr>
          <p:nvPr/>
        </p:nvGraphicFramePr>
        <p:xfrm>
          <a:off x="6129867" y="1816101"/>
          <a:ext cx="6062134" cy="1752600"/>
        </p:xfrm>
        <a:graphic>
          <a:graphicData uri="http://schemas.openxmlformats.org/drawingml/2006/table">
            <a:tbl>
              <a:tblPr/>
              <a:tblGrid>
                <a:gridCol w="1788547"/>
                <a:gridCol w="4273587"/>
              </a:tblGrid>
              <a:tr h="411449">
                <a:tc>
                  <a:txBody>
                    <a:bodyPr/>
                    <a:lstStyle/>
                    <a:p>
                      <a:pPr marL="0" marR="0" lvl="0" indent="0" algn="l" defTabSz="1217613" rtl="0" eaLnBrk="1" fontAlgn="base" latinLnBrk="0" hangingPunct="1">
                        <a:lnSpc>
                          <a:spcPts val="1700"/>
                        </a:lnSpc>
                        <a:spcBef>
                          <a:spcPct val="0"/>
                        </a:spcBef>
                        <a:spcAft>
                          <a:spcPct val="0"/>
                        </a:spcAft>
                        <a:buClrTx/>
                        <a:buSzTx/>
                        <a:buFontTx/>
                        <a:buNone/>
                        <a:tabLst/>
                      </a:pPr>
                      <a:r>
                        <a:rPr kumimoji="0" lang="fr-FR" sz="2400" b="1" i="0" u="none" strike="noStrike" cap="none" normalizeH="0" baseline="0" dirty="0" err="1">
                          <a:ln>
                            <a:noFill/>
                          </a:ln>
                          <a:solidFill>
                            <a:srgbClr val="FFFFFF"/>
                          </a:solidFill>
                          <a:effectLst/>
                          <a:latin typeface="Calibri" charset="0"/>
                          <a:ea typeface="ＭＳ Ｐゴシック" charset="0"/>
                          <a:cs typeface="Verdana" charset="0"/>
                        </a:rPr>
                        <a:t>Term</a:t>
                      </a:r>
                      <a:endParaRPr kumimoji="0" lang="fr-FR" sz="2100" b="1" i="0" u="none" strike="noStrike" cap="none" normalizeH="0" baseline="0" dirty="0">
                        <a:ln>
                          <a:noFill/>
                        </a:ln>
                        <a:solidFill>
                          <a:srgbClr val="FFFFFF"/>
                        </a:solidFill>
                        <a:effectLst/>
                        <a:latin typeface="Calibri" charset="0"/>
                        <a:ea typeface="ＭＳ Ｐゴシック" charset="0"/>
                        <a:cs typeface="Verdana" charset="0"/>
                      </a:endParaRPr>
                    </a:p>
                  </a:txBody>
                  <a:tcPr marL="121907" marR="121907" marT="60964" marB="609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03F98"/>
                    </a:solidFill>
                  </a:tcPr>
                </a:tc>
                <a:tc>
                  <a:txBody>
                    <a:bodyPr/>
                    <a:lstStyle/>
                    <a:p>
                      <a:pPr marL="0" marR="0" lvl="0" indent="0" algn="l" defTabSz="1217613" rtl="0" eaLnBrk="1" fontAlgn="base" latinLnBrk="0" hangingPunct="1">
                        <a:lnSpc>
                          <a:spcPts val="1700"/>
                        </a:lnSpc>
                        <a:spcBef>
                          <a:spcPct val="0"/>
                        </a:spcBef>
                        <a:spcAft>
                          <a:spcPct val="0"/>
                        </a:spcAft>
                        <a:buClrTx/>
                        <a:buSzTx/>
                        <a:buFontTx/>
                        <a:buNone/>
                        <a:tabLst/>
                      </a:pPr>
                      <a:r>
                        <a:rPr kumimoji="0" lang="fr-FR" sz="2400" b="1" i="0" u="none" strike="noStrike" cap="none" normalizeH="0" baseline="0" dirty="0" err="1">
                          <a:ln>
                            <a:noFill/>
                          </a:ln>
                          <a:solidFill>
                            <a:srgbClr val="FFFFFF"/>
                          </a:solidFill>
                          <a:effectLst/>
                          <a:latin typeface="Calibri" charset="0"/>
                          <a:ea typeface="ＭＳ Ｐゴシック" charset="0"/>
                          <a:cs typeface="Verdana" charset="0"/>
                        </a:rPr>
                        <a:t>Definition</a:t>
                      </a:r>
                      <a:endParaRPr kumimoji="0" lang="fr-FR" sz="2100" b="1" i="0" u="none" strike="noStrike" cap="none" normalizeH="0" baseline="0" dirty="0">
                        <a:ln>
                          <a:noFill/>
                        </a:ln>
                        <a:solidFill>
                          <a:srgbClr val="FFFFFF"/>
                        </a:solidFill>
                        <a:effectLst/>
                        <a:latin typeface="Calibri" charset="0"/>
                        <a:ea typeface="ＭＳ Ｐゴシック" charset="0"/>
                        <a:cs typeface="Verdana" charset="0"/>
                      </a:endParaRPr>
                    </a:p>
                  </a:txBody>
                  <a:tcPr marL="121907" marR="121907" marT="60964" marB="609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03F98"/>
                    </a:solidFill>
                  </a:tcPr>
                </a:tc>
              </a:tr>
              <a:tr h="1341151">
                <a:tc>
                  <a:txBody>
                    <a:bodyPr/>
                    <a:lstStyle/>
                    <a:p>
                      <a:pPr marL="0" marR="0" lvl="0" indent="0" algn="l" defTabSz="1217613" rtl="0" eaLnBrk="1" fontAlgn="base" latinLnBrk="0" hangingPunct="1">
                        <a:lnSpc>
                          <a:spcPts val="1800"/>
                        </a:lnSpc>
                        <a:spcBef>
                          <a:spcPct val="0"/>
                        </a:spcBef>
                        <a:spcAft>
                          <a:spcPct val="0"/>
                        </a:spcAft>
                        <a:buClrTx/>
                        <a:buSzTx/>
                        <a:buFontTx/>
                        <a:buNone/>
                        <a:tabLst/>
                      </a:pPr>
                      <a:r>
                        <a:rPr kumimoji="0" lang="fr-FR" sz="2100" b="0" i="0" u="none" strike="noStrike" cap="none" normalizeH="0" baseline="0" dirty="0">
                          <a:ln>
                            <a:noFill/>
                          </a:ln>
                          <a:solidFill>
                            <a:srgbClr val="000000"/>
                          </a:solidFill>
                          <a:effectLst/>
                          <a:latin typeface="Calibri" charset="0"/>
                          <a:ea typeface="ＭＳ Ｐゴシック" charset="0"/>
                          <a:cs typeface="Verdana" charset="0"/>
                        </a:rPr>
                        <a:t>STEMI </a:t>
                      </a:r>
                      <a:r>
                        <a:rPr kumimoji="0" lang="fr-FR" sz="2100" b="0" i="0" u="none" strike="noStrike" cap="none" normalizeH="0" baseline="0" dirty="0" err="1">
                          <a:ln>
                            <a:noFill/>
                          </a:ln>
                          <a:solidFill>
                            <a:srgbClr val="000000"/>
                          </a:solidFill>
                          <a:effectLst/>
                          <a:latin typeface="Calibri" charset="0"/>
                          <a:ea typeface="ＭＳ Ｐゴシック" charset="0"/>
                          <a:cs typeface="Verdana" charset="0"/>
                        </a:rPr>
                        <a:t>diagnosis</a:t>
                      </a:r>
                      <a:endParaRPr kumimoji="0" lang="fr-FR" sz="2100" b="0" i="0" u="none" strike="noStrike" cap="none" normalizeH="0" baseline="0" dirty="0">
                        <a:ln>
                          <a:noFill/>
                        </a:ln>
                        <a:solidFill>
                          <a:srgbClr val="000000"/>
                        </a:solidFill>
                        <a:effectLst/>
                        <a:latin typeface="Calibri" charset="0"/>
                        <a:ea typeface="ＭＳ Ｐゴシック" charset="0"/>
                        <a:cs typeface="Verdana" charset="0"/>
                      </a:endParaRPr>
                    </a:p>
                  </a:txBody>
                  <a:tcPr marL="121907" marR="121907" marT="60964" marB="609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7613" rtl="0" eaLnBrk="1" fontAlgn="base" latinLnBrk="0" hangingPunct="1">
                        <a:lnSpc>
                          <a:spcPts val="1800"/>
                        </a:lnSpc>
                        <a:spcBef>
                          <a:spcPct val="0"/>
                        </a:spcBef>
                        <a:spcAft>
                          <a:spcPct val="0"/>
                        </a:spcAft>
                        <a:buClrTx/>
                        <a:buSzTx/>
                        <a:buFontTx/>
                        <a:buNone/>
                        <a:tabLst/>
                      </a:pPr>
                      <a:r>
                        <a:rPr kumimoji="0" lang="en-US" sz="2100" b="0" i="0" u="none" strike="noStrike" cap="none" normalizeH="0" baseline="0" dirty="0">
                          <a:ln>
                            <a:noFill/>
                          </a:ln>
                          <a:solidFill>
                            <a:srgbClr val="000000"/>
                          </a:solidFill>
                          <a:effectLst/>
                          <a:latin typeface="Calibri" charset="0"/>
                          <a:ea typeface="ＭＳ Ｐゴシック" charset="0"/>
                          <a:cs typeface="Verdana" charset="0"/>
                        </a:rPr>
                        <a:t>The time at which the ECG of a patient with </a:t>
                      </a:r>
                      <a:r>
                        <a:rPr kumimoji="0" lang="en-US" sz="2100" b="0" i="0" u="none" strike="noStrike" cap="none" normalizeH="0" baseline="0" dirty="0" err="1">
                          <a:ln>
                            <a:noFill/>
                          </a:ln>
                          <a:solidFill>
                            <a:srgbClr val="000000"/>
                          </a:solidFill>
                          <a:effectLst/>
                          <a:latin typeface="Calibri" charset="0"/>
                          <a:ea typeface="ＭＳ Ｐゴシック" charset="0"/>
                          <a:cs typeface="Verdana" charset="0"/>
                        </a:rPr>
                        <a:t>ischaemic</a:t>
                      </a:r>
                      <a:r>
                        <a:rPr kumimoji="0" lang="en-US" sz="2100" b="0" i="0" u="none" strike="noStrike" cap="none" normalizeH="0" baseline="0" dirty="0">
                          <a:ln>
                            <a:noFill/>
                          </a:ln>
                          <a:solidFill>
                            <a:srgbClr val="000000"/>
                          </a:solidFill>
                          <a:effectLst/>
                          <a:latin typeface="Calibri" charset="0"/>
                          <a:ea typeface="ＭＳ Ｐゴシック" charset="0"/>
                          <a:cs typeface="Verdana" charset="0"/>
                        </a:rPr>
                        <a:t> symptoms is interpreted as presenting ST-segment elevation or equivalent.</a:t>
                      </a:r>
                      <a:endParaRPr kumimoji="0" lang="fr-FR" sz="2100" b="0" i="0" u="none" strike="noStrike" cap="none" normalizeH="0" baseline="0" dirty="0">
                        <a:ln>
                          <a:noFill/>
                        </a:ln>
                        <a:solidFill>
                          <a:srgbClr val="000000"/>
                        </a:solidFill>
                        <a:effectLst/>
                        <a:latin typeface="Calibri" charset="0"/>
                        <a:ea typeface="ＭＳ Ｐゴシック" charset="0"/>
                        <a:cs typeface="Verdana" charset="0"/>
                      </a:endParaRPr>
                    </a:p>
                  </a:txBody>
                  <a:tcPr marL="121907" marR="121907" marT="60964" marB="609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23" name="TekstSylinder 3"/>
          <p:cNvSpPr txBox="1">
            <a:spLocks noChangeArrowheads="1"/>
          </p:cNvSpPr>
          <p:nvPr/>
        </p:nvSpPr>
        <p:spPr bwMode="auto">
          <a:xfrm>
            <a:off x="6129867" y="3560234"/>
            <a:ext cx="6062133" cy="1109133"/>
          </a:xfrm>
          <a:prstGeom prst="rect">
            <a:avLst/>
          </a:prstGeom>
          <a:solidFill>
            <a:schemeClr val="bg1"/>
          </a:solidFill>
          <a:ln w="28575">
            <a:solidFill>
              <a:srgbClr val="000000"/>
            </a:solidFill>
            <a:miter lim="800000"/>
            <a:headEnd/>
            <a:tailEnd/>
          </a:ln>
        </p:spPr>
        <p:txBody>
          <a:bodyPr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en-US" altLang="en-US" sz="2100">
                <a:solidFill>
                  <a:srgbClr val="000000"/>
                </a:solidFill>
                <a:latin typeface="Calibri" pitchFamily="34" charset="0"/>
              </a:rPr>
              <a:t>Ambiguous terms are eliminated: </a:t>
            </a:r>
          </a:p>
          <a:p>
            <a:pPr eaLnBrk="1" hangingPunct="1"/>
            <a:r>
              <a:rPr lang="en-US" altLang="en-US" sz="2100">
                <a:solidFill>
                  <a:srgbClr val="000000"/>
                </a:solidFill>
                <a:latin typeface="Calibri" pitchFamily="34" charset="0"/>
              </a:rPr>
              <a:t>“Door-to-balloon” </a:t>
            </a:r>
          </a:p>
          <a:p>
            <a:pPr eaLnBrk="1" hangingPunct="1"/>
            <a:r>
              <a:rPr lang="en-US" altLang="en-US" sz="2100">
                <a:solidFill>
                  <a:srgbClr val="000000"/>
                </a:solidFill>
                <a:latin typeface="Calibri" pitchFamily="34" charset="0"/>
              </a:rPr>
              <a:t>“Door to door”</a:t>
            </a:r>
          </a:p>
        </p:txBody>
      </p:sp>
    </p:spTree>
    <p:extLst>
      <p:ext uri="{BB962C8B-B14F-4D97-AF65-F5344CB8AC3E}">
        <p14:creationId xmlns:p14="http://schemas.microsoft.com/office/powerpoint/2010/main" xmlns="" val="3113070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7-09-04 à 10.44.01.png"/>
          <p:cNvPicPr>
            <a:picLocks noGrp="1" noChangeAspect="1"/>
          </p:cNvPicPr>
          <p:nvPr>
            <p:ph idx="1"/>
          </p:nvPr>
        </p:nvPicPr>
        <p:blipFill>
          <a:blip r:embed="rId2" cstate="print"/>
          <a:srcRect l="50114" t="15783" r="-26341" b="65774"/>
          <a:stretch>
            <a:fillRect/>
          </a:stretch>
        </p:blipFill>
        <p:spPr>
          <a:xfrm>
            <a:off x="506157" y="794621"/>
            <a:ext cx="17129739" cy="2610051"/>
          </a:xfrm>
          <a:effectLst>
            <a:outerShdw blurRad="50800" dist="38100" dir="2700000" algn="br">
              <a:srgbClr val="000000">
                <a:alpha val="43000"/>
              </a:srgbClr>
            </a:outerShdw>
          </a:effectLst>
        </p:spPr>
      </p:pic>
      <p:pic>
        <p:nvPicPr>
          <p:cNvPr id="5" name="Espace réservé du contenu 3" descr="Capture d’écran 2017-09-04 à 10.44.01.png"/>
          <p:cNvPicPr>
            <a:picLocks noChangeAspect="1"/>
          </p:cNvPicPr>
          <p:nvPr/>
        </p:nvPicPr>
        <p:blipFill>
          <a:blip r:embed="rId2" cstate="print"/>
          <a:srcRect l="168" t="68323" r="50000" b="12927"/>
          <a:stretch>
            <a:fillRect/>
          </a:stretch>
        </p:blipFill>
        <p:spPr>
          <a:xfrm>
            <a:off x="506157" y="3499500"/>
            <a:ext cx="11198163" cy="2653453"/>
          </a:xfrm>
          <a:prstGeom prst="rect">
            <a:avLst/>
          </a:prstGeom>
          <a:effectLst>
            <a:outerShdw blurRad="50800" dist="38100" dir="2700000" algn="br">
              <a:srgbClr val="000000">
                <a:alpha val="43000"/>
              </a:srgbClr>
            </a:outerShdw>
          </a:effectLst>
        </p:spPr>
      </p:pic>
      <p:pic>
        <p:nvPicPr>
          <p:cNvPr id="6" name="Picture 2" descr="Fac médecine Sorbonne Universite (clr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6">
            <a:extLst>
              <a:ext uri="{FF2B5EF4-FFF2-40B4-BE49-F238E27FC236}">
                <a16:creationId xmlns="" xmlns:a16="http://schemas.microsoft.com/office/drawing/2014/main" id="{D9595203-E15E-49C7-83AC-A4AA3BE8DC22}"/>
              </a:ext>
            </a:extLst>
          </p:cNvPr>
          <p:cNvPicPr>
            <a:picLocks noChangeAspect="1"/>
          </p:cNvPicPr>
          <p:nvPr/>
        </p:nvPicPr>
        <p:blipFill rotWithShape="1">
          <a:blip r:embed="rId4"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789439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ZoneTexte 4"/>
          <p:cNvSpPr txBox="1">
            <a:spLocks noChangeArrowheads="1"/>
          </p:cNvSpPr>
          <p:nvPr/>
        </p:nvSpPr>
        <p:spPr bwMode="auto">
          <a:xfrm>
            <a:off x="768351" y="150285"/>
            <a:ext cx="10301917" cy="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lnSpc>
                <a:spcPts val="2933"/>
              </a:lnSpc>
            </a:pPr>
            <a:r>
              <a:rPr lang="en-US" altLang="en-US" sz="2700" dirty="0">
                <a:solidFill>
                  <a:srgbClr val="C00000"/>
                </a:solidFill>
                <a:latin typeface="Gill Sans MT" panose="020B0502020104020203" pitchFamily="34" charset="0"/>
              </a:rPr>
              <a:t>Modes of patient presentation, components of ischaemic time </a:t>
            </a:r>
          </a:p>
          <a:p>
            <a:pPr eaLnBrk="1" hangingPunct="1">
              <a:lnSpc>
                <a:spcPts val="2933"/>
              </a:lnSpc>
            </a:pPr>
            <a:r>
              <a:rPr lang="en-US" altLang="en-US" sz="2700" dirty="0">
                <a:solidFill>
                  <a:srgbClr val="C00000"/>
                </a:solidFill>
                <a:latin typeface="Gill Sans MT" panose="020B0502020104020203" pitchFamily="34" charset="0"/>
              </a:rPr>
              <a:t>and flowchart for reperfusion strategy selection</a:t>
            </a:r>
            <a:endParaRPr lang="fr-FR" altLang="en-US" sz="2700" b="0" dirty="0">
              <a:solidFill>
                <a:srgbClr val="C00000"/>
              </a:solidFill>
              <a:latin typeface="Gill Sans MT" panose="020B0502020104020203" pitchFamily="34" charset="0"/>
            </a:endParaRPr>
          </a:p>
        </p:txBody>
      </p:sp>
      <p:sp>
        <p:nvSpPr>
          <p:cNvPr id="6" name="Forme libre 5"/>
          <p:cNvSpPr/>
          <p:nvPr/>
        </p:nvSpPr>
        <p:spPr>
          <a:xfrm>
            <a:off x="914401" y="1202267"/>
            <a:ext cx="10198100" cy="226484"/>
          </a:xfrm>
          <a:custGeom>
            <a:avLst/>
            <a:gdLst>
              <a:gd name="connsiteX0" fmla="*/ 0 w 7648303"/>
              <a:gd name="connsiteY0" fmla="*/ 169817 h 169817"/>
              <a:gd name="connsiteX1" fmla="*/ 0 w 7648303"/>
              <a:gd name="connsiteY1" fmla="*/ 0 h 169817"/>
              <a:gd name="connsiteX2" fmla="*/ 7648303 w 7648303"/>
              <a:gd name="connsiteY2" fmla="*/ 0 h 169817"/>
              <a:gd name="connsiteX3" fmla="*/ 7648303 w 7648303"/>
              <a:gd name="connsiteY3" fmla="*/ 163286 h 169817"/>
            </a:gdLst>
            <a:ahLst/>
            <a:cxnLst>
              <a:cxn ang="0">
                <a:pos x="connsiteX0" y="connsiteY0"/>
              </a:cxn>
              <a:cxn ang="0">
                <a:pos x="connsiteX1" y="connsiteY1"/>
              </a:cxn>
              <a:cxn ang="0">
                <a:pos x="connsiteX2" y="connsiteY2"/>
              </a:cxn>
              <a:cxn ang="0">
                <a:pos x="connsiteX3" y="connsiteY3"/>
              </a:cxn>
            </a:cxnLst>
            <a:rect l="l" t="t" r="r" b="b"/>
            <a:pathLst>
              <a:path w="7648303" h="169817">
                <a:moveTo>
                  <a:pt x="0" y="169817"/>
                </a:moveTo>
                <a:lnTo>
                  <a:pt x="0" y="0"/>
                </a:lnTo>
                <a:lnTo>
                  <a:pt x="7648303" y="0"/>
                </a:lnTo>
                <a:lnTo>
                  <a:pt x="7648303" y="163286"/>
                </a:lnTo>
              </a:path>
            </a:pathLst>
          </a:custGeom>
          <a:noFill/>
          <a:ln w="28575">
            <a:solidFill>
              <a:srgbClr val="0089C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9" name="Forme libre 8"/>
          <p:cNvSpPr/>
          <p:nvPr/>
        </p:nvSpPr>
        <p:spPr>
          <a:xfrm>
            <a:off x="914400" y="1471084"/>
            <a:ext cx="1585384" cy="201083"/>
          </a:xfrm>
          <a:custGeom>
            <a:avLst/>
            <a:gdLst>
              <a:gd name="connsiteX0" fmla="*/ 1188720 w 1188720"/>
              <a:gd name="connsiteY0" fmla="*/ 150223 h 150223"/>
              <a:gd name="connsiteX1" fmla="*/ 1188720 w 1188720"/>
              <a:gd name="connsiteY1" fmla="*/ 0 h 150223"/>
              <a:gd name="connsiteX2" fmla="*/ 0 w 1188720"/>
              <a:gd name="connsiteY2" fmla="*/ 0 h 150223"/>
              <a:gd name="connsiteX3" fmla="*/ 0 w 1188720"/>
              <a:gd name="connsiteY3" fmla="*/ 150223 h 150223"/>
            </a:gdLst>
            <a:ahLst/>
            <a:cxnLst>
              <a:cxn ang="0">
                <a:pos x="connsiteX0" y="connsiteY0"/>
              </a:cxn>
              <a:cxn ang="0">
                <a:pos x="connsiteX1" y="connsiteY1"/>
              </a:cxn>
              <a:cxn ang="0">
                <a:pos x="connsiteX2" y="connsiteY2"/>
              </a:cxn>
              <a:cxn ang="0">
                <a:pos x="connsiteX3" y="connsiteY3"/>
              </a:cxn>
            </a:cxnLst>
            <a:rect l="l" t="t" r="r" b="b"/>
            <a:pathLst>
              <a:path w="1188720" h="150223">
                <a:moveTo>
                  <a:pt x="1188720" y="150223"/>
                </a:moveTo>
                <a:lnTo>
                  <a:pt x="1188720" y="0"/>
                </a:lnTo>
                <a:lnTo>
                  <a:pt x="0" y="0"/>
                </a:lnTo>
                <a:lnTo>
                  <a:pt x="0" y="150223"/>
                </a:lnTo>
              </a:path>
            </a:pathLst>
          </a:custGeom>
          <a:noFill/>
          <a:ln w="28575">
            <a:solidFill>
              <a:srgbClr val="BDA63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0" name="Forme libre 9"/>
          <p:cNvSpPr/>
          <p:nvPr/>
        </p:nvSpPr>
        <p:spPr>
          <a:xfrm>
            <a:off x="2639484" y="1524001"/>
            <a:ext cx="1439333" cy="201084"/>
          </a:xfrm>
          <a:custGeom>
            <a:avLst/>
            <a:gdLst>
              <a:gd name="connsiteX0" fmla="*/ 1188720 w 1188720"/>
              <a:gd name="connsiteY0" fmla="*/ 150223 h 150223"/>
              <a:gd name="connsiteX1" fmla="*/ 1188720 w 1188720"/>
              <a:gd name="connsiteY1" fmla="*/ 0 h 150223"/>
              <a:gd name="connsiteX2" fmla="*/ 0 w 1188720"/>
              <a:gd name="connsiteY2" fmla="*/ 0 h 150223"/>
              <a:gd name="connsiteX3" fmla="*/ 0 w 1188720"/>
              <a:gd name="connsiteY3" fmla="*/ 150223 h 150223"/>
            </a:gdLst>
            <a:ahLst/>
            <a:cxnLst>
              <a:cxn ang="0">
                <a:pos x="connsiteX0" y="connsiteY0"/>
              </a:cxn>
              <a:cxn ang="0">
                <a:pos x="connsiteX1" y="connsiteY1"/>
              </a:cxn>
              <a:cxn ang="0">
                <a:pos x="connsiteX2" y="connsiteY2"/>
              </a:cxn>
              <a:cxn ang="0">
                <a:pos x="connsiteX3" y="connsiteY3"/>
              </a:cxn>
            </a:cxnLst>
            <a:rect l="l" t="t" r="r" b="b"/>
            <a:pathLst>
              <a:path w="1188720" h="150223">
                <a:moveTo>
                  <a:pt x="1188720" y="150223"/>
                </a:moveTo>
                <a:lnTo>
                  <a:pt x="1188720" y="0"/>
                </a:lnTo>
                <a:lnTo>
                  <a:pt x="0" y="0"/>
                </a:lnTo>
                <a:lnTo>
                  <a:pt x="0" y="150223"/>
                </a:lnTo>
              </a:path>
            </a:pathLst>
          </a:custGeom>
          <a:noFill/>
          <a:ln w="28575">
            <a:solidFill>
              <a:srgbClr val="5B57A6"/>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1" name="Forme libre 10"/>
          <p:cNvSpPr/>
          <p:nvPr/>
        </p:nvSpPr>
        <p:spPr>
          <a:xfrm>
            <a:off x="2569633" y="1462618"/>
            <a:ext cx="8542867" cy="366183"/>
          </a:xfrm>
          <a:custGeom>
            <a:avLst/>
            <a:gdLst>
              <a:gd name="connsiteX0" fmla="*/ 0 w 6407332"/>
              <a:gd name="connsiteY0" fmla="*/ 274320 h 274320"/>
              <a:gd name="connsiteX1" fmla="*/ 0 w 6407332"/>
              <a:gd name="connsiteY1" fmla="*/ 0 h 274320"/>
              <a:gd name="connsiteX2" fmla="*/ 6407332 w 6407332"/>
              <a:gd name="connsiteY2" fmla="*/ 0 h 274320"/>
              <a:gd name="connsiteX3" fmla="*/ 6407332 w 6407332"/>
              <a:gd name="connsiteY3" fmla="*/ 143691 h 274320"/>
            </a:gdLst>
            <a:ahLst/>
            <a:cxnLst>
              <a:cxn ang="0">
                <a:pos x="connsiteX0" y="connsiteY0"/>
              </a:cxn>
              <a:cxn ang="0">
                <a:pos x="connsiteX1" y="connsiteY1"/>
              </a:cxn>
              <a:cxn ang="0">
                <a:pos x="connsiteX2" y="connsiteY2"/>
              </a:cxn>
              <a:cxn ang="0">
                <a:pos x="connsiteX3" y="connsiteY3"/>
              </a:cxn>
            </a:cxnLst>
            <a:rect l="l" t="t" r="r" b="b"/>
            <a:pathLst>
              <a:path w="6407332" h="274320">
                <a:moveTo>
                  <a:pt x="0" y="274320"/>
                </a:moveTo>
                <a:lnTo>
                  <a:pt x="0" y="0"/>
                </a:lnTo>
                <a:lnTo>
                  <a:pt x="6407332" y="0"/>
                </a:lnTo>
                <a:lnTo>
                  <a:pt x="6407332" y="143691"/>
                </a:lnTo>
              </a:path>
            </a:pathLst>
          </a:custGeom>
          <a:noFill/>
          <a:ln w="28575">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2" name="Forme libre 11"/>
          <p:cNvSpPr/>
          <p:nvPr/>
        </p:nvSpPr>
        <p:spPr>
          <a:xfrm>
            <a:off x="922867" y="5903384"/>
            <a:ext cx="10198100" cy="201083"/>
          </a:xfrm>
          <a:custGeom>
            <a:avLst/>
            <a:gdLst>
              <a:gd name="connsiteX0" fmla="*/ 0 w 7648303"/>
              <a:gd name="connsiteY0" fmla="*/ 0 h 150222"/>
              <a:gd name="connsiteX1" fmla="*/ 0 w 7648303"/>
              <a:gd name="connsiteY1" fmla="*/ 150222 h 150222"/>
              <a:gd name="connsiteX2" fmla="*/ 7648303 w 7648303"/>
              <a:gd name="connsiteY2" fmla="*/ 150222 h 150222"/>
              <a:gd name="connsiteX3" fmla="*/ 7648303 w 7648303"/>
              <a:gd name="connsiteY3" fmla="*/ 6531 h 150222"/>
            </a:gdLst>
            <a:ahLst/>
            <a:cxnLst>
              <a:cxn ang="0">
                <a:pos x="connsiteX0" y="connsiteY0"/>
              </a:cxn>
              <a:cxn ang="0">
                <a:pos x="connsiteX1" y="connsiteY1"/>
              </a:cxn>
              <a:cxn ang="0">
                <a:pos x="connsiteX2" y="connsiteY2"/>
              </a:cxn>
              <a:cxn ang="0">
                <a:pos x="connsiteX3" y="connsiteY3"/>
              </a:cxn>
            </a:cxnLst>
            <a:rect l="l" t="t" r="r" b="b"/>
            <a:pathLst>
              <a:path w="7648303" h="150222">
                <a:moveTo>
                  <a:pt x="0" y="0"/>
                </a:moveTo>
                <a:lnTo>
                  <a:pt x="0" y="150222"/>
                </a:lnTo>
                <a:lnTo>
                  <a:pt x="7648303" y="150222"/>
                </a:lnTo>
                <a:lnTo>
                  <a:pt x="7648303" y="6531"/>
                </a:lnTo>
              </a:path>
            </a:pathLst>
          </a:custGeom>
          <a:noFill/>
          <a:ln w="28575">
            <a:solidFill>
              <a:srgbClr val="0089C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3" name="Forme libre 12"/>
          <p:cNvSpPr/>
          <p:nvPr/>
        </p:nvSpPr>
        <p:spPr>
          <a:xfrm>
            <a:off x="914401" y="5634567"/>
            <a:ext cx="2995084" cy="226484"/>
          </a:xfrm>
          <a:custGeom>
            <a:avLst/>
            <a:gdLst>
              <a:gd name="connsiteX0" fmla="*/ 0 w 2246811"/>
              <a:gd name="connsiteY0" fmla="*/ 19595 h 169817"/>
              <a:gd name="connsiteX1" fmla="*/ 0 w 2246811"/>
              <a:gd name="connsiteY1" fmla="*/ 169817 h 169817"/>
              <a:gd name="connsiteX2" fmla="*/ 2246811 w 2246811"/>
              <a:gd name="connsiteY2" fmla="*/ 163286 h 169817"/>
              <a:gd name="connsiteX3" fmla="*/ 2240280 w 2246811"/>
              <a:gd name="connsiteY3" fmla="*/ 0 h 169817"/>
            </a:gdLst>
            <a:ahLst/>
            <a:cxnLst>
              <a:cxn ang="0">
                <a:pos x="connsiteX0" y="connsiteY0"/>
              </a:cxn>
              <a:cxn ang="0">
                <a:pos x="connsiteX1" y="connsiteY1"/>
              </a:cxn>
              <a:cxn ang="0">
                <a:pos x="connsiteX2" y="connsiteY2"/>
              </a:cxn>
              <a:cxn ang="0">
                <a:pos x="connsiteX3" y="connsiteY3"/>
              </a:cxn>
            </a:cxnLst>
            <a:rect l="l" t="t" r="r" b="b"/>
            <a:pathLst>
              <a:path w="2246811" h="169817">
                <a:moveTo>
                  <a:pt x="0" y="19595"/>
                </a:moveTo>
                <a:lnTo>
                  <a:pt x="0" y="169817"/>
                </a:lnTo>
                <a:lnTo>
                  <a:pt x="2246811" y="163286"/>
                </a:lnTo>
                <a:lnTo>
                  <a:pt x="2240280" y="0"/>
                </a:lnTo>
              </a:path>
            </a:pathLst>
          </a:custGeom>
          <a:noFill/>
          <a:ln w="28575">
            <a:solidFill>
              <a:srgbClr val="BDA63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5" name="Forme libre 14"/>
          <p:cNvSpPr/>
          <p:nvPr/>
        </p:nvSpPr>
        <p:spPr>
          <a:xfrm>
            <a:off x="3970867" y="5564718"/>
            <a:ext cx="7150100" cy="296333"/>
          </a:xfrm>
          <a:custGeom>
            <a:avLst/>
            <a:gdLst>
              <a:gd name="connsiteX0" fmla="*/ 0 w 5362303"/>
              <a:gd name="connsiteY0" fmla="*/ 0 h 222068"/>
              <a:gd name="connsiteX1" fmla="*/ 0 w 5362303"/>
              <a:gd name="connsiteY1" fmla="*/ 222068 h 222068"/>
              <a:gd name="connsiteX2" fmla="*/ 5362303 w 5362303"/>
              <a:gd name="connsiteY2" fmla="*/ 222068 h 222068"/>
              <a:gd name="connsiteX3" fmla="*/ 5362303 w 5362303"/>
              <a:gd name="connsiteY3" fmla="*/ 65314 h 222068"/>
            </a:gdLst>
            <a:ahLst/>
            <a:cxnLst>
              <a:cxn ang="0">
                <a:pos x="connsiteX0" y="connsiteY0"/>
              </a:cxn>
              <a:cxn ang="0">
                <a:pos x="connsiteX1" y="connsiteY1"/>
              </a:cxn>
              <a:cxn ang="0">
                <a:pos x="connsiteX2" y="connsiteY2"/>
              </a:cxn>
              <a:cxn ang="0">
                <a:pos x="connsiteX3" y="connsiteY3"/>
              </a:cxn>
            </a:cxnLst>
            <a:rect l="l" t="t" r="r" b="b"/>
            <a:pathLst>
              <a:path w="5362303" h="222068">
                <a:moveTo>
                  <a:pt x="0" y="0"/>
                </a:moveTo>
                <a:lnTo>
                  <a:pt x="0" y="222068"/>
                </a:lnTo>
                <a:lnTo>
                  <a:pt x="5362303" y="222068"/>
                </a:lnTo>
                <a:lnTo>
                  <a:pt x="5362303" y="65314"/>
                </a:lnTo>
              </a:path>
            </a:pathLst>
          </a:custGeom>
          <a:noFill/>
          <a:ln w="28575">
            <a:solidFill>
              <a:srgbClr val="00A65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64874" name="ZoneTexte 15"/>
          <p:cNvSpPr txBox="1">
            <a:spLocks noChangeArrowheads="1"/>
          </p:cNvSpPr>
          <p:nvPr/>
        </p:nvSpPr>
        <p:spPr bwMode="auto">
          <a:xfrm>
            <a:off x="4787901" y="1123951"/>
            <a:ext cx="2468033" cy="429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2000">
                <a:solidFill>
                  <a:srgbClr val="0089CF"/>
                </a:solidFill>
                <a:latin typeface="Calibri" pitchFamily="34" charset="0"/>
              </a:rPr>
              <a:t>Total ischaemic time</a:t>
            </a:r>
          </a:p>
        </p:txBody>
      </p:sp>
      <p:sp>
        <p:nvSpPr>
          <p:cNvPr id="164875" name="ZoneTexte 17"/>
          <p:cNvSpPr txBox="1">
            <a:spLocks noChangeArrowheads="1"/>
          </p:cNvSpPr>
          <p:nvPr/>
        </p:nvSpPr>
        <p:spPr bwMode="auto">
          <a:xfrm>
            <a:off x="4817534" y="5761567"/>
            <a:ext cx="2408767" cy="429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2000">
                <a:solidFill>
                  <a:srgbClr val="0089CF"/>
                </a:solidFill>
                <a:latin typeface="Calibri" pitchFamily="34" charset="0"/>
              </a:rPr>
              <a:t>Total ischaemic time</a:t>
            </a:r>
          </a:p>
        </p:txBody>
      </p:sp>
      <p:sp>
        <p:nvSpPr>
          <p:cNvPr id="164876" name="ZoneTexte 18"/>
          <p:cNvSpPr txBox="1">
            <a:spLocks noChangeArrowheads="1"/>
          </p:cNvSpPr>
          <p:nvPr/>
        </p:nvSpPr>
        <p:spPr bwMode="auto">
          <a:xfrm>
            <a:off x="935567" y="1424518"/>
            <a:ext cx="1571065" cy="415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fr-FR" altLang="en-US" sz="1900">
                <a:solidFill>
                  <a:srgbClr val="BDA632"/>
                </a:solidFill>
                <a:latin typeface="Calibri" pitchFamily="34" charset="0"/>
              </a:rPr>
              <a:t>Patient delay</a:t>
            </a:r>
          </a:p>
        </p:txBody>
      </p:sp>
      <p:sp>
        <p:nvSpPr>
          <p:cNvPr id="164877" name="ZoneTexte 19"/>
          <p:cNvSpPr txBox="1">
            <a:spLocks noChangeArrowheads="1"/>
          </p:cNvSpPr>
          <p:nvPr/>
        </p:nvSpPr>
        <p:spPr bwMode="auto">
          <a:xfrm>
            <a:off x="2722034" y="1424518"/>
            <a:ext cx="1293361" cy="415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fr-FR" altLang="en-US" sz="1900">
                <a:solidFill>
                  <a:srgbClr val="5B57A6"/>
                </a:solidFill>
                <a:latin typeface="Calibri" pitchFamily="34" charset="0"/>
              </a:rPr>
              <a:t>EMS delay</a:t>
            </a:r>
          </a:p>
        </p:txBody>
      </p:sp>
      <p:sp>
        <p:nvSpPr>
          <p:cNvPr id="164878" name="ZoneTexte 20"/>
          <p:cNvSpPr txBox="1">
            <a:spLocks noChangeArrowheads="1"/>
          </p:cNvSpPr>
          <p:nvPr/>
        </p:nvSpPr>
        <p:spPr bwMode="auto">
          <a:xfrm>
            <a:off x="1623484" y="5458885"/>
            <a:ext cx="1571065" cy="415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fr-FR" altLang="en-US" sz="1900">
                <a:solidFill>
                  <a:srgbClr val="BDA632"/>
                </a:solidFill>
                <a:latin typeface="Calibri" pitchFamily="34" charset="0"/>
              </a:rPr>
              <a:t>Patient delay</a:t>
            </a:r>
          </a:p>
        </p:txBody>
      </p:sp>
      <p:sp>
        <p:nvSpPr>
          <p:cNvPr id="164879" name="ZoneTexte 21"/>
          <p:cNvSpPr txBox="1">
            <a:spLocks noChangeArrowheads="1"/>
          </p:cNvSpPr>
          <p:nvPr/>
        </p:nvSpPr>
        <p:spPr bwMode="auto">
          <a:xfrm>
            <a:off x="6940238" y="1424518"/>
            <a:ext cx="1571193" cy="415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900">
                <a:solidFill>
                  <a:srgbClr val="00A651"/>
                </a:solidFill>
                <a:latin typeface="Calibri" pitchFamily="34" charset="0"/>
              </a:rPr>
              <a:t>System delay</a:t>
            </a:r>
          </a:p>
        </p:txBody>
      </p:sp>
      <p:sp>
        <p:nvSpPr>
          <p:cNvPr id="164880" name="ZoneTexte 22"/>
          <p:cNvSpPr txBox="1">
            <a:spLocks noChangeArrowheads="1"/>
          </p:cNvSpPr>
          <p:nvPr/>
        </p:nvSpPr>
        <p:spPr bwMode="auto">
          <a:xfrm>
            <a:off x="6940238" y="5458885"/>
            <a:ext cx="1571193" cy="4154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900">
                <a:solidFill>
                  <a:srgbClr val="00A651"/>
                </a:solidFill>
                <a:latin typeface="Calibri" pitchFamily="34" charset="0"/>
              </a:rPr>
              <a:t>System delay</a:t>
            </a:r>
          </a:p>
        </p:txBody>
      </p:sp>
      <p:sp>
        <p:nvSpPr>
          <p:cNvPr id="164881" name="ZoneTexte 23"/>
          <p:cNvSpPr txBox="1">
            <a:spLocks noChangeArrowheads="1"/>
          </p:cNvSpPr>
          <p:nvPr/>
        </p:nvSpPr>
        <p:spPr bwMode="auto">
          <a:xfrm>
            <a:off x="4906434" y="2042585"/>
            <a:ext cx="937684"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fr-FR" altLang="en-US" sz="1700">
                <a:solidFill>
                  <a:srgbClr val="C00000"/>
                </a:solidFill>
                <a:latin typeface="Calibri" pitchFamily="34" charset="0"/>
              </a:rPr>
              <a:t>FMC: </a:t>
            </a:r>
            <a:r>
              <a:rPr lang="fr-FR" altLang="en-US" sz="1700">
                <a:solidFill>
                  <a:srgbClr val="5B57A6"/>
                </a:solidFill>
                <a:latin typeface="Calibri" pitchFamily="34" charset="0"/>
              </a:rPr>
              <a:t>EMS</a:t>
            </a:r>
          </a:p>
        </p:txBody>
      </p:sp>
      <p:sp>
        <p:nvSpPr>
          <p:cNvPr id="164882" name="ZoneTexte 24"/>
          <p:cNvSpPr txBox="1">
            <a:spLocks noChangeArrowheads="1"/>
          </p:cNvSpPr>
          <p:nvPr/>
        </p:nvSpPr>
        <p:spPr bwMode="auto">
          <a:xfrm>
            <a:off x="4906433" y="2400300"/>
            <a:ext cx="366184"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&lt;10’</a:t>
            </a:r>
            <a:endParaRPr lang="fr-FR" altLang="en-US" sz="1600">
              <a:solidFill>
                <a:srgbClr val="5B57A6"/>
              </a:solidFill>
              <a:latin typeface="Calibri" pitchFamily="34" charset="0"/>
            </a:endParaRPr>
          </a:p>
        </p:txBody>
      </p:sp>
      <p:sp>
        <p:nvSpPr>
          <p:cNvPr id="164883" name="ZoneTexte 25"/>
          <p:cNvSpPr txBox="1">
            <a:spLocks noChangeArrowheads="1"/>
          </p:cNvSpPr>
          <p:nvPr/>
        </p:nvSpPr>
        <p:spPr bwMode="auto">
          <a:xfrm>
            <a:off x="4032184" y="2851152"/>
            <a:ext cx="944169"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900">
                <a:solidFill>
                  <a:srgbClr val="C00000"/>
                </a:solidFill>
                <a:latin typeface="Calibri" pitchFamily="34" charset="0"/>
              </a:rPr>
              <a:t>STEMI</a:t>
            </a:r>
            <a:br>
              <a:rPr lang="fr-FR" altLang="en-US" sz="1900">
                <a:solidFill>
                  <a:srgbClr val="C00000"/>
                </a:solidFill>
                <a:latin typeface="Calibri" pitchFamily="34" charset="0"/>
              </a:rPr>
            </a:br>
            <a:r>
              <a:rPr lang="fr-FR" altLang="en-US" sz="1900">
                <a:solidFill>
                  <a:srgbClr val="C00000"/>
                </a:solidFill>
                <a:latin typeface="Calibri" pitchFamily="34" charset="0"/>
              </a:rPr>
              <a:t>diagnosis</a:t>
            </a:r>
            <a:endParaRPr lang="fr-FR" altLang="en-US" sz="1900">
              <a:solidFill>
                <a:srgbClr val="5B57A6"/>
              </a:solidFill>
              <a:latin typeface="Calibri" pitchFamily="34" charset="0"/>
            </a:endParaRPr>
          </a:p>
        </p:txBody>
      </p:sp>
      <p:sp>
        <p:nvSpPr>
          <p:cNvPr id="164884" name="ZoneTexte 26"/>
          <p:cNvSpPr txBox="1">
            <a:spLocks noChangeArrowheads="1"/>
          </p:cNvSpPr>
          <p:nvPr/>
        </p:nvSpPr>
        <p:spPr bwMode="auto">
          <a:xfrm>
            <a:off x="4785784" y="3515784"/>
            <a:ext cx="364067"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&lt;10’</a:t>
            </a:r>
            <a:endParaRPr lang="fr-FR" altLang="en-US" sz="1600">
              <a:solidFill>
                <a:srgbClr val="5B57A6"/>
              </a:solidFill>
              <a:latin typeface="Calibri" pitchFamily="34" charset="0"/>
            </a:endParaRPr>
          </a:p>
        </p:txBody>
      </p:sp>
      <p:sp>
        <p:nvSpPr>
          <p:cNvPr id="164885" name="ZoneTexte 27"/>
          <p:cNvSpPr txBox="1">
            <a:spLocks noChangeArrowheads="1"/>
          </p:cNvSpPr>
          <p:nvPr/>
        </p:nvSpPr>
        <p:spPr bwMode="auto">
          <a:xfrm>
            <a:off x="4696885" y="3888317"/>
            <a:ext cx="1390649"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r>
              <a:rPr lang="fr-FR" altLang="en-US" sz="1700">
                <a:solidFill>
                  <a:srgbClr val="C00000"/>
                </a:solidFill>
                <a:latin typeface="Calibri" pitchFamily="34" charset="0"/>
              </a:rPr>
              <a:t>FMC:</a:t>
            </a:r>
            <a:br>
              <a:rPr lang="fr-FR" altLang="en-US" sz="1700">
                <a:solidFill>
                  <a:srgbClr val="C00000"/>
                </a:solidFill>
                <a:latin typeface="Calibri" pitchFamily="34" charset="0"/>
              </a:rPr>
            </a:br>
            <a:r>
              <a:rPr lang="fr-FR" altLang="en-US" sz="1700">
                <a:solidFill>
                  <a:srgbClr val="5B57A6"/>
                </a:solidFill>
                <a:latin typeface="Calibri" pitchFamily="34" charset="0"/>
              </a:rPr>
              <a:t>Non-PCI centre</a:t>
            </a:r>
          </a:p>
        </p:txBody>
      </p:sp>
      <p:sp>
        <p:nvSpPr>
          <p:cNvPr id="164886" name="ZoneTexte 28"/>
          <p:cNvSpPr txBox="1">
            <a:spLocks noChangeArrowheads="1"/>
          </p:cNvSpPr>
          <p:nvPr/>
        </p:nvSpPr>
        <p:spPr bwMode="auto">
          <a:xfrm>
            <a:off x="4785784" y="4701118"/>
            <a:ext cx="364067"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&lt;10’</a:t>
            </a:r>
            <a:endParaRPr lang="fr-FR" altLang="en-US" sz="1600">
              <a:solidFill>
                <a:srgbClr val="5B57A6"/>
              </a:solidFill>
              <a:latin typeface="Calibri" pitchFamily="34" charset="0"/>
            </a:endParaRPr>
          </a:p>
        </p:txBody>
      </p:sp>
      <p:sp>
        <p:nvSpPr>
          <p:cNvPr id="164887" name="ZoneTexte 29"/>
          <p:cNvSpPr txBox="1">
            <a:spLocks noChangeArrowheads="1"/>
          </p:cNvSpPr>
          <p:nvPr/>
        </p:nvSpPr>
        <p:spPr bwMode="auto">
          <a:xfrm>
            <a:off x="3803651" y="5143501"/>
            <a:ext cx="1462616"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700">
                <a:solidFill>
                  <a:srgbClr val="C00000"/>
                </a:solidFill>
                <a:latin typeface="Calibri" pitchFamily="34" charset="0"/>
              </a:rPr>
              <a:t>FMC: </a:t>
            </a:r>
            <a:r>
              <a:rPr lang="fr-FR" altLang="en-US" sz="1700">
                <a:solidFill>
                  <a:srgbClr val="5B57A6"/>
                </a:solidFill>
                <a:latin typeface="Calibri" pitchFamily="34" charset="0"/>
              </a:rPr>
              <a:t>PCI centre</a:t>
            </a:r>
          </a:p>
        </p:txBody>
      </p:sp>
      <p:sp>
        <p:nvSpPr>
          <p:cNvPr id="164888" name="ZoneTexte 34"/>
          <p:cNvSpPr txBox="1">
            <a:spLocks noChangeArrowheads="1"/>
          </p:cNvSpPr>
          <p:nvPr/>
        </p:nvSpPr>
        <p:spPr bwMode="auto">
          <a:xfrm>
            <a:off x="8608484" y="2319867"/>
            <a:ext cx="726016"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Primary</a:t>
            </a:r>
            <a:br>
              <a:rPr lang="fr-FR" altLang="en-US" sz="1700" b="0">
                <a:solidFill>
                  <a:srgbClr val="000000"/>
                </a:solidFill>
                <a:latin typeface="Calibri" pitchFamily="34" charset="0"/>
              </a:rPr>
            </a:br>
            <a:r>
              <a:rPr lang="fr-FR" altLang="en-US" sz="1700" b="0">
                <a:solidFill>
                  <a:srgbClr val="000000"/>
                </a:solidFill>
                <a:latin typeface="Calibri" pitchFamily="34" charset="0"/>
              </a:rPr>
              <a:t>PCI</a:t>
            </a:r>
            <a:br>
              <a:rPr lang="fr-FR" altLang="en-US" sz="1700" b="0">
                <a:solidFill>
                  <a:srgbClr val="000000"/>
                </a:solidFill>
                <a:latin typeface="Calibri" pitchFamily="34" charset="0"/>
              </a:rPr>
            </a:br>
            <a:r>
              <a:rPr lang="fr-FR" altLang="en-US" sz="1700" b="0">
                <a:solidFill>
                  <a:srgbClr val="000000"/>
                </a:solidFill>
                <a:latin typeface="Calibri" pitchFamily="34" charset="0"/>
              </a:rPr>
              <a:t>strategy</a:t>
            </a:r>
          </a:p>
        </p:txBody>
      </p:sp>
      <p:sp>
        <p:nvSpPr>
          <p:cNvPr id="164889" name="ZoneTexte 35"/>
          <p:cNvSpPr txBox="1">
            <a:spLocks noChangeArrowheads="1"/>
          </p:cNvSpPr>
          <p:nvPr/>
        </p:nvSpPr>
        <p:spPr bwMode="auto">
          <a:xfrm>
            <a:off x="9903885" y="2415118"/>
            <a:ext cx="1356783" cy="416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Reperfusion</a:t>
            </a:r>
            <a:br>
              <a:rPr lang="fr-FR" altLang="en-US" sz="1700" b="0">
                <a:solidFill>
                  <a:srgbClr val="000000"/>
                </a:solidFill>
                <a:latin typeface="Calibri" pitchFamily="34" charset="0"/>
              </a:rPr>
            </a:br>
            <a:r>
              <a:rPr lang="fr-FR" altLang="en-US" sz="1700" b="0">
                <a:solidFill>
                  <a:srgbClr val="000000"/>
                </a:solidFill>
                <a:latin typeface="Calibri" pitchFamily="34" charset="0"/>
              </a:rPr>
              <a:t>(Wire crossing)</a:t>
            </a:r>
          </a:p>
        </p:txBody>
      </p:sp>
      <p:sp>
        <p:nvSpPr>
          <p:cNvPr id="164890" name="ZoneTexte 36"/>
          <p:cNvSpPr txBox="1">
            <a:spLocks noChangeArrowheads="1"/>
          </p:cNvSpPr>
          <p:nvPr/>
        </p:nvSpPr>
        <p:spPr bwMode="auto">
          <a:xfrm>
            <a:off x="8464551" y="3617385"/>
            <a:ext cx="1011767" cy="416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Fibrinolysis</a:t>
            </a:r>
            <a:br>
              <a:rPr lang="fr-FR" altLang="en-US" sz="1700" b="0">
                <a:solidFill>
                  <a:srgbClr val="000000"/>
                </a:solidFill>
                <a:latin typeface="Calibri" pitchFamily="34" charset="0"/>
              </a:rPr>
            </a:br>
            <a:r>
              <a:rPr lang="fr-FR" altLang="en-US" sz="1700" b="0">
                <a:solidFill>
                  <a:srgbClr val="000000"/>
                </a:solidFill>
                <a:latin typeface="Calibri" pitchFamily="34" charset="0"/>
              </a:rPr>
              <a:t>strategy</a:t>
            </a:r>
          </a:p>
        </p:txBody>
      </p:sp>
      <p:sp>
        <p:nvSpPr>
          <p:cNvPr id="164891" name="ZoneTexte 37"/>
          <p:cNvSpPr txBox="1">
            <a:spLocks noChangeArrowheads="1"/>
          </p:cNvSpPr>
          <p:nvPr/>
        </p:nvSpPr>
        <p:spPr bwMode="auto">
          <a:xfrm>
            <a:off x="10035117" y="3617385"/>
            <a:ext cx="1092200" cy="416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Reperfusion</a:t>
            </a:r>
            <a:br>
              <a:rPr lang="fr-FR" altLang="en-US" sz="1700" b="0">
                <a:solidFill>
                  <a:srgbClr val="000000"/>
                </a:solidFill>
                <a:latin typeface="Calibri" pitchFamily="34" charset="0"/>
              </a:rPr>
            </a:br>
            <a:r>
              <a:rPr lang="fr-FR" altLang="en-US" sz="1700" b="0">
                <a:solidFill>
                  <a:srgbClr val="000000"/>
                </a:solidFill>
                <a:latin typeface="Calibri" pitchFamily="34" charset="0"/>
              </a:rPr>
              <a:t>(Lytic bolus)</a:t>
            </a:r>
          </a:p>
        </p:txBody>
      </p:sp>
      <p:sp>
        <p:nvSpPr>
          <p:cNvPr id="164892" name="ZoneTexte 38"/>
          <p:cNvSpPr txBox="1">
            <a:spLocks noChangeArrowheads="1"/>
          </p:cNvSpPr>
          <p:nvPr/>
        </p:nvSpPr>
        <p:spPr bwMode="auto">
          <a:xfrm>
            <a:off x="8259234" y="4635501"/>
            <a:ext cx="726017"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Primary</a:t>
            </a:r>
            <a:br>
              <a:rPr lang="fr-FR" altLang="en-US" sz="1700" b="0">
                <a:solidFill>
                  <a:srgbClr val="000000"/>
                </a:solidFill>
                <a:latin typeface="Calibri" pitchFamily="34" charset="0"/>
              </a:rPr>
            </a:br>
            <a:r>
              <a:rPr lang="fr-FR" altLang="en-US" sz="1700" b="0">
                <a:solidFill>
                  <a:srgbClr val="000000"/>
                </a:solidFill>
                <a:latin typeface="Calibri" pitchFamily="34" charset="0"/>
              </a:rPr>
              <a:t>PCI</a:t>
            </a:r>
            <a:br>
              <a:rPr lang="fr-FR" altLang="en-US" sz="1700" b="0">
                <a:solidFill>
                  <a:srgbClr val="000000"/>
                </a:solidFill>
                <a:latin typeface="Calibri" pitchFamily="34" charset="0"/>
              </a:rPr>
            </a:br>
            <a:r>
              <a:rPr lang="fr-FR" altLang="en-US" sz="1700" b="0">
                <a:solidFill>
                  <a:srgbClr val="000000"/>
                </a:solidFill>
                <a:latin typeface="Calibri" pitchFamily="34" charset="0"/>
              </a:rPr>
              <a:t>strategy</a:t>
            </a:r>
          </a:p>
        </p:txBody>
      </p:sp>
      <p:sp>
        <p:nvSpPr>
          <p:cNvPr id="164893" name="ZoneTexte 39"/>
          <p:cNvSpPr txBox="1">
            <a:spLocks noChangeArrowheads="1"/>
          </p:cNvSpPr>
          <p:nvPr/>
        </p:nvSpPr>
        <p:spPr bwMode="auto">
          <a:xfrm>
            <a:off x="9903885" y="4737101"/>
            <a:ext cx="1356783"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700" b="0">
                <a:solidFill>
                  <a:srgbClr val="000000"/>
                </a:solidFill>
                <a:latin typeface="Calibri" pitchFamily="34" charset="0"/>
              </a:rPr>
              <a:t>Reperfusion</a:t>
            </a:r>
            <a:br>
              <a:rPr lang="fr-FR" altLang="en-US" sz="1700" b="0">
                <a:solidFill>
                  <a:srgbClr val="000000"/>
                </a:solidFill>
                <a:latin typeface="Calibri" pitchFamily="34" charset="0"/>
              </a:rPr>
            </a:br>
            <a:r>
              <a:rPr lang="fr-FR" altLang="en-US" sz="1700" b="0">
                <a:solidFill>
                  <a:srgbClr val="000000"/>
                </a:solidFill>
                <a:latin typeface="Calibri" pitchFamily="34" charset="0"/>
              </a:rPr>
              <a:t>(Wire crossing)</a:t>
            </a:r>
          </a:p>
        </p:txBody>
      </p:sp>
      <p:sp>
        <p:nvSpPr>
          <p:cNvPr id="164894" name="ZoneTexte 40"/>
          <p:cNvSpPr txBox="1">
            <a:spLocks noChangeArrowheads="1"/>
          </p:cNvSpPr>
          <p:nvPr/>
        </p:nvSpPr>
        <p:spPr bwMode="auto">
          <a:xfrm>
            <a:off x="9436100" y="2319867"/>
            <a:ext cx="366184"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&lt;90’</a:t>
            </a:r>
            <a:endParaRPr lang="fr-FR" altLang="en-US" sz="1600">
              <a:solidFill>
                <a:srgbClr val="5B57A6"/>
              </a:solidFill>
              <a:latin typeface="Calibri" pitchFamily="34" charset="0"/>
            </a:endParaRPr>
          </a:p>
        </p:txBody>
      </p:sp>
      <p:sp>
        <p:nvSpPr>
          <p:cNvPr id="164895" name="ZoneTexte 41"/>
          <p:cNvSpPr txBox="1">
            <a:spLocks noChangeArrowheads="1"/>
          </p:cNvSpPr>
          <p:nvPr/>
        </p:nvSpPr>
        <p:spPr bwMode="auto">
          <a:xfrm>
            <a:off x="9573684" y="3511551"/>
            <a:ext cx="364067" cy="247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&lt;10’</a:t>
            </a:r>
            <a:endParaRPr lang="fr-FR" altLang="en-US" sz="1600">
              <a:solidFill>
                <a:srgbClr val="5B57A6"/>
              </a:solidFill>
              <a:latin typeface="Calibri" pitchFamily="34" charset="0"/>
            </a:endParaRPr>
          </a:p>
        </p:txBody>
      </p:sp>
      <p:sp>
        <p:nvSpPr>
          <p:cNvPr id="164896" name="ZoneTexte 42"/>
          <p:cNvSpPr txBox="1">
            <a:spLocks noChangeArrowheads="1"/>
          </p:cNvSpPr>
          <p:nvPr/>
        </p:nvSpPr>
        <p:spPr bwMode="auto">
          <a:xfrm>
            <a:off x="9262533" y="4635500"/>
            <a:ext cx="364067"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C00000"/>
                </a:solidFill>
                <a:latin typeface="Calibri" pitchFamily="34" charset="0"/>
              </a:rPr>
              <a:t>&lt;60’</a:t>
            </a:r>
            <a:endParaRPr lang="fr-FR" altLang="en-US" sz="1600">
              <a:solidFill>
                <a:srgbClr val="5B57A6"/>
              </a:solidFill>
              <a:latin typeface="Calibri" pitchFamily="34" charset="0"/>
            </a:endParaRPr>
          </a:p>
        </p:txBody>
      </p:sp>
      <p:sp>
        <p:nvSpPr>
          <p:cNvPr id="164897" name="ZoneTexte 44"/>
          <p:cNvSpPr txBox="1">
            <a:spLocks noChangeArrowheads="1"/>
          </p:cNvSpPr>
          <p:nvPr/>
        </p:nvSpPr>
        <p:spPr bwMode="auto">
          <a:xfrm>
            <a:off x="6715058" y="5088468"/>
            <a:ext cx="944169"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900">
                <a:solidFill>
                  <a:srgbClr val="C00000"/>
                </a:solidFill>
                <a:latin typeface="Calibri" pitchFamily="34" charset="0"/>
              </a:rPr>
              <a:t>STEMI</a:t>
            </a:r>
            <a:br>
              <a:rPr lang="fr-FR" altLang="en-US" sz="1900">
                <a:solidFill>
                  <a:srgbClr val="C00000"/>
                </a:solidFill>
                <a:latin typeface="Calibri" pitchFamily="34" charset="0"/>
              </a:rPr>
            </a:br>
            <a:r>
              <a:rPr lang="fr-FR" altLang="en-US" sz="1900">
                <a:solidFill>
                  <a:srgbClr val="C00000"/>
                </a:solidFill>
                <a:latin typeface="Calibri" pitchFamily="34" charset="0"/>
              </a:rPr>
              <a:t>diagnosis</a:t>
            </a:r>
            <a:endParaRPr lang="fr-FR" altLang="en-US" sz="1900">
              <a:solidFill>
                <a:srgbClr val="5B57A6"/>
              </a:solidFill>
              <a:latin typeface="Calibri" pitchFamily="34" charset="0"/>
            </a:endParaRPr>
          </a:p>
        </p:txBody>
      </p:sp>
      <p:sp>
        <p:nvSpPr>
          <p:cNvPr id="164898" name="ZoneTexte 45"/>
          <p:cNvSpPr txBox="1">
            <a:spLocks noChangeArrowheads="1"/>
          </p:cNvSpPr>
          <p:nvPr/>
        </p:nvSpPr>
        <p:spPr bwMode="auto">
          <a:xfrm>
            <a:off x="7114118" y="2487084"/>
            <a:ext cx="791633" cy="245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0089CF"/>
                </a:solidFill>
                <a:latin typeface="Calibri" pitchFamily="34" charset="0"/>
              </a:rPr>
              <a:t>≤120 min</a:t>
            </a:r>
          </a:p>
        </p:txBody>
      </p:sp>
      <p:sp>
        <p:nvSpPr>
          <p:cNvPr id="164899" name="ZoneTexte 46"/>
          <p:cNvSpPr txBox="1">
            <a:spLocks noChangeArrowheads="1"/>
          </p:cNvSpPr>
          <p:nvPr/>
        </p:nvSpPr>
        <p:spPr bwMode="auto">
          <a:xfrm>
            <a:off x="7114118" y="3687233"/>
            <a:ext cx="791633" cy="247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fr-FR" altLang="en-US" sz="1600">
                <a:solidFill>
                  <a:srgbClr val="0089CF"/>
                </a:solidFill>
                <a:latin typeface="Calibri" pitchFamily="34" charset="0"/>
              </a:rPr>
              <a:t>&gt;120 min</a:t>
            </a:r>
          </a:p>
        </p:txBody>
      </p:sp>
      <p:cxnSp>
        <p:nvCxnSpPr>
          <p:cNvPr id="49" name="Connecteur droit avec flèche 48"/>
          <p:cNvCxnSpPr/>
          <p:nvPr/>
        </p:nvCxnSpPr>
        <p:spPr>
          <a:xfrm flipV="1">
            <a:off x="1803400" y="2533652"/>
            <a:ext cx="609600" cy="461433"/>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2298701" y="3659717"/>
            <a:ext cx="1445684" cy="414867"/>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1968501" y="4214284"/>
            <a:ext cx="1733551" cy="592667"/>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a:off x="4406901" y="2429934"/>
            <a:ext cx="740833" cy="461433"/>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flipV="1">
            <a:off x="4406900" y="3299885"/>
            <a:ext cx="679451" cy="357716"/>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a:off x="4859867" y="4980517"/>
            <a:ext cx="1727200"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a:off x="5626100" y="3187700"/>
            <a:ext cx="958851"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a:off x="2986617" y="2228851"/>
            <a:ext cx="624416"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a:off x="7975601" y="2595033"/>
            <a:ext cx="480484"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a:off x="7975601" y="3822700"/>
            <a:ext cx="480484"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a:off x="7541685" y="4946651"/>
            <a:ext cx="478367"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9099551" y="4946651"/>
            <a:ext cx="768349"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a:off x="9459384" y="3822700"/>
            <a:ext cx="480483"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a:off x="9372601" y="2603500"/>
            <a:ext cx="480484" cy="0"/>
          </a:xfrm>
          <a:prstGeom prst="straightConnector1">
            <a:avLst/>
          </a:prstGeom>
          <a:ln w="19050">
            <a:solidFill>
              <a:srgbClr val="C0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70" name="Forme libre 69"/>
          <p:cNvSpPr/>
          <p:nvPr/>
        </p:nvSpPr>
        <p:spPr>
          <a:xfrm>
            <a:off x="6618818" y="2603500"/>
            <a:ext cx="400049" cy="1210733"/>
          </a:xfrm>
          <a:custGeom>
            <a:avLst/>
            <a:gdLst>
              <a:gd name="connsiteX0" fmla="*/ 287383 w 300446"/>
              <a:gd name="connsiteY0" fmla="*/ 0 h 907869"/>
              <a:gd name="connsiteX1" fmla="*/ 0 w 300446"/>
              <a:gd name="connsiteY1" fmla="*/ 0 h 907869"/>
              <a:gd name="connsiteX2" fmla="*/ 0 w 300446"/>
              <a:gd name="connsiteY2" fmla="*/ 907869 h 907869"/>
              <a:gd name="connsiteX3" fmla="*/ 300446 w 300446"/>
              <a:gd name="connsiteY3" fmla="*/ 907869 h 907869"/>
            </a:gdLst>
            <a:ahLst/>
            <a:cxnLst>
              <a:cxn ang="0">
                <a:pos x="connsiteX0" y="connsiteY0"/>
              </a:cxn>
              <a:cxn ang="0">
                <a:pos x="connsiteX1" y="connsiteY1"/>
              </a:cxn>
              <a:cxn ang="0">
                <a:pos x="connsiteX2" y="connsiteY2"/>
              </a:cxn>
              <a:cxn ang="0">
                <a:pos x="connsiteX3" y="connsiteY3"/>
              </a:cxn>
            </a:cxnLst>
            <a:rect l="l" t="t" r="r" b="b"/>
            <a:pathLst>
              <a:path w="300446" h="907869">
                <a:moveTo>
                  <a:pt x="287383" y="0"/>
                </a:moveTo>
                <a:lnTo>
                  <a:pt x="0" y="0"/>
                </a:lnTo>
                <a:lnTo>
                  <a:pt x="0" y="907869"/>
                </a:lnTo>
                <a:lnTo>
                  <a:pt x="300446" y="907869"/>
                </a:lnTo>
              </a:path>
            </a:pathLst>
          </a:custGeom>
          <a:noFill/>
          <a:ln w="19050">
            <a:solidFill>
              <a:srgbClr val="C00000"/>
            </a:solidFill>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fr-FR" sz="2400">
              <a:solidFill>
                <a:prstClr val="white"/>
              </a:solidFill>
            </a:endParaRPr>
          </a:p>
        </p:txBody>
      </p:sp>
      <p:sp>
        <p:nvSpPr>
          <p:cNvPr id="164915" name="ZoneTexte 33"/>
          <p:cNvSpPr txBox="1">
            <a:spLocks noChangeArrowheads="1"/>
          </p:cNvSpPr>
          <p:nvPr/>
        </p:nvSpPr>
        <p:spPr bwMode="auto">
          <a:xfrm>
            <a:off x="6474884" y="3016252"/>
            <a:ext cx="584200" cy="41063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lnSpc>
                <a:spcPts val="1600"/>
              </a:lnSpc>
            </a:pPr>
            <a:r>
              <a:rPr lang="fr-FR" altLang="en-US" sz="1600" b="0">
                <a:solidFill>
                  <a:srgbClr val="000000"/>
                </a:solidFill>
                <a:latin typeface="Calibri" pitchFamily="34" charset="0"/>
              </a:rPr>
              <a:t>Time</a:t>
            </a:r>
            <a:br>
              <a:rPr lang="fr-FR" altLang="en-US" sz="1600" b="0">
                <a:solidFill>
                  <a:srgbClr val="000000"/>
                </a:solidFill>
                <a:latin typeface="Calibri" pitchFamily="34" charset="0"/>
              </a:rPr>
            </a:br>
            <a:r>
              <a:rPr lang="fr-FR" altLang="en-US" sz="1600" b="0">
                <a:solidFill>
                  <a:srgbClr val="000000"/>
                </a:solidFill>
                <a:latin typeface="Calibri" pitchFamily="34" charset="0"/>
              </a:rPr>
              <a:t>to PCI?</a:t>
            </a:r>
          </a:p>
        </p:txBody>
      </p:sp>
      <p:sp>
        <p:nvSpPr>
          <p:cNvPr id="164916" name="Freeform 140"/>
          <p:cNvSpPr>
            <a:spLocks/>
          </p:cNvSpPr>
          <p:nvPr/>
        </p:nvSpPr>
        <p:spPr bwMode="auto">
          <a:xfrm>
            <a:off x="5122334" y="2844800"/>
            <a:ext cx="690033" cy="431800"/>
          </a:xfrm>
          <a:custGeom>
            <a:avLst/>
            <a:gdLst>
              <a:gd name="T0" fmla="*/ 0 w 244"/>
              <a:gd name="T1" fmla="*/ 2147483647 h 179"/>
              <a:gd name="T2" fmla="*/ 2147483647 w 244"/>
              <a:gd name="T3" fmla="*/ 2147483647 h 179"/>
              <a:gd name="T4" fmla="*/ 2147483647 w 244"/>
              <a:gd name="T5" fmla="*/ 2147483647 h 179"/>
              <a:gd name="T6" fmla="*/ 2147483647 w 244"/>
              <a:gd name="T7" fmla="*/ 2147483647 h 179"/>
              <a:gd name="T8" fmla="*/ 2147483647 w 244"/>
              <a:gd name="T9" fmla="*/ 2147483647 h 179"/>
              <a:gd name="T10" fmla="*/ 2147483647 w 244"/>
              <a:gd name="T11" fmla="*/ 0 h 179"/>
              <a:gd name="T12" fmla="*/ 2147483647 w 244"/>
              <a:gd name="T13" fmla="*/ 2147483647 h 179"/>
              <a:gd name="T14" fmla="*/ 2147483647 w 244"/>
              <a:gd name="T15" fmla="*/ 2147483647 h 179"/>
              <a:gd name="T16" fmla="*/ 2147483647 w 244"/>
              <a:gd name="T17" fmla="*/ 2147483647 h 179"/>
              <a:gd name="T18" fmla="*/ 2147483647 w 244"/>
              <a:gd name="T19" fmla="*/ 2147483647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179"/>
              <a:gd name="T32" fmla="*/ 244 w 244"/>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179">
                <a:moveTo>
                  <a:pt x="0" y="159"/>
                </a:moveTo>
                <a:cubicBezTo>
                  <a:pt x="0" y="159"/>
                  <a:pt x="13" y="159"/>
                  <a:pt x="25" y="159"/>
                </a:cubicBezTo>
                <a:cubicBezTo>
                  <a:pt x="37" y="159"/>
                  <a:pt x="57" y="155"/>
                  <a:pt x="67" y="116"/>
                </a:cubicBezTo>
                <a:cubicBezTo>
                  <a:pt x="68" y="148"/>
                  <a:pt x="71" y="179"/>
                  <a:pt x="75" y="179"/>
                </a:cubicBezTo>
                <a:cubicBezTo>
                  <a:pt x="78" y="179"/>
                  <a:pt x="88" y="107"/>
                  <a:pt x="88" y="71"/>
                </a:cubicBezTo>
                <a:cubicBezTo>
                  <a:pt x="88" y="51"/>
                  <a:pt x="93" y="0"/>
                  <a:pt x="99" y="0"/>
                </a:cubicBezTo>
                <a:cubicBezTo>
                  <a:pt x="104" y="0"/>
                  <a:pt x="106" y="30"/>
                  <a:pt x="107" y="44"/>
                </a:cubicBezTo>
                <a:cubicBezTo>
                  <a:pt x="108" y="59"/>
                  <a:pt x="114" y="82"/>
                  <a:pt x="126" y="79"/>
                </a:cubicBezTo>
                <a:cubicBezTo>
                  <a:pt x="138" y="77"/>
                  <a:pt x="157" y="55"/>
                  <a:pt x="170" y="57"/>
                </a:cubicBezTo>
                <a:cubicBezTo>
                  <a:pt x="195" y="60"/>
                  <a:pt x="214" y="79"/>
                  <a:pt x="244" y="118"/>
                </a:cubicBezTo>
              </a:path>
            </a:pathLst>
          </a:custGeom>
          <a:noFill/>
          <a:ln w="19050">
            <a:solidFill>
              <a:srgbClr val="E60000"/>
            </a:solidFill>
            <a:round/>
            <a:headEnd/>
            <a:tailEnd/>
          </a:ln>
          <a:extLst>
            <a:ext uri="{909E8E84-426E-40DD-AFC4-6F175D3DCCD1}">
              <a14:hiddenFill xmlns:a14="http://schemas.microsoft.com/office/drawing/2010/main" xmlns="">
                <a:solidFill>
                  <a:srgbClr val="FFFFFF"/>
                </a:solidFill>
              </a14:hiddenFill>
            </a:ext>
          </a:extLst>
        </p:spPr>
        <p:txBody>
          <a:bodyPr lIns="121917" tIns="60958" rIns="121917" bIns="60958"/>
          <a:lstStyle/>
          <a:p>
            <a:endParaRPr lang="en-US"/>
          </a:p>
        </p:txBody>
      </p:sp>
      <p:sp>
        <p:nvSpPr>
          <p:cNvPr id="164917" name="Freeform 140"/>
          <p:cNvSpPr>
            <a:spLocks/>
          </p:cNvSpPr>
          <p:nvPr/>
        </p:nvSpPr>
        <p:spPr bwMode="auto">
          <a:xfrm>
            <a:off x="6540501" y="4673600"/>
            <a:ext cx="690033" cy="431800"/>
          </a:xfrm>
          <a:custGeom>
            <a:avLst/>
            <a:gdLst>
              <a:gd name="T0" fmla="*/ 0 w 244"/>
              <a:gd name="T1" fmla="*/ 2147483647 h 179"/>
              <a:gd name="T2" fmla="*/ 2147483647 w 244"/>
              <a:gd name="T3" fmla="*/ 2147483647 h 179"/>
              <a:gd name="T4" fmla="*/ 2147483647 w 244"/>
              <a:gd name="T5" fmla="*/ 2147483647 h 179"/>
              <a:gd name="T6" fmla="*/ 2147483647 w 244"/>
              <a:gd name="T7" fmla="*/ 2147483647 h 179"/>
              <a:gd name="T8" fmla="*/ 2147483647 w 244"/>
              <a:gd name="T9" fmla="*/ 2147483647 h 179"/>
              <a:gd name="T10" fmla="*/ 2147483647 w 244"/>
              <a:gd name="T11" fmla="*/ 0 h 179"/>
              <a:gd name="T12" fmla="*/ 2147483647 w 244"/>
              <a:gd name="T13" fmla="*/ 2147483647 h 179"/>
              <a:gd name="T14" fmla="*/ 2147483647 w 244"/>
              <a:gd name="T15" fmla="*/ 2147483647 h 179"/>
              <a:gd name="T16" fmla="*/ 2147483647 w 244"/>
              <a:gd name="T17" fmla="*/ 2147483647 h 179"/>
              <a:gd name="T18" fmla="*/ 2147483647 w 244"/>
              <a:gd name="T19" fmla="*/ 2147483647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179"/>
              <a:gd name="T32" fmla="*/ 244 w 244"/>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179">
                <a:moveTo>
                  <a:pt x="0" y="159"/>
                </a:moveTo>
                <a:cubicBezTo>
                  <a:pt x="0" y="159"/>
                  <a:pt x="13" y="159"/>
                  <a:pt x="25" y="159"/>
                </a:cubicBezTo>
                <a:cubicBezTo>
                  <a:pt x="37" y="159"/>
                  <a:pt x="57" y="155"/>
                  <a:pt x="67" y="116"/>
                </a:cubicBezTo>
                <a:cubicBezTo>
                  <a:pt x="68" y="148"/>
                  <a:pt x="71" y="179"/>
                  <a:pt x="75" y="179"/>
                </a:cubicBezTo>
                <a:cubicBezTo>
                  <a:pt x="78" y="179"/>
                  <a:pt x="88" y="107"/>
                  <a:pt x="88" y="71"/>
                </a:cubicBezTo>
                <a:cubicBezTo>
                  <a:pt x="88" y="51"/>
                  <a:pt x="93" y="0"/>
                  <a:pt x="99" y="0"/>
                </a:cubicBezTo>
                <a:cubicBezTo>
                  <a:pt x="104" y="0"/>
                  <a:pt x="106" y="30"/>
                  <a:pt x="107" y="44"/>
                </a:cubicBezTo>
                <a:cubicBezTo>
                  <a:pt x="108" y="59"/>
                  <a:pt x="114" y="82"/>
                  <a:pt x="126" y="79"/>
                </a:cubicBezTo>
                <a:cubicBezTo>
                  <a:pt x="138" y="77"/>
                  <a:pt x="157" y="55"/>
                  <a:pt x="170" y="57"/>
                </a:cubicBezTo>
                <a:cubicBezTo>
                  <a:pt x="195" y="60"/>
                  <a:pt x="214" y="79"/>
                  <a:pt x="244" y="118"/>
                </a:cubicBezTo>
              </a:path>
            </a:pathLst>
          </a:custGeom>
          <a:noFill/>
          <a:ln w="19050">
            <a:solidFill>
              <a:srgbClr val="E60000"/>
            </a:solidFill>
            <a:round/>
            <a:headEnd/>
            <a:tailEnd/>
          </a:ln>
          <a:extLst>
            <a:ext uri="{909E8E84-426E-40DD-AFC4-6F175D3DCCD1}">
              <a14:hiddenFill xmlns:a14="http://schemas.microsoft.com/office/drawing/2010/main" xmlns="">
                <a:solidFill>
                  <a:srgbClr val="FFFFFF"/>
                </a:solidFill>
              </a14:hiddenFill>
            </a:ext>
          </a:extLst>
        </p:spPr>
        <p:txBody>
          <a:bodyPr lIns="121917" tIns="60958" rIns="121917" bIns="60958"/>
          <a:lstStyle/>
          <a:p>
            <a:endParaRPr lang="en-US"/>
          </a:p>
        </p:txBody>
      </p:sp>
      <p:grpSp>
        <p:nvGrpSpPr>
          <p:cNvPr id="164918" name="Groupe 73"/>
          <p:cNvGrpSpPr>
            <a:grpSpLocks noChangeAspect="1"/>
          </p:cNvGrpSpPr>
          <p:nvPr/>
        </p:nvGrpSpPr>
        <p:grpSpPr bwMode="auto">
          <a:xfrm>
            <a:off x="986367" y="2992967"/>
            <a:ext cx="1293284" cy="1297517"/>
            <a:chOff x="2667000" y="1768476"/>
            <a:chExt cx="779462" cy="781050"/>
          </a:xfrm>
        </p:grpSpPr>
        <p:sp>
          <p:nvSpPr>
            <p:cNvPr id="165004" name="Freeform 9"/>
            <p:cNvSpPr>
              <a:spLocks/>
            </p:cNvSpPr>
            <p:nvPr/>
          </p:nvSpPr>
          <p:spPr bwMode="auto">
            <a:xfrm>
              <a:off x="3181350" y="2106613"/>
              <a:ext cx="6350" cy="26988"/>
            </a:xfrm>
            <a:custGeom>
              <a:avLst/>
              <a:gdLst>
                <a:gd name="T0" fmla="*/ 0 w 3"/>
                <a:gd name="T1" fmla="*/ 2147483647 h 13"/>
                <a:gd name="T2" fmla="*/ 2147483647 w 3"/>
                <a:gd name="T3" fmla="*/ 0 h 13"/>
                <a:gd name="T4" fmla="*/ 0 w 3"/>
                <a:gd name="T5" fmla="*/ 2147483647 h 13"/>
                <a:gd name="T6" fmla="*/ 0 60000 65536"/>
                <a:gd name="T7" fmla="*/ 0 60000 65536"/>
                <a:gd name="T8" fmla="*/ 0 60000 65536"/>
                <a:gd name="T9" fmla="*/ 0 w 3"/>
                <a:gd name="T10" fmla="*/ 0 h 13"/>
                <a:gd name="T11" fmla="*/ 3 w 3"/>
                <a:gd name="T12" fmla="*/ 13 h 13"/>
              </a:gdLst>
              <a:ahLst/>
              <a:cxnLst>
                <a:cxn ang="T6">
                  <a:pos x="T0" y="T1"/>
                </a:cxn>
                <a:cxn ang="T7">
                  <a:pos x="T2" y="T3"/>
                </a:cxn>
                <a:cxn ang="T8">
                  <a:pos x="T4" y="T5"/>
                </a:cxn>
              </a:cxnLst>
              <a:rect l="T9" t="T10" r="T11" b="T12"/>
              <a:pathLst>
                <a:path w="3" h="13">
                  <a:moveTo>
                    <a:pt x="0" y="13"/>
                  </a:moveTo>
                  <a:cubicBezTo>
                    <a:pt x="1" y="10"/>
                    <a:pt x="1" y="2"/>
                    <a:pt x="3" y="0"/>
                  </a:cubicBezTo>
                  <a:cubicBezTo>
                    <a:pt x="0" y="2"/>
                    <a:pt x="0" y="10"/>
                    <a:pt x="0" y="13"/>
                  </a:cubicBezTo>
                </a:path>
              </a:pathLst>
            </a:custGeom>
            <a:solidFill>
              <a:srgbClr val="000000"/>
            </a:solidFill>
            <a:ln w="1588">
              <a:solidFill>
                <a:srgbClr val="1D1D1B"/>
              </a:solidFill>
              <a:miter lim="800000"/>
              <a:headEnd/>
              <a:tailEnd/>
            </a:ln>
          </p:spPr>
          <p:txBody>
            <a:bodyPr/>
            <a:lstStyle/>
            <a:p>
              <a:endParaRPr lang="en-US"/>
            </a:p>
          </p:txBody>
        </p:sp>
        <p:sp>
          <p:nvSpPr>
            <p:cNvPr id="165005" name="Freeform 10"/>
            <p:cNvSpPr>
              <a:spLocks/>
            </p:cNvSpPr>
            <p:nvPr/>
          </p:nvSpPr>
          <p:spPr bwMode="auto">
            <a:xfrm>
              <a:off x="3181350" y="2106613"/>
              <a:ext cx="6350" cy="26988"/>
            </a:xfrm>
            <a:custGeom>
              <a:avLst/>
              <a:gdLst>
                <a:gd name="T0" fmla="*/ 0 w 3"/>
                <a:gd name="T1" fmla="*/ 2147483647 h 13"/>
                <a:gd name="T2" fmla="*/ 2147483647 w 3"/>
                <a:gd name="T3" fmla="*/ 0 h 13"/>
                <a:gd name="T4" fmla="*/ 0 w 3"/>
                <a:gd name="T5" fmla="*/ 2147483647 h 13"/>
                <a:gd name="T6" fmla="*/ 0 60000 65536"/>
                <a:gd name="T7" fmla="*/ 0 60000 65536"/>
                <a:gd name="T8" fmla="*/ 0 60000 65536"/>
                <a:gd name="T9" fmla="*/ 0 w 3"/>
                <a:gd name="T10" fmla="*/ 0 h 13"/>
                <a:gd name="T11" fmla="*/ 3 w 3"/>
                <a:gd name="T12" fmla="*/ 13 h 13"/>
              </a:gdLst>
              <a:ahLst/>
              <a:cxnLst>
                <a:cxn ang="T6">
                  <a:pos x="T0" y="T1"/>
                </a:cxn>
                <a:cxn ang="T7">
                  <a:pos x="T2" y="T3"/>
                </a:cxn>
                <a:cxn ang="T8">
                  <a:pos x="T4" y="T5"/>
                </a:cxn>
              </a:cxnLst>
              <a:rect l="T9" t="T10" r="T11" b="T12"/>
              <a:pathLst>
                <a:path w="3" h="13">
                  <a:moveTo>
                    <a:pt x="0" y="13"/>
                  </a:moveTo>
                  <a:cubicBezTo>
                    <a:pt x="1" y="10"/>
                    <a:pt x="1" y="2"/>
                    <a:pt x="3" y="0"/>
                  </a:cubicBezTo>
                  <a:cubicBezTo>
                    <a:pt x="0" y="2"/>
                    <a:pt x="0" y="10"/>
                    <a:pt x="0" y="13"/>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06" name="Freeform 11"/>
            <p:cNvSpPr>
              <a:spLocks/>
            </p:cNvSpPr>
            <p:nvPr/>
          </p:nvSpPr>
          <p:spPr bwMode="auto">
            <a:xfrm>
              <a:off x="3148013" y="2114551"/>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solidFill>
              <a:srgbClr val="000000"/>
            </a:solidFill>
            <a:ln w="1588">
              <a:solidFill>
                <a:srgbClr val="1D1D1B"/>
              </a:solidFill>
              <a:miter lim="800000"/>
              <a:headEnd/>
              <a:tailEnd/>
            </a:ln>
          </p:spPr>
          <p:txBody>
            <a:bodyPr/>
            <a:lstStyle/>
            <a:p>
              <a:endParaRPr lang="en-US"/>
            </a:p>
          </p:txBody>
        </p:sp>
        <p:sp>
          <p:nvSpPr>
            <p:cNvPr id="165007" name="Freeform 12"/>
            <p:cNvSpPr>
              <a:spLocks/>
            </p:cNvSpPr>
            <p:nvPr/>
          </p:nvSpPr>
          <p:spPr bwMode="auto">
            <a:xfrm>
              <a:off x="3148013" y="2114551"/>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08" name="Freeform 13"/>
            <p:cNvSpPr>
              <a:spLocks/>
            </p:cNvSpPr>
            <p:nvPr/>
          </p:nvSpPr>
          <p:spPr bwMode="auto">
            <a:xfrm>
              <a:off x="3095625" y="2114551"/>
              <a:ext cx="52387" cy="28575"/>
            </a:xfrm>
            <a:custGeom>
              <a:avLst/>
              <a:gdLst>
                <a:gd name="T0" fmla="*/ 0 w 24"/>
                <a:gd name="T1" fmla="*/ 2147483647 h 13"/>
                <a:gd name="T2" fmla="*/ 2147483647 w 24"/>
                <a:gd name="T3" fmla="*/ 2147483647 h 13"/>
                <a:gd name="T4" fmla="*/ 2147483647 w 24"/>
                <a:gd name="T5" fmla="*/ 2147483647 h 13"/>
                <a:gd name="T6" fmla="*/ 2147483647 w 24"/>
                <a:gd name="T7" fmla="*/ 0 h 13"/>
                <a:gd name="T8" fmla="*/ 2147483647 w 24"/>
                <a:gd name="T9" fmla="*/ 2147483647 h 13"/>
                <a:gd name="T10" fmla="*/ 0 w 24"/>
                <a:gd name="T11" fmla="*/ 2147483647 h 13"/>
                <a:gd name="T12" fmla="*/ 0 60000 65536"/>
                <a:gd name="T13" fmla="*/ 0 60000 65536"/>
                <a:gd name="T14" fmla="*/ 0 60000 65536"/>
                <a:gd name="T15" fmla="*/ 0 60000 65536"/>
                <a:gd name="T16" fmla="*/ 0 60000 65536"/>
                <a:gd name="T17" fmla="*/ 0 60000 65536"/>
                <a:gd name="T18" fmla="*/ 0 w 24"/>
                <a:gd name="T19" fmla="*/ 0 h 13"/>
                <a:gd name="T20" fmla="*/ 24 w 2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4" h="13">
                  <a:moveTo>
                    <a:pt x="0" y="13"/>
                  </a:moveTo>
                  <a:cubicBezTo>
                    <a:pt x="2" y="11"/>
                    <a:pt x="5" y="5"/>
                    <a:pt x="11" y="3"/>
                  </a:cubicBezTo>
                  <a:cubicBezTo>
                    <a:pt x="14" y="2"/>
                    <a:pt x="17" y="3"/>
                    <a:pt x="19" y="3"/>
                  </a:cubicBezTo>
                  <a:cubicBezTo>
                    <a:pt x="21" y="3"/>
                    <a:pt x="23" y="1"/>
                    <a:pt x="24" y="0"/>
                  </a:cubicBezTo>
                  <a:cubicBezTo>
                    <a:pt x="22" y="3"/>
                    <a:pt x="16" y="1"/>
                    <a:pt x="11" y="2"/>
                  </a:cubicBezTo>
                  <a:cubicBezTo>
                    <a:pt x="4" y="4"/>
                    <a:pt x="2" y="11"/>
                    <a:pt x="0" y="13"/>
                  </a:cubicBezTo>
                </a:path>
              </a:pathLst>
            </a:custGeom>
            <a:solidFill>
              <a:srgbClr val="000000"/>
            </a:solidFill>
            <a:ln w="1588">
              <a:solidFill>
                <a:srgbClr val="1D1D1B"/>
              </a:solidFill>
              <a:miter lim="800000"/>
              <a:headEnd/>
              <a:tailEnd/>
            </a:ln>
          </p:spPr>
          <p:txBody>
            <a:bodyPr/>
            <a:lstStyle/>
            <a:p>
              <a:endParaRPr lang="en-US"/>
            </a:p>
          </p:txBody>
        </p:sp>
        <p:sp>
          <p:nvSpPr>
            <p:cNvPr id="165009" name="Freeform 14"/>
            <p:cNvSpPr>
              <a:spLocks/>
            </p:cNvSpPr>
            <p:nvPr/>
          </p:nvSpPr>
          <p:spPr bwMode="auto">
            <a:xfrm>
              <a:off x="3095625" y="2114551"/>
              <a:ext cx="52387" cy="28575"/>
            </a:xfrm>
            <a:custGeom>
              <a:avLst/>
              <a:gdLst>
                <a:gd name="T0" fmla="*/ 0 w 24"/>
                <a:gd name="T1" fmla="*/ 2147483647 h 13"/>
                <a:gd name="T2" fmla="*/ 2147483647 w 24"/>
                <a:gd name="T3" fmla="*/ 2147483647 h 13"/>
                <a:gd name="T4" fmla="*/ 2147483647 w 24"/>
                <a:gd name="T5" fmla="*/ 2147483647 h 13"/>
                <a:gd name="T6" fmla="*/ 2147483647 w 24"/>
                <a:gd name="T7" fmla="*/ 0 h 13"/>
                <a:gd name="T8" fmla="*/ 2147483647 w 24"/>
                <a:gd name="T9" fmla="*/ 2147483647 h 13"/>
                <a:gd name="T10" fmla="*/ 0 w 24"/>
                <a:gd name="T11" fmla="*/ 2147483647 h 13"/>
                <a:gd name="T12" fmla="*/ 0 60000 65536"/>
                <a:gd name="T13" fmla="*/ 0 60000 65536"/>
                <a:gd name="T14" fmla="*/ 0 60000 65536"/>
                <a:gd name="T15" fmla="*/ 0 60000 65536"/>
                <a:gd name="T16" fmla="*/ 0 60000 65536"/>
                <a:gd name="T17" fmla="*/ 0 60000 65536"/>
                <a:gd name="T18" fmla="*/ 0 w 24"/>
                <a:gd name="T19" fmla="*/ 0 h 13"/>
                <a:gd name="T20" fmla="*/ 24 w 2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4" h="13">
                  <a:moveTo>
                    <a:pt x="0" y="13"/>
                  </a:moveTo>
                  <a:cubicBezTo>
                    <a:pt x="2" y="11"/>
                    <a:pt x="5" y="5"/>
                    <a:pt x="11" y="3"/>
                  </a:cubicBezTo>
                  <a:cubicBezTo>
                    <a:pt x="14" y="2"/>
                    <a:pt x="17" y="3"/>
                    <a:pt x="19" y="3"/>
                  </a:cubicBezTo>
                  <a:cubicBezTo>
                    <a:pt x="21" y="3"/>
                    <a:pt x="23" y="1"/>
                    <a:pt x="24" y="0"/>
                  </a:cubicBezTo>
                  <a:cubicBezTo>
                    <a:pt x="22" y="3"/>
                    <a:pt x="16" y="1"/>
                    <a:pt x="11" y="2"/>
                  </a:cubicBezTo>
                  <a:cubicBezTo>
                    <a:pt x="4" y="4"/>
                    <a:pt x="2" y="11"/>
                    <a:pt x="0" y="13"/>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10" name="Freeform 15"/>
            <p:cNvSpPr>
              <a:spLocks/>
            </p:cNvSpPr>
            <p:nvPr/>
          </p:nvSpPr>
          <p:spPr bwMode="auto">
            <a:xfrm>
              <a:off x="3111500" y="2130426"/>
              <a:ext cx="55562" cy="52388"/>
            </a:xfrm>
            <a:custGeom>
              <a:avLst/>
              <a:gdLst>
                <a:gd name="T0" fmla="*/ 2147483647 w 26"/>
                <a:gd name="T1" fmla="*/ 2147483647 h 25"/>
                <a:gd name="T2" fmla="*/ 2147483647 w 26"/>
                <a:gd name="T3" fmla="*/ 2147483647 h 25"/>
                <a:gd name="T4" fmla="*/ 2147483647 w 26"/>
                <a:gd name="T5" fmla="*/ 0 h 25"/>
                <a:gd name="T6" fmla="*/ 2147483647 w 26"/>
                <a:gd name="T7" fmla="*/ 2147483647 h 25"/>
                <a:gd name="T8" fmla="*/ 2147483647 w 26"/>
                <a:gd name="T9" fmla="*/ 2147483647 h 25"/>
                <a:gd name="T10" fmla="*/ 0 w 26"/>
                <a:gd name="T11" fmla="*/ 2147483647 h 25"/>
                <a:gd name="T12" fmla="*/ 2147483647 w 26"/>
                <a:gd name="T13" fmla="*/ 2147483647 h 25"/>
                <a:gd name="T14" fmla="*/ 2147483647 w 26"/>
                <a:gd name="T15" fmla="*/ 2147483647 h 25"/>
                <a:gd name="T16" fmla="*/ 2147483647 w 26"/>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21" y="7"/>
                  </a:moveTo>
                  <a:cubicBezTo>
                    <a:pt x="20" y="9"/>
                    <a:pt x="16" y="15"/>
                    <a:pt x="11" y="13"/>
                  </a:cubicBezTo>
                  <a:cubicBezTo>
                    <a:pt x="5" y="10"/>
                    <a:pt x="4" y="4"/>
                    <a:pt x="4" y="0"/>
                  </a:cubicBezTo>
                  <a:cubicBezTo>
                    <a:pt x="3" y="3"/>
                    <a:pt x="4" y="11"/>
                    <a:pt x="10" y="14"/>
                  </a:cubicBezTo>
                  <a:cubicBezTo>
                    <a:pt x="12" y="15"/>
                    <a:pt x="13" y="15"/>
                    <a:pt x="15" y="14"/>
                  </a:cubicBezTo>
                  <a:cubicBezTo>
                    <a:pt x="9" y="18"/>
                    <a:pt x="3" y="21"/>
                    <a:pt x="0" y="19"/>
                  </a:cubicBezTo>
                  <a:cubicBezTo>
                    <a:pt x="6" y="25"/>
                    <a:pt x="23" y="11"/>
                    <a:pt x="26" y="9"/>
                  </a:cubicBezTo>
                  <a:cubicBezTo>
                    <a:pt x="25" y="9"/>
                    <a:pt x="22" y="10"/>
                    <a:pt x="19" y="12"/>
                  </a:cubicBezTo>
                  <a:cubicBezTo>
                    <a:pt x="20" y="10"/>
                    <a:pt x="21" y="8"/>
                    <a:pt x="21" y="7"/>
                  </a:cubicBezTo>
                </a:path>
              </a:pathLst>
            </a:custGeom>
            <a:solidFill>
              <a:srgbClr val="000000"/>
            </a:solidFill>
            <a:ln w="1588">
              <a:solidFill>
                <a:srgbClr val="1D1D1B"/>
              </a:solidFill>
              <a:miter lim="800000"/>
              <a:headEnd/>
              <a:tailEnd/>
            </a:ln>
          </p:spPr>
          <p:txBody>
            <a:bodyPr/>
            <a:lstStyle/>
            <a:p>
              <a:endParaRPr lang="en-US"/>
            </a:p>
          </p:txBody>
        </p:sp>
        <p:sp>
          <p:nvSpPr>
            <p:cNvPr id="165011" name="Freeform 16"/>
            <p:cNvSpPr>
              <a:spLocks/>
            </p:cNvSpPr>
            <p:nvPr/>
          </p:nvSpPr>
          <p:spPr bwMode="auto">
            <a:xfrm>
              <a:off x="3111500" y="2130426"/>
              <a:ext cx="55562" cy="52388"/>
            </a:xfrm>
            <a:custGeom>
              <a:avLst/>
              <a:gdLst>
                <a:gd name="T0" fmla="*/ 2147483647 w 26"/>
                <a:gd name="T1" fmla="*/ 2147483647 h 25"/>
                <a:gd name="T2" fmla="*/ 2147483647 w 26"/>
                <a:gd name="T3" fmla="*/ 2147483647 h 25"/>
                <a:gd name="T4" fmla="*/ 2147483647 w 26"/>
                <a:gd name="T5" fmla="*/ 0 h 25"/>
                <a:gd name="T6" fmla="*/ 2147483647 w 26"/>
                <a:gd name="T7" fmla="*/ 2147483647 h 25"/>
                <a:gd name="T8" fmla="*/ 2147483647 w 26"/>
                <a:gd name="T9" fmla="*/ 2147483647 h 25"/>
                <a:gd name="T10" fmla="*/ 0 w 26"/>
                <a:gd name="T11" fmla="*/ 2147483647 h 25"/>
                <a:gd name="T12" fmla="*/ 2147483647 w 26"/>
                <a:gd name="T13" fmla="*/ 2147483647 h 25"/>
                <a:gd name="T14" fmla="*/ 2147483647 w 26"/>
                <a:gd name="T15" fmla="*/ 2147483647 h 25"/>
                <a:gd name="T16" fmla="*/ 2147483647 w 26"/>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21" y="7"/>
                  </a:moveTo>
                  <a:cubicBezTo>
                    <a:pt x="20" y="9"/>
                    <a:pt x="16" y="15"/>
                    <a:pt x="11" y="13"/>
                  </a:cubicBezTo>
                  <a:cubicBezTo>
                    <a:pt x="5" y="10"/>
                    <a:pt x="4" y="4"/>
                    <a:pt x="4" y="0"/>
                  </a:cubicBezTo>
                  <a:cubicBezTo>
                    <a:pt x="3" y="3"/>
                    <a:pt x="4" y="11"/>
                    <a:pt x="10" y="14"/>
                  </a:cubicBezTo>
                  <a:cubicBezTo>
                    <a:pt x="12" y="15"/>
                    <a:pt x="13" y="15"/>
                    <a:pt x="15" y="14"/>
                  </a:cubicBezTo>
                  <a:cubicBezTo>
                    <a:pt x="9" y="18"/>
                    <a:pt x="3" y="21"/>
                    <a:pt x="0" y="19"/>
                  </a:cubicBezTo>
                  <a:cubicBezTo>
                    <a:pt x="6" y="25"/>
                    <a:pt x="23" y="11"/>
                    <a:pt x="26" y="9"/>
                  </a:cubicBezTo>
                  <a:cubicBezTo>
                    <a:pt x="25" y="9"/>
                    <a:pt x="22" y="10"/>
                    <a:pt x="19" y="12"/>
                  </a:cubicBezTo>
                  <a:cubicBezTo>
                    <a:pt x="20" y="10"/>
                    <a:pt x="21" y="8"/>
                    <a:pt x="21" y="7"/>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12" name="Freeform 17"/>
            <p:cNvSpPr>
              <a:spLocks/>
            </p:cNvSpPr>
            <p:nvPr/>
          </p:nvSpPr>
          <p:spPr bwMode="auto">
            <a:xfrm>
              <a:off x="3127375" y="2055813"/>
              <a:ext cx="52387" cy="49213"/>
            </a:xfrm>
            <a:custGeom>
              <a:avLst/>
              <a:gdLst>
                <a:gd name="T0" fmla="*/ 2147483647 w 24"/>
                <a:gd name="T1" fmla="*/ 2147483647 h 23"/>
                <a:gd name="T2" fmla="*/ 0 w 24"/>
                <a:gd name="T3" fmla="*/ 2147483647 h 23"/>
                <a:gd name="T4" fmla="*/ 2147483647 w 24"/>
                <a:gd name="T5" fmla="*/ 2147483647 h 23"/>
                <a:gd name="T6" fmla="*/ 2147483647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0 h 23"/>
                <a:gd name="T18" fmla="*/ 2147483647 w 24"/>
                <a:gd name="T19" fmla="*/ 2147483647 h 23"/>
                <a:gd name="T20" fmla="*/ 2147483647 w 24"/>
                <a:gd name="T21" fmla="*/ 2147483647 h 23"/>
                <a:gd name="T22" fmla="*/ 2147483647 w 24"/>
                <a:gd name="T23" fmla="*/ 214748364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3"/>
                <a:gd name="T38" fmla="*/ 24 w 24"/>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3">
                  <a:moveTo>
                    <a:pt x="6" y="17"/>
                  </a:moveTo>
                  <a:cubicBezTo>
                    <a:pt x="3" y="13"/>
                    <a:pt x="1" y="9"/>
                    <a:pt x="0" y="6"/>
                  </a:cubicBezTo>
                  <a:cubicBezTo>
                    <a:pt x="1" y="9"/>
                    <a:pt x="2" y="14"/>
                    <a:pt x="5" y="18"/>
                  </a:cubicBezTo>
                  <a:cubicBezTo>
                    <a:pt x="8" y="23"/>
                    <a:pt x="14" y="22"/>
                    <a:pt x="15" y="21"/>
                  </a:cubicBezTo>
                  <a:cubicBezTo>
                    <a:pt x="17" y="22"/>
                    <a:pt x="19" y="22"/>
                    <a:pt x="21" y="20"/>
                  </a:cubicBezTo>
                  <a:cubicBezTo>
                    <a:pt x="23" y="18"/>
                    <a:pt x="24" y="15"/>
                    <a:pt x="24" y="14"/>
                  </a:cubicBezTo>
                  <a:cubicBezTo>
                    <a:pt x="23" y="15"/>
                    <a:pt x="22" y="17"/>
                    <a:pt x="20" y="19"/>
                  </a:cubicBezTo>
                  <a:cubicBezTo>
                    <a:pt x="18" y="22"/>
                    <a:pt x="14" y="20"/>
                    <a:pt x="13" y="16"/>
                  </a:cubicBezTo>
                  <a:cubicBezTo>
                    <a:pt x="11" y="10"/>
                    <a:pt x="10" y="1"/>
                    <a:pt x="5" y="0"/>
                  </a:cubicBezTo>
                  <a:cubicBezTo>
                    <a:pt x="9" y="2"/>
                    <a:pt x="9" y="10"/>
                    <a:pt x="12" y="17"/>
                  </a:cubicBezTo>
                  <a:cubicBezTo>
                    <a:pt x="12" y="19"/>
                    <a:pt x="14" y="20"/>
                    <a:pt x="15" y="21"/>
                  </a:cubicBezTo>
                  <a:cubicBezTo>
                    <a:pt x="13" y="22"/>
                    <a:pt x="9" y="22"/>
                    <a:pt x="6" y="17"/>
                  </a:cubicBezTo>
                </a:path>
              </a:pathLst>
            </a:custGeom>
            <a:solidFill>
              <a:srgbClr val="000000"/>
            </a:solidFill>
            <a:ln w="1588">
              <a:solidFill>
                <a:srgbClr val="1D1D1B"/>
              </a:solidFill>
              <a:miter lim="800000"/>
              <a:headEnd/>
              <a:tailEnd/>
            </a:ln>
          </p:spPr>
          <p:txBody>
            <a:bodyPr/>
            <a:lstStyle/>
            <a:p>
              <a:endParaRPr lang="en-US"/>
            </a:p>
          </p:txBody>
        </p:sp>
        <p:sp>
          <p:nvSpPr>
            <p:cNvPr id="165013" name="Freeform 18"/>
            <p:cNvSpPr>
              <a:spLocks/>
            </p:cNvSpPr>
            <p:nvPr/>
          </p:nvSpPr>
          <p:spPr bwMode="auto">
            <a:xfrm>
              <a:off x="3127375" y="2055813"/>
              <a:ext cx="52387" cy="49213"/>
            </a:xfrm>
            <a:custGeom>
              <a:avLst/>
              <a:gdLst>
                <a:gd name="T0" fmla="*/ 2147483647 w 24"/>
                <a:gd name="T1" fmla="*/ 2147483647 h 23"/>
                <a:gd name="T2" fmla="*/ 0 w 24"/>
                <a:gd name="T3" fmla="*/ 2147483647 h 23"/>
                <a:gd name="T4" fmla="*/ 2147483647 w 24"/>
                <a:gd name="T5" fmla="*/ 2147483647 h 23"/>
                <a:gd name="T6" fmla="*/ 2147483647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0 h 23"/>
                <a:gd name="T18" fmla="*/ 2147483647 w 24"/>
                <a:gd name="T19" fmla="*/ 2147483647 h 23"/>
                <a:gd name="T20" fmla="*/ 2147483647 w 24"/>
                <a:gd name="T21" fmla="*/ 2147483647 h 23"/>
                <a:gd name="T22" fmla="*/ 2147483647 w 24"/>
                <a:gd name="T23" fmla="*/ 2147483647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3"/>
                <a:gd name="T38" fmla="*/ 24 w 24"/>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3">
                  <a:moveTo>
                    <a:pt x="6" y="17"/>
                  </a:moveTo>
                  <a:cubicBezTo>
                    <a:pt x="3" y="13"/>
                    <a:pt x="1" y="9"/>
                    <a:pt x="0" y="6"/>
                  </a:cubicBezTo>
                  <a:cubicBezTo>
                    <a:pt x="1" y="9"/>
                    <a:pt x="2" y="14"/>
                    <a:pt x="5" y="18"/>
                  </a:cubicBezTo>
                  <a:cubicBezTo>
                    <a:pt x="8" y="23"/>
                    <a:pt x="14" y="22"/>
                    <a:pt x="15" y="21"/>
                  </a:cubicBezTo>
                  <a:cubicBezTo>
                    <a:pt x="17" y="22"/>
                    <a:pt x="19" y="22"/>
                    <a:pt x="21" y="20"/>
                  </a:cubicBezTo>
                  <a:cubicBezTo>
                    <a:pt x="23" y="18"/>
                    <a:pt x="24" y="15"/>
                    <a:pt x="24" y="14"/>
                  </a:cubicBezTo>
                  <a:cubicBezTo>
                    <a:pt x="23" y="15"/>
                    <a:pt x="22" y="17"/>
                    <a:pt x="20" y="19"/>
                  </a:cubicBezTo>
                  <a:cubicBezTo>
                    <a:pt x="18" y="22"/>
                    <a:pt x="14" y="20"/>
                    <a:pt x="13" y="16"/>
                  </a:cubicBezTo>
                  <a:cubicBezTo>
                    <a:pt x="11" y="10"/>
                    <a:pt x="10" y="1"/>
                    <a:pt x="5" y="0"/>
                  </a:cubicBezTo>
                  <a:cubicBezTo>
                    <a:pt x="9" y="2"/>
                    <a:pt x="9" y="10"/>
                    <a:pt x="12" y="17"/>
                  </a:cubicBezTo>
                  <a:cubicBezTo>
                    <a:pt x="12" y="19"/>
                    <a:pt x="14" y="20"/>
                    <a:pt x="15" y="21"/>
                  </a:cubicBezTo>
                  <a:cubicBezTo>
                    <a:pt x="13" y="22"/>
                    <a:pt x="9" y="22"/>
                    <a:pt x="6" y="17"/>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14" name="Freeform 19"/>
            <p:cNvSpPr>
              <a:spLocks/>
            </p:cNvSpPr>
            <p:nvPr/>
          </p:nvSpPr>
          <p:spPr bwMode="auto">
            <a:xfrm>
              <a:off x="3111500" y="2074863"/>
              <a:ext cx="26987" cy="20638"/>
            </a:xfrm>
            <a:custGeom>
              <a:avLst/>
              <a:gdLst>
                <a:gd name="T0" fmla="*/ 0 w 13"/>
                <a:gd name="T1" fmla="*/ 0 h 10"/>
                <a:gd name="T2" fmla="*/ 2147483647 w 13"/>
                <a:gd name="T3" fmla="*/ 2147483647 h 10"/>
                <a:gd name="T4" fmla="*/ 0 w 13"/>
                <a:gd name="T5" fmla="*/ 0 h 10"/>
                <a:gd name="T6" fmla="*/ 0 60000 65536"/>
                <a:gd name="T7" fmla="*/ 0 60000 65536"/>
                <a:gd name="T8" fmla="*/ 0 60000 65536"/>
                <a:gd name="T9" fmla="*/ 0 w 13"/>
                <a:gd name="T10" fmla="*/ 0 h 10"/>
                <a:gd name="T11" fmla="*/ 13 w 13"/>
                <a:gd name="T12" fmla="*/ 10 h 10"/>
              </a:gdLst>
              <a:ahLst/>
              <a:cxnLst>
                <a:cxn ang="T6">
                  <a:pos x="T0" y="T1"/>
                </a:cxn>
                <a:cxn ang="T7">
                  <a:pos x="T2" y="T3"/>
                </a:cxn>
                <a:cxn ang="T8">
                  <a:pos x="T4" y="T5"/>
                </a:cxn>
              </a:cxnLst>
              <a:rect l="T9" t="T10" r="T11" b="T12"/>
              <a:pathLst>
                <a:path w="13" h="10">
                  <a:moveTo>
                    <a:pt x="0" y="0"/>
                  </a:moveTo>
                  <a:cubicBezTo>
                    <a:pt x="1" y="4"/>
                    <a:pt x="11" y="10"/>
                    <a:pt x="13" y="10"/>
                  </a:cubicBezTo>
                  <a:cubicBezTo>
                    <a:pt x="11" y="8"/>
                    <a:pt x="3" y="3"/>
                    <a:pt x="0" y="0"/>
                  </a:cubicBezTo>
                </a:path>
              </a:pathLst>
            </a:custGeom>
            <a:solidFill>
              <a:srgbClr val="000000"/>
            </a:solidFill>
            <a:ln w="1588">
              <a:solidFill>
                <a:srgbClr val="1D1D1B"/>
              </a:solidFill>
              <a:miter lim="800000"/>
              <a:headEnd/>
              <a:tailEnd/>
            </a:ln>
          </p:spPr>
          <p:txBody>
            <a:bodyPr/>
            <a:lstStyle/>
            <a:p>
              <a:endParaRPr lang="en-US"/>
            </a:p>
          </p:txBody>
        </p:sp>
        <p:sp>
          <p:nvSpPr>
            <p:cNvPr id="165015" name="Freeform 20"/>
            <p:cNvSpPr>
              <a:spLocks/>
            </p:cNvSpPr>
            <p:nvPr/>
          </p:nvSpPr>
          <p:spPr bwMode="auto">
            <a:xfrm>
              <a:off x="3111500" y="2074863"/>
              <a:ext cx="26987" cy="20638"/>
            </a:xfrm>
            <a:custGeom>
              <a:avLst/>
              <a:gdLst>
                <a:gd name="T0" fmla="*/ 0 w 13"/>
                <a:gd name="T1" fmla="*/ 0 h 10"/>
                <a:gd name="T2" fmla="*/ 2147483647 w 13"/>
                <a:gd name="T3" fmla="*/ 2147483647 h 10"/>
                <a:gd name="T4" fmla="*/ 0 w 13"/>
                <a:gd name="T5" fmla="*/ 0 h 10"/>
                <a:gd name="T6" fmla="*/ 0 60000 65536"/>
                <a:gd name="T7" fmla="*/ 0 60000 65536"/>
                <a:gd name="T8" fmla="*/ 0 60000 65536"/>
                <a:gd name="T9" fmla="*/ 0 w 13"/>
                <a:gd name="T10" fmla="*/ 0 h 10"/>
                <a:gd name="T11" fmla="*/ 13 w 13"/>
                <a:gd name="T12" fmla="*/ 10 h 10"/>
              </a:gdLst>
              <a:ahLst/>
              <a:cxnLst>
                <a:cxn ang="T6">
                  <a:pos x="T0" y="T1"/>
                </a:cxn>
                <a:cxn ang="T7">
                  <a:pos x="T2" y="T3"/>
                </a:cxn>
                <a:cxn ang="T8">
                  <a:pos x="T4" y="T5"/>
                </a:cxn>
              </a:cxnLst>
              <a:rect l="T9" t="T10" r="T11" b="T12"/>
              <a:pathLst>
                <a:path w="13" h="10">
                  <a:moveTo>
                    <a:pt x="0" y="0"/>
                  </a:moveTo>
                  <a:cubicBezTo>
                    <a:pt x="1" y="4"/>
                    <a:pt x="11" y="10"/>
                    <a:pt x="13" y="10"/>
                  </a:cubicBezTo>
                  <a:cubicBezTo>
                    <a:pt x="11" y="8"/>
                    <a:pt x="3" y="3"/>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16" name="Freeform 21"/>
            <p:cNvSpPr>
              <a:spLocks/>
            </p:cNvSpPr>
            <p:nvPr/>
          </p:nvSpPr>
          <p:spPr bwMode="auto">
            <a:xfrm>
              <a:off x="3032126" y="1885951"/>
              <a:ext cx="141287" cy="165100"/>
            </a:xfrm>
            <a:custGeom>
              <a:avLst/>
              <a:gdLst>
                <a:gd name="T0" fmla="*/ 2147483647 w 66"/>
                <a:gd name="T1" fmla="*/ 2147483647 h 78"/>
                <a:gd name="T2" fmla="*/ 2147483647 w 66"/>
                <a:gd name="T3" fmla="*/ 2147483647 h 78"/>
                <a:gd name="T4" fmla="*/ 2147483647 w 66"/>
                <a:gd name="T5" fmla="*/ 2147483647 h 78"/>
                <a:gd name="T6" fmla="*/ 2147483647 w 66"/>
                <a:gd name="T7" fmla="*/ 2147483647 h 78"/>
                <a:gd name="T8" fmla="*/ 2147483647 w 66"/>
                <a:gd name="T9" fmla="*/ 2147483647 h 78"/>
                <a:gd name="T10" fmla="*/ 2147483647 w 66"/>
                <a:gd name="T11" fmla="*/ 2147483647 h 78"/>
                <a:gd name="T12" fmla="*/ 2147483647 w 66"/>
                <a:gd name="T13" fmla="*/ 2147483647 h 78"/>
                <a:gd name="T14" fmla="*/ 2147483647 w 66"/>
                <a:gd name="T15" fmla="*/ 2147483647 h 78"/>
                <a:gd name="T16" fmla="*/ 2147483647 w 66"/>
                <a:gd name="T17" fmla="*/ 2147483647 h 78"/>
                <a:gd name="T18" fmla="*/ 2147483647 w 66"/>
                <a:gd name="T19" fmla="*/ 2147483647 h 78"/>
                <a:gd name="T20" fmla="*/ 2147483647 w 66"/>
                <a:gd name="T21" fmla="*/ 2147483647 h 78"/>
                <a:gd name="T22" fmla="*/ 2147483647 w 66"/>
                <a:gd name="T23" fmla="*/ 2147483647 h 78"/>
                <a:gd name="T24" fmla="*/ 2147483647 w 66"/>
                <a:gd name="T25" fmla="*/ 2147483647 h 78"/>
                <a:gd name="T26" fmla="*/ 2147483647 w 66"/>
                <a:gd name="T27" fmla="*/ 2147483647 h 78"/>
                <a:gd name="T28" fmla="*/ 2147483647 w 66"/>
                <a:gd name="T29" fmla="*/ 2147483647 h 78"/>
                <a:gd name="T30" fmla="*/ 2147483647 w 66"/>
                <a:gd name="T31" fmla="*/ 2147483647 h 78"/>
                <a:gd name="T32" fmla="*/ 2147483647 w 66"/>
                <a:gd name="T33" fmla="*/ 2147483647 h 78"/>
                <a:gd name="T34" fmla="*/ 2147483647 w 66"/>
                <a:gd name="T35" fmla="*/ 2147483647 h 78"/>
                <a:gd name="T36" fmla="*/ 2147483647 w 66"/>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78"/>
                <a:gd name="T59" fmla="*/ 66 w 66"/>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78">
                  <a:moveTo>
                    <a:pt x="13" y="77"/>
                  </a:moveTo>
                  <a:cubicBezTo>
                    <a:pt x="8" y="73"/>
                    <a:pt x="3" y="61"/>
                    <a:pt x="9" y="52"/>
                  </a:cubicBezTo>
                  <a:cubicBezTo>
                    <a:pt x="11" y="47"/>
                    <a:pt x="17" y="43"/>
                    <a:pt x="19" y="48"/>
                  </a:cubicBezTo>
                  <a:cubicBezTo>
                    <a:pt x="21" y="51"/>
                    <a:pt x="22" y="54"/>
                    <a:pt x="22" y="56"/>
                  </a:cubicBezTo>
                  <a:cubicBezTo>
                    <a:pt x="22" y="56"/>
                    <a:pt x="21" y="56"/>
                    <a:pt x="21" y="56"/>
                  </a:cubicBezTo>
                  <a:cubicBezTo>
                    <a:pt x="21" y="56"/>
                    <a:pt x="22" y="56"/>
                    <a:pt x="22" y="57"/>
                  </a:cubicBezTo>
                  <a:cubicBezTo>
                    <a:pt x="22" y="57"/>
                    <a:pt x="22" y="57"/>
                    <a:pt x="22" y="57"/>
                  </a:cubicBezTo>
                  <a:cubicBezTo>
                    <a:pt x="22" y="57"/>
                    <a:pt x="22" y="57"/>
                    <a:pt x="22" y="57"/>
                  </a:cubicBezTo>
                  <a:cubicBezTo>
                    <a:pt x="23" y="63"/>
                    <a:pt x="24" y="74"/>
                    <a:pt x="21" y="78"/>
                  </a:cubicBezTo>
                  <a:cubicBezTo>
                    <a:pt x="26" y="75"/>
                    <a:pt x="25" y="61"/>
                    <a:pt x="22" y="57"/>
                  </a:cubicBezTo>
                  <a:cubicBezTo>
                    <a:pt x="22" y="54"/>
                    <a:pt x="23" y="50"/>
                    <a:pt x="21" y="47"/>
                  </a:cubicBezTo>
                  <a:cubicBezTo>
                    <a:pt x="20" y="45"/>
                    <a:pt x="17" y="43"/>
                    <a:pt x="14" y="44"/>
                  </a:cubicBezTo>
                  <a:cubicBezTo>
                    <a:pt x="14" y="35"/>
                    <a:pt x="18" y="19"/>
                    <a:pt x="30" y="11"/>
                  </a:cubicBezTo>
                  <a:cubicBezTo>
                    <a:pt x="43" y="2"/>
                    <a:pt x="60" y="3"/>
                    <a:pt x="66" y="4"/>
                  </a:cubicBezTo>
                  <a:cubicBezTo>
                    <a:pt x="60" y="2"/>
                    <a:pt x="43" y="0"/>
                    <a:pt x="29" y="9"/>
                  </a:cubicBezTo>
                  <a:cubicBezTo>
                    <a:pt x="16" y="18"/>
                    <a:pt x="13" y="35"/>
                    <a:pt x="14" y="44"/>
                  </a:cubicBezTo>
                  <a:cubicBezTo>
                    <a:pt x="13" y="44"/>
                    <a:pt x="13" y="44"/>
                    <a:pt x="13" y="44"/>
                  </a:cubicBezTo>
                  <a:cubicBezTo>
                    <a:pt x="10" y="46"/>
                    <a:pt x="9" y="48"/>
                    <a:pt x="7" y="51"/>
                  </a:cubicBezTo>
                  <a:cubicBezTo>
                    <a:pt x="0" y="61"/>
                    <a:pt x="7" y="75"/>
                    <a:pt x="13" y="77"/>
                  </a:cubicBezTo>
                </a:path>
              </a:pathLst>
            </a:custGeom>
            <a:solidFill>
              <a:srgbClr val="000000"/>
            </a:solidFill>
            <a:ln w="1588">
              <a:solidFill>
                <a:srgbClr val="1D1D1B"/>
              </a:solidFill>
              <a:miter lim="800000"/>
              <a:headEnd/>
              <a:tailEnd/>
            </a:ln>
          </p:spPr>
          <p:txBody>
            <a:bodyPr/>
            <a:lstStyle/>
            <a:p>
              <a:endParaRPr lang="en-US"/>
            </a:p>
          </p:txBody>
        </p:sp>
        <p:sp>
          <p:nvSpPr>
            <p:cNvPr id="165017" name="Freeform 22"/>
            <p:cNvSpPr>
              <a:spLocks/>
            </p:cNvSpPr>
            <p:nvPr/>
          </p:nvSpPr>
          <p:spPr bwMode="auto">
            <a:xfrm>
              <a:off x="3032125" y="1885951"/>
              <a:ext cx="141287" cy="165100"/>
            </a:xfrm>
            <a:custGeom>
              <a:avLst/>
              <a:gdLst>
                <a:gd name="T0" fmla="*/ 2147483647 w 66"/>
                <a:gd name="T1" fmla="*/ 2147483647 h 78"/>
                <a:gd name="T2" fmla="*/ 2147483647 w 66"/>
                <a:gd name="T3" fmla="*/ 2147483647 h 78"/>
                <a:gd name="T4" fmla="*/ 2147483647 w 66"/>
                <a:gd name="T5" fmla="*/ 2147483647 h 78"/>
                <a:gd name="T6" fmla="*/ 2147483647 w 66"/>
                <a:gd name="T7" fmla="*/ 2147483647 h 78"/>
                <a:gd name="T8" fmla="*/ 2147483647 w 66"/>
                <a:gd name="T9" fmla="*/ 2147483647 h 78"/>
                <a:gd name="T10" fmla="*/ 2147483647 w 66"/>
                <a:gd name="T11" fmla="*/ 2147483647 h 78"/>
                <a:gd name="T12" fmla="*/ 2147483647 w 66"/>
                <a:gd name="T13" fmla="*/ 2147483647 h 78"/>
                <a:gd name="T14" fmla="*/ 2147483647 w 66"/>
                <a:gd name="T15" fmla="*/ 2147483647 h 78"/>
                <a:gd name="T16" fmla="*/ 2147483647 w 66"/>
                <a:gd name="T17" fmla="*/ 2147483647 h 78"/>
                <a:gd name="T18" fmla="*/ 2147483647 w 66"/>
                <a:gd name="T19" fmla="*/ 2147483647 h 78"/>
                <a:gd name="T20" fmla="*/ 2147483647 w 66"/>
                <a:gd name="T21" fmla="*/ 2147483647 h 78"/>
                <a:gd name="T22" fmla="*/ 2147483647 w 66"/>
                <a:gd name="T23" fmla="*/ 2147483647 h 78"/>
                <a:gd name="T24" fmla="*/ 2147483647 w 66"/>
                <a:gd name="T25" fmla="*/ 2147483647 h 78"/>
                <a:gd name="T26" fmla="*/ 2147483647 w 66"/>
                <a:gd name="T27" fmla="*/ 2147483647 h 78"/>
                <a:gd name="T28" fmla="*/ 2147483647 w 66"/>
                <a:gd name="T29" fmla="*/ 2147483647 h 78"/>
                <a:gd name="T30" fmla="*/ 2147483647 w 66"/>
                <a:gd name="T31" fmla="*/ 2147483647 h 78"/>
                <a:gd name="T32" fmla="*/ 2147483647 w 66"/>
                <a:gd name="T33" fmla="*/ 2147483647 h 78"/>
                <a:gd name="T34" fmla="*/ 2147483647 w 66"/>
                <a:gd name="T35" fmla="*/ 2147483647 h 78"/>
                <a:gd name="T36" fmla="*/ 2147483647 w 66"/>
                <a:gd name="T37" fmla="*/ 2147483647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78"/>
                <a:gd name="T59" fmla="*/ 66 w 66"/>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78">
                  <a:moveTo>
                    <a:pt x="13" y="77"/>
                  </a:moveTo>
                  <a:cubicBezTo>
                    <a:pt x="8" y="73"/>
                    <a:pt x="3" y="61"/>
                    <a:pt x="9" y="52"/>
                  </a:cubicBezTo>
                  <a:cubicBezTo>
                    <a:pt x="11" y="47"/>
                    <a:pt x="17" y="43"/>
                    <a:pt x="19" y="48"/>
                  </a:cubicBezTo>
                  <a:cubicBezTo>
                    <a:pt x="21" y="51"/>
                    <a:pt x="22" y="54"/>
                    <a:pt x="22" y="56"/>
                  </a:cubicBezTo>
                  <a:cubicBezTo>
                    <a:pt x="22" y="56"/>
                    <a:pt x="21" y="56"/>
                    <a:pt x="21" y="56"/>
                  </a:cubicBezTo>
                  <a:cubicBezTo>
                    <a:pt x="21" y="56"/>
                    <a:pt x="22" y="56"/>
                    <a:pt x="22" y="57"/>
                  </a:cubicBezTo>
                  <a:cubicBezTo>
                    <a:pt x="22" y="57"/>
                    <a:pt x="22" y="57"/>
                    <a:pt x="22" y="57"/>
                  </a:cubicBezTo>
                  <a:cubicBezTo>
                    <a:pt x="22" y="57"/>
                    <a:pt x="22" y="57"/>
                    <a:pt x="22" y="57"/>
                  </a:cubicBezTo>
                  <a:cubicBezTo>
                    <a:pt x="23" y="63"/>
                    <a:pt x="24" y="74"/>
                    <a:pt x="21" y="78"/>
                  </a:cubicBezTo>
                  <a:cubicBezTo>
                    <a:pt x="26" y="75"/>
                    <a:pt x="25" y="61"/>
                    <a:pt x="22" y="57"/>
                  </a:cubicBezTo>
                  <a:cubicBezTo>
                    <a:pt x="22" y="54"/>
                    <a:pt x="23" y="50"/>
                    <a:pt x="21" y="47"/>
                  </a:cubicBezTo>
                  <a:cubicBezTo>
                    <a:pt x="20" y="45"/>
                    <a:pt x="17" y="43"/>
                    <a:pt x="14" y="44"/>
                  </a:cubicBezTo>
                  <a:cubicBezTo>
                    <a:pt x="14" y="35"/>
                    <a:pt x="18" y="19"/>
                    <a:pt x="30" y="11"/>
                  </a:cubicBezTo>
                  <a:cubicBezTo>
                    <a:pt x="43" y="2"/>
                    <a:pt x="60" y="3"/>
                    <a:pt x="66" y="4"/>
                  </a:cubicBezTo>
                  <a:cubicBezTo>
                    <a:pt x="60" y="2"/>
                    <a:pt x="43" y="0"/>
                    <a:pt x="29" y="9"/>
                  </a:cubicBezTo>
                  <a:cubicBezTo>
                    <a:pt x="16" y="18"/>
                    <a:pt x="13" y="35"/>
                    <a:pt x="14" y="44"/>
                  </a:cubicBezTo>
                  <a:cubicBezTo>
                    <a:pt x="13" y="44"/>
                    <a:pt x="13" y="44"/>
                    <a:pt x="13" y="44"/>
                  </a:cubicBezTo>
                  <a:cubicBezTo>
                    <a:pt x="10" y="46"/>
                    <a:pt x="9" y="48"/>
                    <a:pt x="7" y="51"/>
                  </a:cubicBezTo>
                  <a:cubicBezTo>
                    <a:pt x="0" y="61"/>
                    <a:pt x="7" y="75"/>
                    <a:pt x="13" y="77"/>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18" name="Freeform 23"/>
            <p:cNvSpPr>
              <a:spLocks/>
            </p:cNvSpPr>
            <p:nvPr/>
          </p:nvSpPr>
          <p:spPr bwMode="auto">
            <a:xfrm>
              <a:off x="3057525" y="2022476"/>
              <a:ext cx="11112" cy="15875"/>
            </a:xfrm>
            <a:custGeom>
              <a:avLst/>
              <a:gdLst>
                <a:gd name="T0" fmla="*/ 2147483647 w 5"/>
                <a:gd name="T1" fmla="*/ 2147483647 h 8"/>
                <a:gd name="T2" fmla="*/ 2147483647 w 5"/>
                <a:gd name="T3" fmla="*/ 0 h 8"/>
                <a:gd name="T4" fmla="*/ 2147483647 w 5"/>
                <a:gd name="T5" fmla="*/ 2147483647 h 8"/>
                <a:gd name="T6" fmla="*/ 2147483647 w 5"/>
                <a:gd name="T7" fmla="*/ 2147483647 h 8"/>
                <a:gd name="T8" fmla="*/ 0 60000 65536"/>
                <a:gd name="T9" fmla="*/ 0 60000 65536"/>
                <a:gd name="T10" fmla="*/ 0 60000 65536"/>
                <a:gd name="T11" fmla="*/ 0 60000 65536"/>
                <a:gd name="T12" fmla="*/ 0 w 5"/>
                <a:gd name="T13" fmla="*/ 0 h 8"/>
                <a:gd name="T14" fmla="*/ 5 w 5"/>
                <a:gd name="T15" fmla="*/ 8 h 8"/>
              </a:gdLst>
              <a:ahLst/>
              <a:cxnLst>
                <a:cxn ang="T8">
                  <a:pos x="T0" y="T1"/>
                </a:cxn>
                <a:cxn ang="T9">
                  <a:pos x="T2" y="T3"/>
                </a:cxn>
                <a:cxn ang="T10">
                  <a:pos x="T4" y="T5"/>
                </a:cxn>
                <a:cxn ang="T11">
                  <a:pos x="T6" y="T7"/>
                </a:cxn>
              </a:cxnLst>
              <a:rect l="T12" t="T13" r="T14" b="T15"/>
              <a:pathLst>
                <a:path w="5" h="8">
                  <a:moveTo>
                    <a:pt x="3" y="8"/>
                  </a:moveTo>
                  <a:cubicBezTo>
                    <a:pt x="1" y="6"/>
                    <a:pt x="2" y="0"/>
                    <a:pt x="5" y="0"/>
                  </a:cubicBezTo>
                  <a:cubicBezTo>
                    <a:pt x="4" y="0"/>
                    <a:pt x="2" y="1"/>
                    <a:pt x="1" y="3"/>
                  </a:cubicBezTo>
                  <a:cubicBezTo>
                    <a:pt x="0" y="5"/>
                    <a:pt x="2" y="8"/>
                    <a:pt x="3" y="8"/>
                  </a:cubicBezTo>
                </a:path>
              </a:pathLst>
            </a:custGeom>
            <a:solidFill>
              <a:srgbClr val="000000"/>
            </a:solidFill>
            <a:ln w="1588">
              <a:solidFill>
                <a:srgbClr val="1D1D1B"/>
              </a:solidFill>
              <a:miter lim="800000"/>
              <a:headEnd/>
              <a:tailEnd/>
            </a:ln>
          </p:spPr>
          <p:txBody>
            <a:bodyPr/>
            <a:lstStyle/>
            <a:p>
              <a:endParaRPr lang="en-US"/>
            </a:p>
          </p:txBody>
        </p:sp>
        <p:sp>
          <p:nvSpPr>
            <p:cNvPr id="165019" name="Freeform 24"/>
            <p:cNvSpPr>
              <a:spLocks/>
            </p:cNvSpPr>
            <p:nvPr/>
          </p:nvSpPr>
          <p:spPr bwMode="auto">
            <a:xfrm>
              <a:off x="3057525" y="2022476"/>
              <a:ext cx="11112" cy="15875"/>
            </a:xfrm>
            <a:custGeom>
              <a:avLst/>
              <a:gdLst>
                <a:gd name="T0" fmla="*/ 2147483647 w 5"/>
                <a:gd name="T1" fmla="*/ 2147483647 h 8"/>
                <a:gd name="T2" fmla="*/ 2147483647 w 5"/>
                <a:gd name="T3" fmla="*/ 0 h 8"/>
                <a:gd name="T4" fmla="*/ 2147483647 w 5"/>
                <a:gd name="T5" fmla="*/ 2147483647 h 8"/>
                <a:gd name="T6" fmla="*/ 2147483647 w 5"/>
                <a:gd name="T7" fmla="*/ 2147483647 h 8"/>
                <a:gd name="T8" fmla="*/ 0 60000 65536"/>
                <a:gd name="T9" fmla="*/ 0 60000 65536"/>
                <a:gd name="T10" fmla="*/ 0 60000 65536"/>
                <a:gd name="T11" fmla="*/ 0 60000 65536"/>
                <a:gd name="T12" fmla="*/ 0 w 5"/>
                <a:gd name="T13" fmla="*/ 0 h 8"/>
                <a:gd name="T14" fmla="*/ 5 w 5"/>
                <a:gd name="T15" fmla="*/ 8 h 8"/>
              </a:gdLst>
              <a:ahLst/>
              <a:cxnLst>
                <a:cxn ang="T8">
                  <a:pos x="T0" y="T1"/>
                </a:cxn>
                <a:cxn ang="T9">
                  <a:pos x="T2" y="T3"/>
                </a:cxn>
                <a:cxn ang="T10">
                  <a:pos x="T4" y="T5"/>
                </a:cxn>
                <a:cxn ang="T11">
                  <a:pos x="T6" y="T7"/>
                </a:cxn>
              </a:cxnLst>
              <a:rect l="T12" t="T13" r="T14" b="T15"/>
              <a:pathLst>
                <a:path w="5" h="8">
                  <a:moveTo>
                    <a:pt x="3" y="8"/>
                  </a:moveTo>
                  <a:cubicBezTo>
                    <a:pt x="1" y="6"/>
                    <a:pt x="2" y="0"/>
                    <a:pt x="5" y="0"/>
                  </a:cubicBezTo>
                  <a:cubicBezTo>
                    <a:pt x="4" y="0"/>
                    <a:pt x="2" y="1"/>
                    <a:pt x="1" y="3"/>
                  </a:cubicBezTo>
                  <a:cubicBezTo>
                    <a:pt x="0" y="5"/>
                    <a:pt x="2" y="8"/>
                    <a:pt x="3" y="8"/>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20" name="Freeform 25"/>
            <p:cNvSpPr>
              <a:spLocks/>
            </p:cNvSpPr>
            <p:nvPr/>
          </p:nvSpPr>
          <p:spPr bwMode="auto">
            <a:xfrm>
              <a:off x="3051175" y="1985963"/>
              <a:ext cx="22225" cy="36513"/>
            </a:xfrm>
            <a:custGeom>
              <a:avLst/>
              <a:gdLst>
                <a:gd name="T0" fmla="*/ 2147483647 w 10"/>
                <a:gd name="T1" fmla="*/ 2147483647 h 17"/>
                <a:gd name="T2" fmla="*/ 2147483647 w 10"/>
                <a:gd name="T3" fmla="*/ 2147483647 h 17"/>
                <a:gd name="T4" fmla="*/ 0 w 10"/>
                <a:gd name="T5" fmla="*/ 2147483647 h 17"/>
                <a:gd name="T6" fmla="*/ 2147483647 w 10"/>
                <a:gd name="T7" fmla="*/ 2147483647 h 17"/>
                <a:gd name="T8" fmla="*/ 2147483647 w 10"/>
                <a:gd name="T9" fmla="*/ 2147483647 h 17"/>
                <a:gd name="T10" fmla="*/ 2147483647 w 10"/>
                <a:gd name="T11" fmla="*/ 2147483647 h 17"/>
                <a:gd name="T12" fmla="*/ 0 60000 65536"/>
                <a:gd name="T13" fmla="*/ 0 60000 65536"/>
                <a:gd name="T14" fmla="*/ 0 60000 65536"/>
                <a:gd name="T15" fmla="*/ 0 60000 65536"/>
                <a:gd name="T16" fmla="*/ 0 60000 65536"/>
                <a:gd name="T17" fmla="*/ 0 60000 65536"/>
                <a:gd name="T18" fmla="*/ 0 w 10"/>
                <a:gd name="T19" fmla="*/ 0 h 17"/>
                <a:gd name="T20" fmla="*/ 10 w 1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 h="17">
                  <a:moveTo>
                    <a:pt x="9" y="6"/>
                  </a:moveTo>
                  <a:cubicBezTo>
                    <a:pt x="9" y="4"/>
                    <a:pt x="5" y="1"/>
                    <a:pt x="3" y="4"/>
                  </a:cubicBezTo>
                  <a:cubicBezTo>
                    <a:pt x="1" y="5"/>
                    <a:pt x="0" y="7"/>
                    <a:pt x="0" y="8"/>
                  </a:cubicBezTo>
                  <a:cubicBezTo>
                    <a:pt x="1" y="6"/>
                    <a:pt x="6" y="0"/>
                    <a:pt x="8" y="6"/>
                  </a:cubicBezTo>
                  <a:cubicBezTo>
                    <a:pt x="9" y="11"/>
                    <a:pt x="7" y="15"/>
                    <a:pt x="6" y="17"/>
                  </a:cubicBezTo>
                  <a:cubicBezTo>
                    <a:pt x="7" y="15"/>
                    <a:pt x="10" y="11"/>
                    <a:pt x="9" y="6"/>
                  </a:cubicBezTo>
                </a:path>
              </a:pathLst>
            </a:custGeom>
            <a:solidFill>
              <a:srgbClr val="000000"/>
            </a:solidFill>
            <a:ln w="1588">
              <a:solidFill>
                <a:srgbClr val="1D1D1B"/>
              </a:solidFill>
              <a:miter lim="800000"/>
              <a:headEnd/>
              <a:tailEnd/>
            </a:ln>
          </p:spPr>
          <p:txBody>
            <a:bodyPr/>
            <a:lstStyle/>
            <a:p>
              <a:endParaRPr lang="en-US"/>
            </a:p>
          </p:txBody>
        </p:sp>
        <p:sp>
          <p:nvSpPr>
            <p:cNvPr id="165021" name="Freeform 26"/>
            <p:cNvSpPr>
              <a:spLocks/>
            </p:cNvSpPr>
            <p:nvPr/>
          </p:nvSpPr>
          <p:spPr bwMode="auto">
            <a:xfrm>
              <a:off x="3051175" y="1985963"/>
              <a:ext cx="22225" cy="36513"/>
            </a:xfrm>
            <a:custGeom>
              <a:avLst/>
              <a:gdLst>
                <a:gd name="T0" fmla="*/ 2147483647 w 10"/>
                <a:gd name="T1" fmla="*/ 2147483647 h 17"/>
                <a:gd name="T2" fmla="*/ 2147483647 w 10"/>
                <a:gd name="T3" fmla="*/ 2147483647 h 17"/>
                <a:gd name="T4" fmla="*/ 0 w 10"/>
                <a:gd name="T5" fmla="*/ 2147483647 h 17"/>
                <a:gd name="T6" fmla="*/ 2147483647 w 10"/>
                <a:gd name="T7" fmla="*/ 2147483647 h 17"/>
                <a:gd name="T8" fmla="*/ 2147483647 w 10"/>
                <a:gd name="T9" fmla="*/ 2147483647 h 17"/>
                <a:gd name="T10" fmla="*/ 2147483647 w 10"/>
                <a:gd name="T11" fmla="*/ 2147483647 h 17"/>
                <a:gd name="T12" fmla="*/ 0 60000 65536"/>
                <a:gd name="T13" fmla="*/ 0 60000 65536"/>
                <a:gd name="T14" fmla="*/ 0 60000 65536"/>
                <a:gd name="T15" fmla="*/ 0 60000 65536"/>
                <a:gd name="T16" fmla="*/ 0 60000 65536"/>
                <a:gd name="T17" fmla="*/ 0 60000 65536"/>
                <a:gd name="T18" fmla="*/ 0 w 10"/>
                <a:gd name="T19" fmla="*/ 0 h 17"/>
                <a:gd name="T20" fmla="*/ 10 w 1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 h="17">
                  <a:moveTo>
                    <a:pt x="9" y="6"/>
                  </a:moveTo>
                  <a:cubicBezTo>
                    <a:pt x="9" y="4"/>
                    <a:pt x="5" y="1"/>
                    <a:pt x="3" y="4"/>
                  </a:cubicBezTo>
                  <a:cubicBezTo>
                    <a:pt x="1" y="5"/>
                    <a:pt x="0" y="7"/>
                    <a:pt x="0" y="8"/>
                  </a:cubicBezTo>
                  <a:cubicBezTo>
                    <a:pt x="1" y="6"/>
                    <a:pt x="6" y="0"/>
                    <a:pt x="8" y="6"/>
                  </a:cubicBezTo>
                  <a:cubicBezTo>
                    <a:pt x="9" y="11"/>
                    <a:pt x="7" y="15"/>
                    <a:pt x="6" y="17"/>
                  </a:cubicBezTo>
                  <a:cubicBezTo>
                    <a:pt x="7" y="15"/>
                    <a:pt x="10" y="11"/>
                    <a:pt x="9" y="6"/>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22" name="Freeform 27"/>
            <p:cNvSpPr>
              <a:spLocks/>
            </p:cNvSpPr>
            <p:nvPr/>
          </p:nvSpPr>
          <p:spPr bwMode="auto">
            <a:xfrm>
              <a:off x="3049588" y="2051051"/>
              <a:ext cx="58737" cy="120650"/>
            </a:xfrm>
            <a:custGeom>
              <a:avLst/>
              <a:gdLst>
                <a:gd name="T0" fmla="*/ 2147483647 w 28"/>
                <a:gd name="T1" fmla="*/ 2147483647 h 57"/>
                <a:gd name="T2" fmla="*/ 2147483647 w 28"/>
                <a:gd name="T3" fmla="*/ 2147483647 h 57"/>
                <a:gd name="T4" fmla="*/ 2147483647 w 28"/>
                <a:gd name="T5" fmla="*/ 2147483647 h 57"/>
                <a:gd name="T6" fmla="*/ 2147483647 w 28"/>
                <a:gd name="T7" fmla="*/ 0 h 57"/>
                <a:gd name="T8" fmla="*/ 2147483647 w 28"/>
                <a:gd name="T9" fmla="*/ 2147483647 h 57"/>
                <a:gd name="T10" fmla="*/ 0 60000 65536"/>
                <a:gd name="T11" fmla="*/ 0 60000 65536"/>
                <a:gd name="T12" fmla="*/ 0 60000 65536"/>
                <a:gd name="T13" fmla="*/ 0 60000 65536"/>
                <a:gd name="T14" fmla="*/ 0 60000 65536"/>
                <a:gd name="T15" fmla="*/ 0 w 28"/>
                <a:gd name="T16" fmla="*/ 0 h 57"/>
                <a:gd name="T17" fmla="*/ 28 w 28"/>
                <a:gd name="T18" fmla="*/ 57 h 57"/>
              </a:gdLst>
              <a:ahLst/>
              <a:cxnLst>
                <a:cxn ang="T10">
                  <a:pos x="T0" y="T1"/>
                </a:cxn>
                <a:cxn ang="T11">
                  <a:pos x="T2" y="T3"/>
                </a:cxn>
                <a:cxn ang="T12">
                  <a:pos x="T4" y="T5"/>
                </a:cxn>
                <a:cxn ang="T13">
                  <a:pos x="T6" y="T7"/>
                </a:cxn>
                <a:cxn ang="T14">
                  <a:pos x="T8" y="T9"/>
                </a:cxn>
              </a:cxnLst>
              <a:rect l="T15" t="T16" r="T17" b="T18"/>
              <a:pathLst>
                <a:path w="28" h="57">
                  <a:moveTo>
                    <a:pt x="5" y="32"/>
                  </a:moveTo>
                  <a:cubicBezTo>
                    <a:pt x="8" y="45"/>
                    <a:pt x="20" y="57"/>
                    <a:pt x="28" y="56"/>
                  </a:cubicBezTo>
                  <a:cubicBezTo>
                    <a:pt x="21" y="56"/>
                    <a:pt x="10" y="45"/>
                    <a:pt x="7" y="31"/>
                  </a:cubicBezTo>
                  <a:cubicBezTo>
                    <a:pt x="2" y="19"/>
                    <a:pt x="2" y="5"/>
                    <a:pt x="5" y="0"/>
                  </a:cubicBezTo>
                  <a:cubicBezTo>
                    <a:pt x="0" y="5"/>
                    <a:pt x="0" y="19"/>
                    <a:pt x="5" y="32"/>
                  </a:cubicBezTo>
                </a:path>
              </a:pathLst>
            </a:custGeom>
            <a:solidFill>
              <a:srgbClr val="000000"/>
            </a:solidFill>
            <a:ln w="1588">
              <a:solidFill>
                <a:srgbClr val="1D1D1B"/>
              </a:solidFill>
              <a:miter lim="800000"/>
              <a:headEnd/>
              <a:tailEnd/>
            </a:ln>
          </p:spPr>
          <p:txBody>
            <a:bodyPr/>
            <a:lstStyle/>
            <a:p>
              <a:endParaRPr lang="en-US"/>
            </a:p>
          </p:txBody>
        </p:sp>
        <p:sp>
          <p:nvSpPr>
            <p:cNvPr id="165023" name="Freeform 28"/>
            <p:cNvSpPr>
              <a:spLocks/>
            </p:cNvSpPr>
            <p:nvPr/>
          </p:nvSpPr>
          <p:spPr bwMode="auto">
            <a:xfrm>
              <a:off x="3049588" y="2051051"/>
              <a:ext cx="58737" cy="120650"/>
            </a:xfrm>
            <a:custGeom>
              <a:avLst/>
              <a:gdLst>
                <a:gd name="T0" fmla="*/ 2147483647 w 28"/>
                <a:gd name="T1" fmla="*/ 2147483647 h 57"/>
                <a:gd name="T2" fmla="*/ 2147483647 w 28"/>
                <a:gd name="T3" fmla="*/ 2147483647 h 57"/>
                <a:gd name="T4" fmla="*/ 2147483647 w 28"/>
                <a:gd name="T5" fmla="*/ 2147483647 h 57"/>
                <a:gd name="T6" fmla="*/ 2147483647 w 28"/>
                <a:gd name="T7" fmla="*/ 0 h 57"/>
                <a:gd name="T8" fmla="*/ 2147483647 w 28"/>
                <a:gd name="T9" fmla="*/ 2147483647 h 57"/>
                <a:gd name="T10" fmla="*/ 0 60000 65536"/>
                <a:gd name="T11" fmla="*/ 0 60000 65536"/>
                <a:gd name="T12" fmla="*/ 0 60000 65536"/>
                <a:gd name="T13" fmla="*/ 0 60000 65536"/>
                <a:gd name="T14" fmla="*/ 0 60000 65536"/>
                <a:gd name="T15" fmla="*/ 0 w 28"/>
                <a:gd name="T16" fmla="*/ 0 h 57"/>
                <a:gd name="T17" fmla="*/ 28 w 28"/>
                <a:gd name="T18" fmla="*/ 57 h 57"/>
              </a:gdLst>
              <a:ahLst/>
              <a:cxnLst>
                <a:cxn ang="T10">
                  <a:pos x="T0" y="T1"/>
                </a:cxn>
                <a:cxn ang="T11">
                  <a:pos x="T2" y="T3"/>
                </a:cxn>
                <a:cxn ang="T12">
                  <a:pos x="T4" y="T5"/>
                </a:cxn>
                <a:cxn ang="T13">
                  <a:pos x="T6" y="T7"/>
                </a:cxn>
                <a:cxn ang="T14">
                  <a:pos x="T8" y="T9"/>
                </a:cxn>
              </a:cxnLst>
              <a:rect l="T15" t="T16" r="T17" b="T18"/>
              <a:pathLst>
                <a:path w="28" h="57">
                  <a:moveTo>
                    <a:pt x="5" y="32"/>
                  </a:moveTo>
                  <a:cubicBezTo>
                    <a:pt x="8" y="45"/>
                    <a:pt x="20" y="57"/>
                    <a:pt x="28" y="56"/>
                  </a:cubicBezTo>
                  <a:cubicBezTo>
                    <a:pt x="21" y="56"/>
                    <a:pt x="10" y="45"/>
                    <a:pt x="7" y="31"/>
                  </a:cubicBezTo>
                  <a:cubicBezTo>
                    <a:pt x="2" y="19"/>
                    <a:pt x="2" y="5"/>
                    <a:pt x="5" y="0"/>
                  </a:cubicBezTo>
                  <a:cubicBezTo>
                    <a:pt x="0" y="5"/>
                    <a:pt x="0" y="19"/>
                    <a:pt x="5" y="32"/>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24" name="Freeform 29"/>
            <p:cNvSpPr>
              <a:spLocks/>
            </p:cNvSpPr>
            <p:nvPr/>
          </p:nvSpPr>
          <p:spPr bwMode="auto">
            <a:xfrm>
              <a:off x="3073400" y="2051051"/>
              <a:ext cx="12700" cy="15875"/>
            </a:xfrm>
            <a:custGeom>
              <a:avLst/>
              <a:gdLst>
                <a:gd name="T0" fmla="*/ 0 w 6"/>
                <a:gd name="T1" fmla="*/ 0 h 7"/>
                <a:gd name="T2" fmla="*/ 2147483647 w 6"/>
                <a:gd name="T3" fmla="*/ 2147483647 h 7"/>
                <a:gd name="T4" fmla="*/ 0 w 6"/>
                <a:gd name="T5" fmla="*/ 0 h 7"/>
                <a:gd name="T6" fmla="*/ 0 60000 65536"/>
                <a:gd name="T7" fmla="*/ 0 60000 65536"/>
                <a:gd name="T8" fmla="*/ 0 60000 65536"/>
                <a:gd name="T9" fmla="*/ 0 w 6"/>
                <a:gd name="T10" fmla="*/ 0 h 7"/>
                <a:gd name="T11" fmla="*/ 6 w 6"/>
                <a:gd name="T12" fmla="*/ 7 h 7"/>
              </a:gdLst>
              <a:ahLst/>
              <a:cxnLst>
                <a:cxn ang="T6">
                  <a:pos x="T0" y="T1"/>
                </a:cxn>
                <a:cxn ang="T7">
                  <a:pos x="T2" y="T3"/>
                </a:cxn>
                <a:cxn ang="T8">
                  <a:pos x="T4" y="T5"/>
                </a:cxn>
              </a:cxnLst>
              <a:rect l="T9" t="T10" r="T11" b="T12"/>
              <a:pathLst>
                <a:path w="6" h="7">
                  <a:moveTo>
                    <a:pt x="0" y="0"/>
                  </a:moveTo>
                  <a:cubicBezTo>
                    <a:pt x="1" y="1"/>
                    <a:pt x="4" y="6"/>
                    <a:pt x="6" y="7"/>
                  </a:cubicBezTo>
                  <a:cubicBezTo>
                    <a:pt x="6" y="5"/>
                    <a:pt x="2" y="0"/>
                    <a:pt x="0" y="0"/>
                  </a:cubicBezTo>
                </a:path>
              </a:pathLst>
            </a:custGeom>
            <a:solidFill>
              <a:srgbClr val="000000"/>
            </a:solidFill>
            <a:ln w="1588">
              <a:solidFill>
                <a:srgbClr val="1D1D1B"/>
              </a:solidFill>
              <a:miter lim="800000"/>
              <a:headEnd/>
              <a:tailEnd/>
            </a:ln>
          </p:spPr>
          <p:txBody>
            <a:bodyPr/>
            <a:lstStyle/>
            <a:p>
              <a:endParaRPr lang="en-US"/>
            </a:p>
          </p:txBody>
        </p:sp>
        <p:sp>
          <p:nvSpPr>
            <p:cNvPr id="165025" name="Freeform 30"/>
            <p:cNvSpPr>
              <a:spLocks/>
            </p:cNvSpPr>
            <p:nvPr/>
          </p:nvSpPr>
          <p:spPr bwMode="auto">
            <a:xfrm>
              <a:off x="3073400" y="2051051"/>
              <a:ext cx="12700" cy="15875"/>
            </a:xfrm>
            <a:custGeom>
              <a:avLst/>
              <a:gdLst>
                <a:gd name="T0" fmla="*/ 0 w 6"/>
                <a:gd name="T1" fmla="*/ 0 h 7"/>
                <a:gd name="T2" fmla="*/ 2147483647 w 6"/>
                <a:gd name="T3" fmla="*/ 2147483647 h 7"/>
                <a:gd name="T4" fmla="*/ 0 w 6"/>
                <a:gd name="T5" fmla="*/ 0 h 7"/>
                <a:gd name="T6" fmla="*/ 0 60000 65536"/>
                <a:gd name="T7" fmla="*/ 0 60000 65536"/>
                <a:gd name="T8" fmla="*/ 0 60000 65536"/>
                <a:gd name="T9" fmla="*/ 0 w 6"/>
                <a:gd name="T10" fmla="*/ 0 h 7"/>
                <a:gd name="T11" fmla="*/ 6 w 6"/>
                <a:gd name="T12" fmla="*/ 7 h 7"/>
              </a:gdLst>
              <a:ahLst/>
              <a:cxnLst>
                <a:cxn ang="T6">
                  <a:pos x="T0" y="T1"/>
                </a:cxn>
                <a:cxn ang="T7">
                  <a:pos x="T2" y="T3"/>
                </a:cxn>
                <a:cxn ang="T8">
                  <a:pos x="T4" y="T5"/>
                </a:cxn>
              </a:cxnLst>
              <a:rect l="T9" t="T10" r="T11" b="T12"/>
              <a:pathLst>
                <a:path w="6" h="7">
                  <a:moveTo>
                    <a:pt x="0" y="0"/>
                  </a:moveTo>
                  <a:cubicBezTo>
                    <a:pt x="1" y="1"/>
                    <a:pt x="4" y="6"/>
                    <a:pt x="6" y="7"/>
                  </a:cubicBezTo>
                  <a:cubicBezTo>
                    <a:pt x="6" y="5"/>
                    <a:pt x="2" y="0"/>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26" name="Freeform 31"/>
            <p:cNvSpPr>
              <a:spLocks noEditPoints="1"/>
            </p:cNvSpPr>
            <p:nvPr/>
          </p:nvSpPr>
          <p:spPr bwMode="auto">
            <a:xfrm>
              <a:off x="3087688" y="1890713"/>
              <a:ext cx="203200" cy="176213"/>
            </a:xfrm>
            <a:custGeom>
              <a:avLst/>
              <a:gdLst>
                <a:gd name="T0" fmla="*/ 2147483647 w 96"/>
                <a:gd name="T1" fmla="*/ 2147483647 h 83"/>
                <a:gd name="T2" fmla="*/ 2147483647 w 96"/>
                <a:gd name="T3" fmla="*/ 2147483647 h 83"/>
                <a:gd name="T4" fmla="*/ 2147483647 w 96"/>
                <a:gd name="T5" fmla="*/ 2147483647 h 83"/>
                <a:gd name="T6" fmla="*/ 2147483647 w 96"/>
                <a:gd name="T7" fmla="*/ 2147483647 h 83"/>
                <a:gd name="T8" fmla="*/ 2147483647 w 96"/>
                <a:gd name="T9" fmla="*/ 2147483647 h 83"/>
                <a:gd name="T10" fmla="*/ 2147483647 w 96"/>
                <a:gd name="T11" fmla="*/ 2147483647 h 83"/>
                <a:gd name="T12" fmla="*/ 2147483647 w 96"/>
                <a:gd name="T13" fmla="*/ 2147483647 h 83"/>
                <a:gd name="T14" fmla="*/ 2147483647 w 96"/>
                <a:gd name="T15" fmla="*/ 2147483647 h 83"/>
                <a:gd name="T16" fmla="*/ 2147483647 w 96"/>
                <a:gd name="T17" fmla="*/ 2147483647 h 83"/>
                <a:gd name="T18" fmla="*/ 2147483647 w 96"/>
                <a:gd name="T19" fmla="*/ 2147483647 h 83"/>
                <a:gd name="T20" fmla="*/ 2147483647 w 96"/>
                <a:gd name="T21" fmla="*/ 2147483647 h 83"/>
                <a:gd name="T22" fmla="*/ 2147483647 w 96"/>
                <a:gd name="T23" fmla="*/ 2147483647 h 83"/>
                <a:gd name="T24" fmla="*/ 2147483647 w 96"/>
                <a:gd name="T25" fmla="*/ 2147483647 h 83"/>
                <a:gd name="T26" fmla="*/ 2147483647 w 96"/>
                <a:gd name="T27" fmla="*/ 2147483647 h 83"/>
                <a:gd name="T28" fmla="*/ 2147483647 w 96"/>
                <a:gd name="T29" fmla="*/ 2147483647 h 83"/>
                <a:gd name="T30" fmla="*/ 2147483647 w 96"/>
                <a:gd name="T31" fmla="*/ 2147483647 h 83"/>
                <a:gd name="T32" fmla="*/ 2147483647 w 96"/>
                <a:gd name="T33" fmla="*/ 2147483647 h 83"/>
                <a:gd name="T34" fmla="*/ 2147483647 w 96"/>
                <a:gd name="T35" fmla="*/ 2147483647 h 83"/>
                <a:gd name="T36" fmla="*/ 0 w 96"/>
                <a:gd name="T37" fmla="*/ 2147483647 h 83"/>
                <a:gd name="T38" fmla="*/ 2147483647 w 96"/>
                <a:gd name="T39" fmla="*/ 2147483647 h 83"/>
                <a:gd name="T40" fmla="*/ 2147483647 w 96"/>
                <a:gd name="T41" fmla="*/ 2147483647 h 83"/>
                <a:gd name="T42" fmla="*/ 2147483647 w 96"/>
                <a:gd name="T43" fmla="*/ 2147483647 h 83"/>
                <a:gd name="T44" fmla="*/ 2147483647 w 96"/>
                <a:gd name="T45" fmla="*/ 2147483647 h 83"/>
                <a:gd name="T46" fmla="*/ 2147483647 w 96"/>
                <a:gd name="T47" fmla="*/ 2147483647 h 83"/>
                <a:gd name="T48" fmla="*/ 2147483647 w 96"/>
                <a:gd name="T49" fmla="*/ 2147483647 h 83"/>
                <a:gd name="T50" fmla="*/ 2147483647 w 96"/>
                <a:gd name="T51" fmla="*/ 2147483647 h 83"/>
                <a:gd name="T52" fmla="*/ 2147483647 w 96"/>
                <a:gd name="T53" fmla="*/ 2147483647 h 83"/>
                <a:gd name="T54" fmla="*/ 2147483647 w 96"/>
                <a:gd name="T55" fmla="*/ 2147483647 h 83"/>
                <a:gd name="T56" fmla="*/ 2147483647 w 96"/>
                <a:gd name="T57" fmla="*/ 2147483647 h 83"/>
                <a:gd name="T58" fmla="*/ 2147483647 w 96"/>
                <a:gd name="T59" fmla="*/ 2147483647 h 83"/>
                <a:gd name="T60" fmla="*/ 2147483647 w 96"/>
                <a:gd name="T61" fmla="*/ 2147483647 h 83"/>
                <a:gd name="T62" fmla="*/ 2147483647 w 96"/>
                <a:gd name="T63" fmla="*/ 2147483647 h 83"/>
                <a:gd name="T64" fmla="*/ 2147483647 w 96"/>
                <a:gd name="T65" fmla="*/ 2147483647 h 83"/>
                <a:gd name="T66" fmla="*/ 2147483647 w 96"/>
                <a:gd name="T67" fmla="*/ 2147483647 h 83"/>
                <a:gd name="T68" fmla="*/ 2147483647 w 96"/>
                <a:gd name="T69" fmla="*/ 2147483647 h 83"/>
                <a:gd name="T70" fmla="*/ 2147483647 w 96"/>
                <a:gd name="T71" fmla="*/ 2147483647 h 83"/>
                <a:gd name="T72" fmla="*/ 2147483647 w 96"/>
                <a:gd name="T73" fmla="*/ 2147483647 h 83"/>
                <a:gd name="T74" fmla="*/ 2147483647 w 96"/>
                <a:gd name="T75" fmla="*/ 2147483647 h 83"/>
                <a:gd name="T76" fmla="*/ 2147483647 w 96"/>
                <a:gd name="T77" fmla="*/ 2147483647 h 83"/>
                <a:gd name="T78" fmla="*/ 2147483647 w 96"/>
                <a:gd name="T79" fmla="*/ 2147483647 h 83"/>
                <a:gd name="T80" fmla="*/ 2147483647 w 96"/>
                <a:gd name="T81" fmla="*/ 2147483647 h 83"/>
                <a:gd name="T82" fmla="*/ 2147483647 w 96"/>
                <a:gd name="T83" fmla="*/ 2147483647 h 83"/>
                <a:gd name="T84" fmla="*/ 2147483647 w 96"/>
                <a:gd name="T85" fmla="*/ 2147483647 h 83"/>
                <a:gd name="T86" fmla="*/ 2147483647 w 96"/>
                <a:gd name="T87" fmla="*/ 2147483647 h 83"/>
                <a:gd name="T88" fmla="*/ 2147483647 w 96"/>
                <a:gd name="T89" fmla="*/ 2147483647 h 83"/>
                <a:gd name="T90" fmla="*/ 2147483647 w 96"/>
                <a:gd name="T91" fmla="*/ 2147483647 h 83"/>
                <a:gd name="T92" fmla="*/ 2147483647 w 96"/>
                <a:gd name="T93" fmla="*/ 2147483647 h 83"/>
                <a:gd name="T94" fmla="*/ 2147483647 w 96"/>
                <a:gd name="T95" fmla="*/ 2147483647 h 83"/>
                <a:gd name="T96" fmla="*/ 2147483647 w 96"/>
                <a:gd name="T97" fmla="*/ 2147483647 h 83"/>
                <a:gd name="T98" fmla="*/ 2147483647 w 96"/>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83"/>
                <a:gd name="T152" fmla="*/ 96 w 96"/>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83">
                  <a:moveTo>
                    <a:pt x="50" y="2"/>
                  </a:moveTo>
                  <a:cubicBezTo>
                    <a:pt x="58" y="3"/>
                    <a:pt x="66" y="7"/>
                    <a:pt x="72" y="13"/>
                  </a:cubicBezTo>
                  <a:cubicBezTo>
                    <a:pt x="84" y="25"/>
                    <a:pt x="88" y="42"/>
                    <a:pt x="88" y="48"/>
                  </a:cubicBezTo>
                  <a:cubicBezTo>
                    <a:pt x="89" y="47"/>
                    <a:pt x="89" y="45"/>
                    <a:pt x="89" y="43"/>
                  </a:cubicBezTo>
                  <a:cubicBezTo>
                    <a:pt x="90" y="47"/>
                    <a:pt x="93" y="51"/>
                    <a:pt x="93" y="57"/>
                  </a:cubicBezTo>
                  <a:cubicBezTo>
                    <a:pt x="94" y="62"/>
                    <a:pt x="93" y="66"/>
                    <a:pt x="92" y="69"/>
                  </a:cubicBezTo>
                  <a:cubicBezTo>
                    <a:pt x="92" y="69"/>
                    <a:pt x="92" y="68"/>
                    <a:pt x="92" y="68"/>
                  </a:cubicBezTo>
                  <a:cubicBezTo>
                    <a:pt x="92" y="68"/>
                    <a:pt x="92" y="69"/>
                    <a:pt x="92" y="69"/>
                  </a:cubicBezTo>
                  <a:cubicBezTo>
                    <a:pt x="92" y="70"/>
                    <a:pt x="92" y="70"/>
                    <a:pt x="92" y="70"/>
                  </a:cubicBezTo>
                  <a:cubicBezTo>
                    <a:pt x="90" y="67"/>
                    <a:pt x="87" y="62"/>
                    <a:pt x="81" y="63"/>
                  </a:cubicBezTo>
                  <a:cubicBezTo>
                    <a:pt x="74" y="64"/>
                    <a:pt x="68" y="71"/>
                    <a:pt x="61" y="71"/>
                  </a:cubicBezTo>
                  <a:cubicBezTo>
                    <a:pt x="53" y="71"/>
                    <a:pt x="49" y="65"/>
                    <a:pt x="48" y="58"/>
                  </a:cubicBezTo>
                  <a:cubicBezTo>
                    <a:pt x="48" y="55"/>
                    <a:pt x="47" y="52"/>
                    <a:pt x="45" y="51"/>
                  </a:cubicBezTo>
                  <a:cubicBezTo>
                    <a:pt x="45" y="51"/>
                    <a:pt x="46" y="50"/>
                    <a:pt x="46" y="50"/>
                  </a:cubicBezTo>
                  <a:cubicBezTo>
                    <a:pt x="46" y="50"/>
                    <a:pt x="45" y="50"/>
                    <a:pt x="45" y="50"/>
                  </a:cubicBezTo>
                  <a:cubicBezTo>
                    <a:pt x="43" y="49"/>
                    <a:pt x="41" y="48"/>
                    <a:pt x="40" y="48"/>
                  </a:cubicBezTo>
                  <a:cubicBezTo>
                    <a:pt x="41" y="48"/>
                    <a:pt x="42" y="49"/>
                    <a:pt x="44" y="50"/>
                  </a:cubicBezTo>
                  <a:cubicBezTo>
                    <a:pt x="37" y="52"/>
                    <a:pt x="29" y="60"/>
                    <a:pt x="23" y="68"/>
                  </a:cubicBezTo>
                  <a:cubicBezTo>
                    <a:pt x="15" y="77"/>
                    <a:pt x="2" y="78"/>
                    <a:pt x="0" y="83"/>
                  </a:cubicBezTo>
                  <a:cubicBezTo>
                    <a:pt x="3" y="79"/>
                    <a:pt x="16" y="79"/>
                    <a:pt x="24" y="70"/>
                  </a:cubicBezTo>
                  <a:cubicBezTo>
                    <a:pt x="31" y="61"/>
                    <a:pt x="37" y="53"/>
                    <a:pt x="44" y="51"/>
                  </a:cubicBezTo>
                  <a:cubicBezTo>
                    <a:pt x="45" y="53"/>
                    <a:pt x="47" y="55"/>
                    <a:pt x="47" y="59"/>
                  </a:cubicBezTo>
                  <a:cubicBezTo>
                    <a:pt x="47" y="62"/>
                    <a:pt x="48" y="65"/>
                    <a:pt x="50" y="68"/>
                  </a:cubicBezTo>
                  <a:cubicBezTo>
                    <a:pt x="53" y="71"/>
                    <a:pt x="57" y="73"/>
                    <a:pt x="61" y="73"/>
                  </a:cubicBezTo>
                  <a:cubicBezTo>
                    <a:pt x="69" y="73"/>
                    <a:pt x="75" y="66"/>
                    <a:pt x="81" y="65"/>
                  </a:cubicBezTo>
                  <a:cubicBezTo>
                    <a:pt x="86" y="63"/>
                    <a:pt x="89" y="67"/>
                    <a:pt x="91" y="71"/>
                  </a:cubicBezTo>
                  <a:cubicBezTo>
                    <a:pt x="91" y="71"/>
                    <a:pt x="91" y="71"/>
                    <a:pt x="91" y="71"/>
                  </a:cubicBezTo>
                  <a:cubicBezTo>
                    <a:pt x="91" y="71"/>
                    <a:pt x="91" y="71"/>
                    <a:pt x="91" y="71"/>
                  </a:cubicBezTo>
                  <a:cubicBezTo>
                    <a:pt x="92" y="71"/>
                    <a:pt x="92" y="71"/>
                    <a:pt x="92" y="71"/>
                  </a:cubicBezTo>
                  <a:cubicBezTo>
                    <a:pt x="91" y="76"/>
                    <a:pt x="87" y="81"/>
                    <a:pt x="84" y="82"/>
                  </a:cubicBezTo>
                  <a:cubicBezTo>
                    <a:pt x="85" y="79"/>
                    <a:pt x="86" y="75"/>
                    <a:pt x="84" y="72"/>
                  </a:cubicBezTo>
                  <a:cubicBezTo>
                    <a:pt x="82" y="67"/>
                    <a:pt x="76" y="68"/>
                    <a:pt x="74" y="68"/>
                  </a:cubicBezTo>
                  <a:cubicBezTo>
                    <a:pt x="76" y="68"/>
                    <a:pt x="81" y="68"/>
                    <a:pt x="83" y="72"/>
                  </a:cubicBezTo>
                  <a:cubicBezTo>
                    <a:pt x="85" y="76"/>
                    <a:pt x="83" y="81"/>
                    <a:pt x="82" y="83"/>
                  </a:cubicBezTo>
                  <a:cubicBezTo>
                    <a:pt x="83" y="83"/>
                    <a:pt x="83" y="82"/>
                    <a:pt x="84" y="82"/>
                  </a:cubicBezTo>
                  <a:cubicBezTo>
                    <a:pt x="85" y="82"/>
                    <a:pt x="89" y="80"/>
                    <a:pt x="91" y="77"/>
                  </a:cubicBezTo>
                  <a:cubicBezTo>
                    <a:pt x="92" y="76"/>
                    <a:pt x="92" y="74"/>
                    <a:pt x="92" y="72"/>
                  </a:cubicBezTo>
                  <a:cubicBezTo>
                    <a:pt x="92" y="72"/>
                    <a:pt x="93" y="73"/>
                    <a:pt x="93" y="73"/>
                  </a:cubicBezTo>
                  <a:cubicBezTo>
                    <a:pt x="93" y="73"/>
                    <a:pt x="92" y="72"/>
                    <a:pt x="92" y="71"/>
                  </a:cubicBezTo>
                  <a:cubicBezTo>
                    <a:pt x="92" y="71"/>
                    <a:pt x="92" y="70"/>
                    <a:pt x="92" y="70"/>
                  </a:cubicBezTo>
                  <a:cubicBezTo>
                    <a:pt x="94" y="67"/>
                    <a:pt x="96" y="62"/>
                    <a:pt x="94" y="56"/>
                  </a:cubicBezTo>
                  <a:cubicBezTo>
                    <a:pt x="94" y="51"/>
                    <a:pt x="91" y="46"/>
                    <a:pt x="89" y="43"/>
                  </a:cubicBezTo>
                  <a:cubicBezTo>
                    <a:pt x="88" y="34"/>
                    <a:pt x="84" y="21"/>
                    <a:pt x="73" y="12"/>
                  </a:cubicBezTo>
                  <a:cubicBezTo>
                    <a:pt x="67" y="5"/>
                    <a:pt x="59" y="1"/>
                    <a:pt x="51" y="1"/>
                  </a:cubicBezTo>
                  <a:cubicBezTo>
                    <a:pt x="43" y="0"/>
                    <a:pt x="36" y="4"/>
                    <a:pt x="32" y="6"/>
                  </a:cubicBezTo>
                  <a:cubicBezTo>
                    <a:pt x="36" y="4"/>
                    <a:pt x="43" y="1"/>
                    <a:pt x="50" y="2"/>
                  </a:cubicBezTo>
                  <a:moveTo>
                    <a:pt x="92" y="70"/>
                  </a:moveTo>
                  <a:cubicBezTo>
                    <a:pt x="92" y="70"/>
                    <a:pt x="92" y="70"/>
                    <a:pt x="92" y="70"/>
                  </a:cubicBezTo>
                  <a:cubicBezTo>
                    <a:pt x="92" y="70"/>
                    <a:pt x="92" y="70"/>
                    <a:pt x="92" y="70"/>
                  </a:cubicBezTo>
                  <a:cubicBezTo>
                    <a:pt x="92" y="70"/>
                    <a:pt x="92" y="70"/>
                    <a:pt x="92" y="70"/>
                  </a:cubicBezTo>
                </a:path>
              </a:pathLst>
            </a:custGeom>
            <a:solidFill>
              <a:srgbClr val="000000"/>
            </a:solidFill>
            <a:ln w="1588">
              <a:solidFill>
                <a:srgbClr val="1D1D1B"/>
              </a:solidFill>
              <a:miter lim="800000"/>
              <a:headEnd/>
              <a:tailEnd/>
            </a:ln>
          </p:spPr>
          <p:txBody>
            <a:bodyPr/>
            <a:lstStyle/>
            <a:p>
              <a:endParaRPr lang="en-US"/>
            </a:p>
          </p:txBody>
        </p:sp>
        <p:sp>
          <p:nvSpPr>
            <p:cNvPr id="165027" name="Freeform 32"/>
            <p:cNvSpPr>
              <a:spLocks noEditPoints="1"/>
            </p:cNvSpPr>
            <p:nvPr/>
          </p:nvSpPr>
          <p:spPr bwMode="auto">
            <a:xfrm>
              <a:off x="3087688" y="1890713"/>
              <a:ext cx="203200" cy="176213"/>
            </a:xfrm>
            <a:custGeom>
              <a:avLst/>
              <a:gdLst>
                <a:gd name="T0" fmla="*/ 2147483647 w 96"/>
                <a:gd name="T1" fmla="*/ 2147483647 h 83"/>
                <a:gd name="T2" fmla="*/ 2147483647 w 96"/>
                <a:gd name="T3" fmla="*/ 2147483647 h 83"/>
                <a:gd name="T4" fmla="*/ 2147483647 w 96"/>
                <a:gd name="T5" fmla="*/ 2147483647 h 83"/>
                <a:gd name="T6" fmla="*/ 2147483647 w 96"/>
                <a:gd name="T7" fmla="*/ 2147483647 h 83"/>
                <a:gd name="T8" fmla="*/ 2147483647 w 96"/>
                <a:gd name="T9" fmla="*/ 2147483647 h 83"/>
                <a:gd name="T10" fmla="*/ 2147483647 w 96"/>
                <a:gd name="T11" fmla="*/ 2147483647 h 83"/>
                <a:gd name="T12" fmla="*/ 2147483647 w 96"/>
                <a:gd name="T13" fmla="*/ 2147483647 h 83"/>
                <a:gd name="T14" fmla="*/ 2147483647 w 96"/>
                <a:gd name="T15" fmla="*/ 2147483647 h 83"/>
                <a:gd name="T16" fmla="*/ 2147483647 w 96"/>
                <a:gd name="T17" fmla="*/ 2147483647 h 83"/>
                <a:gd name="T18" fmla="*/ 2147483647 w 96"/>
                <a:gd name="T19" fmla="*/ 2147483647 h 83"/>
                <a:gd name="T20" fmla="*/ 2147483647 w 96"/>
                <a:gd name="T21" fmla="*/ 2147483647 h 83"/>
                <a:gd name="T22" fmla="*/ 2147483647 w 96"/>
                <a:gd name="T23" fmla="*/ 2147483647 h 83"/>
                <a:gd name="T24" fmla="*/ 2147483647 w 96"/>
                <a:gd name="T25" fmla="*/ 2147483647 h 83"/>
                <a:gd name="T26" fmla="*/ 2147483647 w 96"/>
                <a:gd name="T27" fmla="*/ 2147483647 h 83"/>
                <a:gd name="T28" fmla="*/ 2147483647 w 96"/>
                <a:gd name="T29" fmla="*/ 2147483647 h 83"/>
                <a:gd name="T30" fmla="*/ 2147483647 w 96"/>
                <a:gd name="T31" fmla="*/ 2147483647 h 83"/>
                <a:gd name="T32" fmla="*/ 2147483647 w 96"/>
                <a:gd name="T33" fmla="*/ 2147483647 h 83"/>
                <a:gd name="T34" fmla="*/ 2147483647 w 96"/>
                <a:gd name="T35" fmla="*/ 2147483647 h 83"/>
                <a:gd name="T36" fmla="*/ 0 w 96"/>
                <a:gd name="T37" fmla="*/ 2147483647 h 83"/>
                <a:gd name="T38" fmla="*/ 2147483647 w 96"/>
                <a:gd name="T39" fmla="*/ 2147483647 h 83"/>
                <a:gd name="T40" fmla="*/ 2147483647 w 96"/>
                <a:gd name="T41" fmla="*/ 2147483647 h 83"/>
                <a:gd name="T42" fmla="*/ 2147483647 w 96"/>
                <a:gd name="T43" fmla="*/ 2147483647 h 83"/>
                <a:gd name="T44" fmla="*/ 2147483647 w 96"/>
                <a:gd name="T45" fmla="*/ 2147483647 h 83"/>
                <a:gd name="T46" fmla="*/ 2147483647 w 96"/>
                <a:gd name="T47" fmla="*/ 2147483647 h 83"/>
                <a:gd name="T48" fmla="*/ 2147483647 w 96"/>
                <a:gd name="T49" fmla="*/ 2147483647 h 83"/>
                <a:gd name="T50" fmla="*/ 2147483647 w 96"/>
                <a:gd name="T51" fmla="*/ 2147483647 h 83"/>
                <a:gd name="T52" fmla="*/ 2147483647 w 96"/>
                <a:gd name="T53" fmla="*/ 2147483647 h 83"/>
                <a:gd name="T54" fmla="*/ 2147483647 w 96"/>
                <a:gd name="T55" fmla="*/ 2147483647 h 83"/>
                <a:gd name="T56" fmla="*/ 2147483647 w 96"/>
                <a:gd name="T57" fmla="*/ 2147483647 h 83"/>
                <a:gd name="T58" fmla="*/ 2147483647 w 96"/>
                <a:gd name="T59" fmla="*/ 2147483647 h 83"/>
                <a:gd name="T60" fmla="*/ 2147483647 w 96"/>
                <a:gd name="T61" fmla="*/ 2147483647 h 83"/>
                <a:gd name="T62" fmla="*/ 2147483647 w 96"/>
                <a:gd name="T63" fmla="*/ 2147483647 h 83"/>
                <a:gd name="T64" fmla="*/ 2147483647 w 96"/>
                <a:gd name="T65" fmla="*/ 2147483647 h 83"/>
                <a:gd name="T66" fmla="*/ 2147483647 w 96"/>
                <a:gd name="T67" fmla="*/ 2147483647 h 83"/>
                <a:gd name="T68" fmla="*/ 2147483647 w 96"/>
                <a:gd name="T69" fmla="*/ 2147483647 h 83"/>
                <a:gd name="T70" fmla="*/ 2147483647 w 96"/>
                <a:gd name="T71" fmla="*/ 2147483647 h 83"/>
                <a:gd name="T72" fmla="*/ 2147483647 w 96"/>
                <a:gd name="T73" fmla="*/ 2147483647 h 83"/>
                <a:gd name="T74" fmla="*/ 2147483647 w 96"/>
                <a:gd name="T75" fmla="*/ 2147483647 h 83"/>
                <a:gd name="T76" fmla="*/ 2147483647 w 96"/>
                <a:gd name="T77" fmla="*/ 2147483647 h 83"/>
                <a:gd name="T78" fmla="*/ 2147483647 w 96"/>
                <a:gd name="T79" fmla="*/ 2147483647 h 83"/>
                <a:gd name="T80" fmla="*/ 2147483647 w 96"/>
                <a:gd name="T81" fmla="*/ 2147483647 h 83"/>
                <a:gd name="T82" fmla="*/ 2147483647 w 96"/>
                <a:gd name="T83" fmla="*/ 2147483647 h 83"/>
                <a:gd name="T84" fmla="*/ 2147483647 w 96"/>
                <a:gd name="T85" fmla="*/ 2147483647 h 83"/>
                <a:gd name="T86" fmla="*/ 2147483647 w 96"/>
                <a:gd name="T87" fmla="*/ 2147483647 h 83"/>
                <a:gd name="T88" fmla="*/ 2147483647 w 96"/>
                <a:gd name="T89" fmla="*/ 2147483647 h 83"/>
                <a:gd name="T90" fmla="*/ 2147483647 w 96"/>
                <a:gd name="T91" fmla="*/ 2147483647 h 83"/>
                <a:gd name="T92" fmla="*/ 2147483647 w 96"/>
                <a:gd name="T93" fmla="*/ 2147483647 h 83"/>
                <a:gd name="T94" fmla="*/ 2147483647 w 96"/>
                <a:gd name="T95" fmla="*/ 2147483647 h 83"/>
                <a:gd name="T96" fmla="*/ 2147483647 w 96"/>
                <a:gd name="T97" fmla="*/ 2147483647 h 83"/>
                <a:gd name="T98" fmla="*/ 2147483647 w 96"/>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83"/>
                <a:gd name="T152" fmla="*/ 96 w 96"/>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83">
                  <a:moveTo>
                    <a:pt x="50" y="2"/>
                  </a:moveTo>
                  <a:cubicBezTo>
                    <a:pt x="58" y="3"/>
                    <a:pt x="66" y="7"/>
                    <a:pt x="72" y="13"/>
                  </a:cubicBezTo>
                  <a:cubicBezTo>
                    <a:pt x="84" y="25"/>
                    <a:pt x="88" y="42"/>
                    <a:pt x="88" y="48"/>
                  </a:cubicBezTo>
                  <a:cubicBezTo>
                    <a:pt x="89" y="47"/>
                    <a:pt x="89" y="45"/>
                    <a:pt x="89" y="43"/>
                  </a:cubicBezTo>
                  <a:cubicBezTo>
                    <a:pt x="90" y="47"/>
                    <a:pt x="93" y="51"/>
                    <a:pt x="93" y="57"/>
                  </a:cubicBezTo>
                  <a:cubicBezTo>
                    <a:pt x="94" y="62"/>
                    <a:pt x="93" y="66"/>
                    <a:pt x="92" y="69"/>
                  </a:cubicBezTo>
                  <a:cubicBezTo>
                    <a:pt x="92" y="69"/>
                    <a:pt x="92" y="68"/>
                    <a:pt x="92" y="68"/>
                  </a:cubicBezTo>
                  <a:cubicBezTo>
                    <a:pt x="92" y="68"/>
                    <a:pt x="92" y="69"/>
                    <a:pt x="92" y="69"/>
                  </a:cubicBezTo>
                  <a:cubicBezTo>
                    <a:pt x="92" y="70"/>
                    <a:pt x="92" y="70"/>
                    <a:pt x="92" y="70"/>
                  </a:cubicBezTo>
                  <a:cubicBezTo>
                    <a:pt x="90" y="67"/>
                    <a:pt x="87" y="62"/>
                    <a:pt x="81" y="63"/>
                  </a:cubicBezTo>
                  <a:cubicBezTo>
                    <a:pt x="74" y="64"/>
                    <a:pt x="68" y="71"/>
                    <a:pt x="61" y="71"/>
                  </a:cubicBezTo>
                  <a:cubicBezTo>
                    <a:pt x="53" y="71"/>
                    <a:pt x="49" y="65"/>
                    <a:pt x="48" y="58"/>
                  </a:cubicBezTo>
                  <a:cubicBezTo>
                    <a:pt x="48" y="55"/>
                    <a:pt x="47" y="52"/>
                    <a:pt x="45" y="51"/>
                  </a:cubicBezTo>
                  <a:cubicBezTo>
                    <a:pt x="45" y="51"/>
                    <a:pt x="46" y="50"/>
                    <a:pt x="46" y="50"/>
                  </a:cubicBezTo>
                  <a:cubicBezTo>
                    <a:pt x="46" y="50"/>
                    <a:pt x="45" y="50"/>
                    <a:pt x="45" y="50"/>
                  </a:cubicBezTo>
                  <a:cubicBezTo>
                    <a:pt x="43" y="49"/>
                    <a:pt x="41" y="48"/>
                    <a:pt x="40" y="48"/>
                  </a:cubicBezTo>
                  <a:cubicBezTo>
                    <a:pt x="41" y="48"/>
                    <a:pt x="42" y="49"/>
                    <a:pt x="44" y="50"/>
                  </a:cubicBezTo>
                  <a:cubicBezTo>
                    <a:pt x="37" y="52"/>
                    <a:pt x="29" y="60"/>
                    <a:pt x="23" y="68"/>
                  </a:cubicBezTo>
                  <a:cubicBezTo>
                    <a:pt x="15" y="77"/>
                    <a:pt x="2" y="78"/>
                    <a:pt x="0" y="83"/>
                  </a:cubicBezTo>
                  <a:cubicBezTo>
                    <a:pt x="3" y="79"/>
                    <a:pt x="16" y="79"/>
                    <a:pt x="24" y="70"/>
                  </a:cubicBezTo>
                  <a:cubicBezTo>
                    <a:pt x="31" y="61"/>
                    <a:pt x="37" y="53"/>
                    <a:pt x="44" y="51"/>
                  </a:cubicBezTo>
                  <a:cubicBezTo>
                    <a:pt x="45" y="53"/>
                    <a:pt x="47" y="55"/>
                    <a:pt x="47" y="59"/>
                  </a:cubicBezTo>
                  <a:cubicBezTo>
                    <a:pt x="47" y="62"/>
                    <a:pt x="48" y="65"/>
                    <a:pt x="50" y="68"/>
                  </a:cubicBezTo>
                  <a:cubicBezTo>
                    <a:pt x="53" y="71"/>
                    <a:pt x="57" y="73"/>
                    <a:pt x="61" y="73"/>
                  </a:cubicBezTo>
                  <a:cubicBezTo>
                    <a:pt x="69" y="73"/>
                    <a:pt x="75" y="66"/>
                    <a:pt x="81" y="65"/>
                  </a:cubicBezTo>
                  <a:cubicBezTo>
                    <a:pt x="86" y="63"/>
                    <a:pt x="89" y="67"/>
                    <a:pt x="91" y="71"/>
                  </a:cubicBezTo>
                  <a:cubicBezTo>
                    <a:pt x="91" y="71"/>
                    <a:pt x="91" y="71"/>
                    <a:pt x="91" y="71"/>
                  </a:cubicBezTo>
                  <a:cubicBezTo>
                    <a:pt x="91" y="71"/>
                    <a:pt x="91" y="71"/>
                    <a:pt x="91" y="71"/>
                  </a:cubicBezTo>
                  <a:cubicBezTo>
                    <a:pt x="92" y="71"/>
                    <a:pt x="92" y="71"/>
                    <a:pt x="92" y="71"/>
                  </a:cubicBezTo>
                  <a:cubicBezTo>
                    <a:pt x="91" y="76"/>
                    <a:pt x="87" y="81"/>
                    <a:pt x="84" y="82"/>
                  </a:cubicBezTo>
                  <a:cubicBezTo>
                    <a:pt x="85" y="79"/>
                    <a:pt x="86" y="75"/>
                    <a:pt x="84" y="72"/>
                  </a:cubicBezTo>
                  <a:cubicBezTo>
                    <a:pt x="82" y="67"/>
                    <a:pt x="76" y="68"/>
                    <a:pt x="74" y="68"/>
                  </a:cubicBezTo>
                  <a:cubicBezTo>
                    <a:pt x="76" y="68"/>
                    <a:pt x="81" y="68"/>
                    <a:pt x="83" y="72"/>
                  </a:cubicBezTo>
                  <a:cubicBezTo>
                    <a:pt x="85" y="76"/>
                    <a:pt x="83" y="81"/>
                    <a:pt x="82" y="83"/>
                  </a:cubicBezTo>
                  <a:cubicBezTo>
                    <a:pt x="83" y="83"/>
                    <a:pt x="83" y="82"/>
                    <a:pt x="84" y="82"/>
                  </a:cubicBezTo>
                  <a:cubicBezTo>
                    <a:pt x="85" y="82"/>
                    <a:pt x="89" y="80"/>
                    <a:pt x="91" y="77"/>
                  </a:cubicBezTo>
                  <a:cubicBezTo>
                    <a:pt x="92" y="76"/>
                    <a:pt x="92" y="74"/>
                    <a:pt x="92" y="72"/>
                  </a:cubicBezTo>
                  <a:cubicBezTo>
                    <a:pt x="92" y="72"/>
                    <a:pt x="93" y="73"/>
                    <a:pt x="93" y="73"/>
                  </a:cubicBezTo>
                  <a:cubicBezTo>
                    <a:pt x="93" y="73"/>
                    <a:pt x="92" y="72"/>
                    <a:pt x="92" y="71"/>
                  </a:cubicBezTo>
                  <a:cubicBezTo>
                    <a:pt x="92" y="71"/>
                    <a:pt x="92" y="70"/>
                    <a:pt x="92" y="70"/>
                  </a:cubicBezTo>
                  <a:cubicBezTo>
                    <a:pt x="94" y="67"/>
                    <a:pt x="96" y="62"/>
                    <a:pt x="94" y="56"/>
                  </a:cubicBezTo>
                  <a:cubicBezTo>
                    <a:pt x="94" y="51"/>
                    <a:pt x="91" y="46"/>
                    <a:pt x="89" y="43"/>
                  </a:cubicBezTo>
                  <a:cubicBezTo>
                    <a:pt x="88" y="34"/>
                    <a:pt x="84" y="21"/>
                    <a:pt x="73" y="12"/>
                  </a:cubicBezTo>
                  <a:cubicBezTo>
                    <a:pt x="67" y="5"/>
                    <a:pt x="59" y="1"/>
                    <a:pt x="51" y="1"/>
                  </a:cubicBezTo>
                  <a:cubicBezTo>
                    <a:pt x="43" y="0"/>
                    <a:pt x="36" y="4"/>
                    <a:pt x="32" y="6"/>
                  </a:cubicBezTo>
                  <a:cubicBezTo>
                    <a:pt x="36" y="4"/>
                    <a:pt x="43" y="1"/>
                    <a:pt x="50" y="2"/>
                  </a:cubicBezTo>
                  <a:moveTo>
                    <a:pt x="92" y="70"/>
                  </a:moveTo>
                  <a:cubicBezTo>
                    <a:pt x="92" y="70"/>
                    <a:pt x="92" y="70"/>
                    <a:pt x="92" y="70"/>
                  </a:cubicBezTo>
                  <a:cubicBezTo>
                    <a:pt x="92" y="70"/>
                    <a:pt x="92" y="70"/>
                    <a:pt x="92" y="70"/>
                  </a:cubicBezTo>
                  <a:cubicBezTo>
                    <a:pt x="92" y="70"/>
                    <a:pt x="92" y="70"/>
                    <a:pt x="92" y="7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28" name="Freeform 33"/>
            <p:cNvSpPr>
              <a:spLocks/>
            </p:cNvSpPr>
            <p:nvPr/>
          </p:nvSpPr>
          <p:spPr bwMode="auto">
            <a:xfrm>
              <a:off x="3119438" y="2036763"/>
              <a:ext cx="187325" cy="284163"/>
            </a:xfrm>
            <a:custGeom>
              <a:avLst/>
              <a:gdLst>
                <a:gd name="T0" fmla="*/ 2147483647 w 88"/>
                <a:gd name="T1" fmla="*/ 2147483647 h 134"/>
                <a:gd name="T2" fmla="*/ 2147483647 w 88"/>
                <a:gd name="T3" fmla="*/ 2147483647 h 134"/>
                <a:gd name="T4" fmla="*/ 2147483647 w 88"/>
                <a:gd name="T5" fmla="*/ 2147483647 h 134"/>
                <a:gd name="T6" fmla="*/ 2147483647 w 88"/>
                <a:gd name="T7" fmla="*/ 2147483647 h 134"/>
                <a:gd name="T8" fmla="*/ 2147483647 w 88"/>
                <a:gd name="T9" fmla="*/ 0 h 134"/>
                <a:gd name="T10" fmla="*/ 2147483647 w 88"/>
                <a:gd name="T11" fmla="*/ 2147483647 h 134"/>
                <a:gd name="T12" fmla="*/ 2147483647 w 88"/>
                <a:gd name="T13" fmla="*/ 2147483647 h 134"/>
                <a:gd name="T14" fmla="*/ 2147483647 w 88"/>
                <a:gd name="T15" fmla="*/ 2147483647 h 134"/>
                <a:gd name="T16" fmla="*/ 2147483647 w 88"/>
                <a:gd name="T17" fmla="*/ 2147483647 h 134"/>
                <a:gd name="T18" fmla="*/ 2147483647 w 88"/>
                <a:gd name="T19" fmla="*/ 2147483647 h 134"/>
                <a:gd name="T20" fmla="*/ 2147483647 w 88"/>
                <a:gd name="T21" fmla="*/ 2147483647 h 134"/>
                <a:gd name="T22" fmla="*/ 2147483647 w 88"/>
                <a:gd name="T23" fmla="*/ 2147483647 h 134"/>
                <a:gd name="T24" fmla="*/ 2147483647 w 88"/>
                <a:gd name="T25" fmla="*/ 2147483647 h 134"/>
                <a:gd name="T26" fmla="*/ 2147483647 w 88"/>
                <a:gd name="T27" fmla="*/ 2147483647 h 134"/>
                <a:gd name="T28" fmla="*/ 2147483647 w 88"/>
                <a:gd name="T29" fmla="*/ 2147483647 h 134"/>
                <a:gd name="T30" fmla="*/ 2147483647 w 88"/>
                <a:gd name="T31" fmla="*/ 2147483647 h 134"/>
                <a:gd name="T32" fmla="*/ 2147483647 w 88"/>
                <a:gd name="T33" fmla="*/ 2147483647 h 134"/>
                <a:gd name="T34" fmla="*/ 2147483647 w 88"/>
                <a:gd name="T35" fmla="*/ 2147483647 h 134"/>
                <a:gd name="T36" fmla="*/ 2147483647 w 88"/>
                <a:gd name="T37" fmla="*/ 2147483647 h 134"/>
                <a:gd name="T38" fmla="*/ 2147483647 w 88"/>
                <a:gd name="T39" fmla="*/ 2147483647 h 134"/>
                <a:gd name="T40" fmla="*/ 2147483647 w 88"/>
                <a:gd name="T41" fmla="*/ 2147483647 h 134"/>
                <a:gd name="T42" fmla="*/ 2147483647 w 88"/>
                <a:gd name="T43" fmla="*/ 2147483647 h 134"/>
                <a:gd name="T44" fmla="*/ 2147483647 w 88"/>
                <a:gd name="T45" fmla="*/ 2147483647 h 134"/>
                <a:gd name="T46" fmla="*/ 2147483647 w 88"/>
                <a:gd name="T47" fmla="*/ 2147483647 h 134"/>
                <a:gd name="T48" fmla="*/ 2147483647 w 88"/>
                <a:gd name="T49" fmla="*/ 2147483647 h 134"/>
                <a:gd name="T50" fmla="*/ 2147483647 w 88"/>
                <a:gd name="T51" fmla="*/ 2147483647 h 134"/>
                <a:gd name="T52" fmla="*/ 2147483647 w 88"/>
                <a:gd name="T53" fmla="*/ 2147483647 h 134"/>
                <a:gd name="T54" fmla="*/ 0 w 88"/>
                <a:gd name="T55" fmla="*/ 2147483647 h 134"/>
                <a:gd name="T56" fmla="*/ 2147483647 w 88"/>
                <a:gd name="T57" fmla="*/ 2147483647 h 134"/>
                <a:gd name="T58" fmla="*/ 2147483647 w 88"/>
                <a:gd name="T59" fmla="*/ 2147483647 h 134"/>
                <a:gd name="T60" fmla="*/ 2147483647 w 88"/>
                <a:gd name="T61" fmla="*/ 2147483647 h 134"/>
                <a:gd name="T62" fmla="*/ 2147483647 w 88"/>
                <a:gd name="T63" fmla="*/ 2147483647 h 134"/>
                <a:gd name="T64" fmla="*/ 2147483647 w 88"/>
                <a:gd name="T65" fmla="*/ 2147483647 h 134"/>
                <a:gd name="T66" fmla="*/ 2147483647 w 88"/>
                <a:gd name="T67" fmla="*/ 2147483647 h 134"/>
                <a:gd name="T68" fmla="*/ 2147483647 w 88"/>
                <a:gd name="T69" fmla="*/ 2147483647 h 134"/>
                <a:gd name="T70" fmla="*/ 2147483647 w 88"/>
                <a:gd name="T71" fmla="*/ 2147483647 h 134"/>
                <a:gd name="T72" fmla="*/ 2147483647 w 88"/>
                <a:gd name="T73" fmla="*/ 2147483647 h 134"/>
                <a:gd name="T74" fmla="*/ 2147483647 w 88"/>
                <a:gd name="T75" fmla="*/ 2147483647 h 134"/>
                <a:gd name="T76" fmla="*/ 2147483647 w 88"/>
                <a:gd name="T77" fmla="*/ 2147483647 h 134"/>
                <a:gd name="T78" fmla="*/ 2147483647 w 88"/>
                <a:gd name="T79" fmla="*/ 2147483647 h 134"/>
                <a:gd name="T80" fmla="*/ 2147483647 w 88"/>
                <a:gd name="T81" fmla="*/ 2147483647 h 134"/>
                <a:gd name="T82" fmla="*/ 2147483647 w 88"/>
                <a:gd name="T83" fmla="*/ 2147483647 h 134"/>
                <a:gd name="T84" fmla="*/ 2147483647 w 88"/>
                <a:gd name="T85" fmla="*/ 2147483647 h 134"/>
                <a:gd name="T86" fmla="*/ 2147483647 w 88"/>
                <a:gd name="T87" fmla="*/ 2147483647 h 134"/>
                <a:gd name="T88" fmla="*/ 2147483647 w 88"/>
                <a:gd name="T89" fmla="*/ 2147483647 h 134"/>
                <a:gd name="T90" fmla="*/ 2147483647 w 88"/>
                <a:gd name="T91" fmla="*/ 2147483647 h 134"/>
                <a:gd name="T92" fmla="*/ 2147483647 w 88"/>
                <a:gd name="T93" fmla="*/ 2147483647 h 134"/>
                <a:gd name="T94" fmla="*/ 2147483647 w 88"/>
                <a:gd name="T95" fmla="*/ 2147483647 h 134"/>
                <a:gd name="T96" fmla="*/ 2147483647 w 88"/>
                <a:gd name="T97" fmla="*/ 2147483647 h 134"/>
                <a:gd name="T98" fmla="*/ 2147483647 w 88"/>
                <a:gd name="T99" fmla="*/ 2147483647 h 134"/>
                <a:gd name="T100" fmla="*/ 2147483647 w 88"/>
                <a:gd name="T101" fmla="*/ 2147483647 h 134"/>
                <a:gd name="T102" fmla="*/ 2147483647 w 88"/>
                <a:gd name="T103" fmla="*/ 2147483647 h 134"/>
                <a:gd name="T104" fmla="*/ 2147483647 w 88"/>
                <a:gd name="T105" fmla="*/ 2147483647 h 134"/>
                <a:gd name="T106" fmla="*/ 2147483647 w 88"/>
                <a:gd name="T107" fmla="*/ 2147483647 h 134"/>
                <a:gd name="T108" fmla="*/ 2147483647 w 88"/>
                <a:gd name="T109" fmla="*/ 2147483647 h 134"/>
                <a:gd name="T110" fmla="*/ 2147483647 w 88"/>
                <a:gd name="T111" fmla="*/ 2147483647 h 134"/>
                <a:gd name="T112" fmla="*/ 2147483647 w 88"/>
                <a:gd name="T113" fmla="*/ 2147483647 h 134"/>
                <a:gd name="T114" fmla="*/ 2147483647 w 88"/>
                <a:gd name="T115" fmla="*/ 2147483647 h 134"/>
                <a:gd name="T116" fmla="*/ 2147483647 w 88"/>
                <a:gd name="T117" fmla="*/ 2147483647 h 134"/>
                <a:gd name="T118" fmla="*/ 2147483647 w 88"/>
                <a:gd name="T119" fmla="*/ 2147483647 h 1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
                <a:gd name="T181" fmla="*/ 0 h 134"/>
                <a:gd name="T182" fmla="*/ 88 w 88"/>
                <a:gd name="T183" fmla="*/ 134 h 1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 h="134">
                  <a:moveTo>
                    <a:pt x="80" y="60"/>
                  </a:moveTo>
                  <a:cubicBezTo>
                    <a:pt x="78" y="54"/>
                    <a:pt x="76" y="49"/>
                    <a:pt x="75" y="46"/>
                  </a:cubicBezTo>
                  <a:cubicBezTo>
                    <a:pt x="75" y="41"/>
                    <a:pt x="75" y="36"/>
                    <a:pt x="72" y="31"/>
                  </a:cubicBezTo>
                  <a:cubicBezTo>
                    <a:pt x="66" y="25"/>
                    <a:pt x="59" y="23"/>
                    <a:pt x="56" y="22"/>
                  </a:cubicBezTo>
                  <a:cubicBezTo>
                    <a:pt x="61" y="14"/>
                    <a:pt x="65" y="4"/>
                    <a:pt x="63" y="0"/>
                  </a:cubicBezTo>
                  <a:cubicBezTo>
                    <a:pt x="63" y="5"/>
                    <a:pt x="56" y="18"/>
                    <a:pt x="50" y="27"/>
                  </a:cubicBezTo>
                  <a:cubicBezTo>
                    <a:pt x="47" y="26"/>
                    <a:pt x="43" y="29"/>
                    <a:pt x="39" y="30"/>
                  </a:cubicBezTo>
                  <a:cubicBezTo>
                    <a:pt x="37" y="32"/>
                    <a:pt x="34" y="31"/>
                    <a:pt x="34" y="31"/>
                  </a:cubicBezTo>
                  <a:cubicBezTo>
                    <a:pt x="34" y="29"/>
                    <a:pt x="34" y="28"/>
                    <a:pt x="34" y="27"/>
                  </a:cubicBezTo>
                  <a:cubicBezTo>
                    <a:pt x="34" y="28"/>
                    <a:pt x="33" y="29"/>
                    <a:pt x="33" y="31"/>
                  </a:cubicBezTo>
                  <a:cubicBezTo>
                    <a:pt x="35" y="33"/>
                    <a:pt x="38" y="32"/>
                    <a:pt x="40" y="31"/>
                  </a:cubicBezTo>
                  <a:cubicBezTo>
                    <a:pt x="44" y="30"/>
                    <a:pt x="47" y="27"/>
                    <a:pt x="50" y="27"/>
                  </a:cubicBezTo>
                  <a:cubicBezTo>
                    <a:pt x="48" y="29"/>
                    <a:pt x="46" y="31"/>
                    <a:pt x="45" y="33"/>
                  </a:cubicBezTo>
                  <a:cubicBezTo>
                    <a:pt x="45" y="33"/>
                    <a:pt x="45" y="33"/>
                    <a:pt x="45" y="32"/>
                  </a:cubicBezTo>
                  <a:cubicBezTo>
                    <a:pt x="45" y="33"/>
                    <a:pt x="44" y="33"/>
                    <a:pt x="44" y="33"/>
                  </a:cubicBezTo>
                  <a:cubicBezTo>
                    <a:pt x="40" y="34"/>
                    <a:pt x="34" y="34"/>
                    <a:pt x="33" y="32"/>
                  </a:cubicBezTo>
                  <a:cubicBezTo>
                    <a:pt x="33" y="35"/>
                    <a:pt x="40" y="35"/>
                    <a:pt x="44" y="34"/>
                  </a:cubicBezTo>
                  <a:cubicBezTo>
                    <a:pt x="42" y="36"/>
                    <a:pt x="40" y="40"/>
                    <a:pt x="37" y="42"/>
                  </a:cubicBezTo>
                  <a:cubicBezTo>
                    <a:pt x="34" y="45"/>
                    <a:pt x="30" y="48"/>
                    <a:pt x="27" y="49"/>
                  </a:cubicBezTo>
                  <a:cubicBezTo>
                    <a:pt x="28" y="49"/>
                    <a:pt x="28" y="48"/>
                    <a:pt x="28" y="47"/>
                  </a:cubicBezTo>
                  <a:cubicBezTo>
                    <a:pt x="28" y="48"/>
                    <a:pt x="28" y="49"/>
                    <a:pt x="27" y="49"/>
                  </a:cubicBezTo>
                  <a:cubicBezTo>
                    <a:pt x="26" y="50"/>
                    <a:pt x="26" y="50"/>
                    <a:pt x="25" y="51"/>
                  </a:cubicBezTo>
                  <a:cubicBezTo>
                    <a:pt x="26" y="51"/>
                    <a:pt x="26" y="51"/>
                    <a:pt x="26" y="50"/>
                  </a:cubicBezTo>
                  <a:cubicBezTo>
                    <a:pt x="22" y="53"/>
                    <a:pt x="10" y="44"/>
                    <a:pt x="13" y="38"/>
                  </a:cubicBezTo>
                  <a:cubicBezTo>
                    <a:pt x="10" y="41"/>
                    <a:pt x="13" y="47"/>
                    <a:pt x="18" y="50"/>
                  </a:cubicBezTo>
                  <a:cubicBezTo>
                    <a:pt x="18" y="50"/>
                    <a:pt x="18" y="50"/>
                    <a:pt x="19" y="50"/>
                  </a:cubicBezTo>
                  <a:cubicBezTo>
                    <a:pt x="17" y="51"/>
                    <a:pt x="13" y="51"/>
                    <a:pt x="9" y="49"/>
                  </a:cubicBezTo>
                  <a:cubicBezTo>
                    <a:pt x="5" y="46"/>
                    <a:pt x="2" y="43"/>
                    <a:pt x="0" y="41"/>
                  </a:cubicBezTo>
                  <a:cubicBezTo>
                    <a:pt x="0" y="42"/>
                    <a:pt x="1" y="43"/>
                    <a:pt x="2" y="44"/>
                  </a:cubicBezTo>
                  <a:cubicBezTo>
                    <a:pt x="2" y="47"/>
                    <a:pt x="3" y="51"/>
                    <a:pt x="7" y="54"/>
                  </a:cubicBezTo>
                  <a:cubicBezTo>
                    <a:pt x="11" y="57"/>
                    <a:pt x="16" y="53"/>
                    <a:pt x="16" y="52"/>
                  </a:cubicBezTo>
                  <a:cubicBezTo>
                    <a:pt x="15" y="53"/>
                    <a:pt x="11" y="55"/>
                    <a:pt x="7" y="53"/>
                  </a:cubicBezTo>
                  <a:cubicBezTo>
                    <a:pt x="4" y="51"/>
                    <a:pt x="3" y="47"/>
                    <a:pt x="3" y="45"/>
                  </a:cubicBezTo>
                  <a:cubicBezTo>
                    <a:pt x="4" y="47"/>
                    <a:pt x="6" y="48"/>
                    <a:pt x="8" y="50"/>
                  </a:cubicBezTo>
                  <a:cubicBezTo>
                    <a:pt x="12" y="53"/>
                    <a:pt x="17" y="52"/>
                    <a:pt x="19" y="51"/>
                  </a:cubicBezTo>
                  <a:cubicBezTo>
                    <a:pt x="21" y="52"/>
                    <a:pt x="23" y="52"/>
                    <a:pt x="25" y="51"/>
                  </a:cubicBezTo>
                  <a:cubicBezTo>
                    <a:pt x="26" y="51"/>
                    <a:pt x="26" y="51"/>
                    <a:pt x="27" y="50"/>
                  </a:cubicBezTo>
                  <a:cubicBezTo>
                    <a:pt x="30" y="49"/>
                    <a:pt x="34" y="48"/>
                    <a:pt x="38" y="44"/>
                  </a:cubicBezTo>
                  <a:cubicBezTo>
                    <a:pt x="42" y="41"/>
                    <a:pt x="44" y="36"/>
                    <a:pt x="45" y="34"/>
                  </a:cubicBezTo>
                  <a:cubicBezTo>
                    <a:pt x="45" y="33"/>
                    <a:pt x="46" y="33"/>
                    <a:pt x="46" y="33"/>
                  </a:cubicBezTo>
                  <a:cubicBezTo>
                    <a:pt x="46" y="33"/>
                    <a:pt x="46" y="33"/>
                    <a:pt x="46" y="33"/>
                  </a:cubicBezTo>
                  <a:cubicBezTo>
                    <a:pt x="49" y="31"/>
                    <a:pt x="52" y="27"/>
                    <a:pt x="56" y="22"/>
                  </a:cubicBezTo>
                  <a:cubicBezTo>
                    <a:pt x="59" y="25"/>
                    <a:pt x="66" y="27"/>
                    <a:pt x="70" y="32"/>
                  </a:cubicBezTo>
                  <a:cubicBezTo>
                    <a:pt x="74" y="38"/>
                    <a:pt x="74" y="48"/>
                    <a:pt x="75" y="52"/>
                  </a:cubicBezTo>
                  <a:cubicBezTo>
                    <a:pt x="75" y="51"/>
                    <a:pt x="75" y="49"/>
                    <a:pt x="75" y="47"/>
                  </a:cubicBezTo>
                  <a:cubicBezTo>
                    <a:pt x="76" y="51"/>
                    <a:pt x="77" y="55"/>
                    <a:pt x="78" y="60"/>
                  </a:cubicBezTo>
                  <a:cubicBezTo>
                    <a:pt x="79" y="67"/>
                    <a:pt x="78" y="75"/>
                    <a:pt x="79" y="83"/>
                  </a:cubicBezTo>
                  <a:cubicBezTo>
                    <a:pt x="78" y="99"/>
                    <a:pt x="84" y="114"/>
                    <a:pt x="88" y="123"/>
                  </a:cubicBezTo>
                  <a:cubicBezTo>
                    <a:pt x="87" y="125"/>
                    <a:pt x="85" y="128"/>
                    <a:pt x="83" y="129"/>
                  </a:cubicBezTo>
                  <a:cubicBezTo>
                    <a:pt x="80" y="132"/>
                    <a:pt x="76" y="129"/>
                    <a:pt x="73" y="126"/>
                  </a:cubicBezTo>
                  <a:cubicBezTo>
                    <a:pt x="67" y="118"/>
                    <a:pt x="56" y="118"/>
                    <a:pt x="51" y="119"/>
                  </a:cubicBezTo>
                  <a:cubicBezTo>
                    <a:pt x="56" y="120"/>
                    <a:pt x="66" y="120"/>
                    <a:pt x="71" y="128"/>
                  </a:cubicBezTo>
                  <a:cubicBezTo>
                    <a:pt x="74" y="131"/>
                    <a:pt x="80" y="134"/>
                    <a:pt x="84" y="131"/>
                  </a:cubicBezTo>
                  <a:cubicBezTo>
                    <a:pt x="86" y="128"/>
                    <a:pt x="87" y="125"/>
                    <a:pt x="88" y="124"/>
                  </a:cubicBezTo>
                  <a:cubicBezTo>
                    <a:pt x="88" y="124"/>
                    <a:pt x="88" y="125"/>
                    <a:pt x="88" y="125"/>
                  </a:cubicBezTo>
                  <a:cubicBezTo>
                    <a:pt x="88" y="124"/>
                    <a:pt x="88" y="124"/>
                    <a:pt x="88" y="123"/>
                  </a:cubicBezTo>
                  <a:cubicBezTo>
                    <a:pt x="88" y="123"/>
                    <a:pt x="88" y="123"/>
                    <a:pt x="88" y="123"/>
                  </a:cubicBezTo>
                  <a:cubicBezTo>
                    <a:pt x="88" y="123"/>
                    <a:pt x="88" y="123"/>
                    <a:pt x="88" y="123"/>
                  </a:cubicBezTo>
                  <a:cubicBezTo>
                    <a:pt x="86" y="114"/>
                    <a:pt x="81" y="99"/>
                    <a:pt x="81" y="83"/>
                  </a:cubicBezTo>
                  <a:cubicBezTo>
                    <a:pt x="80" y="75"/>
                    <a:pt x="81" y="67"/>
                    <a:pt x="80" y="60"/>
                  </a:cubicBezTo>
                </a:path>
              </a:pathLst>
            </a:custGeom>
            <a:solidFill>
              <a:srgbClr val="000000"/>
            </a:solidFill>
            <a:ln w="1588">
              <a:solidFill>
                <a:srgbClr val="1D1D1B"/>
              </a:solidFill>
              <a:miter lim="800000"/>
              <a:headEnd/>
              <a:tailEnd/>
            </a:ln>
          </p:spPr>
          <p:txBody>
            <a:bodyPr/>
            <a:lstStyle/>
            <a:p>
              <a:endParaRPr lang="en-US"/>
            </a:p>
          </p:txBody>
        </p:sp>
        <p:sp>
          <p:nvSpPr>
            <p:cNvPr id="165029" name="Freeform 34"/>
            <p:cNvSpPr>
              <a:spLocks/>
            </p:cNvSpPr>
            <p:nvPr/>
          </p:nvSpPr>
          <p:spPr bwMode="auto">
            <a:xfrm>
              <a:off x="3119438" y="2036763"/>
              <a:ext cx="187325" cy="284163"/>
            </a:xfrm>
            <a:custGeom>
              <a:avLst/>
              <a:gdLst>
                <a:gd name="T0" fmla="*/ 2147483647 w 88"/>
                <a:gd name="T1" fmla="*/ 2147483647 h 134"/>
                <a:gd name="T2" fmla="*/ 2147483647 w 88"/>
                <a:gd name="T3" fmla="*/ 2147483647 h 134"/>
                <a:gd name="T4" fmla="*/ 2147483647 w 88"/>
                <a:gd name="T5" fmla="*/ 2147483647 h 134"/>
                <a:gd name="T6" fmla="*/ 2147483647 w 88"/>
                <a:gd name="T7" fmla="*/ 2147483647 h 134"/>
                <a:gd name="T8" fmla="*/ 2147483647 w 88"/>
                <a:gd name="T9" fmla="*/ 0 h 134"/>
                <a:gd name="T10" fmla="*/ 2147483647 w 88"/>
                <a:gd name="T11" fmla="*/ 2147483647 h 134"/>
                <a:gd name="T12" fmla="*/ 2147483647 w 88"/>
                <a:gd name="T13" fmla="*/ 2147483647 h 134"/>
                <a:gd name="T14" fmla="*/ 2147483647 w 88"/>
                <a:gd name="T15" fmla="*/ 2147483647 h 134"/>
                <a:gd name="T16" fmla="*/ 2147483647 w 88"/>
                <a:gd name="T17" fmla="*/ 2147483647 h 134"/>
                <a:gd name="T18" fmla="*/ 2147483647 w 88"/>
                <a:gd name="T19" fmla="*/ 2147483647 h 134"/>
                <a:gd name="T20" fmla="*/ 2147483647 w 88"/>
                <a:gd name="T21" fmla="*/ 2147483647 h 134"/>
                <a:gd name="T22" fmla="*/ 2147483647 w 88"/>
                <a:gd name="T23" fmla="*/ 2147483647 h 134"/>
                <a:gd name="T24" fmla="*/ 2147483647 w 88"/>
                <a:gd name="T25" fmla="*/ 2147483647 h 134"/>
                <a:gd name="T26" fmla="*/ 2147483647 w 88"/>
                <a:gd name="T27" fmla="*/ 2147483647 h 134"/>
                <a:gd name="T28" fmla="*/ 2147483647 w 88"/>
                <a:gd name="T29" fmla="*/ 2147483647 h 134"/>
                <a:gd name="T30" fmla="*/ 2147483647 w 88"/>
                <a:gd name="T31" fmla="*/ 2147483647 h 134"/>
                <a:gd name="T32" fmla="*/ 2147483647 w 88"/>
                <a:gd name="T33" fmla="*/ 2147483647 h 134"/>
                <a:gd name="T34" fmla="*/ 2147483647 w 88"/>
                <a:gd name="T35" fmla="*/ 2147483647 h 134"/>
                <a:gd name="T36" fmla="*/ 2147483647 w 88"/>
                <a:gd name="T37" fmla="*/ 2147483647 h 134"/>
                <a:gd name="T38" fmla="*/ 2147483647 w 88"/>
                <a:gd name="T39" fmla="*/ 2147483647 h 134"/>
                <a:gd name="T40" fmla="*/ 2147483647 w 88"/>
                <a:gd name="T41" fmla="*/ 2147483647 h 134"/>
                <a:gd name="T42" fmla="*/ 2147483647 w 88"/>
                <a:gd name="T43" fmla="*/ 2147483647 h 134"/>
                <a:gd name="T44" fmla="*/ 2147483647 w 88"/>
                <a:gd name="T45" fmla="*/ 2147483647 h 134"/>
                <a:gd name="T46" fmla="*/ 2147483647 w 88"/>
                <a:gd name="T47" fmla="*/ 2147483647 h 134"/>
                <a:gd name="T48" fmla="*/ 2147483647 w 88"/>
                <a:gd name="T49" fmla="*/ 2147483647 h 134"/>
                <a:gd name="T50" fmla="*/ 2147483647 w 88"/>
                <a:gd name="T51" fmla="*/ 2147483647 h 134"/>
                <a:gd name="T52" fmla="*/ 2147483647 w 88"/>
                <a:gd name="T53" fmla="*/ 2147483647 h 134"/>
                <a:gd name="T54" fmla="*/ 0 w 88"/>
                <a:gd name="T55" fmla="*/ 2147483647 h 134"/>
                <a:gd name="T56" fmla="*/ 2147483647 w 88"/>
                <a:gd name="T57" fmla="*/ 2147483647 h 134"/>
                <a:gd name="T58" fmla="*/ 2147483647 w 88"/>
                <a:gd name="T59" fmla="*/ 2147483647 h 134"/>
                <a:gd name="T60" fmla="*/ 2147483647 w 88"/>
                <a:gd name="T61" fmla="*/ 2147483647 h 134"/>
                <a:gd name="T62" fmla="*/ 2147483647 w 88"/>
                <a:gd name="T63" fmla="*/ 2147483647 h 134"/>
                <a:gd name="T64" fmla="*/ 2147483647 w 88"/>
                <a:gd name="T65" fmla="*/ 2147483647 h 134"/>
                <a:gd name="T66" fmla="*/ 2147483647 w 88"/>
                <a:gd name="T67" fmla="*/ 2147483647 h 134"/>
                <a:gd name="T68" fmla="*/ 2147483647 w 88"/>
                <a:gd name="T69" fmla="*/ 2147483647 h 134"/>
                <a:gd name="T70" fmla="*/ 2147483647 w 88"/>
                <a:gd name="T71" fmla="*/ 2147483647 h 134"/>
                <a:gd name="T72" fmla="*/ 2147483647 w 88"/>
                <a:gd name="T73" fmla="*/ 2147483647 h 134"/>
                <a:gd name="T74" fmla="*/ 2147483647 w 88"/>
                <a:gd name="T75" fmla="*/ 2147483647 h 134"/>
                <a:gd name="T76" fmla="*/ 2147483647 w 88"/>
                <a:gd name="T77" fmla="*/ 2147483647 h 134"/>
                <a:gd name="T78" fmla="*/ 2147483647 w 88"/>
                <a:gd name="T79" fmla="*/ 2147483647 h 134"/>
                <a:gd name="T80" fmla="*/ 2147483647 w 88"/>
                <a:gd name="T81" fmla="*/ 2147483647 h 134"/>
                <a:gd name="T82" fmla="*/ 2147483647 w 88"/>
                <a:gd name="T83" fmla="*/ 2147483647 h 134"/>
                <a:gd name="T84" fmla="*/ 2147483647 w 88"/>
                <a:gd name="T85" fmla="*/ 2147483647 h 134"/>
                <a:gd name="T86" fmla="*/ 2147483647 w 88"/>
                <a:gd name="T87" fmla="*/ 2147483647 h 134"/>
                <a:gd name="T88" fmla="*/ 2147483647 w 88"/>
                <a:gd name="T89" fmla="*/ 2147483647 h 134"/>
                <a:gd name="T90" fmla="*/ 2147483647 w 88"/>
                <a:gd name="T91" fmla="*/ 2147483647 h 134"/>
                <a:gd name="T92" fmla="*/ 2147483647 w 88"/>
                <a:gd name="T93" fmla="*/ 2147483647 h 134"/>
                <a:gd name="T94" fmla="*/ 2147483647 w 88"/>
                <a:gd name="T95" fmla="*/ 2147483647 h 134"/>
                <a:gd name="T96" fmla="*/ 2147483647 w 88"/>
                <a:gd name="T97" fmla="*/ 2147483647 h 134"/>
                <a:gd name="T98" fmla="*/ 2147483647 w 88"/>
                <a:gd name="T99" fmla="*/ 2147483647 h 134"/>
                <a:gd name="T100" fmla="*/ 2147483647 w 88"/>
                <a:gd name="T101" fmla="*/ 2147483647 h 134"/>
                <a:gd name="T102" fmla="*/ 2147483647 w 88"/>
                <a:gd name="T103" fmla="*/ 2147483647 h 134"/>
                <a:gd name="T104" fmla="*/ 2147483647 w 88"/>
                <a:gd name="T105" fmla="*/ 2147483647 h 134"/>
                <a:gd name="T106" fmla="*/ 2147483647 w 88"/>
                <a:gd name="T107" fmla="*/ 2147483647 h 134"/>
                <a:gd name="T108" fmla="*/ 2147483647 w 88"/>
                <a:gd name="T109" fmla="*/ 2147483647 h 134"/>
                <a:gd name="T110" fmla="*/ 2147483647 w 88"/>
                <a:gd name="T111" fmla="*/ 2147483647 h 134"/>
                <a:gd name="T112" fmla="*/ 2147483647 w 88"/>
                <a:gd name="T113" fmla="*/ 2147483647 h 134"/>
                <a:gd name="T114" fmla="*/ 2147483647 w 88"/>
                <a:gd name="T115" fmla="*/ 2147483647 h 134"/>
                <a:gd name="T116" fmla="*/ 2147483647 w 88"/>
                <a:gd name="T117" fmla="*/ 2147483647 h 134"/>
                <a:gd name="T118" fmla="*/ 2147483647 w 88"/>
                <a:gd name="T119" fmla="*/ 2147483647 h 1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
                <a:gd name="T181" fmla="*/ 0 h 134"/>
                <a:gd name="T182" fmla="*/ 88 w 88"/>
                <a:gd name="T183" fmla="*/ 134 h 1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 h="134">
                  <a:moveTo>
                    <a:pt x="80" y="60"/>
                  </a:moveTo>
                  <a:cubicBezTo>
                    <a:pt x="78" y="54"/>
                    <a:pt x="76" y="49"/>
                    <a:pt x="75" y="46"/>
                  </a:cubicBezTo>
                  <a:cubicBezTo>
                    <a:pt x="75" y="41"/>
                    <a:pt x="75" y="36"/>
                    <a:pt x="72" y="31"/>
                  </a:cubicBezTo>
                  <a:cubicBezTo>
                    <a:pt x="66" y="25"/>
                    <a:pt x="59" y="23"/>
                    <a:pt x="56" y="22"/>
                  </a:cubicBezTo>
                  <a:cubicBezTo>
                    <a:pt x="61" y="14"/>
                    <a:pt x="65" y="4"/>
                    <a:pt x="63" y="0"/>
                  </a:cubicBezTo>
                  <a:cubicBezTo>
                    <a:pt x="63" y="5"/>
                    <a:pt x="56" y="18"/>
                    <a:pt x="50" y="27"/>
                  </a:cubicBezTo>
                  <a:cubicBezTo>
                    <a:pt x="47" y="26"/>
                    <a:pt x="43" y="29"/>
                    <a:pt x="39" y="30"/>
                  </a:cubicBezTo>
                  <a:cubicBezTo>
                    <a:pt x="37" y="32"/>
                    <a:pt x="34" y="31"/>
                    <a:pt x="34" y="31"/>
                  </a:cubicBezTo>
                  <a:cubicBezTo>
                    <a:pt x="34" y="29"/>
                    <a:pt x="34" y="28"/>
                    <a:pt x="34" y="27"/>
                  </a:cubicBezTo>
                  <a:cubicBezTo>
                    <a:pt x="34" y="28"/>
                    <a:pt x="33" y="29"/>
                    <a:pt x="33" y="31"/>
                  </a:cubicBezTo>
                  <a:cubicBezTo>
                    <a:pt x="35" y="33"/>
                    <a:pt x="38" y="32"/>
                    <a:pt x="40" y="31"/>
                  </a:cubicBezTo>
                  <a:cubicBezTo>
                    <a:pt x="44" y="30"/>
                    <a:pt x="47" y="27"/>
                    <a:pt x="50" y="27"/>
                  </a:cubicBezTo>
                  <a:cubicBezTo>
                    <a:pt x="48" y="29"/>
                    <a:pt x="46" y="31"/>
                    <a:pt x="45" y="33"/>
                  </a:cubicBezTo>
                  <a:cubicBezTo>
                    <a:pt x="45" y="33"/>
                    <a:pt x="45" y="33"/>
                    <a:pt x="45" y="32"/>
                  </a:cubicBezTo>
                  <a:cubicBezTo>
                    <a:pt x="45" y="33"/>
                    <a:pt x="44" y="33"/>
                    <a:pt x="44" y="33"/>
                  </a:cubicBezTo>
                  <a:cubicBezTo>
                    <a:pt x="40" y="34"/>
                    <a:pt x="34" y="34"/>
                    <a:pt x="33" y="32"/>
                  </a:cubicBezTo>
                  <a:cubicBezTo>
                    <a:pt x="33" y="35"/>
                    <a:pt x="40" y="35"/>
                    <a:pt x="44" y="34"/>
                  </a:cubicBezTo>
                  <a:cubicBezTo>
                    <a:pt x="42" y="36"/>
                    <a:pt x="40" y="40"/>
                    <a:pt x="37" y="42"/>
                  </a:cubicBezTo>
                  <a:cubicBezTo>
                    <a:pt x="34" y="45"/>
                    <a:pt x="30" y="48"/>
                    <a:pt x="27" y="49"/>
                  </a:cubicBezTo>
                  <a:cubicBezTo>
                    <a:pt x="28" y="49"/>
                    <a:pt x="28" y="48"/>
                    <a:pt x="28" y="47"/>
                  </a:cubicBezTo>
                  <a:cubicBezTo>
                    <a:pt x="28" y="48"/>
                    <a:pt x="28" y="49"/>
                    <a:pt x="27" y="49"/>
                  </a:cubicBezTo>
                  <a:cubicBezTo>
                    <a:pt x="26" y="50"/>
                    <a:pt x="26" y="50"/>
                    <a:pt x="25" y="51"/>
                  </a:cubicBezTo>
                  <a:cubicBezTo>
                    <a:pt x="26" y="51"/>
                    <a:pt x="26" y="51"/>
                    <a:pt x="26" y="50"/>
                  </a:cubicBezTo>
                  <a:cubicBezTo>
                    <a:pt x="22" y="53"/>
                    <a:pt x="10" y="44"/>
                    <a:pt x="13" y="38"/>
                  </a:cubicBezTo>
                  <a:cubicBezTo>
                    <a:pt x="10" y="41"/>
                    <a:pt x="13" y="47"/>
                    <a:pt x="18" y="50"/>
                  </a:cubicBezTo>
                  <a:cubicBezTo>
                    <a:pt x="18" y="50"/>
                    <a:pt x="18" y="50"/>
                    <a:pt x="19" y="50"/>
                  </a:cubicBezTo>
                  <a:cubicBezTo>
                    <a:pt x="17" y="51"/>
                    <a:pt x="13" y="51"/>
                    <a:pt x="9" y="49"/>
                  </a:cubicBezTo>
                  <a:cubicBezTo>
                    <a:pt x="5" y="46"/>
                    <a:pt x="2" y="43"/>
                    <a:pt x="0" y="41"/>
                  </a:cubicBezTo>
                  <a:cubicBezTo>
                    <a:pt x="0" y="42"/>
                    <a:pt x="1" y="43"/>
                    <a:pt x="2" y="44"/>
                  </a:cubicBezTo>
                  <a:cubicBezTo>
                    <a:pt x="2" y="47"/>
                    <a:pt x="3" y="51"/>
                    <a:pt x="7" y="54"/>
                  </a:cubicBezTo>
                  <a:cubicBezTo>
                    <a:pt x="11" y="57"/>
                    <a:pt x="16" y="53"/>
                    <a:pt x="16" y="52"/>
                  </a:cubicBezTo>
                  <a:cubicBezTo>
                    <a:pt x="15" y="53"/>
                    <a:pt x="11" y="55"/>
                    <a:pt x="7" y="53"/>
                  </a:cubicBezTo>
                  <a:cubicBezTo>
                    <a:pt x="4" y="51"/>
                    <a:pt x="3" y="47"/>
                    <a:pt x="3" y="45"/>
                  </a:cubicBezTo>
                  <a:cubicBezTo>
                    <a:pt x="4" y="47"/>
                    <a:pt x="6" y="48"/>
                    <a:pt x="8" y="50"/>
                  </a:cubicBezTo>
                  <a:cubicBezTo>
                    <a:pt x="12" y="53"/>
                    <a:pt x="17" y="52"/>
                    <a:pt x="19" y="51"/>
                  </a:cubicBezTo>
                  <a:cubicBezTo>
                    <a:pt x="21" y="52"/>
                    <a:pt x="23" y="52"/>
                    <a:pt x="25" y="51"/>
                  </a:cubicBezTo>
                  <a:cubicBezTo>
                    <a:pt x="26" y="51"/>
                    <a:pt x="26" y="51"/>
                    <a:pt x="27" y="50"/>
                  </a:cubicBezTo>
                  <a:cubicBezTo>
                    <a:pt x="30" y="49"/>
                    <a:pt x="34" y="48"/>
                    <a:pt x="38" y="44"/>
                  </a:cubicBezTo>
                  <a:cubicBezTo>
                    <a:pt x="42" y="41"/>
                    <a:pt x="44" y="36"/>
                    <a:pt x="45" y="34"/>
                  </a:cubicBezTo>
                  <a:cubicBezTo>
                    <a:pt x="45" y="33"/>
                    <a:pt x="46" y="33"/>
                    <a:pt x="46" y="33"/>
                  </a:cubicBezTo>
                  <a:cubicBezTo>
                    <a:pt x="46" y="33"/>
                    <a:pt x="46" y="33"/>
                    <a:pt x="46" y="33"/>
                  </a:cubicBezTo>
                  <a:cubicBezTo>
                    <a:pt x="49" y="31"/>
                    <a:pt x="52" y="27"/>
                    <a:pt x="56" y="22"/>
                  </a:cubicBezTo>
                  <a:cubicBezTo>
                    <a:pt x="59" y="25"/>
                    <a:pt x="66" y="27"/>
                    <a:pt x="70" y="32"/>
                  </a:cubicBezTo>
                  <a:cubicBezTo>
                    <a:pt x="74" y="38"/>
                    <a:pt x="74" y="48"/>
                    <a:pt x="75" y="52"/>
                  </a:cubicBezTo>
                  <a:cubicBezTo>
                    <a:pt x="75" y="51"/>
                    <a:pt x="75" y="49"/>
                    <a:pt x="75" y="47"/>
                  </a:cubicBezTo>
                  <a:cubicBezTo>
                    <a:pt x="76" y="51"/>
                    <a:pt x="77" y="55"/>
                    <a:pt x="78" y="60"/>
                  </a:cubicBezTo>
                  <a:cubicBezTo>
                    <a:pt x="79" y="67"/>
                    <a:pt x="78" y="75"/>
                    <a:pt x="79" y="83"/>
                  </a:cubicBezTo>
                  <a:cubicBezTo>
                    <a:pt x="78" y="99"/>
                    <a:pt x="84" y="114"/>
                    <a:pt x="88" y="123"/>
                  </a:cubicBezTo>
                  <a:cubicBezTo>
                    <a:pt x="87" y="125"/>
                    <a:pt x="85" y="128"/>
                    <a:pt x="83" y="129"/>
                  </a:cubicBezTo>
                  <a:cubicBezTo>
                    <a:pt x="80" y="132"/>
                    <a:pt x="76" y="129"/>
                    <a:pt x="73" y="126"/>
                  </a:cubicBezTo>
                  <a:cubicBezTo>
                    <a:pt x="67" y="118"/>
                    <a:pt x="56" y="118"/>
                    <a:pt x="51" y="119"/>
                  </a:cubicBezTo>
                  <a:cubicBezTo>
                    <a:pt x="56" y="120"/>
                    <a:pt x="66" y="120"/>
                    <a:pt x="71" y="128"/>
                  </a:cubicBezTo>
                  <a:cubicBezTo>
                    <a:pt x="74" y="131"/>
                    <a:pt x="80" y="134"/>
                    <a:pt x="84" y="131"/>
                  </a:cubicBezTo>
                  <a:cubicBezTo>
                    <a:pt x="86" y="128"/>
                    <a:pt x="87" y="125"/>
                    <a:pt x="88" y="124"/>
                  </a:cubicBezTo>
                  <a:cubicBezTo>
                    <a:pt x="88" y="124"/>
                    <a:pt x="88" y="125"/>
                    <a:pt x="88" y="125"/>
                  </a:cubicBezTo>
                  <a:cubicBezTo>
                    <a:pt x="88" y="124"/>
                    <a:pt x="88" y="124"/>
                    <a:pt x="88" y="123"/>
                  </a:cubicBezTo>
                  <a:cubicBezTo>
                    <a:pt x="88" y="123"/>
                    <a:pt x="88" y="123"/>
                    <a:pt x="88" y="123"/>
                  </a:cubicBezTo>
                  <a:cubicBezTo>
                    <a:pt x="88" y="123"/>
                    <a:pt x="88" y="123"/>
                    <a:pt x="88" y="123"/>
                  </a:cubicBezTo>
                  <a:cubicBezTo>
                    <a:pt x="86" y="114"/>
                    <a:pt x="81" y="99"/>
                    <a:pt x="81" y="83"/>
                  </a:cubicBezTo>
                  <a:cubicBezTo>
                    <a:pt x="80" y="75"/>
                    <a:pt x="81" y="67"/>
                    <a:pt x="80" y="6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30" name="Freeform 35"/>
            <p:cNvSpPr>
              <a:spLocks/>
            </p:cNvSpPr>
            <p:nvPr/>
          </p:nvSpPr>
          <p:spPr bwMode="auto">
            <a:xfrm>
              <a:off x="2868613" y="2038351"/>
              <a:ext cx="192087" cy="166688"/>
            </a:xfrm>
            <a:custGeom>
              <a:avLst/>
              <a:gdLst>
                <a:gd name="T0" fmla="*/ 2147483647 w 90"/>
                <a:gd name="T1" fmla="*/ 2147483647 h 78"/>
                <a:gd name="T2" fmla="*/ 0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0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78"/>
                <a:gd name="T80" fmla="*/ 90 w 90"/>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78">
                  <a:moveTo>
                    <a:pt x="1" y="20"/>
                  </a:moveTo>
                  <a:cubicBezTo>
                    <a:pt x="0" y="21"/>
                    <a:pt x="0" y="22"/>
                    <a:pt x="0" y="22"/>
                  </a:cubicBezTo>
                  <a:cubicBezTo>
                    <a:pt x="0" y="22"/>
                    <a:pt x="1" y="21"/>
                    <a:pt x="1" y="20"/>
                  </a:cubicBezTo>
                  <a:cubicBezTo>
                    <a:pt x="6" y="23"/>
                    <a:pt x="15" y="32"/>
                    <a:pt x="19" y="44"/>
                  </a:cubicBezTo>
                  <a:cubicBezTo>
                    <a:pt x="24" y="57"/>
                    <a:pt x="21" y="71"/>
                    <a:pt x="19" y="78"/>
                  </a:cubicBezTo>
                  <a:cubicBezTo>
                    <a:pt x="22" y="72"/>
                    <a:pt x="25" y="57"/>
                    <a:pt x="20" y="44"/>
                  </a:cubicBezTo>
                  <a:cubicBezTo>
                    <a:pt x="16" y="31"/>
                    <a:pt x="6" y="23"/>
                    <a:pt x="1" y="20"/>
                  </a:cubicBezTo>
                  <a:cubicBezTo>
                    <a:pt x="3" y="16"/>
                    <a:pt x="7" y="11"/>
                    <a:pt x="14" y="10"/>
                  </a:cubicBezTo>
                  <a:cubicBezTo>
                    <a:pt x="22" y="9"/>
                    <a:pt x="31" y="10"/>
                    <a:pt x="41" y="9"/>
                  </a:cubicBezTo>
                  <a:cubicBezTo>
                    <a:pt x="50" y="7"/>
                    <a:pt x="58" y="6"/>
                    <a:pt x="66" y="4"/>
                  </a:cubicBezTo>
                  <a:cubicBezTo>
                    <a:pt x="65" y="5"/>
                    <a:pt x="65" y="7"/>
                    <a:pt x="65" y="9"/>
                  </a:cubicBezTo>
                  <a:cubicBezTo>
                    <a:pt x="64" y="9"/>
                    <a:pt x="63" y="10"/>
                    <a:pt x="63" y="10"/>
                  </a:cubicBezTo>
                  <a:cubicBezTo>
                    <a:pt x="63" y="10"/>
                    <a:pt x="64" y="10"/>
                    <a:pt x="65" y="10"/>
                  </a:cubicBezTo>
                  <a:cubicBezTo>
                    <a:pt x="65" y="14"/>
                    <a:pt x="68" y="20"/>
                    <a:pt x="72" y="24"/>
                  </a:cubicBezTo>
                  <a:cubicBezTo>
                    <a:pt x="78" y="32"/>
                    <a:pt x="86" y="37"/>
                    <a:pt x="90" y="40"/>
                  </a:cubicBezTo>
                  <a:cubicBezTo>
                    <a:pt x="87" y="36"/>
                    <a:pt x="79" y="30"/>
                    <a:pt x="73" y="23"/>
                  </a:cubicBezTo>
                  <a:cubicBezTo>
                    <a:pt x="70" y="19"/>
                    <a:pt x="67" y="14"/>
                    <a:pt x="66" y="10"/>
                  </a:cubicBezTo>
                  <a:cubicBezTo>
                    <a:pt x="74" y="10"/>
                    <a:pt x="86" y="7"/>
                    <a:pt x="85" y="1"/>
                  </a:cubicBezTo>
                  <a:cubicBezTo>
                    <a:pt x="85" y="6"/>
                    <a:pt x="73" y="8"/>
                    <a:pt x="66" y="9"/>
                  </a:cubicBezTo>
                  <a:cubicBezTo>
                    <a:pt x="66" y="7"/>
                    <a:pt x="66" y="5"/>
                    <a:pt x="66" y="4"/>
                  </a:cubicBezTo>
                  <a:cubicBezTo>
                    <a:pt x="74" y="2"/>
                    <a:pt x="80" y="1"/>
                    <a:pt x="84" y="0"/>
                  </a:cubicBezTo>
                  <a:cubicBezTo>
                    <a:pt x="76" y="0"/>
                    <a:pt x="58" y="4"/>
                    <a:pt x="41" y="7"/>
                  </a:cubicBezTo>
                  <a:cubicBezTo>
                    <a:pt x="32" y="7"/>
                    <a:pt x="22" y="7"/>
                    <a:pt x="14" y="8"/>
                  </a:cubicBezTo>
                  <a:cubicBezTo>
                    <a:pt x="7" y="10"/>
                    <a:pt x="3" y="15"/>
                    <a:pt x="1" y="20"/>
                  </a:cubicBezTo>
                  <a:cubicBezTo>
                    <a:pt x="1" y="20"/>
                    <a:pt x="1" y="20"/>
                    <a:pt x="1" y="20"/>
                  </a:cubicBezTo>
                  <a:cubicBezTo>
                    <a:pt x="1" y="20"/>
                    <a:pt x="1" y="20"/>
                    <a:pt x="1" y="20"/>
                  </a:cubicBezTo>
                </a:path>
              </a:pathLst>
            </a:custGeom>
            <a:solidFill>
              <a:srgbClr val="000000"/>
            </a:solidFill>
            <a:ln w="1588">
              <a:solidFill>
                <a:srgbClr val="1D1D1B"/>
              </a:solidFill>
              <a:miter lim="800000"/>
              <a:headEnd/>
              <a:tailEnd/>
            </a:ln>
          </p:spPr>
          <p:txBody>
            <a:bodyPr/>
            <a:lstStyle/>
            <a:p>
              <a:endParaRPr lang="en-US"/>
            </a:p>
          </p:txBody>
        </p:sp>
        <p:sp>
          <p:nvSpPr>
            <p:cNvPr id="165031" name="Freeform 36"/>
            <p:cNvSpPr>
              <a:spLocks/>
            </p:cNvSpPr>
            <p:nvPr/>
          </p:nvSpPr>
          <p:spPr bwMode="auto">
            <a:xfrm>
              <a:off x="2868613" y="2038351"/>
              <a:ext cx="192087" cy="166688"/>
            </a:xfrm>
            <a:custGeom>
              <a:avLst/>
              <a:gdLst>
                <a:gd name="T0" fmla="*/ 2147483647 w 90"/>
                <a:gd name="T1" fmla="*/ 2147483647 h 78"/>
                <a:gd name="T2" fmla="*/ 0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0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78"/>
                <a:gd name="T80" fmla="*/ 90 w 90"/>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78">
                  <a:moveTo>
                    <a:pt x="1" y="20"/>
                  </a:moveTo>
                  <a:cubicBezTo>
                    <a:pt x="0" y="21"/>
                    <a:pt x="0" y="22"/>
                    <a:pt x="0" y="22"/>
                  </a:cubicBezTo>
                  <a:cubicBezTo>
                    <a:pt x="0" y="22"/>
                    <a:pt x="1" y="21"/>
                    <a:pt x="1" y="20"/>
                  </a:cubicBezTo>
                  <a:cubicBezTo>
                    <a:pt x="6" y="23"/>
                    <a:pt x="15" y="32"/>
                    <a:pt x="19" y="44"/>
                  </a:cubicBezTo>
                  <a:cubicBezTo>
                    <a:pt x="24" y="57"/>
                    <a:pt x="21" y="71"/>
                    <a:pt x="19" y="78"/>
                  </a:cubicBezTo>
                  <a:cubicBezTo>
                    <a:pt x="22" y="72"/>
                    <a:pt x="25" y="57"/>
                    <a:pt x="20" y="44"/>
                  </a:cubicBezTo>
                  <a:cubicBezTo>
                    <a:pt x="16" y="31"/>
                    <a:pt x="6" y="23"/>
                    <a:pt x="1" y="20"/>
                  </a:cubicBezTo>
                  <a:cubicBezTo>
                    <a:pt x="3" y="16"/>
                    <a:pt x="7" y="11"/>
                    <a:pt x="14" y="10"/>
                  </a:cubicBezTo>
                  <a:cubicBezTo>
                    <a:pt x="22" y="9"/>
                    <a:pt x="31" y="10"/>
                    <a:pt x="41" y="9"/>
                  </a:cubicBezTo>
                  <a:cubicBezTo>
                    <a:pt x="50" y="7"/>
                    <a:pt x="58" y="6"/>
                    <a:pt x="66" y="4"/>
                  </a:cubicBezTo>
                  <a:cubicBezTo>
                    <a:pt x="65" y="5"/>
                    <a:pt x="65" y="7"/>
                    <a:pt x="65" y="9"/>
                  </a:cubicBezTo>
                  <a:cubicBezTo>
                    <a:pt x="64" y="9"/>
                    <a:pt x="63" y="10"/>
                    <a:pt x="63" y="10"/>
                  </a:cubicBezTo>
                  <a:cubicBezTo>
                    <a:pt x="63" y="10"/>
                    <a:pt x="64" y="10"/>
                    <a:pt x="65" y="10"/>
                  </a:cubicBezTo>
                  <a:cubicBezTo>
                    <a:pt x="65" y="14"/>
                    <a:pt x="68" y="20"/>
                    <a:pt x="72" y="24"/>
                  </a:cubicBezTo>
                  <a:cubicBezTo>
                    <a:pt x="78" y="32"/>
                    <a:pt x="86" y="37"/>
                    <a:pt x="90" y="40"/>
                  </a:cubicBezTo>
                  <a:cubicBezTo>
                    <a:pt x="87" y="36"/>
                    <a:pt x="79" y="30"/>
                    <a:pt x="73" y="23"/>
                  </a:cubicBezTo>
                  <a:cubicBezTo>
                    <a:pt x="70" y="19"/>
                    <a:pt x="67" y="14"/>
                    <a:pt x="66" y="10"/>
                  </a:cubicBezTo>
                  <a:cubicBezTo>
                    <a:pt x="74" y="10"/>
                    <a:pt x="86" y="7"/>
                    <a:pt x="85" y="1"/>
                  </a:cubicBezTo>
                  <a:cubicBezTo>
                    <a:pt x="85" y="6"/>
                    <a:pt x="73" y="8"/>
                    <a:pt x="66" y="9"/>
                  </a:cubicBezTo>
                  <a:cubicBezTo>
                    <a:pt x="66" y="7"/>
                    <a:pt x="66" y="5"/>
                    <a:pt x="66" y="4"/>
                  </a:cubicBezTo>
                  <a:cubicBezTo>
                    <a:pt x="74" y="2"/>
                    <a:pt x="80" y="1"/>
                    <a:pt x="84" y="0"/>
                  </a:cubicBezTo>
                  <a:cubicBezTo>
                    <a:pt x="76" y="0"/>
                    <a:pt x="58" y="4"/>
                    <a:pt x="41" y="7"/>
                  </a:cubicBezTo>
                  <a:cubicBezTo>
                    <a:pt x="32" y="7"/>
                    <a:pt x="22" y="7"/>
                    <a:pt x="14" y="8"/>
                  </a:cubicBezTo>
                  <a:cubicBezTo>
                    <a:pt x="7" y="10"/>
                    <a:pt x="3" y="15"/>
                    <a:pt x="1" y="20"/>
                  </a:cubicBezTo>
                  <a:cubicBezTo>
                    <a:pt x="1" y="20"/>
                    <a:pt x="1" y="20"/>
                    <a:pt x="1" y="20"/>
                  </a:cubicBezTo>
                  <a:cubicBezTo>
                    <a:pt x="1" y="20"/>
                    <a:pt x="1" y="20"/>
                    <a:pt x="1" y="2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32" name="Freeform 37"/>
            <p:cNvSpPr>
              <a:spLocks/>
            </p:cNvSpPr>
            <p:nvPr/>
          </p:nvSpPr>
          <p:spPr bwMode="auto">
            <a:xfrm>
              <a:off x="2776538" y="2081213"/>
              <a:ext cx="92075" cy="212725"/>
            </a:xfrm>
            <a:custGeom>
              <a:avLst/>
              <a:gdLst>
                <a:gd name="T0" fmla="*/ 2147483647 w 44"/>
                <a:gd name="T1" fmla="*/ 2147483647 h 100"/>
                <a:gd name="T2" fmla="*/ 2147483647 w 44"/>
                <a:gd name="T3" fmla="*/ 2147483647 h 100"/>
                <a:gd name="T4" fmla="*/ 2147483647 w 44"/>
                <a:gd name="T5" fmla="*/ 0 h 100"/>
                <a:gd name="T6" fmla="*/ 2147483647 w 44"/>
                <a:gd name="T7" fmla="*/ 2147483647 h 100"/>
                <a:gd name="T8" fmla="*/ 2147483647 w 44"/>
                <a:gd name="T9" fmla="*/ 2147483647 h 100"/>
                <a:gd name="T10" fmla="*/ 2147483647 w 44"/>
                <a:gd name="T11" fmla="*/ 2147483647 h 100"/>
                <a:gd name="T12" fmla="*/ 2147483647 w 44"/>
                <a:gd name="T13" fmla="*/ 2147483647 h 100"/>
                <a:gd name="T14" fmla="*/ 0 60000 65536"/>
                <a:gd name="T15" fmla="*/ 0 60000 65536"/>
                <a:gd name="T16" fmla="*/ 0 60000 65536"/>
                <a:gd name="T17" fmla="*/ 0 60000 65536"/>
                <a:gd name="T18" fmla="*/ 0 60000 65536"/>
                <a:gd name="T19" fmla="*/ 0 60000 65536"/>
                <a:gd name="T20" fmla="*/ 0 60000 65536"/>
                <a:gd name="T21" fmla="*/ 0 w 44"/>
                <a:gd name="T22" fmla="*/ 0 h 100"/>
                <a:gd name="T23" fmla="*/ 44 w 44"/>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00">
                  <a:moveTo>
                    <a:pt x="11" y="78"/>
                  </a:moveTo>
                  <a:cubicBezTo>
                    <a:pt x="16" y="70"/>
                    <a:pt x="21" y="60"/>
                    <a:pt x="27" y="50"/>
                  </a:cubicBezTo>
                  <a:cubicBezTo>
                    <a:pt x="39" y="31"/>
                    <a:pt x="42" y="9"/>
                    <a:pt x="44" y="0"/>
                  </a:cubicBezTo>
                  <a:cubicBezTo>
                    <a:pt x="40" y="9"/>
                    <a:pt x="37" y="30"/>
                    <a:pt x="25" y="49"/>
                  </a:cubicBezTo>
                  <a:cubicBezTo>
                    <a:pt x="20" y="58"/>
                    <a:pt x="15" y="68"/>
                    <a:pt x="10" y="77"/>
                  </a:cubicBezTo>
                  <a:cubicBezTo>
                    <a:pt x="5" y="86"/>
                    <a:pt x="0" y="94"/>
                    <a:pt x="1" y="100"/>
                  </a:cubicBezTo>
                  <a:cubicBezTo>
                    <a:pt x="1" y="94"/>
                    <a:pt x="6" y="87"/>
                    <a:pt x="11" y="78"/>
                  </a:cubicBezTo>
                </a:path>
              </a:pathLst>
            </a:custGeom>
            <a:solidFill>
              <a:srgbClr val="000000"/>
            </a:solidFill>
            <a:ln w="1588">
              <a:solidFill>
                <a:srgbClr val="1D1D1B"/>
              </a:solidFill>
              <a:miter lim="800000"/>
              <a:headEnd/>
              <a:tailEnd/>
            </a:ln>
          </p:spPr>
          <p:txBody>
            <a:bodyPr/>
            <a:lstStyle/>
            <a:p>
              <a:endParaRPr lang="en-US"/>
            </a:p>
          </p:txBody>
        </p:sp>
        <p:sp>
          <p:nvSpPr>
            <p:cNvPr id="165033" name="Freeform 38"/>
            <p:cNvSpPr>
              <a:spLocks/>
            </p:cNvSpPr>
            <p:nvPr/>
          </p:nvSpPr>
          <p:spPr bwMode="auto">
            <a:xfrm>
              <a:off x="2776538" y="2081213"/>
              <a:ext cx="92075" cy="212725"/>
            </a:xfrm>
            <a:custGeom>
              <a:avLst/>
              <a:gdLst>
                <a:gd name="T0" fmla="*/ 2147483647 w 44"/>
                <a:gd name="T1" fmla="*/ 2147483647 h 100"/>
                <a:gd name="T2" fmla="*/ 2147483647 w 44"/>
                <a:gd name="T3" fmla="*/ 2147483647 h 100"/>
                <a:gd name="T4" fmla="*/ 2147483647 w 44"/>
                <a:gd name="T5" fmla="*/ 0 h 100"/>
                <a:gd name="T6" fmla="*/ 2147483647 w 44"/>
                <a:gd name="T7" fmla="*/ 2147483647 h 100"/>
                <a:gd name="T8" fmla="*/ 2147483647 w 44"/>
                <a:gd name="T9" fmla="*/ 2147483647 h 100"/>
                <a:gd name="T10" fmla="*/ 2147483647 w 44"/>
                <a:gd name="T11" fmla="*/ 2147483647 h 100"/>
                <a:gd name="T12" fmla="*/ 2147483647 w 44"/>
                <a:gd name="T13" fmla="*/ 2147483647 h 100"/>
                <a:gd name="T14" fmla="*/ 0 60000 65536"/>
                <a:gd name="T15" fmla="*/ 0 60000 65536"/>
                <a:gd name="T16" fmla="*/ 0 60000 65536"/>
                <a:gd name="T17" fmla="*/ 0 60000 65536"/>
                <a:gd name="T18" fmla="*/ 0 60000 65536"/>
                <a:gd name="T19" fmla="*/ 0 60000 65536"/>
                <a:gd name="T20" fmla="*/ 0 60000 65536"/>
                <a:gd name="T21" fmla="*/ 0 w 44"/>
                <a:gd name="T22" fmla="*/ 0 h 100"/>
                <a:gd name="T23" fmla="*/ 44 w 44"/>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00">
                  <a:moveTo>
                    <a:pt x="11" y="78"/>
                  </a:moveTo>
                  <a:cubicBezTo>
                    <a:pt x="16" y="70"/>
                    <a:pt x="21" y="60"/>
                    <a:pt x="27" y="50"/>
                  </a:cubicBezTo>
                  <a:cubicBezTo>
                    <a:pt x="39" y="31"/>
                    <a:pt x="42" y="9"/>
                    <a:pt x="44" y="0"/>
                  </a:cubicBezTo>
                  <a:cubicBezTo>
                    <a:pt x="40" y="9"/>
                    <a:pt x="37" y="30"/>
                    <a:pt x="25" y="49"/>
                  </a:cubicBezTo>
                  <a:cubicBezTo>
                    <a:pt x="20" y="58"/>
                    <a:pt x="15" y="68"/>
                    <a:pt x="10" y="77"/>
                  </a:cubicBezTo>
                  <a:cubicBezTo>
                    <a:pt x="5" y="86"/>
                    <a:pt x="0" y="94"/>
                    <a:pt x="1" y="100"/>
                  </a:cubicBezTo>
                  <a:cubicBezTo>
                    <a:pt x="1" y="94"/>
                    <a:pt x="6" y="87"/>
                    <a:pt x="11" y="78"/>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34" name="Freeform 39"/>
            <p:cNvSpPr>
              <a:spLocks/>
            </p:cNvSpPr>
            <p:nvPr/>
          </p:nvSpPr>
          <p:spPr bwMode="auto">
            <a:xfrm>
              <a:off x="2779713" y="2290763"/>
              <a:ext cx="255587" cy="55563"/>
            </a:xfrm>
            <a:custGeom>
              <a:avLst/>
              <a:gdLst>
                <a:gd name="T0" fmla="*/ 2147483647 w 120"/>
                <a:gd name="T1" fmla="*/ 2147483647 h 26"/>
                <a:gd name="T2" fmla="*/ 2147483647 w 120"/>
                <a:gd name="T3" fmla="*/ 2147483647 h 26"/>
                <a:gd name="T4" fmla="*/ 2147483647 w 120"/>
                <a:gd name="T5" fmla="*/ 2147483647 h 26"/>
                <a:gd name="T6" fmla="*/ 2147483647 w 120"/>
                <a:gd name="T7" fmla="*/ 2147483647 h 26"/>
                <a:gd name="T8" fmla="*/ 2147483647 w 120"/>
                <a:gd name="T9" fmla="*/ 2147483647 h 26"/>
                <a:gd name="T10" fmla="*/ 2147483647 w 120"/>
                <a:gd name="T11" fmla="*/ 2147483647 h 26"/>
                <a:gd name="T12" fmla="*/ 0 w 120"/>
                <a:gd name="T13" fmla="*/ 0 h 26"/>
                <a:gd name="T14" fmla="*/ 2147483647 w 120"/>
                <a:gd name="T15" fmla="*/ 2147483647 h 26"/>
                <a:gd name="T16" fmla="*/ 2147483647 w 120"/>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26"/>
                <a:gd name="T29" fmla="*/ 120 w 12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26">
                  <a:moveTo>
                    <a:pt x="54" y="19"/>
                  </a:moveTo>
                  <a:cubicBezTo>
                    <a:pt x="70" y="21"/>
                    <a:pt x="110" y="26"/>
                    <a:pt x="120" y="19"/>
                  </a:cubicBezTo>
                  <a:cubicBezTo>
                    <a:pt x="114" y="22"/>
                    <a:pt x="101" y="20"/>
                    <a:pt x="87" y="20"/>
                  </a:cubicBezTo>
                  <a:cubicBezTo>
                    <a:pt x="76" y="19"/>
                    <a:pt x="64" y="19"/>
                    <a:pt x="56" y="19"/>
                  </a:cubicBezTo>
                  <a:cubicBezTo>
                    <a:pt x="56" y="19"/>
                    <a:pt x="56" y="19"/>
                    <a:pt x="56" y="19"/>
                  </a:cubicBezTo>
                  <a:cubicBezTo>
                    <a:pt x="50" y="18"/>
                    <a:pt x="37" y="17"/>
                    <a:pt x="26" y="12"/>
                  </a:cubicBezTo>
                  <a:cubicBezTo>
                    <a:pt x="15" y="8"/>
                    <a:pt x="4" y="2"/>
                    <a:pt x="0" y="0"/>
                  </a:cubicBezTo>
                  <a:cubicBezTo>
                    <a:pt x="4" y="3"/>
                    <a:pt x="14" y="10"/>
                    <a:pt x="25" y="14"/>
                  </a:cubicBezTo>
                  <a:cubicBezTo>
                    <a:pt x="35" y="18"/>
                    <a:pt x="47" y="20"/>
                    <a:pt x="54" y="19"/>
                  </a:cubicBezTo>
                </a:path>
              </a:pathLst>
            </a:custGeom>
            <a:solidFill>
              <a:srgbClr val="000000"/>
            </a:solidFill>
            <a:ln w="1588">
              <a:solidFill>
                <a:srgbClr val="1D1D1B"/>
              </a:solidFill>
              <a:miter lim="800000"/>
              <a:headEnd/>
              <a:tailEnd/>
            </a:ln>
          </p:spPr>
          <p:txBody>
            <a:bodyPr/>
            <a:lstStyle/>
            <a:p>
              <a:endParaRPr lang="en-US"/>
            </a:p>
          </p:txBody>
        </p:sp>
        <p:sp>
          <p:nvSpPr>
            <p:cNvPr id="165035" name="Freeform 40"/>
            <p:cNvSpPr>
              <a:spLocks/>
            </p:cNvSpPr>
            <p:nvPr/>
          </p:nvSpPr>
          <p:spPr bwMode="auto">
            <a:xfrm>
              <a:off x="2779713" y="2290763"/>
              <a:ext cx="255587" cy="55563"/>
            </a:xfrm>
            <a:custGeom>
              <a:avLst/>
              <a:gdLst>
                <a:gd name="T0" fmla="*/ 2147483647 w 120"/>
                <a:gd name="T1" fmla="*/ 2147483647 h 26"/>
                <a:gd name="T2" fmla="*/ 2147483647 w 120"/>
                <a:gd name="T3" fmla="*/ 2147483647 h 26"/>
                <a:gd name="T4" fmla="*/ 2147483647 w 120"/>
                <a:gd name="T5" fmla="*/ 2147483647 h 26"/>
                <a:gd name="T6" fmla="*/ 2147483647 w 120"/>
                <a:gd name="T7" fmla="*/ 2147483647 h 26"/>
                <a:gd name="T8" fmla="*/ 2147483647 w 120"/>
                <a:gd name="T9" fmla="*/ 2147483647 h 26"/>
                <a:gd name="T10" fmla="*/ 2147483647 w 120"/>
                <a:gd name="T11" fmla="*/ 2147483647 h 26"/>
                <a:gd name="T12" fmla="*/ 0 w 120"/>
                <a:gd name="T13" fmla="*/ 0 h 26"/>
                <a:gd name="T14" fmla="*/ 2147483647 w 120"/>
                <a:gd name="T15" fmla="*/ 2147483647 h 26"/>
                <a:gd name="T16" fmla="*/ 2147483647 w 120"/>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26"/>
                <a:gd name="T29" fmla="*/ 120 w 12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26">
                  <a:moveTo>
                    <a:pt x="54" y="19"/>
                  </a:moveTo>
                  <a:cubicBezTo>
                    <a:pt x="70" y="21"/>
                    <a:pt x="110" y="26"/>
                    <a:pt x="120" y="19"/>
                  </a:cubicBezTo>
                  <a:cubicBezTo>
                    <a:pt x="114" y="22"/>
                    <a:pt x="101" y="20"/>
                    <a:pt x="87" y="20"/>
                  </a:cubicBezTo>
                  <a:cubicBezTo>
                    <a:pt x="76" y="19"/>
                    <a:pt x="64" y="19"/>
                    <a:pt x="56" y="19"/>
                  </a:cubicBezTo>
                  <a:cubicBezTo>
                    <a:pt x="56" y="19"/>
                    <a:pt x="56" y="19"/>
                    <a:pt x="56" y="19"/>
                  </a:cubicBezTo>
                  <a:cubicBezTo>
                    <a:pt x="50" y="18"/>
                    <a:pt x="37" y="17"/>
                    <a:pt x="26" y="12"/>
                  </a:cubicBezTo>
                  <a:cubicBezTo>
                    <a:pt x="15" y="8"/>
                    <a:pt x="4" y="2"/>
                    <a:pt x="0" y="0"/>
                  </a:cubicBezTo>
                  <a:cubicBezTo>
                    <a:pt x="4" y="3"/>
                    <a:pt x="14" y="10"/>
                    <a:pt x="25" y="14"/>
                  </a:cubicBezTo>
                  <a:cubicBezTo>
                    <a:pt x="35" y="18"/>
                    <a:pt x="47" y="20"/>
                    <a:pt x="54" y="19"/>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36" name="Freeform 41"/>
            <p:cNvSpPr>
              <a:spLocks/>
            </p:cNvSpPr>
            <p:nvPr/>
          </p:nvSpPr>
          <p:spPr bwMode="auto">
            <a:xfrm>
              <a:off x="2892425" y="2201863"/>
              <a:ext cx="30162" cy="117475"/>
            </a:xfrm>
            <a:custGeom>
              <a:avLst/>
              <a:gdLst>
                <a:gd name="T0" fmla="*/ 0 w 14"/>
                <a:gd name="T1" fmla="*/ 2147483647 h 55"/>
                <a:gd name="T2" fmla="*/ 2147483647 w 14"/>
                <a:gd name="T3" fmla="*/ 2147483647 h 55"/>
                <a:gd name="T4" fmla="*/ 2147483647 w 14"/>
                <a:gd name="T5" fmla="*/ 0 h 55"/>
                <a:gd name="T6" fmla="*/ 2147483647 w 14"/>
                <a:gd name="T7" fmla="*/ 2147483647 h 55"/>
                <a:gd name="T8" fmla="*/ 0 w 14"/>
                <a:gd name="T9" fmla="*/ 2147483647 h 55"/>
                <a:gd name="T10" fmla="*/ 0 60000 65536"/>
                <a:gd name="T11" fmla="*/ 0 60000 65536"/>
                <a:gd name="T12" fmla="*/ 0 60000 65536"/>
                <a:gd name="T13" fmla="*/ 0 60000 65536"/>
                <a:gd name="T14" fmla="*/ 0 60000 65536"/>
                <a:gd name="T15" fmla="*/ 0 w 14"/>
                <a:gd name="T16" fmla="*/ 0 h 55"/>
                <a:gd name="T17" fmla="*/ 14 w 14"/>
                <a:gd name="T18" fmla="*/ 55 h 55"/>
              </a:gdLst>
              <a:ahLst/>
              <a:cxnLst>
                <a:cxn ang="T10">
                  <a:pos x="T0" y="T1"/>
                </a:cxn>
                <a:cxn ang="T11">
                  <a:pos x="T2" y="T3"/>
                </a:cxn>
                <a:cxn ang="T12">
                  <a:pos x="T4" y="T5"/>
                </a:cxn>
                <a:cxn ang="T13">
                  <a:pos x="T6" y="T7"/>
                </a:cxn>
                <a:cxn ang="T14">
                  <a:pos x="T8" y="T9"/>
                </a:cxn>
              </a:cxnLst>
              <a:rect l="T15" t="T16" r="T17" b="T18"/>
              <a:pathLst>
                <a:path w="14" h="55">
                  <a:moveTo>
                    <a:pt x="0" y="55"/>
                  </a:moveTo>
                  <a:cubicBezTo>
                    <a:pt x="3" y="51"/>
                    <a:pt x="10" y="42"/>
                    <a:pt x="12" y="30"/>
                  </a:cubicBezTo>
                  <a:cubicBezTo>
                    <a:pt x="14" y="18"/>
                    <a:pt x="10" y="6"/>
                    <a:pt x="9" y="0"/>
                  </a:cubicBezTo>
                  <a:cubicBezTo>
                    <a:pt x="10" y="6"/>
                    <a:pt x="13" y="18"/>
                    <a:pt x="11" y="30"/>
                  </a:cubicBezTo>
                  <a:cubicBezTo>
                    <a:pt x="9" y="42"/>
                    <a:pt x="2" y="51"/>
                    <a:pt x="0" y="55"/>
                  </a:cubicBezTo>
                </a:path>
              </a:pathLst>
            </a:custGeom>
            <a:solidFill>
              <a:srgbClr val="000000"/>
            </a:solidFill>
            <a:ln w="1588">
              <a:solidFill>
                <a:srgbClr val="1D1D1B"/>
              </a:solidFill>
              <a:miter lim="800000"/>
              <a:headEnd/>
              <a:tailEnd/>
            </a:ln>
          </p:spPr>
          <p:txBody>
            <a:bodyPr/>
            <a:lstStyle/>
            <a:p>
              <a:endParaRPr lang="en-US"/>
            </a:p>
          </p:txBody>
        </p:sp>
        <p:sp>
          <p:nvSpPr>
            <p:cNvPr id="165037" name="Freeform 42"/>
            <p:cNvSpPr>
              <a:spLocks/>
            </p:cNvSpPr>
            <p:nvPr/>
          </p:nvSpPr>
          <p:spPr bwMode="auto">
            <a:xfrm>
              <a:off x="2892425" y="2201863"/>
              <a:ext cx="30162" cy="117475"/>
            </a:xfrm>
            <a:custGeom>
              <a:avLst/>
              <a:gdLst>
                <a:gd name="T0" fmla="*/ 0 w 14"/>
                <a:gd name="T1" fmla="*/ 2147483647 h 55"/>
                <a:gd name="T2" fmla="*/ 2147483647 w 14"/>
                <a:gd name="T3" fmla="*/ 2147483647 h 55"/>
                <a:gd name="T4" fmla="*/ 2147483647 w 14"/>
                <a:gd name="T5" fmla="*/ 0 h 55"/>
                <a:gd name="T6" fmla="*/ 2147483647 w 14"/>
                <a:gd name="T7" fmla="*/ 2147483647 h 55"/>
                <a:gd name="T8" fmla="*/ 0 w 14"/>
                <a:gd name="T9" fmla="*/ 2147483647 h 55"/>
                <a:gd name="T10" fmla="*/ 0 60000 65536"/>
                <a:gd name="T11" fmla="*/ 0 60000 65536"/>
                <a:gd name="T12" fmla="*/ 0 60000 65536"/>
                <a:gd name="T13" fmla="*/ 0 60000 65536"/>
                <a:gd name="T14" fmla="*/ 0 60000 65536"/>
                <a:gd name="T15" fmla="*/ 0 w 14"/>
                <a:gd name="T16" fmla="*/ 0 h 55"/>
                <a:gd name="T17" fmla="*/ 14 w 14"/>
                <a:gd name="T18" fmla="*/ 55 h 55"/>
              </a:gdLst>
              <a:ahLst/>
              <a:cxnLst>
                <a:cxn ang="T10">
                  <a:pos x="T0" y="T1"/>
                </a:cxn>
                <a:cxn ang="T11">
                  <a:pos x="T2" y="T3"/>
                </a:cxn>
                <a:cxn ang="T12">
                  <a:pos x="T4" y="T5"/>
                </a:cxn>
                <a:cxn ang="T13">
                  <a:pos x="T6" y="T7"/>
                </a:cxn>
                <a:cxn ang="T14">
                  <a:pos x="T8" y="T9"/>
                </a:cxn>
              </a:cxnLst>
              <a:rect l="T15" t="T16" r="T17" b="T18"/>
              <a:pathLst>
                <a:path w="14" h="55">
                  <a:moveTo>
                    <a:pt x="0" y="55"/>
                  </a:moveTo>
                  <a:cubicBezTo>
                    <a:pt x="3" y="51"/>
                    <a:pt x="10" y="42"/>
                    <a:pt x="12" y="30"/>
                  </a:cubicBezTo>
                  <a:cubicBezTo>
                    <a:pt x="14" y="18"/>
                    <a:pt x="10" y="6"/>
                    <a:pt x="9" y="0"/>
                  </a:cubicBezTo>
                  <a:cubicBezTo>
                    <a:pt x="10" y="6"/>
                    <a:pt x="13" y="18"/>
                    <a:pt x="11" y="30"/>
                  </a:cubicBezTo>
                  <a:cubicBezTo>
                    <a:pt x="9" y="42"/>
                    <a:pt x="2" y="51"/>
                    <a:pt x="0" y="55"/>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38" name="Freeform 43"/>
            <p:cNvSpPr>
              <a:spLocks noEditPoints="1"/>
            </p:cNvSpPr>
            <p:nvPr/>
          </p:nvSpPr>
          <p:spPr bwMode="auto">
            <a:xfrm>
              <a:off x="3024188" y="2152651"/>
              <a:ext cx="241300" cy="187325"/>
            </a:xfrm>
            <a:custGeom>
              <a:avLst/>
              <a:gdLst>
                <a:gd name="T0" fmla="*/ 2147483647 w 114"/>
                <a:gd name="T1" fmla="*/ 2147483647 h 88"/>
                <a:gd name="T2" fmla="*/ 2147483647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2147483647 h 88"/>
                <a:gd name="T12" fmla="*/ 2147483647 w 114"/>
                <a:gd name="T13" fmla="*/ 2147483647 h 88"/>
                <a:gd name="T14" fmla="*/ 2147483647 w 114"/>
                <a:gd name="T15" fmla="*/ 2147483647 h 88"/>
                <a:gd name="T16" fmla="*/ 2147483647 w 114"/>
                <a:gd name="T17" fmla="*/ 2147483647 h 88"/>
                <a:gd name="T18" fmla="*/ 2147483647 w 114"/>
                <a:gd name="T19" fmla="*/ 2147483647 h 88"/>
                <a:gd name="T20" fmla="*/ 2147483647 w 114"/>
                <a:gd name="T21" fmla="*/ 2147483647 h 88"/>
                <a:gd name="T22" fmla="*/ 2147483647 w 114"/>
                <a:gd name="T23" fmla="*/ 2147483647 h 88"/>
                <a:gd name="T24" fmla="*/ 2147483647 w 114"/>
                <a:gd name="T25" fmla="*/ 2147483647 h 88"/>
                <a:gd name="T26" fmla="*/ 2147483647 w 114"/>
                <a:gd name="T27" fmla="*/ 2147483647 h 88"/>
                <a:gd name="T28" fmla="*/ 2147483647 w 114"/>
                <a:gd name="T29" fmla="*/ 2147483647 h 88"/>
                <a:gd name="T30" fmla="*/ 2147483647 w 114"/>
                <a:gd name="T31" fmla="*/ 2147483647 h 88"/>
                <a:gd name="T32" fmla="*/ 2147483647 w 114"/>
                <a:gd name="T33" fmla="*/ 2147483647 h 88"/>
                <a:gd name="T34" fmla="*/ 2147483647 w 114"/>
                <a:gd name="T35" fmla="*/ 2147483647 h 88"/>
                <a:gd name="T36" fmla="*/ 2147483647 w 114"/>
                <a:gd name="T37" fmla="*/ 2147483647 h 88"/>
                <a:gd name="T38" fmla="*/ 2147483647 w 114"/>
                <a:gd name="T39" fmla="*/ 2147483647 h 88"/>
                <a:gd name="T40" fmla="*/ 2147483647 w 114"/>
                <a:gd name="T41" fmla="*/ 2147483647 h 88"/>
                <a:gd name="T42" fmla="*/ 2147483647 w 114"/>
                <a:gd name="T43" fmla="*/ 2147483647 h 88"/>
                <a:gd name="T44" fmla="*/ 2147483647 w 114"/>
                <a:gd name="T45" fmla="*/ 2147483647 h 88"/>
                <a:gd name="T46" fmla="*/ 2147483647 w 114"/>
                <a:gd name="T47" fmla="*/ 2147483647 h 88"/>
                <a:gd name="T48" fmla="*/ 2147483647 w 114"/>
                <a:gd name="T49" fmla="*/ 2147483647 h 88"/>
                <a:gd name="T50" fmla="*/ 2147483647 w 114"/>
                <a:gd name="T51" fmla="*/ 2147483647 h 88"/>
                <a:gd name="T52" fmla="*/ 2147483647 w 114"/>
                <a:gd name="T53" fmla="*/ 2147483647 h 88"/>
                <a:gd name="T54" fmla="*/ 0 w 114"/>
                <a:gd name="T55" fmla="*/ 2147483647 h 88"/>
                <a:gd name="T56" fmla="*/ 2147483647 w 114"/>
                <a:gd name="T57" fmla="*/ 2147483647 h 88"/>
                <a:gd name="T58" fmla="*/ 2147483647 w 114"/>
                <a:gd name="T59" fmla="*/ 2147483647 h 88"/>
                <a:gd name="T60" fmla="*/ 2147483647 w 114"/>
                <a:gd name="T61" fmla="*/ 2147483647 h 88"/>
                <a:gd name="T62" fmla="*/ 2147483647 w 114"/>
                <a:gd name="T63" fmla="*/ 2147483647 h 88"/>
                <a:gd name="T64" fmla="*/ 2147483647 w 114"/>
                <a:gd name="T65" fmla="*/ 2147483647 h 88"/>
                <a:gd name="T66" fmla="*/ 2147483647 w 114"/>
                <a:gd name="T67" fmla="*/ 2147483647 h 88"/>
                <a:gd name="T68" fmla="*/ 2147483647 w 114"/>
                <a:gd name="T69" fmla="*/ 2147483647 h 88"/>
                <a:gd name="T70" fmla="*/ 2147483647 w 114"/>
                <a:gd name="T71" fmla="*/ 2147483647 h 88"/>
                <a:gd name="T72" fmla="*/ 2147483647 w 114"/>
                <a:gd name="T73" fmla="*/ 2147483647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88"/>
                <a:gd name="T113" fmla="*/ 114 w 114"/>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88">
                  <a:moveTo>
                    <a:pt x="27" y="55"/>
                  </a:moveTo>
                  <a:cubicBezTo>
                    <a:pt x="25" y="58"/>
                    <a:pt x="23" y="62"/>
                    <a:pt x="22" y="64"/>
                  </a:cubicBezTo>
                  <a:cubicBezTo>
                    <a:pt x="24" y="63"/>
                    <a:pt x="27" y="58"/>
                    <a:pt x="29" y="54"/>
                  </a:cubicBezTo>
                  <a:cubicBezTo>
                    <a:pt x="29" y="53"/>
                    <a:pt x="30" y="53"/>
                    <a:pt x="31" y="52"/>
                  </a:cubicBezTo>
                  <a:cubicBezTo>
                    <a:pt x="33" y="50"/>
                    <a:pt x="35" y="49"/>
                    <a:pt x="37" y="47"/>
                  </a:cubicBezTo>
                  <a:cubicBezTo>
                    <a:pt x="37" y="50"/>
                    <a:pt x="35" y="54"/>
                    <a:pt x="32" y="53"/>
                  </a:cubicBezTo>
                  <a:cubicBezTo>
                    <a:pt x="33" y="54"/>
                    <a:pt x="37" y="54"/>
                    <a:pt x="37" y="51"/>
                  </a:cubicBezTo>
                  <a:cubicBezTo>
                    <a:pt x="38" y="50"/>
                    <a:pt x="38" y="48"/>
                    <a:pt x="38" y="47"/>
                  </a:cubicBezTo>
                  <a:cubicBezTo>
                    <a:pt x="39" y="47"/>
                    <a:pt x="39" y="46"/>
                    <a:pt x="40" y="46"/>
                  </a:cubicBezTo>
                  <a:cubicBezTo>
                    <a:pt x="41" y="48"/>
                    <a:pt x="39" y="53"/>
                    <a:pt x="38" y="56"/>
                  </a:cubicBezTo>
                  <a:cubicBezTo>
                    <a:pt x="35" y="55"/>
                    <a:pt x="32" y="56"/>
                    <a:pt x="30" y="57"/>
                  </a:cubicBezTo>
                  <a:cubicBezTo>
                    <a:pt x="33" y="56"/>
                    <a:pt x="35" y="56"/>
                    <a:pt x="37" y="57"/>
                  </a:cubicBezTo>
                  <a:cubicBezTo>
                    <a:pt x="37" y="57"/>
                    <a:pt x="37" y="57"/>
                    <a:pt x="37" y="57"/>
                  </a:cubicBezTo>
                  <a:cubicBezTo>
                    <a:pt x="37" y="57"/>
                    <a:pt x="37" y="57"/>
                    <a:pt x="37" y="57"/>
                  </a:cubicBezTo>
                  <a:cubicBezTo>
                    <a:pt x="40" y="58"/>
                    <a:pt x="43" y="60"/>
                    <a:pt x="47" y="63"/>
                  </a:cubicBezTo>
                  <a:cubicBezTo>
                    <a:pt x="46" y="63"/>
                    <a:pt x="46" y="63"/>
                    <a:pt x="46" y="63"/>
                  </a:cubicBezTo>
                  <a:cubicBezTo>
                    <a:pt x="46" y="63"/>
                    <a:pt x="47" y="63"/>
                    <a:pt x="47" y="63"/>
                  </a:cubicBezTo>
                  <a:cubicBezTo>
                    <a:pt x="54" y="70"/>
                    <a:pt x="61" y="78"/>
                    <a:pt x="66" y="75"/>
                  </a:cubicBezTo>
                  <a:cubicBezTo>
                    <a:pt x="65" y="75"/>
                    <a:pt x="65" y="75"/>
                    <a:pt x="64" y="75"/>
                  </a:cubicBezTo>
                  <a:cubicBezTo>
                    <a:pt x="66" y="72"/>
                    <a:pt x="72" y="68"/>
                    <a:pt x="71" y="61"/>
                  </a:cubicBezTo>
                  <a:cubicBezTo>
                    <a:pt x="71" y="55"/>
                    <a:pt x="71" y="49"/>
                    <a:pt x="73" y="47"/>
                  </a:cubicBezTo>
                  <a:cubicBezTo>
                    <a:pt x="73" y="47"/>
                    <a:pt x="74" y="47"/>
                    <a:pt x="75" y="47"/>
                  </a:cubicBezTo>
                  <a:cubicBezTo>
                    <a:pt x="77" y="47"/>
                    <a:pt x="78" y="48"/>
                    <a:pt x="80" y="48"/>
                  </a:cubicBezTo>
                  <a:cubicBezTo>
                    <a:pt x="77" y="56"/>
                    <a:pt x="81" y="80"/>
                    <a:pt x="85" y="88"/>
                  </a:cubicBezTo>
                  <a:cubicBezTo>
                    <a:pt x="84" y="86"/>
                    <a:pt x="84" y="83"/>
                    <a:pt x="83" y="80"/>
                  </a:cubicBezTo>
                  <a:cubicBezTo>
                    <a:pt x="84" y="80"/>
                    <a:pt x="87" y="78"/>
                    <a:pt x="91" y="77"/>
                  </a:cubicBezTo>
                  <a:cubicBezTo>
                    <a:pt x="91" y="77"/>
                    <a:pt x="91" y="77"/>
                    <a:pt x="91" y="77"/>
                  </a:cubicBezTo>
                  <a:cubicBezTo>
                    <a:pt x="91" y="77"/>
                    <a:pt x="91" y="77"/>
                    <a:pt x="91" y="77"/>
                  </a:cubicBezTo>
                  <a:cubicBezTo>
                    <a:pt x="92" y="76"/>
                    <a:pt x="94" y="75"/>
                    <a:pt x="95" y="75"/>
                  </a:cubicBezTo>
                  <a:cubicBezTo>
                    <a:pt x="101" y="72"/>
                    <a:pt x="107" y="74"/>
                    <a:pt x="109" y="77"/>
                  </a:cubicBezTo>
                  <a:cubicBezTo>
                    <a:pt x="108" y="73"/>
                    <a:pt x="100" y="70"/>
                    <a:pt x="94" y="73"/>
                  </a:cubicBezTo>
                  <a:cubicBezTo>
                    <a:pt x="93" y="73"/>
                    <a:pt x="92" y="74"/>
                    <a:pt x="91" y="74"/>
                  </a:cubicBezTo>
                  <a:cubicBezTo>
                    <a:pt x="92" y="69"/>
                    <a:pt x="92" y="61"/>
                    <a:pt x="93" y="54"/>
                  </a:cubicBezTo>
                  <a:cubicBezTo>
                    <a:pt x="93" y="55"/>
                    <a:pt x="94" y="55"/>
                    <a:pt x="95" y="56"/>
                  </a:cubicBezTo>
                  <a:cubicBezTo>
                    <a:pt x="94" y="55"/>
                    <a:pt x="93" y="54"/>
                    <a:pt x="93" y="54"/>
                  </a:cubicBezTo>
                  <a:cubicBezTo>
                    <a:pt x="93" y="53"/>
                    <a:pt x="93" y="53"/>
                    <a:pt x="93" y="52"/>
                  </a:cubicBezTo>
                  <a:cubicBezTo>
                    <a:pt x="97" y="39"/>
                    <a:pt x="102" y="23"/>
                    <a:pt x="106" y="12"/>
                  </a:cubicBezTo>
                  <a:cubicBezTo>
                    <a:pt x="110" y="18"/>
                    <a:pt x="114" y="41"/>
                    <a:pt x="109" y="49"/>
                  </a:cubicBezTo>
                  <a:cubicBezTo>
                    <a:pt x="112" y="45"/>
                    <a:pt x="114" y="37"/>
                    <a:pt x="112" y="28"/>
                  </a:cubicBezTo>
                  <a:cubicBezTo>
                    <a:pt x="111" y="21"/>
                    <a:pt x="108" y="14"/>
                    <a:pt x="106" y="12"/>
                  </a:cubicBezTo>
                  <a:cubicBezTo>
                    <a:pt x="108" y="7"/>
                    <a:pt x="110" y="3"/>
                    <a:pt x="112" y="0"/>
                  </a:cubicBezTo>
                  <a:cubicBezTo>
                    <a:pt x="104" y="7"/>
                    <a:pt x="97" y="32"/>
                    <a:pt x="91" y="52"/>
                  </a:cubicBezTo>
                  <a:cubicBezTo>
                    <a:pt x="87" y="49"/>
                    <a:pt x="82" y="46"/>
                    <a:pt x="75" y="45"/>
                  </a:cubicBezTo>
                  <a:cubicBezTo>
                    <a:pt x="67" y="43"/>
                    <a:pt x="58" y="44"/>
                    <a:pt x="55" y="46"/>
                  </a:cubicBezTo>
                  <a:cubicBezTo>
                    <a:pt x="59" y="46"/>
                    <a:pt x="65" y="45"/>
                    <a:pt x="73" y="47"/>
                  </a:cubicBezTo>
                  <a:cubicBezTo>
                    <a:pt x="70" y="48"/>
                    <a:pt x="70" y="55"/>
                    <a:pt x="70" y="61"/>
                  </a:cubicBezTo>
                  <a:cubicBezTo>
                    <a:pt x="70" y="62"/>
                    <a:pt x="70" y="63"/>
                    <a:pt x="70" y="64"/>
                  </a:cubicBezTo>
                  <a:cubicBezTo>
                    <a:pt x="66" y="65"/>
                    <a:pt x="55" y="64"/>
                    <a:pt x="49" y="63"/>
                  </a:cubicBezTo>
                  <a:cubicBezTo>
                    <a:pt x="46" y="60"/>
                    <a:pt x="42" y="57"/>
                    <a:pt x="38" y="56"/>
                  </a:cubicBezTo>
                  <a:cubicBezTo>
                    <a:pt x="39" y="55"/>
                    <a:pt x="40" y="53"/>
                    <a:pt x="41" y="51"/>
                  </a:cubicBezTo>
                  <a:cubicBezTo>
                    <a:pt x="42" y="49"/>
                    <a:pt x="41" y="47"/>
                    <a:pt x="40" y="46"/>
                  </a:cubicBezTo>
                  <a:cubicBezTo>
                    <a:pt x="50" y="39"/>
                    <a:pt x="59" y="34"/>
                    <a:pt x="63" y="31"/>
                  </a:cubicBezTo>
                  <a:cubicBezTo>
                    <a:pt x="56" y="33"/>
                    <a:pt x="42" y="41"/>
                    <a:pt x="29" y="51"/>
                  </a:cubicBezTo>
                  <a:cubicBezTo>
                    <a:pt x="29" y="51"/>
                    <a:pt x="29" y="51"/>
                    <a:pt x="29" y="51"/>
                  </a:cubicBezTo>
                  <a:cubicBezTo>
                    <a:pt x="29" y="51"/>
                    <a:pt x="29" y="51"/>
                    <a:pt x="29" y="51"/>
                  </a:cubicBezTo>
                  <a:cubicBezTo>
                    <a:pt x="17" y="61"/>
                    <a:pt x="5" y="71"/>
                    <a:pt x="0" y="79"/>
                  </a:cubicBezTo>
                  <a:cubicBezTo>
                    <a:pt x="6" y="74"/>
                    <a:pt x="16" y="64"/>
                    <a:pt x="27" y="55"/>
                  </a:cubicBezTo>
                  <a:moveTo>
                    <a:pt x="81" y="66"/>
                  </a:moveTo>
                  <a:cubicBezTo>
                    <a:pt x="82" y="67"/>
                    <a:pt x="83" y="71"/>
                    <a:pt x="82" y="73"/>
                  </a:cubicBezTo>
                  <a:cubicBezTo>
                    <a:pt x="81" y="70"/>
                    <a:pt x="81" y="68"/>
                    <a:pt x="81" y="66"/>
                  </a:cubicBezTo>
                  <a:moveTo>
                    <a:pt x="91" y="56"/>
                  </a:moveTo>
                  <a:cubicBezTo>
                    <a:pt x="91" y="62"/>
                    <a:pt x="91" y="70"/>
                    <a:pt x="91" y="74"/>
                  </a:cubicBezTo>
                  <a:cubicBezTo>
                    <a:pt x="87" y="76"/>
                    <a:pt x="84" y="79"/>
                    <a:pt x="83" y="79"/>
                  </a:cubicBezTo>
                  <a:cubicBezTo>
                    <a:pt x="83" y="77"/>
                    <a:pt x="82" y="75"/>
                    <a:pt x="82" y="73"/>
                  </a:cubicBezTo>
                  <a:cubicBezTo>
                    <a:pt x="84" y="72"/>
                    <a:pt x="83" y="65"/>
                    <a:pt x="81" y="65"/>
                  </a:cubicBezTo>
                  <a:cubicBezTo>
                    <a:pt x="80" y="58"/>
                    <a:pt x="79" y="51"/>
                    <a:pt x="80" y="48"/>
                  </a:cubicBezTo>
                  <a:cubicBezTo>
                    <a:pt x="84" y="50"/>
                    <a:pt x="88" y="51"/>
                    <a:pt x="91" y="53"/>
                  </a:cubicBezTo>
                  <a:cubicBezTo>
                    <a:pt x="89" y="61"/>
                    <a:pt x="87" y="68"/>
                    <a:pt x="86" y="72"/>
                  </a:cubicBezTo>
                  <a:cubicBezTo>
                    <a:pt x="87" y="68"/>
                    <a:pt x="89" y="63"/>
                    <a:pt x="91" y="56"/>
                  </a:cubicBezTo>
                  <a:moveTo>
                    <a:pt x="70" y="64"/>
                  </a:moveTo>
                  <a:cubicBezTo>
                    <a:pt x="69" y="69"/>
                    <a:pt x="65" y="72"/>
                    <a:pt x="64" y="75"/>
                  </a:cubicBezTo>
                  <a:cubicBezTo>
                    <a:pt x="60" y="74"/>
                    <a:pt x="54" y="69"/>
                    <a:pt x="50" y="64"/>
                  </a:cubicBezTo>
                  <a:cubicBezTo>
                    <a:pt x="50" y="64"/>
                    <a:pt x="50" y="64"/>
                    <a:pt x="50" y="64"/>
                  </a:cubicBezTo>
                  <a:cubicBezTo>
                    <a:pt x="55" y="66"/>
                    <a:pt x="66" y="67"/>
                    <a:pt x="70" y="64"/>
                  </a:cubicBezTo>
                </a:path>
              </a:pathLst>
            </a:custGeom>
            <a:solidFill>
              <a:srgbClr val="000000"/>
            </a:solidFill>
            <a:ln w="1588">
              <a:solidFill>
                <a:srgbClr val="1D1D1B"/>
              </a:solidFill>
              <a:miter lim="800000"/>
              <a:headEnd/>
              <a:tailEnd/>
            </a:ln>
          </p:spPr>
          <p:txBody>
            <a:bodyPr/>
            <a:lstStyle/>
            <a:p>
              <a:endParaRPr lang="en-US"/>
            </a:p>
          </p:txBody>
        </p:sp>
        <p:sp>
          <p:nvSpPr>
            <p:cNvPr id="165039" name="Freeform 44"/>
            <p:cNvSpPr>
              <a:spLocks noEditPoints="1"/>
            </p:cNvSpPr>
            <p:nvPr/>
          </p:nvSpPr>
          <p:spPr bwMode="auto">
            <a:xfrm>
              <a:off x="3024188" y="2152651"/>
              <a:ext cx="241300" cy="187325"/>
            </a:xfrm>
            <a:custGeom>
              <a:avLst/>
              <a:gdLst>
                <a:gd name="T0" fmla="*/ 2147483647 w 114"/>
                <a:gd name="T1" fmla="*/ 2147483647 h 88"/>
                <a:gd name="T2" fmla="*/ 2147483647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2147483647 h 88"/>
                <a:gd name="T12" fmla="*/ 2147483647 w 114"/>
                <a:gd name="T13" fmla="*/ 2147483647 h 88"/>
                <a:gd name="T14" fmla="*/ 2147483647 w 114"/>
                <a:gd name="T15" fmla="*/ 2147483647 h 88"/>
                <a:gd name="T16" fmla="*/ 2147483647 w 114"/>
                <a:gd name="T17" fmla="*/ 2147483647 h 88"/>
                <a:gd name="T18" fmla="*/ 2147483647 w 114"/>
                <a:gd name="T19" fmla="*/ 2147483647 h 88"/>
                <a:gd name="T20" fmla="*/ 2147483647 w 114"/>
                <a:gd name="T21" fmla="*/ 2147483647 h 88"/>
                <a:gd name="T22" fmla="*/ 2147483647 w 114"/>
                <a:gd name="T23" fmla="*/ 2147483647 h 88"/>
                <a:gd name="T24" fmla="*/ 2147483647 w 114"/>
                <a:gd name="T25" fmla="*/ 2147483647 h 88"/>
                <a:gd name="T26" fmla="*/ 2147483647 w 114"/>
                <a:gd name="T27" fmla="*/ 2147483647 h 88"/>
                <a:gd name="T28" fmla="*/ 2147483647 w 114"/>
                <a:gd name="T29" fmla="*/ 2147483647 h 88"/>
                <a:gd name="T30" fmla="*/ 2147483647 w 114"/>
                <a:gd name="T31" fmla="*/ 2147483647 h 88"/>
                <a:gd name="T32" fmla="*/ 2147483647 w 114"/>
                <a:gd name="T33" fmla="*/ 2147483647 h 88"/>
                <a:gd name="T34" fmla="*/ 2147483647 w 114"/>
                <a:gd name="T35" fmla="*/ 2147483647 h 88"/>
                <a:gd name="T36" fmla="*/ 2147483647 w 114"/>
                <a:gd name="T37" fmla="*/ 2147483647 h 88"/>
                <a:gd name="T38" fmla="*/ 2147483647 w 114"/>
                <a:gd name="T39" fmla="*/ 2147483647 h 88"/>
                <a:gd name="T40" fmla="*/ 2147483647 w 114"/>
                <a:gd name="T41" fmla="*/ 2147483647 h 88"/>
                <a:gd name="T42" fmla="*/ 2147483647 w 114"/>
                <a:gd name="T43" fmla="*/ 2147483647 h 88"/>
                <a:gd name="T44" fmla="*/ 2147483647 w 114"/>
                <a:gd name="T45" fmla="*/ 2147483647 h 88"/>
                <a:gd name="T46" fmla="*/ 2147483647 w 114"/>
                <a:gd name="T47" fmla="*/ 2147483647 h 88"/>
                <a:gd name="T48" fmla="*/ 2147483647 w 114"/>
                <a:gd name="T49" fmla="*/ 2147483647 h 88"/>
                <a:gd name="T50" fmla="*/ 2147483647 w 114"/>
                <a:gd name="T51" fmla="*/ 2147483647 h 88"/>
                <a:gd name="T52" fmla="*/ 2147483647 w 114"/>
                <a:gd name="T53" fmla="*/ 2147483647 h 88"/>
                <a:gd name="T54" fmla="*/ 0 w 114"/>
                <a:gd name="T55" fmla="*/ 2147483647 h 88"/>
                <a:gd name="T56" fmla="*/ 2147483647 w 114"/>
                <a:gd name="T57" fmla="*/ 2147483647 h 88"/>
                <a:gd name="T58" fmla="*/ 2147483647 w 114"/>
                <a:gd name="T59" fmla="*/ 2147483647 h 88"/>
                <a:gd name="T60" fmla="*/ 2147483647 w 114"/>
                <a:gd name="T61" fmla="*/ 2147483647 h 88"/>
                <a:gd name="T62" fmla="*/ 2147483647 w 114"/>
                <a:gd name="T63" fmla="*/ 2147483647 h 88"/>
                <a:gd name="T64" fmla="*/ 2147483647 w 114"/>
                <a:gd name="T65" fmla="*/ 2147483647 h 88"/>
                <a:gd name="T66" fmla="*/ 2147483647 w 114"/>
                <a:gd name="T67" fmla="*/ 2147483647 h 88"/>
                <a:gd name="T68" fmla="*/ 2147483647 w 114"/>
                <a:gd name="T69" fmla="*/ 2147483647 h 88"/>
                <a:gd name="T70" fmla="*/ 2147483647 w 114"/>
                <a:gd name="T71" fmla="*/ 2147483647 h 88"/>
                <a:gd name="T72" fmla="*/ 2147483647 w 114"/>
                <a:gd name="T73" fmla="*/ 2147483647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88"/>
                <a:gd name="T113" fmla="*/ 114 w 114"/>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88">
                  <a:moveTo>
                    <a:pt x="27" y="55"/>
                  </a:moveTo>
                  <a:cubicBezTo>
                    <a:pt x="25" y="58"/>
                    <a:pt x="23" y="62"/>
                    <a:pt x="22" y="64"/>
                  </a:cubicBezTo>
                  <a:cubicBezTo>
                    <a:pt x="24" y="63"/>
                    <a:pt x="27" y="58"/>
                    <a:pt x="29" y="54"/>
                  </a:cubicBezTo>
                  <a:cubicBezTo>
                    <a:pt x="29" y="53"/>
                    <a:pt x="30" y="53"/>
                    <a:pt x="31" y="52"/>
                  </a:cubicBezTo>
                  <a:cubicBezTo>
                    <a:pt x="33" y="50"/>
                    <a:pt x="35" y="49"/>
                    <a:pt x="37" y="47"/>
                  </a:cubicBezTo>
                  <a:cubicBezTo>
                    <a:pt x="37" y="50"/>
                    <a:pt x="35" y="54"/>
                    <a:pt x="32" y="53"/>
                  </a:cubicBezTo>
                  <a:cubicBezTo>
                    <a:pt x="33" y="54"/>
                    <a:pt x="37" y="54"/>
                    <a:pt x="37" y="51"/>
                  </a:cubicBezTo>
                  <a:cubicBezTo>
                    <a:pt x="38" y="50"/>
                    <a:pt x="38" y="48"/>
                    <a:pt x="38" y="47"/>
                  </a:cubicBezTo>
                  <a:cubicBezTo>
                    <a:pt x="39" y="47"/>
                    <a:pt x="39" y="46"/>
                    <a:pt x="40" y="46"/>
                  </a:cubicBezTo>
                  <a:cubicBezTo>
                    <a:pt x="41" y="48"/>
                    <a:pt x="39" y="53"/>
                    <a:pt x="38" y="56"/>
                  </a:cubicBezTo>
                  <a:cubicBezTo>
                    <a:pt x="35" y="55"/>
                    <a:pt x="32" y="56"/>
                    <a:pt x="30" y="57"/>
                  </a:cubicBezTo>
                  <a:cubicBezTo>
                    <a:pt x="33" y="56"/>
                    <a:pt x="35" y="56"/>
                    <a:pt x="37" y="57"/>
                  </a:cubicBezTo>
                  <a:cubicBezTo>
                    <a:pt x="37" y="57"/>
                    <a:pt x="37" y="57"/>
                    <a:pt x="37" y="57"/>
                  </a:cubicBezTo>
                  <a:cubicBezTo>
                    <a:pt x="37" y="57"/>
                    <a:pt x="37" y="57"/>
                    <a:pt x="37" y="57"/>
                  </a:cubicBezTo>
                  <a:cubicBezTo>
                    <a:pt x="40" y="58"/>
                    <a:pt x="43" y="60"/>
                    <a:pt x="47" y="63"/>
                  </a:cubicBezTo>
                  <a:cubicBezTo>
                    <a:pt x="46" y="63"/>
                    <a:pt x="46" y="63"/>
                    <a:pt x="46" y="63"/>
                  </a:cubicBezTo>
                  <a:cubicBezTo>
                    <a:pt x="46" y="63"/>
                    <a:pt x="47" y="63"/>
                    <a:pt x="47" y="63"/>
                  </a:cubicBezTo>
                  <a:cubicBezTo>
                    <a:pt x="54" y="70"/>
                    <a:pt x="61" y="78"/>
                    <a:pt x="66" y="75"/>
                  </a:cubicBezTo>
                  <a:cubicBezTo>
                    <a:pt x="65" y="75"/>
                    <a:pt x="65" y="75"/>
                    <a:pt x="64" y="75"/>
                  </a:cubicBezTo>
                  <a:cubicBezTo>
                    <a:pt x="66" y="72"/>
                    <a:pt x="72" y="68"/>
                    <a:pt x="71" y="61"/>
                  </a:cubicBezTo>
                  <a:cubicBezTo>
                    <a:pt x="71" y="55"/>
                    <a:pt x="71" y="49"/>
                    <a:pt x="73" y="47"/>
                  </a:cubicBezTo>
                  <a:cubicBezTo>
                    <a:pt x="73" y="47"/>
                    <a:pt x="74" y="47"/>
                    <a:pt x="75" y="47"/>
                  </a:cubicBezTo>
                  <a:cubicBezTo>
                    <a:pt x="77" y="47"/>
                    <a:pt x="78" y="48"/>
                    <a:pt x="80" y="48"/>
                  </a:cubicBezTo>
                  <a:cubicBezTo>
                    <a:pt x="77" y="56"/>
                    <a:pt x="81" y="80"/>
                    <a:pt x="85" y="88"/>
                  </a:cubicBezTo>
                  <a:cubicBezTo>
                    <a:pt x="84" y="86"/>
                    <a:pt x="84" y="83"/>
                    <a:pt x="83" y="80"/>
                  </a:cubicBezTo>
                  <a:cubicBezTo>
                    <a:pt x="84" y="80"/>
                    <a:pt x="87" y="78"/>
                    <a:pt x="91" y="77"/>
                  </a:cubicBezTo>
                  <a:cubicBezTo>
                    <a:pt x="91" y="77"/>
                    <a:pt x="91" y="77"/>
                    <a:pt x="91" y="77"/>
                  </a:cubicBezTo>
                  <a:cubicBezTo>
                    <a:pt x="91" y="77"/>
                    <a:pt x="91" y="77"/>
                    <a:pt x="91" y="77"/>
                  </a:cubicBezTo>
                  <a:cubicBezTo>
                    <a:pt x="92" y="76"/>
                    <a:pt x="94" y="75"/>
                    <a:pt x="95" y="75"/>
                  </a:cubicBezTo>
                  <a:cubicBezTo>
                    <a:pt x="101" y="72"/>
                    <a:pt x="107" y="74"/>
                    <a:pt x="109" y="77"/>
                  </a:cubicBezTo>
                  <a:cubicBezTo>
                    <a:pt x="108" y="73"/>
                    <a:pt x="100" y="70"/>
                    <a:pt x="94" y="73"/>
                  </a:cubicBezTo>
                  <a:cubicBezTo>
                    <a:pt x="93" y="73"/>
                    <a:pt x="92" y="74"/>
                    <a:pt x="91" y="74"/>
                  </a:cubicBezTo>
                  <a:cubicBezTo>
                    <a:pt x="92" y="69"/>
                    <a:pt x="92" y="61"/>
                    <a:pt x="93" y="54"/>
                  </a:cubicBezTo>
                  <a:cubicBezTo>
                    <a:pt x="93" y="55"/>
                    <a:pt x="94" y="55"/>
                    <a:pt x="95" y="56"/>
                  </a:cubicBezTo>
                  <a:cubicBezTo>
                    <a:pt x="94" y="55"/>
                    <a:pt x="93" y="54"/>
                    <a:pt x="93" y="54"/>
                  </a:cubicBezTo>
                  <a:cubicBezTo>
                    <a:pt x="93" y="53"/>
                    <a:pt x="93" y="53"/>
                    <a:pt x="93" y="52"/>
                  </a:cubicBezTo>
                  <a:cubicBezTo>
                    <a:pt x="97" y="39"/>
                    <a:pt x="102" y="23"/>
                    <a:pt x="106" y="12"/>
                  </a:cubicBezTo>
                  <a:cubicBezTo>
                    <a:pt x="110" y="18"/>
                    <a:pt x="114" y="41"/>
                    <a:pt x="109" y="49"/>
                  </a:cubicBezTo>
                  <a:cubicBezTo>
                    <a:pt x="112" y="45"/>
                    <a:pt x="114" y="37"/>
                    <a:pt x="112" y="28"/>
                  </a:cubicBezTo>
                  <a:cubicBezTo>
                    <a:pt x="111" y="21"/>
                    <a:pt x="108" y="14"/>
                    <a:pt x="106" y="12"/>
                  </a:cubicBezTo>
                  <a:cubicBezTo>
                    <a:pt x="108" y="7"/>
                    <a:pt x="110" y="3"/>
                    <a:pt x="112" y="0"/>
                  </a:cubicBezTo>
                  <a:cubicBezTo>
                    <a:pt x="104" y="7"/>
                    <a:pt x="97" y="32"/>
                    <a:pt x="91" y="52"/>
                  </a:cubicBezTo>
                  <a:cubicBezTo>
                    <a:pt x="87" y="49"/>
                    <a:pt x="82" y="46"/>
                    <a:pt x="75" y="45"/>
                  </a:cubicBezTo>
                  <a:cubicBezTo>
                    <a:pt x="67" y="43"/>
                    <a:pt x="58" y="44"/>
                    <a:pt x="55" y="46"/>
                  </a:cubicBezTo>
                  <a:cubicBezTo>
                    <a:pt x="59" y="46"/>
                    <a:pt x="65" y="45"/>
                    <a:pt x="73" y="47"/>
                  </a:cubicBezTo>
                  <a:cubicBezTo>
                    <a:pt x="70" y="48"/>
                    <a:pt x="70" y="55"/>
                    <a:pt x="70" y="61"/>
                  </a:cubicBezTo>
                  <a:cubicBezTo>
                    <a:pt x="70" y="62"/>
                    <a:pt x="70" y="63"/>
                    <a:pt x="70" y="64"/>
                  </a:cubicBezTo>
                  <a:cubicBezTo>
                    <a:pt x="66" y="65"/>
                    <a:pt x="55" y="64"/>
                    <a:pt x="49" y="63"/>
                  </a:cubicBezTo>
                  <a:cubicBezTo>
                    <a:pt x="46" y="60"/>
                    <a:pt x="42" y="57"/>
                    <a:pt x="38" y="56"/>
                  </a:cubicBezTo>
                  <a:cubicBezTo>
                    <a:pt x="39" y="55"/>
                    <a:pt x="40" y="53"/>
                    <a:pt x="41" y="51"/>
                  </a:cubicBezTo>
                  <a:cubicBezTo>
                    <a:pt x="42" y="49"/>
                    <a:pt x="41" y="47"/>
                    <a:pt x="40" y="46"/>
                  </a:cubicBezTo>
                  <a:cubicBezTo>
                    <a:pt x="50" y="39"/>
                    <a:pt x="59" y="34"/>
                    <a:pt x="63" y="31"/>
                  </a:cubicBezTo>
                  <a:cubicBezTo>
                    <a:pt x="56" y="33"/>
                    <a:pt x="42" y="41"/>
                    <a:pt x="29" y="51"/>
                  </a:cubicBezTo>
                  <a:cubicBezTo>
                    <a:pt x="29" y="51"/>
                    <a:pt x="29" y="51"/>
                    <a:pt x="29" y="51"/>
                  </a:cubicBezTo>
                  <a:cubicBezTo>
                    <a:pt x="29" y="51"/>
                    <a:pt x="29" y="51"/>
                    <a:pt x="29" y="51"/>
                  </a:cubicBezTo>
                  <a:cubicBezTo>
                    <a:pt x="17" y="61"/>
                    <a:pt x="5" y="71"/>
                    <a:pt x="0" y="79"/>
                  </a:cubicBezTo>
                  <a:cubicBezTo>
                    <a:pt x="6" y="74"/>
                    <a:pt x="16" y="64"/>
                    <a:pt x="27" y="55"/>
                  </a:cubicBezTo>
                  <a:moveTo>
                    <a:pt x="81" y="66"/>
                  </a:moveTo>
                  <a:cubicBezTo>
                    <a:pt x="82" y="67"/>
                    <a:pt x="83" y="71"/>
                    <a:pt x="82" y="73"/>
                  </a:cubicBezTo>
                  <a:cubicBezTo>
                    <a:pt x="81" y="70"/>
                    <a:pt x="81" y="68"/>
                    <a:pt x="81" y="66"/>
                  </a:cubicBezTo>
                  <a:moveTo>
                    <a:pt x="91" y="56"/>
                  </a:moveTo>
                  <a:cubicBezTo>
                    <a:pt x="91" y="62"/>
                    <a:pt x="91" y="70"/>
                    <a:pt x="91" y="74"/>
                  </a:cubicBezTo>
                  <a:cubicBezTo>
                    <a:pt x="87" y="76"/>
                    <a:pt x="84" y="79"/>
                    <a:pt x="83" y="79"/>
                  </a:cubicBezTo>
                  <a:cubicBezTo>
                    <a:pt x="83" y="77"/>
                    <a:pt x="82" y="75"/>
                    <a:pt x="82" y="73"/>
                  </a:cubicBezTo>
                  <a:cubicBezTo>
                    <a:pt x="84" y="72"/>
                    <a:pt x="83" y="65"/>
                    <a:pt x="81" y="65"/>
                  </a:cubicBezTo>
                  <a:cubicBezTo>
                    <a:pt x="80" y="58"/>
                    <a:pt x="79" y="51"/>
                    <a:pt x="80" y="48"/>
                  </a:cubicBezTo>
                  <a:cubicBezTo>
                    <a:pt x="84" y="50"/>
                    <a:pt x="88" y="51"/>
                    <a:pt x="91" y="53"/>
                  </a:cubicBezTo>
                  <a:cubicBezTo>
                    <a:pt x="89" y="61"/>
                    <a:pt x="87" y="68"/>
                    <a:pt x="86" y="72"/>
                  </a:cubicBezTo>
                  <a:cubicBezTo>
                    <a:pt x="87" y="68"/>
                    <a:pt x="89" y="63"/>
                    <a:pt x="91" y="56"/>
                  </a:cubicBezTo>
                  <a:moveTo>
                    <a:pt x="70" y="64"/>
                  </a:moveTo>
                  <a:cubicBezTo>
                    <a:pt x="69" y="69"/>
                    <a:pt x="65" y="72"/>
                    <a:pt x="64" y="75"/>
                  </a:cubicBezTo>
                  <a:cubicBezTo>
                    <a:pt x="60" y="74"/>
                    <a:pt x="54" y="69"/>
                    <a:pt x="50" y="64"/>
                  </a:cubicBezTo>
                  <a:cubicBezTo>
                    <a:pt x="50" y="64"/>
                    <a:pt x="50" y="64"/>
                    <a:pt x="50" y="64"/>
                  </a:cubicBezTo>
                  <a:cubicBezTo>
                    <a:pt x="55" y="66"/>
                    <a:pt x="66" y="67"/>
                    <a:pt x="70" y="64"/>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40" name="Freeform 45"/>
            <p:cNvSpPr>
              <a:spLocks/>
            </p:cNvSpPr>
            <p:nvPr/>
          </p:nvSpPr>
          <p:spPr bwMode="auto">
            <a:xfrm>
              <a:off x="3198813" y="2316163"/>
              <a:ext cx="85725" cy="60325"/>
            </a:xfrm>
            <a:custGeom>
              <a:avLst/>
              <a:gdLst>
                <a:gd name="T0" fmla="*/ 2147483647 w 41"/>
                <a:gd name="T1" fmla="*/ 0 h 28"/>
                <a:gd name="T2" fmla="*/ 2147483647 w 41"/>
                <a:gd name="T3" fmla="*/ 2147483647 h 28"/>
                <a:gd name="T4" fmla="*/ 0 w 41"/>
                <a:gd name="T5" fmla="*/ 2147483647 h 28"/>
                <a:gd name="T6" fmla="*/ 2147483647 w 41"/>
                <a:gd name="T7" fmla="*/ 2147483647 h 28"/>
                <a:gd name="T8" fmla="*/ 2147483647 w 41"/>
                <a:gd name="T9" fmla="*/ 0 h 28"/>
                <a:gd name="T10" fmla="*/ 0 60000 65536"/>
                <a:gd name="T11" fmla="*/ 0 60000 65536"/>
                <a:gd name="T12" fmla="*/ 0 60000 65536"/>
                <a:gd name="T13" fmla="*/ 0 60000 65536"/>
                <a:gd name="T14" fmla="*/ 0 60000 65536"/>
                <a:gd name="T15" fmla="*/ 0 w 41"/>
                <a:gd name="T16" fmla="*/ 0 h 28"/>
                <a:gd name="T17" fmla="*/ 41 w 41"/>
                <a:gd name="T18" fmla="*/ 28 h 28"/>
              </a:gdLst>
              <a:ahLst/>
              <a:cxnLst>
                <a:cxn ang="T10">
                  <a:pos x="T0" y="T1"/>
                </a:cxn>
                <a:cxn ang="T11">
                  <a:pos x="T2" y="T3"/>
                </a:cxn>
                <a:cxn ang="T12">
                  <a:pos x="T4" y="T5"/>
                </a:cxn>
                <a:cxn ang="T13">
                  <a:pos x="T6" y="T7"/>
                </a:cxn>
                <a:cxn ang="T14">
                  <a:pos x="T8" y="T9"/>
                </a:cxn>
              </a:cxnLst>
              <a:rect l="T15" t="T16" r="T17" b="T18"/>
              <a:pathLst>
                <a:path w="41" h="28">
                  <a:moveTo>
                    <a:pt x="40" y="0"/>
                  </a:moveTo>
                  <a:cubicBezTo>
                    <a:pt x="39" y="4"/>
                    <a:pt x="36" y="15"/>
                    <a:pt x="26" y="20"/>
                  </a:cubicBezTo>
                  <a:cubicBezTo>
                    <a:pt x="17" y="24"/>
                    <a:pt x="5" y="25"/>
                    <a:pt x="0" y="28"/>
                  </a:cubicBezTo>
                  <a:cubicBezTo>
                    <a:pt x="5" y="27"/>
                    <a:pt x="17" y="27"/>
                    <a:pt x="27" y="22"/>
                  </a:cubicBezTo>
                  <a:cubicBezTo>
                    <a:pt x="38" y="17"/>
                    <a:pt x="41" y="4"/>
                    <a:pt x="40" y="0"/>
                  </a:cubicBezTo>
                </a:path>
              </a:pathLst>
            </a:custGeom>
            <a:solidFill>
              <a:srgbClr val="000000"/>
            </a:solidFill>
            <a:ln w="1588">
              <a:solidFill>
                <a:srgbClr val="1D1D1B"/>
              </a:solidFill>
              <a:miter lim="800000"/>
              <a:headEnd/>
              <a:tailEnd/>
            </a:ln>
          </p:spPr>
          <p:txBody>
            <a:bodyPr/>
            <a:lstStyle/>
            <a:p>
              <a:endParaRPr lang="en-US"/>
            </a:p>
          </p:txBody>
        </p:sp>
        <p:sp>
          <p:nvSpPr>
            <p:cNvPr id="165041" name="Freeform 46"/>
            <p:cNvSpPr>
              <a:spLocks/>
            </p:cNvSpPr>
            <p:nvPr/>
          </p:nvSpPr>
          <p:spPr bwMode="auto">
            <a:xfrm>
              <a:off x="3198813" y="2316163"/>
              <a:ext cx="85725" cy="60325"/>
            </a:xfrm>
            <a:custGeom>
              <a:avLst/>
              <a:gdLst>
                <a:gd name="T0" fmla="*/ 2147483647 w 41"/>
                <a:gd name="T1" fmla="*/ 0 h 28"/>
                <a:gd name="T2" fmla="*/ 2147483647 w 41"/>
                <a:gd name="T3" fmla="*/ 2147483647 h 28"/>
                <a:gd name="T4" fmla="*/ 0 w 41"/>
                <a:gd name="T5" fmla="*/ 2147483647 h 28"/>
                <a:gd name="T6" fmla="*/ 2147483647 w 41"/>
                <a:gd name="T7" fmla="*/ 2147483647 h 28"/>
                <a:gd name="T8" fmla="*/ 2147483647 w 41"/>
                <a:gd name="T9" fmla="*/ 0 h 28"/>
                <a:gd name="T10" fmla="*/ 0 60000 65536"/>
                <a:gd name="T11" fmla="*/ 0 60000 65536"/>
                <a:gd name="T12" fmla="*/ 0 60000 65536"/>
                <a:gd name="T13" fmla="*/ 0 60000 65536"/>
                <a:gd name="T14" fmla="*/ 0 60000 65536"/>
                <a:gd name="T15" fmla="*/ 0 w 41"/>
                <a:gd name="T16" fmla="*/ 0 h 28"/>
                <a:gd name="T17" fmla="*/ 41 w 41"/>
                <a:gd name="T18" fmla="*/ 28 h 28"/>
              </a:gdLst>
              <a:ahLst/>
              <a:cxnLst>
                <a:cxn ang="T10">
                  <a:pos x="T0" y="T1"/>
                </a:cxn>
                <a:cxn ang="T11">
                  <a:pos x="T2" y="T3"/>
                </a:cxn>
                <a:cxn ang="T12">
                  <a:pos x="T4" y="T5"/>
                </a:cxn>
                <a:cxn ang="T13">
                  <a:pos x="T6" y="T7"/>
                </a:cxn>
                <a:cxn ang="T14">
                  <a:pos x="T8" y="T9"/>
                </a:cxn>
              </a:cxnLst>
              <a:rect l="T15" t="T16" r="T17" b="T18"/>
              <a:pathLst>
                <a:path w="41" h="28">
                  <a:moveTo>
                    <a:pt x="40" y="0"/>
                  </a:moveTo>
                  <a:cubicBezTo>
                    <a:pt x="39" y="4"/>
                    <a:pt x="36" y="15"/>
                    <a:pt x="26" y="20"/>
                  </a:cubicBezTo>
                  <a:cubicBezTo>
                    <a:pt x="17" y="24"/>
                    <a:pt x="5" y="25"/>
                    <a:pt x="0" y="28"/>
                  </a:cubicBezTo>
                  <a:cubicBezTo>
                    <a:pt x="5" y="27"/>
                    <a:pt x="17" y="27"/>
                    <a:pt x="27" y="22"/>
                  </a:cubicBezTo>
                  <a:cubicBezTo>
                    <a:pt x="38" y="17"/>
                    <a:pt x="41" y="4"/>
                    <a:pt x="4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42" name="Freeform 47"/>
            <p:cNvSpPr>
              <a:spLocks/>
            </p:cNvSpPr>
            <p:nvPr/>
          </p:nvSpPr>
          <p:spPr bwMode="auto">
            <a:xfrm>
              <a:off x="3079750" y="2276476"/>
              <a:ext cx="53975" cy="50800"/>
            </a:xfrm>
            <a:custGeom>
              <a:avLst/>
              <a:gdLst>
                <a:gd name="T0" fmla="*/ 2147483647 w 26"/>
                <a:gd name="T1" fmla="*/ 2147483647 h 24"/>
                <a:gd name="T2" fmla="*/ 2147483647 w 26"/>
                <a:gd name="T3" fmla="*/ 0 h 24"/>
                <a:gd name="T4" fmla="*/ 2147483647 w 26"/>
                <a:gd name="T5" fmla="*/ 2147483647 h 24"/>
                <a:gd name="T6" fmla="*/ 0 60000 65536"/>
                <a:gd name="T7" fmla="*/ 0 60000 65536"/>
                <a:gd name="T8" fmla="*/ 0 60000 65536"/>
                <a:gd name="T9" fmla="*/ 0 w 26"/>
                <a:gd name="T10" fmla="*/ 0 h 24"/>
                <a:gd name="T11" fmla="*/ 26 w 26"/>
                <a:gd name="T12" fmla="*/ 24 h 24"/>
              </a:gdLst>
              <a:ahLst/>
              <a:cxnLst>
                <a:cxn ang="T6">
                  <a:pos x="T0" y="T1"/>
                </a:cxn>
                <a:cxn ang="T7">
                  <a:pos x="T2" y="T3"/>
                </a:cxn>
                <a:cxn ang="T8">
                  <a:pos x="T4" y="T5"/>
                </a:cxn>
              </a:cxnLst>
              <a:rect l="T9" t="T10" r="T11" b="T12"/>
              <a:pathLst>
                <a:path w="26" h="24">
                  <a:moveTo>
                    <a:pt x="26" y="24"/>
                  </a:moveTo>
                  <a:cubicBezTo>
                    <a:pt x="22" y="17"/>
                    <a:pt x="1" y="7"/>
                    <a:pt x="2" y="0"/>
                  </a:cubicBezTo>
                  <a:cubicBezTo>
                    <a:pt x="0" y="8"/>
                    <a:pt x="21" y="18"/>
                    <a:pt x="26" y="24"/>
                  </a:cubicBezTo>
                </a:path>
              </a:pathLst>
            </a:custGeom>
            <a:solidFill>
              <a:srgbClr val="000000"/>
            </a:solidFill>
            <a:ln w="1588">
              <a:solidFill>
                <a:srgbClr val="1D1D1B"/>
              </a:solidFill>
              <a:miter lim="800000"/>
              <a:headEnd/>
              <a:tailEnd/>
            </a:ln>
          </p:spPr>
          <p:txBody>
            <a:bodyPr/>
            <a:lstStyle/>
            <a:p>
              <a:endParaRPr lang="en-US"/>
            </a:p>
          </p:txBody>
        </p:sp>
        <p:sp>
          <p:nvSpPr>
            <p:cNvPr id="165043" name="Freeform 48"/>
            <p:cNvSpPr>
              <a:spLocks/>
            </p:cNvSpPr>
            <p:nvPr/>
          </p:nvSpPr>
          <p:spPr bwMode="auto">
            <a:xfrm>
              <a:off x="3079750" y="2276476"/>
              <a:ext cx="53975" cy="50800"/>
            </a:xfrm>
            <a:custGeom>
              <a:avLst/>
              <a:gdLst>
                <a:gd name="T0" fmla="*/ 2147483647 w 26"/>
                <a:gd name="T1" fmla="*/ 2147483647 h 24"/>
                <a:gd name="T2" fmla="*/ 2147483647 w 26"/>
                <a:gd name="T3" fmla="*/ 0 h 24"/>
                <a:gd name="T4" fmla="*/ 2147483647 w 26"/>
                <a:gd name="T5" fmla="*/ 2147483647 h 24"/>
                <a:gd name="T6" fmla="*/ 0 60000 65536"/>
                <a:gd name="T7" fmla="*/ 0 60000 65536"/>
                <a:gd name="T8" fmla="*/ 0 60000 65536"/>
                <a:gd name="T9" fmla="*/ 0 w 26"/>
                <a:gd name="T10" fmla="*/ 0 h 24"/>
                <a:gd name="T11" fmla="*/ 26 w 26"/>
                <a:gd name="T12" fmla="*/ 24 h 24"/>
              </a:gdLst>
              <a:ahLst/>
              <a:cxnLst>
                <a:cxn ang="T6">
                  <a:pos x="T0" y="T1"/>
                </a:cxn>
                <a:cxn ang="T7">
                  <a:pos x="T2" y="T3"/>
                </a:cxn>
                <a:cxn ang="T8">
                  <a:pos x="T4" y="T5"/>
                </a:cxn>
              </a:cxnLst>
              <a:rect l="T9" t="T10" r="T11" b="T12"/>
              <a:pathLst>
                <a:path w="26" h="24">
                  <a:moveTo>
                    <a:pt x="26" y="24"/>
                  </a:moveTo>
                  <a:cubicBezTo>
                    <a:pt x="22" y="17"/>
                    <a:pt x="1" y="7"/>
                    <a:pt x="2" y="0"/>
                  </a:cubicBezTo>
                  <a:cubicBezTo>
                    <a:pt x="0" y="8"/>
                    <a:pt x="21" y="18"/>
                    <a:pt x="26" y="24"/>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44" name="Freeform 49"/>
            <p:cNvSpPr>
              <a:spLocks/>
            </p:cNvSpPr>
            <p:nvPr/>
          </p:nvSpPr>
          <p:spPr bwMode="auto">
            <a:xfrm>
              <a:off x="3125788" y="2322513"/>
              <a:ext cx="4762" cy="4763"/>
            </a:xfrm>
            <a:custGeom>
              <a:avLst/>
              <a:gdLst>
                <a:gd name="T0" fmla="*/ 0 w 2"/>
                <a:gd name="T1" fmla="*/ 2147483647 h 2"/>
                <a:gd name="T2" fmla="*/ 2147483647 w 2"/>
                <a:gd name="T3" fmla="*/ 0 h 2"/>
                <a:gd name="T4" fmla="*/ 0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cubicBezTo>
                    <a:pt x="1" y="2"/>
                    <a:pt x="2" y="0"/>
                    <a:pt x="1" y="0"/>
                  </a:cubicBezTo>
                  <a:cubicBezTo>
                    <a:pt x="0" y="0"/>
                    <a:pt x="0" y="1"/>
                    <a:pt x="0" y="2"/>
                  </a:cubicBezTo>
                </a:path>
              </a:pathLst>
            </a:custGeom>
            <a:solidFill>
              <a:srgbClr val="000000"/>
            </a:solidFill>
            <a:ln w="1588">
              <a:solidFill>
                <a:srgbClr val="1D1D1B"/>
              </a:solidFill>
              <a:miter lim="800000"/>
              <a:headEnd/>
              <a:tailEnd/>
            </a:ln>
          </p:spPr>
          <p:txBody>
            <a:bodyPr/>
            <a:lstStyle/>
            <a:p>
              <a:endParaRPr lang="en-US"/>
            </a:p>
          </p:txBody>
        </p:sp>
        <p:sp>
          <p:nvSpPr>
            <p:cNvPr id="165045" name="Freeform 50"/>
            <p:cNvSpPr>
              <a:spLocks/>
            </p:cNvSpPr>
            <p:nvPr/>
          </p:nvSpPr>
          <p:spPr bwMode="auto">
            <a:xfrm>
              <a:off x="3125788" y="2322513"/>
              <a:ext cx="4762" cy="4763"/>
            </a:xfrm>
            <a:custGeom>
              <a:avLst/>
              <a:gdLst>
                <a:gd name="T0" fmla="*/ 0 w 2"/>
                <a:gd name="T1" fmla="*/ 2147483647 h 2"/>
                <a:gd name="T2" fmla="*/ 2147483647 w 2"/>
                <a:gd name="T3" fmla="*/ 0 h 2"/>
                <a:gd name="T4" fmla="*/ 0 w 2"/>
                <a:gd name="T5" fmla="*/ 2147483647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cubicBezTo>
                    <a:pt x="1" y="2"/>
                    <a:pt x="2" y="0"/>
                    <a:pt x="1" y="0"/>
                  </a:cubicBezTo>
                  <a:cubicBezTo>
                    <a:pt x="0" y="0"/>
                    <a:pt x="0" y="1"/>
                    <a:pt x="0" y="2"/>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46" name="Freeform 51"/>
            <p:cNvSpPr>
              <a:spLocks/>
            </p:cNvSpPr>
            <p:nvPr/>
          </p:nvSpPr>
          <p:spPr bwMode="auto">
            <a:xfrm>
              <a:off x="3063875" y="2284413"/>
              <a:ext cx="68262" cy="49213"/>
            </a:xfrm>
            <a:custGeom>
              <a:avLst/>
              <a:gdLst>
                <a:gd name="T0" fmla="*/ 0 w 32"/>
                <a:gd name="T1" fmla="*/ 2147483647 h 23"/>
                <a:gd name="T2" fmla="*/ 2147483647 w 32"/>
                <a:gd name="T3" fmla="*/ 2147483647 h 23"/>
                <a:gd name="T4" fmla="*/ 0 w 32"/>
                <a:gd name="T5" fmla="*/ 2147483647 h 23"/>
                <a:gd name="T6" fmla="*/ 0 60000 65536"/>
                <a:gd name="T7" fmla="*/ 0 60000 65536"/>
                <a:gd name="T8" fmla="*/ 0 60000 65536"/>
                <a:gd name="T9" fmla="*/ 0 w 32"/>
                <a:gd name="T10" fmla="*/ 0 h 23"/>
                <a:gd name="T11" fmla="*/ 32 w 32"/>
                <a:gd name="T12" fmla="*/ 23 h 23"/>
              </a:gdLst>
              <a:ahLst/>
              <a:cxnLst>
                <a:cxn ang="T6">
                  <a:pos x="T0" y="T1"/>
                </a:cxn>
                <a:cxn ang="T7">
                  <a:pos x="T2" y="T3"/>
                </a:cxn>
                <a:cxn ang="T8">
                  <a:pos x="T4" y="T5"/>
                </a:cxn>
              </a:cxnLst>
              <a:rect l="T9" t="T10" r="T11" b="T12"/>
              <a:pathLst>
                <a:path w="32" h="23">
                  <a:moveTo>
                    <a:pt x="0" y="4"/>
                  </a:moveTo>
                  <a:cubicBezTo>
                    <a:pt x="9" y="1"/>
                    <a:pt x="28" y="20"/>
                    <a:pt x="32" y="23"/>
                  </a:cubicBezTo>
                  <a:cubicBezTo>
                    <a:pt x="29" y="18"/>
                    <a:pt x="10" y="0"/>
                    <a:pt x="0" y="4"/>
                  </a:cubicBezTo>
                </a:path>
              </a:pathLst>
            </a:custGeom>
            <a:solidFill>
              <a:srgbClr val="000000"/>
            </a:solidFill>
            <a:ln w="1588">
              <a:solidFill>
                <a:srgbClr val="1D1D1B"/>
              </a:solidFill>
              <a:miter lim="800000"/>
              <a:headEnd/>
              <a:tailEnd/>
            </a:ln>
          </p:spPr>
          <p:txBody>
            <a:bodyPr/>
            <a:lstStyle/>
            <a:p>
              <a:endParaRPr lang="en-US"/>
            </a:p>
          </p:txBody>
        </p:sp>
        <p:sp>
          <p:nvSpPr>
            <p:cNvPr id="165047" name="Freeform 52"/>
            <p:cNvSpPr>
              <a:spLocks/>
            </p:cNvSpPr>
            <p:nvPr/>
          </p:nvSpPr>
          <p:spPr bwMode="auto">
            <a:xfrm>
              <a:off x="3063875" y="2284413"/>
              <a:ext cx="68262" cy="49213"/>
            </a:xfrm>
            <a:custGeom>
              <a:avLst/>
              <a:gdLst>
                <a:gd name="T0" fmla="*/ 0 w 32"/>
                <a:gd name="T1" fmla="*/ 2147483647 h 23"/>
                <a:gd name="T2" fmla="*/ 2147483647 w 32"/>
                <a:gd name="T3" fmla="*/ 2147483647 h 23"/>
                <a:gd name="T4" fmla="*/ 0 w 32"/>
                <a:gd name="T5" fmla="*/ 2147483647 h 23"/>
                <a:gd name="T6" fmla="*/ 0 60000 65536"/>
                <a:gd name="T7" fmla="*/ 0 60000 65536"/>
                <a:gd name="T8" fmla="*/ 0 60000 65536"/>
                <a:gd name="T9" fmla="*/ 0 w 32"/>
                <a:gd name="T10" fmla="*/ 0 h 23"/>
                <a:gd name="T11" fmla="*/ 32 w 32"/>
                <a:gd name="T12" fmla="*/ 23 h 23"/>
              </a:gdLst>
              <a:ahLst/>
              <a:cxnLst>
                <a:cxn ang="T6">
                  <a:pos x="T0" y="T1"/>
                </a:cxn>
                <a:cxn ang="T7">
                  <a:pos x="T2" y="T3"/>
                </a:cxn>
                <a:cxn ang="T8">
                  <a:pos x="T4" y="T5"/>
                </a:cxn>
              </a:cxnLst>
              <a:rect l="T9" t="T10" r="T11" b="T12"/>
              <a:pathLst>
                <a:path w="32" h="23">
                  <a:moveTo>
                    <a:pt x="0" y="4"/>
                  </a:moveTo>
                  <a:cubicBezTo>
                    <a:pt x="9" y="1"/>
                    <a:pt x="28" y="20"/>
                    <a:pt x="32" y="23"/>
                  </a:cubicBezTo>
                  <a:cubicBezTo>
                    <a:pt x="29" y="18"/>
                    <a:pt x="10" y="0"/>
                    <a:pt x="0" y="4"/>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48" name="Freeform 53"/>
            <p:cNvSpPr>
              <a:spLocks/>
            </p:cNvSpPr>
            <p:nvPr/>
          </p:nvSpPr>
          <p:spPr bwMode="auto">
            <a:xfrm>
              <a:off x="3054350" y="2293938"/>
              <a:ext cx="63500" cy="53975"/>
            </a:xfrm>
            <a:custGeom>
              <a:avLst/>
              <a:gdLst>
                <a:gd name="T0" fmla="*/ 2147483647 w 30"/>
                <a:gd name="T1" fmla="*/ 2147483647 h 26"/>
                <a:gd name="T2" fmla="*/ 2147483647 w 30"/>
                <a:gd name="T3" fmla="*/ 2147483647 h 26"/>
                <a:gd name="T4" fmla="*/ 2147483647 w 30"/>
                <a:gd name="T5" fmla="*/ 2147483647 h 26"/>
                <a:gd name="T6" fmla="*/ 2147483647 w 30"/>
                <a:gd name="T7" fmla="*/ 2147483647 h 26"/>
                <a:gd name="T8" fmla="*/ 2147483647 w 30"/>
                <a:gd name="T9" fmla="*/ 0 h 26"/>
                <a:gd name="T10" fmla="*/ 2147483647 w 30"/>
                <a:gd name="T11" fmla="*/ 2147483647 h 26"/>
                <a:gd name="T12" fmla="*/ 0 60000 65536"/>
                <a:gd name="T13" fmla="*/ 0 60000 65536"/>
                <a:gd name="T14" fmla="*/ 0 60000 65536"/>
                <a:gd name="T15" fmla="*/ 0 60000 65536"/>
                <a:gd name="T16" fmla="*/ 0 60000 65536"/>
                <a:gd name="T17" fmla="*/ 0 60000 65536"/>
                <a:gd name="T18" fmla="*/ 0 w 30"/>
                <a:gd name="T19" fmla="*/ 0 h 26"/>
                <a:gd name="T20" fmla="*/ 30 w 3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0" h="26">
                  <a:moveTo>
                    <a:pt x="30" y="26"/>
                  </a:moveTo>
                  <a:cubicBezTo>
                    <a:pt x="26" y="22"/>
                    <a:pt x="13" y="14"/>
                    <a:pt x="7" y="7"/>
                  </a:cubicBezTo>
                  <a:cubicBezTo>
                    <a:pt x="10" y="7"/>
                    <a:pt x="10" y="1"/>
                    <a:pt x="8" y="1"/>
                  </a:cubicBezTo>
                  <a:cubicBezTo>
                    <a:pt x="9" y="2"/>
                    <a:pt x="9" y="6"/>
                    <a:pt x="7" y="7"/>
                  </a:cubicBezTo>
                  <a:cubicBezTo>
                    <a:pt x="5" y="5"/>
                    <a:pt x="4" y="2"/>
                    <a:pt x="5" y="0"/>
                  </a:cubicBezTo>
                  <a:cubicBezTo>
                    <a:pt x="0" y="9"/>
                    <a:pt x="24" y="22"/>
                    <a:pt x="30" y="26"/>
                  </a:cubicBezTo>
                </a:path>
              </a:pathLst>
            </a:custGeom>
            <a:solidFill>
              <a:srgbClr val="000000"/>
            </a:solidFill>
            <a:ln w="1588">
              <a:solidFill>
                <a:srgbClr val="1D1D1B"/>
              </a:solidFill>
              <a:miter lim="800000"/>
              <a:headEnd/>
              <a:tailEnd/>
            </a:ln>
          </p:spPr>
          <p:txBody>
            <a:bodyPr/>
            <a:lstStyle/>
            <a:p>
              <a:endParaRPr lang="en-US"/>
            </a:p>
          </p:txBody>
        </p:sp>
        <p:sp>
          <p:nvSpPr>
            <p:cNvPr id="165049" name="Freeform 54"/>
            <p:cNvSpPr>
              <a:spLocks/>
            </p:cNvSpPr>
            <p:nvPr/>
          </p:nvSpPr>
          <p:spPr bwMode="auto">
            <a:xfrm>
              <a:off x="3054350" y="2293938"/>
              <a:ext cx="63500" cy="53975"/>
            </a:xfrm>
            <a:custGeom>
              <a:avLst/>
              <a:gdLst>
                <a:gd name="T0" fmla="*/ 2147483647 w 30"/>
                <a:gd name="T1" fmla="*/ 2147483647 h 26"/>
                <a:gd name="T2" fmla="*/ 2147483647 w 30"/>
                <a:gd name="T3" fmla="*/ 2147483647 h 26"/>
                <a:gd name="T4" fmla="*/ 2147483647 w 30"/>
                <a:gd name="T5" fmla="*/ 2147483647 h 26"/>
                <a:gd name="T6" fmla="*/ 2147483647 w 30"/>
                <a:gd name="T7" fmla="*/ 2147483647 h 26"/>
                <a:gd name="T8" fmla="*/ 2147483647 w 30"/>
                <a:gd name="T9" fmla="*/ 0 h 26"/>
                <a:gd name="T10" fmla="*/ 2147483647 w 30"/>
                <a:gd name="T11" fmla="*/ 2147483647 h 26"/>
                <a:gd name="T12" fmla="*/ 0 60000 65536"/>
                <a:gd name="T13" fmla="*/ 0 60000 65536"/>
                <a:gd name="T14" fmla="*/ 0 60000 65536"/>
                <a:gd name="T15" fmla="*/ 0 60000 65536"/>
                <a:gd name="T16" fmla="*/ 0 60000 65536"/>
                <a:gd name="T17" fmla="*/ 0 60000 65536"/>
                <a:gd name="T18" fmla="*/ 0 w 30"/>
                <a:gd name="T19" fmla="*/ 0 h 26"/>
                <a:gd name="T20" fmla="*/ 30 w 3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0" h="26">
                  <a:moveTo>
                    <a:pt x="30" y="26"/>
                  </a:moveTo>
                  <a:cubicBezTo>
                    <a:pt x="26" y="22"/>
                    <a:pt x="13" y="14"/>
                    <a:pt x="7" y="7"/>
                  </a:cubicBezTo>
                  <a:cubicBezTo>
                    <a:pt x="10" y="7"/>
                    <a:pt x="10" y="1"/>
                    <a:pt x="8" y="1"/>
                  </a:cubicBezTo>
                  <a:cubicBezTo>
                    <a:pt x="9" y="2"/>
                    <a:pt x="9" y="6"/>
                    <a:pt x="7" y="7"/>
                  </a:cubicBezTo>
                  <a:cubicBezTo>
                    <a:pt x="5" y="5"/>
                    <a:pt x="4" y="2"/>
                    <a:pt x="5" y="0"/>
                  </a:cubicBezTo>
                  <a:cubicBezTo>
                    <a:pt x="0" y="9"/>
                    <a:pt x="24" y="22"/>
                    <a:pt x="30" y="26"/>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50" name="Freeform 55"/>
            <p:cNvSpPr>
              <a:spLocks/>
            </p:cNvSpPr>
            <p:nvPr/>
          </p:nvSpPr>
          <p:spPr bwMode="auto">
            <a:xfrm>
              <a:off x="3144838" y="2335213"/>
              <a:ext cx="36512" cy="17463"/>
            </a:xfrm>
            <a:custGeom>
              <a:avLst/>
              <a:gdLst>
                <a:gd name="T0" fmla="*/ 0 w 17"/>
                <a:gd name="T1" fmla="*/ 0 h 8"/>
                <a:gd name="T2" fmla="*/ 2147483647 w 17"/>
                <a:gd name="T3" fmla="*/ 2147483647 h 8"/>
                <a:gd name="T4" fmla="*/ 0 w 17"/>
                <a:gd name="T5" fmla="*/ 0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0" y="0"/>
                  </a:moveTo>
                  <a:cubicBezTo>
                    <a:pt x="2" y="2"/>
                    <a:pt x="13" y="6"/>
                    <a:pt x="17" y="8"/>
                  </a:cubicBezTo>
                  <a:cubicBezTo>
                    <a:pt x="14" y="5"/>
                    <a:pt x="3" y="1"/>
                    <a:pt x="0" y="0"/>
                  </a:cubicBezTo>
                </a:path>
              </a:pathLst>
            </a:custGeom>
            <a:solidFill>
              <a:srgbClr val="000000"/>
            </a:solidFill>
            <a:ln w="1588">
              <a:solidFill>
                <a:srgbClr val="1D1D1B"/>
              </a:solidFill>
              <a:miter lim="800000"/>
              <a:headEnd/>
              <a:tailEnd/>
            </a:ln>
          </p:spPr>
          <p:txBody>
            <a:bodyPr/>
            <a:lstStyle/>
            <a:p>
              <a:endParaRPr lang="en-US"/>
            </a:p>
          </p:txBody>
        </p:sp>
        <p:sp>
          <p:nvSpPr>
            <p:cNvPr id="165051" name="Freeform 56"/>
            <p:cNvSpPr>
              <a:spLocks/>
            </p:cNvSpPr>
            <p:nvPr/>
          </p:nvSpPr>
          <p:spPr bwMode="auto">
            <a:xfrm>
              <a:off x="3144838" y="2335213"/>
              <a:ext cx="36512" cy="17463"/>
            </a:xfrm>
            <a:custGeom>
              <a:avLst/>
              <a:gdLst>
                <a:gd name="T0" fmla="*/ 0 w 17"/>
                <a:gd name="T1" fmla="*/ 0 h 8"/>
                <a:gd name="T2" fmla="*/ 2147483647 w 17"/>
                <a:gd name="T3" fmla="*/ 2147483647 h 8"/>
                <a:gd name="T4" fmla="*/ 0 w 17"/>
                <a:gd name="T5" fmla="*/ 0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0" y="0"/>
                  </a:moveTo>
                  <a:cubicBezTo>
                    <a:pt x="2" y="2"/>
                    <a:pt x="13" y="6"/>
                    <a:pt x="17" y="8"/>
                  </a:cubicBezTo>
                  <a:cubicBezTo>
                    <a:pt x="14" y="5"/>
                    <a:pt x="3" y="1"/>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52" name="Freeform 57"/>
            <p:cNvSpPr>
              <a:spLocks/>
            </p:cNvSpPr>
            <p:nvPr/>
          </p:nvSpPr>
          <p:spPr bwMode="auto">
            <a:xfrm>
              <a:off x="3132138" y="2351088"/>
              <a:ext cx="42862" cy="14288"/>
            </a:xfrm>
            <a:custGeom>
              <a:avLst/>
              <a:gdLst>
                <a:gd name="T0" fmla="*/ 0 w 20"/>
                <a:gd name="T1" fmla="*/ 0 h 7"/>
                <a:gd name="T2" fmla="*/ 2147483647 w 20"/>
                <a:gd name="T3" fmla="*/ 2147483647 h 7"/>
                <a:gd name="T4" fmla="*/ 0 w 20"/>
                <a:gd name="T5" fmla="*/ 0 h 7"/>
                <a:gd name="T6" fmla="*/ 0 60000 65536"/>
                <a:gd name="T7" fmla="*/ 0 60000 65536"/>
                <a:gd name="T8" fmla="*/ 0 60000 65536"/>
                <a:gd name="T9" fmla="*/ 0 w 20"/>
                <a:gd name="T10" fmla="*/ 0 h 7"/>
                <a:gd name="T11" fmla="*/ 20 w 20"/>
                <a:gd name="T12" fmla="*/ 7 h 7"/>
              </a:gdLst>
              <a:ahLst/>
              <a:cxnLst>
                <a:cxn ang="T6">
                  <a:pos x="T0" y="T1"/>
                </a:cxn>
                <a:cxn ang="T7">
                  <a:pos x="T2" y="T3"/>
                </a:cxn>
                <a:cxn ang="T8">
                  <a:pos x="T4" y="T5"/>
                </a:cxn>
              </a:cxnLst>
              <a:rect l="T9" t="T10" r="T11" b="T12"/>
              <a:pathLst>
                <a:path w="20" h="7">
                  <a:moveTo>
                    <a:pt x="0" y="0"/>
                  </a:moveTo>
                  <a:cubicBezTo>
                    <a:pt x="1" y="5"/>
                    <a:pt x="15" y="6"/>
                    <a:pt x="20" y="7"/>
                  </a:cubicBezTo>
                  <a:cubicBezTo>
                    <a:pt x="16" y="5"/>
                    <a:pt x="2" y="3"/>
                    <a:pt x="0" y="0"/>
                  </a:cubicBezTo>
                </a:path>
              </a:pathLst>
            </a:custGeom>
            <a:solidFill>
              <a:srgbClr val="000000"/>
            </a:solidFill>
            <a:ln w="1588">
              <a:solidFill>
                <a:srgbClr val="1D1D1B"/>
              </a:solidFill>
              <a:miter lim="800000"/>
              <a:headEnd/>
              <a:tailEnd/>
            </a:ln>
          </p:spPr>
          <p:txBody>
            <a:bodyPr/>
            <a:lstStyle/>
            <a:p>
              <a:endParaRPr lang="en-US"/>
            </a:p>
          </p:txBody>
        </p:sp>
        <p:sp>
          <p:nvSpPr>
            <p:cNvPr id="165053" name="Freeform 58"/>
            <p:cNvSpPr>
              <a:spLocks/>
            </p:cNvSpPr>
            <p:nvPr/>
          </p:nvSpPr>
          <p:spPr bwMode="auto">
            <a:xfrm>
              <a:off x="3132138" y="2351088"/>
              <a:ext cx="42862" cy="14288"/>
            </a:xfrm>
            <a:custGeom>
              <a:avLst/>
              <a:gdLst>
                <a:gd name="T0" fmla="*/ 0 w 20"/>
                <a:gd name="T1" fmla="*/ 0 h 7"/>
                <a:gd name="T2" fmla="*/ 2147483647 w 20"/>
                <a:gd name="T3" fmla="*/ 2147483647 h 7"/>
                <a:gd name="T4" fmla="*/ 0 w 20"/>
                <a:gd name="T5" fmla="*/ 0 h 7"/>
                <a:gd name="T6" fmla="*/ 0 60000 65536"/>
                <a:gd name="T7" fmla="*/ 0 60000 65536"/>
                <a:gd name="T8" fmla="*/ 0 60000 65536"/>
                <a:gd name="T9" fmla="*/ 0 w 20"/>
                <a:gd name="T10" fmla="*/ 0 h 7"/>
                <a:gd name="T11" fmla="*/ 20 w 20"/>
                <a:gd name="T12" fmla="*/ 7 h 7"/>
              </a:gdLst>
              <a:ahLst/>
              <a:cxnLst>
                <a:cxn ang="T6">
                  <a:pos x="T0" y="T1"/>
                </a:cxn>
                <a:cxn ang="T7">
                  <a:pos x="T2" y="T3"/>
                </a:cxn>
                <a:cxn ang="T8">
                  <a:pos x="T4" y="T5"/>
                </a:cxn>
              </a:cxnLst>
              <a:rect l="T9" t="T10" r="T11" b="T12"/>
              <a:pathLst>
                <a:path w="20" h="7">
                  <a:moveTo>
                    <a:pt x="0" y="0"/>
                  </a:moveTo>
                  <a:cubicBezTo>
                    <a:pt x="1" y="5"/>
                    <a:pt x="15" y="6"/>
                    <a:pt x="20" y="7"/>
                  </a:cubicBezTo>
                  <a:cubicBezTo>
                    <a:pt x="16" y="5"/>
                    <a:pt x="2" y="3"/>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54" name="Freeform 59"/>
            <p:cNvSpPr>
              <a:spLocks/>
            </p:cNvSpPr>
            <p:nvPr/>
          </p:nvSpPr>
          <p:spPr bwMode="auto">
            <a:xfrm>
              <a:off x="3051175" y="2322513"/>
              <a:ext cx="80962" cy="41275"/>
            </a:xfrm>
            <a:custGeom>
              <a:avLst/>
              <a:gdLst>
                <a:gd name="T0" fmla="*/ 2147483647 w 38"/>
                <a:gd name="T1" fmla="*/ 2147483647 h 19"/>
                <a:gd name="T2" fmla="*/ 2147483647 w 38"/>
                <a:gd name="T3" fmla="*/ 2147483647 h 19"/>
                <a:gd name="T4" fmla="*/ 0 w 38"/>
                <a:gd name="T5" fmla="*/ 2147483647 h 19"/>
                <a:gd name="T6" fmla="*/ 2147483647 w 38"/>
                <a:gd name="T7" fmla="*/ 2147483647 h 19"/>
                <a:gd name="T8" fmla="*/ 2147483647 w 38"/>
                <a:gd name="T9" fmla="*/ 2147483647 h 19"/>
                <a:gd name="T10" fmla="*/ 0 60000 65536"/>
                <a:gd name="T11" fmla="*/ 0 60000 65536"/>
                <a:gd name="T12" fmla="*/ 0 60000 65536"/>
                <a:gd name="T13" fmla="*/ 0 60000 65536"/>
                <a:gd name="T14" fmla="*/ 0 60000 65536"/>
                <a:gd name="T15" fmla="*/ 0 w 38"/>
                <a:gd name="T16" fmla="*/ 0 h 19"/>
                <a:gd name="T17" fmla="*/ 38 w 38"/>
                <a:gd name="T18" fmla="*/ 19 h 19"/>
              </a:gdLst>
              <a:ahLst/>
              <a:cxnLst>
                <a:cxn ang="T10">
                  <a:pos x="T0" y="T1"/>
                </a:cxn>
                <a:cxn ang="T11">
                  <a:pos x="T2" y="T3"/>
                </a:cxn>
                <a:cxn ang="T12">
                  <a:pos x="T4" y="T5"/>
                </a:cxn>
                <a:cxn ang="T13">
                  <a:pos x="T6" y="T7"/>
                </a:cxn>
                <a:cxn ang="T14">
                  <a:pos x="T8" y="T9"/>
                </a:cxn>
              </a:cxnLst>
              <a:rect l="T15" t="T16" r="T17" b="T18"/>
              <a:pathLst>
                <a:path w="38" h="19">
                  <a:moveTo>
                    <a:pt x="38" y="18"/>
                  </a:moveTo>
                  <a:cubicBezTo>
                    <a:pt x="35" y="18"/>
                    <a:pt x="28" y="12"/>
                    <a:pt x="20" y="10"/>
                  </a:cubicBezTo>
                  <a:cubicBezTo>
                    <a:pt x="13" y="6"/>
                    <a:pt x="5" y="0"/>
                    <a:pt x="0" y="3"/>
                  </a:cubicBezTo>
                  <a:cubicBezTo>
                    <a:pt x="5" y="1"/>
                    <a:pt x="12" y="7"/>
                    <a:pt x="20" y="11"/>
                  </a:cubicBezTo>
                  <a:cubicBezTo>
                    <a:pt x="28" y="13"/>
                    <a:pt x="35" y="19"/>
                    <a:pt x="38" y="18"/>
                  </a:cubicBezTo>
                </a:path>
              </a:pathLst>
            </a:custGeom>
            <a:solidFill>
              <a:srgbClr val="000000"/>
            </a:solidFill>
            <a:ln w="1588">
              <a:solidFill>
                <a:srgbClr val="1D1D1B"/>
              </a:solidFill>
              <a:miter lim="800000"/>
              <a:headEnd/>
              <a:tailEnd/>
            </a:ln>
          </p:spPr>
          <p:txBody>
            <a:bodyPr/>
            <a:lstStyle/>
            <a:p>
              <a:endParaRPr lang="en-US"/>
            </a:p>
          </p:txBody>
        </p:sp>
        <p:sp>
          <p:nvSpPr>
            <p:cNvPr id="165055" name="Freeform 60"/>
            <p:cNvSpPr>
              <a:spLocks/>
            </p:cNvSpPr>
            <p:nvPr/>
          </p:nvSpPr>
          <p:spPr bwMode="auto">
            <a:xfrm>
              <a:off x="3051175" y="2322513"/>
              <a:ext cx="80962" cy="41275"/>
            </a:xfrm>
            <a:custGeom>
              <a:avLst/>
              <a:gdLst>
                <a:gd name="T0" fmla="*/ 2147483647 w 38"/>
                <a:gd name="T1" fmla="*/ 2147483647 h 19"/>
                <a:gd name="T2" fmla="*/ 2147483647 w 38"/>
                <a:gd name="T3" fmla="*/ 2147483647 h 19"/>
                <a:gd name="T4" fmla="*/ 0 w 38"/>
                <a:gd name="T5" fmla="*/ 2147483647 h 19"/>
                <a:gd name="T6" fmla="*/ 2147483647 w 38"/>
                <a:gd name="T7" fmla="*/ 2147483647 h 19"/>
                <a:gd name="T8" fmla="*/ 2147483647 w 38"/>
                <a:gd name="T9" fmla="*/ 2147483647 h 19"/>
                <a:gd name="T10" fmla="*/ 0 60000 65536"/>
                <a:gd name="T11" fmla="*/ 0 60000 65536"/>
                <a:gd name="T12" fmla="*/ 0 60000 65536"/>
                <a:gd name="T13" fmla="*/ 0 60000 65536"/>
                <a:gd name="T14" fmla="*/ 0 60000 65536"/>
                <a:gd name="T15" fmla="*/ 0 w 38"/>
                <a:gd name="T16" fmla="*/ 0 h 19"/>
                <a:gd name="T17" fmla="*/ 38 w 38"/>
                <a:gd name="T18" fmla="*/ 19 h 19"/>
              </a:gdLst>
              <a:ahLst/>
              <a:cxnLst>
                <a:cxn ang="T10">
                  <a:pos x="T0" y="T1"/>
                </a:cxn>
                <a:cxn ang="T11">
                  <a:pos x="T2" y="T3"/>
                </a:cxn>
                <a:cxn ang="T12">
                  <a:pos x="T4" y="T5"/>
                </a:cxn>
                <a:cxn ang="T13">
                  <a:pos x="T6" y="T7"/>
                </a:cxn>
                <a:cxn ang="T14">
                  <a:pos x="T8" y="T9"/>
                </a:cxn>
              </a:cxnLst>
              <a:rect l="T15" t="T16" r="T17" b="T18"/>
              <a:pathLst>
                <a:path w="38" h="19">
                  <a:moveTo>
                    <a:pt x="38" y="18"/>
                  </a:moveTo>
                  <a:cubicBezTo>
                    <a:pt x="35" y="18"/>
                    <a:pt x="28" y="12"/>
                    <a:pt x="20" y="10"/>
                  </a:cubicBezTo>
                  <a:cubicBezTo>
                    <a:pt x="13" y="6"/>
                    <a:pt x="5" y="0"/>
                    <a:pt x="0" y="3"/>
                  </a:cubicBezTo>
                  <a:cubicBezTo>
                    <a:pt x="5" y="1"/>
                    <a:pt x="12" y="7"/>
                    <a:pt x="20" y="11"/>
                  </a:cubicBezTo>
                  <a:cubicBezTo>
                    <a:pt x="28" y="13"/>
                    <a:pt x="35" y="19"/>
                    <a:pt x="38" y="18"/>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56" name="Freeform 61"/>
            <p:cNvSpPr>
              <a:spLocks/>
            </p:cNvSpPr>
            <p:nvPr/>
          </p:nvSpPr>
          <p:spPr bwMode="auto">
            <a:xfrm>
              <a:off x="3138488" y="2370138"/>
              <a:ext cx="19050" cy="4763"/>
            </a:xfrm>
            <a:custGeom>
              <a:avLst/>
              <a:gdLst>
                <a:gd name="T0" fmla="*/ 2147483647 w 9"/>
                <a:gd name="T1" fmla="*/ 0 h 2"/>
                <a:gd name="T2" fmla="*/ 0 w 9"/>
                <a:gd name="T3" fmla="*/ 2147483647 h 2"/>
                <a:gd name="T4" fmla="*/ 2147483647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9" y="0"/>
                  </a:moveTo>
                  <a:cubicBezTo>
                    <a:pt x="7" y="1"/>
                    <a:pt x="1" y="0"/>
                    <a:pt x="0" y="1"/>
                  </a:cubicBezTo>
                  <a:cubicBezTo>
                    <a:pt x="1" y="2"/>
                    <a:pt x="8" y="2"/>
                    <a:pt x="9" y="0"/>
                  </a:cubicBezTo>
                </a:path>
              </a:pathLst>
            </a:custGeom>
            <a:solidFill>
              <a:srgbClr val="000000"/>
            </a:solidFill>
            <a:ln w="1588">
              <a:solidFill>
                <a:srgbClr val="1D1D1B"/>
              </a:solidFill>
              <a:miter lim="800000"/>
              <a:headEnd/>
              <a:tailEnd/>
            </a:ln>
          </p:spPr>
          <p:txBody>
            <a:bodyPr/>
            <a:lstStyle/>
            <a:p>
              <a:endParaRPr lang="en-US"/>
            </a:p>
          </p:txBody>
        </p:sp>
        <p:sp>
          <p:nvSpPr>
            <p:cNvPr id="165057" name="Freeform 62"/>
            <p:cNvSpPr>
              <a:spLocks/>
            </p:cNvSpPr>
            <p:nvPr/>
          </p:nvSpPr>
          <p:spPr bwMode="auto">
            <a:xfrm>
              <a:off x="3138488" y="2370138"/>
              <a:ext cx="19050" cy="4763"/>
            </a:xfrm>
            <a:custGeom>
              <a:avLst/>
              <a:gdLst>
                <a:gd name="T0" fmla="*/ 2147483647 w 9"/>
                <a:gd name="T1" fmla="*/ 0 h 2"/>
                <a:gd name="T2" fmla="*/ 0 w 9"/>
                <a:gd name="T3" fmla="*/ 2147483647 h 2"/>
                <a:gd name="T4" fmla="*/ 2147483647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9" y="0"/>
                  </a:moveTo>
                  <a:cubicBezTo>
                    <a:pt x="7" y="1"/>
                    <a:pt x="1" y="0"/>
                    <a:pt x="0" y="1"/>
                  </a:cubicBezTo>
                  <a:cubicBezTo>
                    <a:pt x="1" y="2"/>
                    <a:pt x="8" y="2"/>
                    <a:pt x="9"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58" name="Freeform 63"/>
            <p:cNvSpPr>
              <a:spLocks/>
            </p:cNvSpPr>
            <p:nvPr/>
          </p:nvSpPr>
          <p:spPr bwMode="auto">
            <a:xfrm>
              <a:off x="3173413" y="2325688"/>
              <a:ext cx="14287" cy="12700"/>
            </a:xfrm>
            <a:custGeom>
              <a:avLst/>
              <a:gdLst>
                <a:gd name="T0" fmla="*/ 0 w 7"/>
                <a:gd name="T1" fmla="*/ 0 h 6"/>
                <a:gd name="T2" fmla="*/ 2147483647 w 7"/>
                <a:gd name="T3" fmla="*/ 2147483647 h 6"/>
                <a:gd name="T4" fmla="*/ 2147483647 w 7"/>
                <a:gd name="T5" fmla="*/ 2147483647 h 6"/>
                <a:gd name="T6" fmla="*/ 0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0"/>
                  </a:moveTo>
                  <a:cubicBezTo>
                    <a:pt x="0" y="1"/>
                    <a:pt x="0" y="3"/>
                    <a:pt x="2" y="5"/>
                  </a:cubicBezTo>
                  <a:cubicBezTo>
                    <a:pt x="4" y="6"/>
                    <a:pt x="6" y="5"/>
                    <a:pt x="7" y="4"/>
                  </a:cubicBezTo>
                  <a:cubicBezTo>
                    <a:pt x="5" y="5"/>
                    <a:pt x="0" y="3"/>
                    <a:pt x="0" y="0"/>
                  </a:cubicBezTo>
                </a:path>
              </a:pathLst>
            </a:custGeom>
            <a:solidFill>
              <a:srgbClr val="000000"/>
            </a:solidFill>
            <a:ln w="1588">
              <a:solidFill>
                <a:srgbClr val="1D1D1B"/>
              </a:solidFill>
              <a:miter lim="800000"/>
              <a:headEnd/>
              <a:tailEnd/>
            </a:ln>
          </p:spPr>
          <p:txBody>
            <a:bodyPr/>
            <a:lstStyle/>
            <a:p>
              <a:endParaRPr lang="en-US"/>
            </a:p>
          </p:txBody>
        </p:sp>
        <p:sp>
          <p:nvSpPr>
            <p:cNvPr id="165059" name="Freeform 64"/>
            <p:cNvSpPr>
              <a:spLocks/>
            </p:cNvSpPr>
            <p:nvPr/>
          </p:nvSpPr>
          <p:spPr bwMode="auto">
            <a:xfrm>
              <a:off x="3173413" y="2325688"/>
              <a:ext cx="14287" cy="12700"/>
            </a:xfrm>
            <a:custGeom>
              <a:avLst/>
              <a:gdLst>
                <a:gd name="T0" fmla="*/ 0 w 7"/>
                <a:gd name="T1" fmla="*/ 0 h 6"/>
                <a:gd name="T2" fmla="*/ 2147483647 w 7"/>
                <a:gd name="T3" fmla="*/ 2147483647 h 6"/>
                <a:gd name="T4" fmla="*/ 2147483647 w 7"/>
                <a:gd name="T5" fmla="*/ 2147483647 h 6"/>
                <a:gd name="T6" fmla="*/ 0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0"/>
                  </a:moveTo>
                  <a:cubicBezTo>
                    <a:pt x="0" y="1"/>
                    <a:pt x="0" y="3"/>
                    <a:pt x="2" y="5"/>
                  </a:cubicBezTo>
                  <a:cubicBezTo>
                    <a:pt x="4" y="6"/>
                    <a:pt x="6" y="5"/>
                    <a:pt x="7" y="4"/>
                  </a:cubicBezTo>
                  <a:cubicBezTo>
                    <a:pt x="5" y="5"/>
                    <a:pt x="0" y="3"/>
                    <a:pt x="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60" name="Freeform 65"/>
            <p:cNvSpPr>
              <a:spLocks/>
            </p:cNvSpPr>
            <p:nvPr/>
          </p:nvSpPr>
          <p:spPr bwMode="auto">
            <a:xfrm>
              <a:off x="3089275" y="2274888"/>
              <a:ext cx="11112" cy="14288"/>
            </a:xfrm>
            <a:custGeom>
              <a:avLst/>
              <a:gdLst>
                <a:gd name="T0" fmla="*/ 0 w 5"/>
                <a:gd name="T1" fmla="*/ 2147483647 h 7"/>
                <a:gd name="T2" fmla="*/ 2147483647 w 5"/>
                <a:gd name="T3" fmla="*/ 2147483647 h 7"/>
                <a:gd name="T4" fmla="*/ 2147483647 w 5"/>
                <a:gd name="T5" fmla="*/ 2147483647 h 7"/>
                <a:gd name="T6" fmla="*/ 0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6"/>
                  </a:moveTo>
                  <a:cubicBezTo>
                    <a:pt x="1" y="7"/>
                    <a:pt x="4" y="6"/>
                    <a:pt x="4" y="3"/>
                  </a:cubicBezTo>
                  <a:cubicBezTo>
                    <a:pt x="5" y="0"/>
                    <a:pt x="1" y="0"/>
                    <a:pt x="1" y="1"/>
                  </a:cubicBezTo>
                  <a:cubicBezTo>
                    <a:pt x="4" y="0"/>
                    <a:pt x="3" y="6"/>
                    <a:pt x="0" y="6"/>
                  </a:cubicBezTo>
                </a:path>
              </a:pathLst>
            </a:custGeom>
            <a:solidFill>
              <a:srgbClr val="000000"/>
            </a:solidFill>
            <a:ln w="1588">
              <a:solidFill>
                <a:srgbClr val="1D1D1B"/>
              </a:solidFill>
              <a:miter lim="800000"/>
              <a:headEnd/>
              <a:tailEnd/>
            </a:ln>
          </p:spPr>
          <p:txBody>
            <a:bodyPr/>
            <a:lstStyle/>
            <a:p>
              <a:endParaRPr lang="en-US"/>
            </a:p>
          </p:txBody>
        </p:sp>
        <p:sp>
          <p:nvSpPr>
            <p:cNvPr id="165061" name="Freeform 66"/>
            <p:cNvSpPr>
              <a:spLocks/>
            </p:cNvSpPr>
            <p:nvPr/>
          </p:nvSpPr>
          <p:spPr bwMode="auto">
            <a:xfrm>
              <a:off x="3089275" y="2274888"/>
              <a:ext cx="11112" cy="14288"/>
            </a:xfrm>
            <a:custGeom>
              <a:avLst/>
              <a:gdLst>
                <a:gd name="T0" fmla="*/ 0 w 5"/>
                <a:gd name="T1" fmla="*/ 2147483647 h 7"/>
                <a:gd name="T2" fmla="*/ 2147483647 w 5"/>
                <a:gd name="T3" fmla="*/ 2147483647 h 7"/>
                <a:gd name="T4" fmla="*/ 2147483647 w 5"/>
                <a:gd name="T5" fmla="*/ 2147483647 h 7"/>
                <a:gd name="T6" fmla="*/ 0 w 5"/>
                <a:gd name="T7" fmla="*/ 214748364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0" y="6"/>
                  </a:moveTo>
                  <a:cubicBezTo>
                    <a:pt x="1" y="7"/>
                    <a:pt x="4" y="6"/>
                    <a:pt x="4" y="3"/>
                  </a:cubicBezTo>
                  <a:cubicBezTo>
                    <a:pt x="5" y="0"/>
                    <a:pt x="1" y="0"/>
                    <a:pt x="1" y="1"/>
                  </a:cubicBezTo>
                  <a:cubicBezTo>
                    <a:pt x="4" y="0"/>
                    <a:pt x="3" y="6"/>
                    <a:pt x="0" y="6"/>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62" name="Freeform 67"/>
            <p:cNvSpPr>
              <a:spLocks/>
            </p:cNvSpPr>
            <p:nvPr/>
          </p:nvSpPr>
          <p:spPr bwMode="auto">
            <a:xfrm>
              <a:off x="3057525" y="2328863"/>
              <a:ext cx="9525" cy="17463"/>
            </a:xfrm>
            <a:custGeom>
              <a:avLst/>
              <a:gdLst>
                <a:gd name="T0" fmla="*/ 0 w 4"/>
                <a:gd name="T1" fmla="*/ 2147483647 h 8"/>
                <a:gd name="T2" fmla="*/ 2147483647 w 4"/>
                <a:gd name="T3" fmla="*/ 2147483647 h 8"/>
                <a:gd name="T4" fmla="*/ 0 w 4"/>
                <a:gd name="T5" fmla="*/ 0 h 8"/>
                <a:gd name="T6" fmla="*/ 0 w 4"/>
                <a:gd name="T7" fmla="*/ 2147483647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8"/>
                  </a:moveTo>
                  <a:cubicBezTo>
                    <a:pt x="1" y="8"/>
                    <a:pt x="4" y="6"/>
                    <a:pt x="3" y="4"/>
                  </a:cubicBezTo>
                  <a:cubicBezTo>
                    <a:pt x="2" y="1"/>
                    <a:pt x="0" y="0"/>
                    <a:pt x="0" y="0"/>
                  </a:cubicBezTo>
                  <a:cubicBezTo>
                    <a:pt x="1" y="1"/>
                    <a:pt x="3" y="7"/>
                    <a:pt x="0" y="8"/>
                  </a:cubicBezTo>
                </a:path>
              </a:pathLst>
            </a:custGeom>
            <a:solidFill>
              <a:srgbClr val="000000"/>
            </a:solidFill>
            <a:ln w="1588">
              <a:solidFill>
                <a:srgbClr val="1D1D1B"/>
              </a:solidFill>
              <a:miter lim="800000"/>
              <a:headEnd/>
              <a:tailEnd/>
            </a:ln>
          </p:spPr>
          <p:txBody>
            <a:bodyPr/>
            <a:lstStyle/>
            <a:p>
              <a:endParaRPr lang="en-US"/>
            </a:p>
          </p:txBody>
        </p:sp>
        <p:sp>
          <p:nvSpPr>
            <p:cNvPr id="165063" name="Freeform 68"/>
            <p:cNvSpPr>
              <a:spLocks/>
            </p:cNvSpPr>
            <p:nvPr/>
          </p:nvSpPr>
          <p:spPr bwMode="auto">
            <a:xfrm>
              <a:off x="3057525" y="2328863"/>
              <a:ext cx="9525" cy="17463"/>
            </a:xfrm>
            <a:custGeom>
              <a:avLst/>
              <a:gdLst>
                <a:gd name="T0" fmla="*/ 0 w 4"/>
                <a:gd name="T1" fmla="*/ 2147483647 h 8"/>
                <a:gd name="T2" fmla="*/ 2147483647 w 4"/>
                <a:gd name="T3" fmla="*/ 2147483647 h 8"/>
                <a:gd name="T4" fmla="*/ 0 w 4"/>
                <a:gd name="T5" fmla="*/ 0 h 8"/>
                <a:gd name="T6" fmla="*/ 0 w 4"/>
                <a:gd name="T7" fmla="*/ 2147483647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0" y="8"/>
                  </a:moveTo>
                  <a:cubicBezTo>
                    <a:pt x="1" y="8"/>
                    <a:pt x="4" y="6"/>
                    <a:pt x="3" y="4"/>
                  </a:cubicBezTo>
                  <a:cubicBezTo>
                    <a:pt x="2" y="1"/>
                    <a:pt x="0" y="0"/>
                    <a:pt x="0" y="0"/>
                  </a:cubicBezTo>
                  <a:cubicBezTo>
                    <a:pt x="1" y="1"/>
                    <a:pt x="3" y="7"/>
                    <a:pt x="0" y="8"/>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64" name="Freeform 69"/>
            <p:cNvSpPr>
              <a:spLocks/>
            </p:cNvSpPr>
            <p:nvPr/>
          </p:nvSpPr>
          <p:spPr bwMode="auto">
            <a:xfrm>
              <a:off x="3044825" y="2332038"/>
              <a:ext cx="150812" cy="103188"/>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0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2147483647 h 49"/>
                <a:gd name="T46" fmla="*/ 2147483647 w 71"/>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49"/>
                <a:gd name="T74" fmla="*/ 71 w 71"/>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49">
                  <a:moveTo>
                    <a:pt x="10" y="30"/>
                  </a:moveTo>
                  <a:cubicBezTo>
                    <a:pt x="17" y="31"/>
                    <a:pt x="27" y="28"/>
                    <a:pt x="36" y="27"/>
                  </a:cubicBezTo>
                  <a:cubicBezTo>
                    <a:pt x="42" y="27"/>
                    <a:pt x="47" y="26"/>
                    <a:pt x="52" y="25"/>
                  </a:cubicBezTo>
                  <a:cubicBezTo>
                    <a:pt x="52" y="31"/>
                    <a:pt x="60" y="44"/>
                    <a:pt x="63" y="49"/>
                  </a:cubicBezTo>
                  <a:cubicBezTo>
                    <a:pt x="61" y="44"/>
                    <a:pt x="54" y="30"/>
                    <a:pt x="52" y="25"/>
                  </a:cubicBezTo>
                  <a:cubicBezTo>
                    <a:pt x="54" y="25"/>
                    <a:pt x="55" y="25"/>
                    <a:pt x="56" y="25"/>
                  </a:cubicBezTo>
                  <a:cubicBezTo>
                    <a:pt x="62" y="25"/>
                    <a:pt x="68" y="27"/>
                    <a:pt x="71" y="24"/>
                  </a:cubicBezTo>
                  <a:cubicBezTo>
                    <a:pt x="68" y="26"/>
                    <a:pt x="63" y="24"/>
                    <a:pt x="56" y="24"/>
                  </a:cubicBezTo>
                  <a:cubicBezTo>
                    <a:pt x="50" y="23"/>
                    <a:pt x="43" y="24"/>
                    <a:pt x="36" y="25"/>
                  </a:cubicBezTo>
                  <a:cubicBezTo>
                    <a:pt x="27" y="26"/>
                    <a:pt x="17" y="28"/>
                    <a:pt x="11" y="29"/>
                  </a:cubicBezTo>
                  <a:cubicBezTo>
                    <a:pt x="12" y="27"/>
                    <a:pt x="11" y="24"/>
                    <a:pt x="10" y="24"/>
                  </a:cubicBezTo>
                  <a:cubicBezTo>
                    <a:pt x="17" y="22"/>
                    <a:pt x="27" y="22"/>
                    <a:pt x="28" y="17"/>
                  </a:cubicBezTo>
                  <a:cubicBezTo>
                    <a:pt x="34" y="19"/>
                    <a:pt x="39" y="20"/>
                    <a:pt x="43" y="21"/>
                  </a:cubicBezTo>
                  <a:cubicBezTo>
                    <a:pt x="38" y="19"/>
                    <a:pt x="28" y="16"/>
                    <a:pt x="19" y="13"/>
                  </a:cubicBezTo>
                  <a:cubicBezTo>
                    <a:pt x="10" y="10"/>
                    <a:pt x="0" y="5"/>
                    <a:pt x="3" y="0"/>
                  </a:cubicBezTo>
                  <a:cubicBezTo>
                    <a:pt x="0" y="6"/>
                    <a:pt x="10" y="12"/>
                    <a:pt x="19" y="14"/>
                  </a:cubicBezTo>
                  <a:cubicBezTo>
                    <a:pt x="22" y="15"/>
                    <a:pt x="25" y="16"/>
                    <a:pt x="28" y="17"/>
                  </a:cubicBezTo>
                  <a:cubicBezTo>
                    <a:pt x="26" y="22"/>
                    <a:pt x="8" y="21"/>
                    <a:pt x="5" y="27"/>
                  </a:cubicBezTo>
                  <a:cubicBezTo>
                    <a:pt x="5" y="26"/>
                    <a:pt x="7" y="25"/>
                    <a:pt x="10" y="24"/>
                  </a:cubicBezTo>
                  <a:cubicBezTo>
                    <a:pt x="10" y="25"/>
                    <a:pt x="11" y="27"/>
                    <a:pt x="10" y="29"/>
                  </a:cubicBezTo>
                  <a:cubicBezTo>
                    <a:pt x="8" y="29"/>
                    <a:pt x="6" y="29"/>
                    <a:pt x="4" y="28"/>
                  </a:cubicBezTo>
                  <a:cubicBezTo>
                    <a:pt x="6" y="29"/>
                    <a:pt x="7" y="30"/>
                    <a:pt x="10" y="30"/>
                  </a:cubicBezTo>
                  <a:cubicBezTo>
                    <a:pt x="10" y="30"/>
                    <a:pt x="10" y="30"/>
                    <a:pt x="9" y="30"/>
                  </a:cubicBezTo>
                  <a:cubicBezTo>
                    <a:pt x="10" y="30"/>
                    <a:pt x="10" y="30"/>
                    <a:pt x="10" y="30"/>
                  </a:cubicBezTo>
                </a:path>
              </a:pathLst>
            </a:custGeom>
            <a:solidFill>
              <a:srgbClr val="000000"/>
            </a:solidFill>
            <a:ln w="1588">
              <a:solidFill>
                <a:srgbClr val="1D1D1B"/>
              </a:solidFill>
              <a:miter lim="800000"/>
              <a:headEnd/>
              <a:tailEnd/>
            </a:ln>
          </p:spPr>
          <p:txBody>
            <a:bodyPr/>
            <a:lstStyle/>
            <a:p>
              <a:endParaRPr lang="en-US"/>
            </a:p>
          </p:txBody>
        </p:sp>
        <p:sp>
          <p:nvSpPr>
            <p:cNvPr id="165065" name="Freeform 70"/>
            <p:cNvSpPr>
              <a:spLocks/>
            </p:cNvSpPr>
            <p:nvPr/>
          </p:nvSpPr>
          <p:spPr bwMode="auto">
            <a:xfrm>
              <a:off x="3044825" y="2332038"/>
              <a:ext cx="150812" cy="103188"/>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0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2147483647 h 49"/>
                <a:gd name="T46" fmla="*/ 2147483647 w 71"/>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49"/>
                <a:gd name="T74" fmla="*/ 71 w 71"/>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49">
                  <a:moveTo>
                    <a:pt x="10" y="30"/>
                  </a:moveTo>
                  <a:cubicBezTo>
                    <a:pt x="17" y="31"/>
                    <a:pt x="27" y="28"/>
                    <a:pt x="36" y="27"/>
                  </a:cubicBezTo>
                  <a:cubicBezTo>
                    <a:pt x="42" y="27"/>
                    <a:pt x="47" y="26"/>
                    <a:pt x="52" y="25"/>
                  </a:cubicBezTo>
                  <a:cubicBezTo>
                    <a:pt x="52" y="31"/>
                    <a:pt x="60" y="44"/>
                    <a:pt x="63" y="49"/>
                  </a:cubicBezTo>
                  <a:cubicBezTo>
                    <a:pt x="61" y="44"/>
                    <a:pt x="54" y="30"/>
                    <a:pt x="52" y="25"/>
                  </a:cubicBezTo>
                  <a:cubicBezTo>
                    <a:pt x="54" y="25"/>
                    <a:pt x="55" y="25"/>
                    <a:pt x="56" y="25"/>
                  </a:cubicBezTo>
                  <a:cubicBezTo>
                    <a:pt x="62" y="25"/>
                    <a:pt x="68" y="27"/>
                    <a:pt x="71" y="24"/>
                  </a:cubicBezTo>
                  <a:cubicBezTo>
                    <a:pt x="68" y="26"/>
                    <a:pt x="63" y="24"/>
                    <a:pt x="56" y="24"/>
                  </a:cubicBezTo>
                  <a:cubicBezTo>
                    <a:pt x="50" y="23"/>
                    <a:pt x="43" y="24"/>
                    <a:pt x="36" y="25"/>
                  </a:cubicBezTo>
                  <a:cubicBezTo>
                    <a:pt x="27" y="26"/>
                    <a:pt x="17" y="28"/>
                    <a:pt x="11" y="29"/>
                  </a:cubicBezTo>
                  <a:cubicBezTo>
                    <a:pt x="12" y="27"/>
                    <a:pt x="11" y="24"/>
                    <a:pt x="10" y="24"/>
                  </a:cubicBezTo>
                  <a:cubicBezTo>
                    <a:pt x="17" y="22"/>
                    <a:pt x="27" y="22"/>
                    <a:pt x="28" y="17"/>
                  </a:cubicBezTo>
                  <a:cubicBezTo>
                    <a:pt x="34" y="19"/>
                    <a:pt x="39" y="20"/>
                    <a:pt x="43" y="21"/>
                  </a:cubicBezTo>
                  <a:cubicBezTo>
                    <a:pt x="38" y="19"/>
                    <a:pt x="28" y="16"/>
                    <a:pt x="19" y="13"/>
                  </a:cubicBezTo>
                  <a:cubicBezTo>
                    <a:pt x="10" y="10"/>
                    <a:pt x="0" y="5"/>
                    <a:pt x="3" y="0"/>
                  </a:cubicBezTo>
                  <a:cubicBezTo>
                    <a:pt x="0" y="6"/>
                    <a:pt x="10" y="12"/>
                    <a:pt x="19" y="14"/>
                  </a:cubicBezTo>
                  <a:cubicBezTo>
                    <a:pt x="22" y="15"/>
                    <a:pt x="25" y="16"/>
                    <a:pt x="28" y="17"/>
                  </a:cubicBezTo>
                  <a:cubicBezTo>
                    <a:pt x="26" y="22"/>
                    <a:pt x="8" y="21"/>
                    <a:pt x="5" y="27"/>
                  </a:cubicBezTo>
                  <a:cubicBezTo>
                    <a:pt x="5" y="26"/>
                    <a:pt x="7" y="25"/>
                    <a:pt x="10" y="24"/>
                  </a:cubicBezTo>
                  <a:cubicBezTo>
                    <a:pt x="10" y="25"/>
                    <a:pt x="11" y="27"/>
                    <a:pt x="10" y="29"/>
                  </a:cubicBezTo>
                  <a:cubicBezTo>
                    <a:pt x="8" y="29"/>
                    <a:pt x="6" y="29"/>
                    <a:pt x="4" y="28"/>
                  </a:cubicBezTo>
                  <a:cubicBezTo>
                    <a:pt x="6" y="29"/>
                    <a:pt x="7" y="30"/>
                    <a:pt x="10" y="30"/>
                  </a:cubicBezTo>
                  <a:cubicBezTo>
                    <a:pt x="10" y="30"/>
                    <a:pt x="10" y="30"/>
                    <a:pt x="9" y="30"/>
                  </a:cubicBezTo>
                  <a:cubicBezTo>
                    <a:pt x="10" y="30"/>
                    <a:pt x="10" y="30"/>
                    <a:pt x="10" y="3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66" name="Freeform 71"/>
            <p:cNvSpPr>
              <a:spLocks/>
            </p:cNvSpPr>
            <p:nvPr/>
          </p:nvSpPr>
          <p:spPr bwMode="auto">
            <a:xfrm>
              <a:off x="3022600" y="2297113"/>
              <a:ext cx="41275" cy="44450"/>
            </a:xfrm>
            <a:custGeom>
              <a:avLst/>
              <a:gdLst>
                <a:gd name="T0" fmla="*/ 2147483647 w 20"/>
                <a:gd name="T1" fmla="*/ 0 h 21"/>
                <a:gd name="T2" fmla="*/ 0 w 20"/>
                <a:gd name="T3" fmla="*/ 2147483647 h 21"/>
                <a:gd name="T4" fmla="*/ 2147483647 w 20"/>
                <a:gd name="T5" fmla="*/ 0 h 21"/>
                <a:gd name="T6" fmla="*/ 0 60000 65536"/>
                <a:gd name="T7" fmla="*/ 0 60000 65536"/>
                <a:gd name="T8" fmla="*/ 0 60000 65536"/>
                <a:gd name="T9" fmla="*/ 0 w 20"/>
                <a:gd name="T10" fmla="*/ 0 h 21"/>
                <a:gd name="T11" fmla="*/ 20 w 20"/>
                <a:gd name="T12" fmla="*/ 21 h 21"/>
              </a:gdLst>
              <a:ahLst/>
              <a:cxnLst>
                <a:cxn ang="T6">
                  <a:pos x="T0" y="T1"/>
                </a:cxn>
                <a:cxn ang="T7">
                  <a:pos x="T2" y="T3"/>
                </a:cxn>
                <a:cxn ang="T8">
                  <a:pos x="T4" y="T5"/>
                </a:cxn>
              </a:cxnLst>
              <a:rect l="T9" t="T10" r="T11" b="T12"/>
              <a:pathLst>
                <a:path w="20" h="21">
                  <a:moveTo>
                    <a:pt x="20" y="0"/>
                  </a:moveTo>
                  <a:cubicBezTo>
                    <a:pt x="18" y="5"/>
                    <a:pt x="7" y="19"/>
                    <a:pt x="0" y="20"/>
                  </a:cubicBezTo>
                  <a:cubicBezTo>
                    <a:pt x="8" y="21"/>
                    <a:pt x="20" y="5"/>
                    <a:pt x="20" y="0"/>
                  </a:cubicBezTo>
                </a:path>
              </a:pathLst>
            </a:custGeom>
            <a:solidFill>
              <a:srgbClr val="000000"/>
            </a:solidFill>
            <a:ln w="1588">
              <a:solidFill>
                <a:srgbClr val="1D1D1B"/>
              </a:solidFill>
              <a:miter lim="800000"/>
              <a:headEnd/>
              <a:tailEnd/>
            </a:ln>
          </p:spPr>
          <p:txBody>
            <a:bodyPr/>
            <a:lstStyle/>
            <a:p>
              <a:endParaRPr lang="en-US"/>
            </a:p>
          </p:txBody>
        </p:sp>
        <p:sp>
          <p:nvSpPr>
            <p:cNvPr id="165067" name="Freeform 72"/>
            <p:cNvSpPr>
              <a:spLocks/>
            </p:cNvSpPr>
            <p:nvPr/>
          </p:nvSpPr>
          <p:spPr bwMode="auto">
            <a:xfrm>
              <a:off x="3022600" y="2297113"/>
              <a:ext cx="41275" cy="44450"/>
            </a:xfrm>
            <a:custGeom>
              <a:avLst/>
              <a:gdLst>
                <a:gd name="T0" fmla="*/ 2147483647 w 20"/>
                <a:gd name="T1" fmla="*/ 0 h 21"/>
                <a:gd name="T2" fmla="*/ 0 w 20"/>
                <a:gd name="T3" fmla="*/ 2147483647 h 21"/>
                <a:gd name="T4" fmla="*/ 2147483647 w 20"/>
                <a:gd name="T5" fmla="*/ 0 h 21"/>
                <a:gd name="T6" fmla="*/ 0 60000 65536"/>
                <a:gd name="T7" fmla="*/ 0 60000 65536"/>
                <a:gd name="T8" fmla="*/ 0 60000 65536"/>
                <a:gd name="T9" fmla="*/ 0 w 20"/>
                <a:gd name="T10" fmla="*/ 0 h 21"/>
                <a:gd name="T11" fmla="*/ 20 w 20"/>
                <a:gd name="T12" fmla="*/ 21 h 21"/>
              </a:gdLst>
              <a:ahLst/>
              <a:cxnLst>
                <a:cxn ang="T6">
                  <a:pos x="T0" y="T1"/>
                </a:cxn>
                <a:cxn ang="T7">
                  <a:pos x="T2" y="T3"/>
                </a:cxn>
                <a:cxn ang="T8">
                  <a:pos x="T4" y="T5"/>
                </a:cxn>
              </a:cxnLst>
              <a:rect l="T9" t="T10" r="T11" b="T12"/>
              <a:pathLst>
                <a:path w="20" h="21">
                  <a:moveTo>
                    <a:pt x="20" y="0"/>
                  </a:moveTo>
                  <a:cubicBezTo>
                    <a:pt x="18" y="5"/>
                    <a:pt x="7" y="19"/>
                    <a:pt x="0" y="20"/>
                  </a:cubicBezTo>
                  <a:cubicBezTo>
                    <a:pt x="8" y="21"/>
                    <a:pt x="20" y="5"/>
                    <a:pt x="20" y="0"/>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68" name="Freeform 73"/>
            <p:cNvSpPr>
              <a:spLocks/>
            </p:cNvSpPr>
            <p:nvPr/>
          </p:nvSpPr>
          <p:spPr bwMode="auto">
            <a:xfrm>
              <a:off x="2816225" y="2332038"/>
              <a:ext cx="49212" cy="34925"/>
            </a:xfrm>
            <a:custGeom>
              <a:avLst/>
              <a:gdLst>
                <a:gd name="T0" fmla="*/ 0 w 23"/>
                <a:gd name="T1" fmla="*/ 2147483647 h 17"/>
                <a:gd name="T2" fmla="*/ 2147483647 w 23"/>
                <a:gd name="T3" fmla="*/ 2147483647 h 17"/>
                <a:gd name="T4" fmla="*/ 0 w 23"/>
                <a:gd name="T5" fmla="*/ 2147483647 h 17"/>
                <a:gd name="T6" fmla="*/ 0 60000 65536"/>
                <a:gd name="T7" fmla="*/ 0 60000 65536"/>
                <a:gd name="T8" fmla="*/ 0 60000 65536"/>
                <a:gd name="T9" fmla="*/ 0 w 23"/>
                <a:gd name="T10" fmla="*/ 0 h 17"/>
                <a:gd name="T11" fmla="*/ 23 w 23"/>
                <a:gd name="T12" fmla="*/ 17 h 17"/>
              </a:gdLst>
              <a:ahLst/>
              <a:cxnLst>
                <a:cxn ang="T6">
                  <a:pos x="T0" y="T1"/>
                </a:cxn>
                <a:cxn ang="T7">
                  <a:pos x="T2" y="T3"/>
                </a:cxn>
                <a:cxn ang="T8">
                  <a:pos x="T4" y="T5"/>
                </a:cxn>
              </a:cxnLst>
              <a:rect l="T9" t="T10" r="T11" b="T12"/>
              <a:pathLst>
                <a:path w="23" h="17">
                  <a:moveTo>
                    <a:pt x="0" y="17"/>
                  </a:moveTo>
                  <a:cubicBezTo>
                    <a:pt x="3" y="11"/>
                    <a:pt x="19" y="3"/>
                    <a:pt x="23" y="1"/>
                  </a:cubicBezTo>
                  <a:cubicBezTo>
                    <a:pt x="18" y="0"/>
                    <a:pt x="1" y="9"/>
                    <a:pt x="0" y="17"/>
                  </a:cubicBezTo>
                </a:path>
              </a:pathLst>
            </a:custGeom>
            <a:solidFill>
              <a:srgbClr val="000000"/>
            </a:solidFill>
            <a:ln w="1588">
              <a:solidFill>
                <a:srgbClr val="1D1D1B"/>
              </a:solidFill>
              <a:miter lim="800000"/>
              <a:headEnd/>
              <a:tailEnd/>
            </a:ln>
          </p:spPr>
          <p:txBody>
            <a:bodyPr/>
            <a:lstStyle/>
            <a:p>
              <a:endParaRPr lang="en-US"/>
            </a:p>
          </p:txBody>
        </p:sp>
        <p:sp>
          <p:nvSpPr>
            <p:cNvPr id="165069" name="Freeform 74"/>
            <p:cNvSpPr>
              <a:spLocks/>
            </p:cNvSpPr>
            <p:nvPr/>
          </p:nvSpPr>
          <p:spPr bwMode="auto">
            <a:xfrm>
              <a:off x="2816225" y="2332038"/>
              <a:ext cx="49212" cy="34925"/>
            </a:xfrm>
            <a:custGeom>
              <a:avLst/>
              <a:gdLst>
                <a:gd name="T0" fmla="*/ 0 w 23"/>
                <a:gd name="T1" fmla="*/ 2147483647 h 17"/>
                <a:gd name="T2" fmla="*/ 2147483647 w 23"/>
                <a:gd name="T3" fmla="*/ 2147483647 h 17"/>
                <a:gd name="T4" fmla="*/ 0 w 23"/>
                <a:gd name="T5" fmla="*/ 2147483647 h 17"/>
                <a:gd name="T6" fmla="*/ 0 60000 65536"/>
                <a:gd name="T7" fmla="*/ 0 60000 65536"/>
                <a:gd name="T8" fmla="*/ 0 60000 65536"/>
                <a:gd name="T9" fmla="*/ 0 w 23"/>
                <a:gd name="T10" fmla="*/ 0 h 17"/>
                <a:gd name="T11" fmla="*/ 23 w 23"/>
                <a:gd name="T12" fmla="*/ 17 h 17"/>
              </a:gdLst>
              <a:ahLst/>
              <a:cxnLst>
                <a:cxn ang="T6">
                  <a:pos x="T0" y="T1"/>
                </a:cxn>
                <a:cxn ang="T7">
                  <a:pos x="T2" y="T3"/>
                </a:cxn>
                <a:cxn ang="T8">
                  <a:pos x="T4" y="T5"/>
                </a:cxn>
              </a:cxnLst>
              <a:rect l="T9" t="T10" r="T11" b="T12"/>
              <a:pathLst>
                <a:path w="23" h="17">
                  <a:moveTo>
                    <a:pt x="0" y="17"/>
                  </a:moveTo>
                  <a:cubicBezTo>
                    <a:pt x="3" y="11"/>
                    <a:pt x="19" y="3"/>
                    <a:pt x="23" y="1"/>
                  </a:cubicBezTo>
                  <a:cubicBezTo>
                    <a:pt x="18" y="0"/>
                    <a:pt x="1" y="9"/>
                    <a:pt x="0" y="17"/>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70" name="Freeform 75"/>
            <p:cNvSpPr>
              <a:spLocks/>
            </p:cNvSpPr>
            <p:nvPr/>
          </p:nvSpPr>
          <p:spPr bwMode="auto">
            <a:xfrm>
              <a:off x="2776538" y="2306638"/>
              <a:ext cx="14287" cy="103188"/>
            </a:xfrm>
            <a:custGeom>
              <a:avLst/>
              <a:gdLst>
                <a:gd name="T0" fmla="*/ 2147483647 w 7"/>
                <a:gd name="T1" fmla="*/ 2147483647 h 49"/>
                <a:gd name="T2" fmla="*/ 2147483647 w 7"/>
                <a:gd name="T3" fmla="*/ 0 h 49"/>
                <a:gd name="T4" fmla="*/ 2147483647 w 7"/>
                <a:gd name="T5" fmla="*/ 2147483647 h 49"/>
                <a:gd name="T6" fmla="*/ 2147483647 w 7"/>
                <a:gd name="T7" fmla="*/ 2147483647 h 49"/>
                <a:gd name="T8" fmla="*/ 2147483647 w 7"/>
                <a:gd name="T9" fmla="*/ 2147483647 h 49"/>
                <a:gd name="T10" fmla="*/ 0 60000 65536"/>
                <a:gd name="T11" fmla="*/ 0 60000 65536"/>
                <a:gd name="T12" fmla="*/ 0 60000 65536"/>
                <a:gd name="T13" fmla="*/ 0 60000 65536"/>
                <a:gd name="T14" fmla="*/ 0 60000 65536"/>
                <a:gd name="T15" fmla="*/ 0 w 7"/>
                <a:gd name="T16" fmla="*/ 0 h 49"/>
                <a:gd name="T17" fmla="*/ 7 w 7"/>
                <a:gd name="T18" fmla="*/ 49 h 49"/>
              </a:gdLst>
              <a:ahLst/>
              <a:cxnLst>
                <a:cxn ang="T10">
                  <a:pos x="T0" y="T1"/>
                </a:cxn>
                <a:cxn ang="T11">
                  <a:pos x="T2" y="T3"/>
                </a:cxn>
                <a:cxn ang="T12">
                  <a:pos x="T4" y="T5"/>
                </a:cxn>
                <a:cxn ang="T13">
                  <a:pos x="T6" y="T7"/>
                </a:cxn>
                <a:cxn ang="T14">
                  <a:pos x="T8" y="T9"/>
                </a:cxn>
              </a:cxnLst>
              <a:rect l="T15" t="T16" r="T17" b="T18"/>
              <a:pathLst>
                <a:path w="7" h="49">
                  <a:moveTo>
                    <a:pt x="6" y="24"/>
                  </a:moveTo>
                  <a:cubicBezTo>
                    <a:pt x="6" y="14"/>
                    <a:pt x="6" y="4"/>
                    <a:pt x="6" y="0"/>
                  </a:cubicBezTo>
                  <a:cubicBezTo>
                    <a:pt x="4" y="4"/>
                    <a:pt x="4" y="14"/>
                    <a:pt x="4" y="24"/>
                  </a:cubicBezTo>
                  <a:cubicBezTo>
                    <a:pt x="3" y="33"/>
                    <a:pt x="0" y="46"/>
                    <a:pt x="7" y="49"/>
                  </a:cubicBezTo>
                  <a:cubicBezTo>
                    <a:pt x="1" y="46"/>
                    <a:pt x="5" y="34"/>
                    <a:pt x="6" y="24"/>
                  </a:cubicBezTo>
                </a:path>
              </a:pathLst>
            </a:custGeom>
            <a:solidFill>
              <a:srgbClr val="000000"/>
            </a:solidFill>
            <a:ln w="1588">
              <a:solidFill>
                <a:srgbClr val="1D1D1B"/>
              </a:solidFill>
              <a:miter lim="800000"/>
              <a:headEnd/>
              <a:tailEnd/>
            </a:ln>
          </p:spPr>
          <p:txBody>
            <a:bodyPr/>
            <a:lstStyle/>
            <a:p>
              <a:endParaRPr lang="en-US"/>
            </a:p>
          </p:txBody>
        </p:sp>
        <p:sp>
          <p:nvSpPr>
            <p:cNvPr id="165071" name="Freeform 76"/>
            <p:cNvSpPr>
              <a:spLocks/>
            </p:cNvSpPr>
            <p:nvPr/>
          </p:nvSpPr>
          <p:spPr bwMode="auto">
            <a:xfrm>
              <a:off x="2776538" y="2306638"/>
              <a:ext cx="14287" cy="103188"/>
            </a:xfrm>
            <a:custGeom>
              <a:avLst/>
              <a:gdLst>
                <a:gd name="T0" fmla="*/ 2147483647 w 7"/>
                <a:gd name="T1" fmla="*/ 2147483647 h 49"/>
                <a:gd name="T2" fmla="*/ 2147483647 w 7"/>
                <a:gd name="T3" fmla="*/ 0 h 49"/>
                <a:gd name="T4" fmla="*/ 2147483647 w 7"/>
                <a:gd name="T5" fmla="*/ 2147483647 h 49"/>
                <a:gd name="T6" fmla="*/ 2147483647 w 7"/>
                <a:gd name="T7" fmla="*/ 2147483647 h 49"/>
                <a:gd name="T8" fmla="*/ 2147483647 w 7"/>
                <a:gd name="T9" fmla="*/ 2147483647 h 49"/>
                <a:gd name="T10" fmla="*/ 0 60000 65536"/>
                <a:gd name="T11" fmla="*/ 0 60000 65536"/>
                <a:gd name="T12" fmla="*/ 0 60000 65536"/>
                <a:gd name="T13" fmla="*/ 0 60000 65536"/>
                <a:gd name="T14" fmla="*/ 0 60000 65536"/>
                <a:gd name="T15" fmla="*/ 0 w 7"/>
                <a:gd name="T16" fmla="*/ 0 h 49"/>
                <a:gd name="T17" fmla="*/ 7 w 7"/>
                <a:gd name="T18" fmla="*/ 49 h 49"/>
              </a:gdLst>
              <a:ahLst/>
              <a:cxnLst>
                <a:cxn ang="T10">
                  <a:pos x="T0" y="T1"/>
                </a:cxn>
                <a:cxn ang="T11">
                  <a:pos x="T2" y="T3"/>
                </a:cxn>
                <a:cxn ang="T12">
                  <a:pos x="T4" y="T5"/>
                </a:cxn>
                <a:cxn ang="T13">
                  <a:pos x="T6" y="T7"/>
                </a:cxn>
                <a:cxn ang="T14">
                  <a:pos x="T8" y="T9"/>
                </a:cxn>
              </a:cxnLst>
              <a:rect l="T15" t="T16" r="T17" b="T18"/>
              <a:pathLst>
                <a:path w="7" h="49">
                  <a:moveTo>
                    <a:pt x="6" y="24"/>
                  </a:moveTo>
                  <a:cubicBezTo>
                    <a:pt x="6" y="14"/>
                    <a:pt x="6" y="4"/>
                    <a:pt x="6" y="0"/>
                  </a:cubicBezTo>
                  <a:cubicBezTo>
                    <a:pt x="4" y="4"/>
                    <a:pt x="4" y="14"/>
                    <a:pt x="4" y="24"/>
                  </a:cubicBezTo>
                  <a:cubicBezTo>
                    <a:pt x="3" y="33"/>
                    <a:pt x="0" y="46"/>
                    <a:pt x="7" y="49"/>
                  </a:cubicBezTo>
                  <a:cubicBezTo>
                    <a:pt x="1" y="46"/>
                    <a:pt x="5" y="34"/>
                    <a:pt x="6" y="24"/>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72" name="Freeform 77"/>
            <p:cNvSpPr>
              <a:spLocks/>
            </p:cNvSpPr>
            <p:nvPr/>
          </p:nvSpPr>
          <p:spPr bwMode="auto">
            <a:xfrm>
              <a:off x="2792413" y="2387601"/>
              <a:ext cx="328612" cy="44450"/>
            </a:xfrm>
            <a:custGeom>
              <a:avLst/>
              <a:gdLst>
                <a:gd name="T0" fmla="*/ 2147483647 w 155"/>
                <a:gd name="T1" fmla="*/ 2147483647 h 21"/>
                <a:gd name="T2" fmla="*/ 2147483647 w 155"/>
                <a:gd name="T3" fmla="*/ 2147483647 h 21"/>
                <a:gd name="T4" fmla="*/ 2147483647 w 155"/>
                <a:gd name="T5" fmla="*/ 2147483647 h 21"/>
                <a:gd name="T6" fmla="*/ 2147483647 w 155"/>
                <a:gd name="T7" fmla="*/ 2147483647 h 21"/>
                <a:gd name="T8" fmla="*/ 2147483647 w 155"/>
                <a:gd name="T9" fmla="*/ 2147483647 h 21"/>
                <a:gd name="T10" fmla="*/ 2147483647 w 155"/>
                <a:gd name="T11" fmla="*/ 2147483647 h 21"/>
                <a:gd name="T12" fmla="*/ 2147483647 w 155"/>
                <a:gd name="T13" fmla="*/ 2147483647 h 21"/>
                <a:gd name="T14" fmla="*/ 2147483647 w 155"/>
                <a:gd name="T15" fmla="*/ 2147483647 h 21"/>
                <a:gd name="T16" fmla="*/ 0 w 155"/>
                <a:gd name="T17" fmla="*/ 2147483647 h 21"/>
                <a:gd name="T18" fmla="*/ 2147483647 w 155"/>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21"/>
                <a:gd name="T32" fmla="*/ 155 w 155"/>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21">
                  <a:moveTo>
                    <a:pt x="59" y="16"/>
                  </a:moveTo>
                  <a:cubicBezTo>
                    <a:pt x="71" y="13"/>
                    <a:pt x="84" y="10"/>
                    <a:pt x="95" y="7"/>
                  </a:cubicBezTo>
                  <a:cubicBezTo>
                    <a:pt x="96" y="12"/>
                    <a:pt x="108" y="20"/>
                    <a:pt x="122" y="19"/>
                  </a:cubicBezTo>
                  <a:cubicBezTo>
                    <a:pt x="135" y="20"/>
                    <a:pt x="148" y="16"/>
                    <a:pt x="155" y="14"/>
                  </a:cubicBezTo>
                  <a:cubicBezTo>
                    <a:pt x="148" y="16"/>
                    <a:pt x="135" y="19"/>
                    <a:pt x="122" y="18"/>
                  </a:cubicBezTo>
                  <a:cubicBezTo>
                    <a:pt x="108" y="19"/>
                    <a:pt x="97" y="12"/>
                    <a:pt x="95" y="7"/>
                  </a:cubicBezTo>
                  <a:cubicBezTo>
                    <a:pt x="106" y="4"/>
                    <a:pt x="115" y="1"/>
                    <a:pt x="123" y="1"/>
                  </a:cubicBezTo>
                  <a:cubicBezTo>
                    <a:pt x="109" y="0"/>
                    <a:pt x="83" y="8"/>
                    <a:pt x="58" y="13"/>
                  </a:cubicBezTo>
                  <a:cubicBezTo>
                    <a:pt x="33" y="19"/>
                    <a:pt x="8" y="13"/>
                    <a:pt x="0" y="8"/>
                  </a:cubicBezTo>
                  <a:cubicBezTo>
                    <a:pt x="8" y="15"/>
                    <a:pt x="34" y="21"/>
                    <a:pt x="59" y="16"/>
                  </a:cubicBezTo>
                </a:path>
              </a:pathLst>
            </a:custGeom>
            <a:solidFill>
              <a:srgbClr val="000000"/>
            </a:solidFill>
            <a:ln w="1588">
              <a:solidFill>
                <a:srgbClr val="1D1D1B"/>
              </a:solidFill>
              <a:miter lim="800000"/>
              <a:headEnd/>
              <a:tailEnd/>
            </a:ln>
          </p:spPr>
          <p:txBody>
            <a:bodyPr/>
            <a:lstStyle/>
            <a:p>
              <a:endParaRPr lang="en-US"/>
            </a:p>
          </p:txBody>
        </p:sp>
        <p:sp>
          <p:nvSpPr>
            <p:cNvPr id="165073" name="Freeform 78"/>
            <p:cNvSpPr>
              <a:spLocks/>
            </p:cNvSpPr>
            <p:nvPr/>
          </p:nvSpPr>
          <p:spPr bwMode="auto">
            <a:xfrm>
              <a:off x="2792413" y="2387601"/>
              <a:ext cx="328612" cy="44450"/>
            </a:xfrm>
            <a:custGeom>
              <a:avLst/>
              <a:gdLst>
                <a:gd name="T0" fmla="*/ 2147483647 w 155"/>
                <a:gd name="T1" fmla="*/ 2147483647 h 21"/>
                <a:gd name="T2" fmla="*/ 2147483647 w 155"/>
                <a:gd name="T3" fmla="*/ 2147483647 h 21"/>
                <a:gd name="T4" fmla="*/ 2147483647 w 155"/>
                <a:gd name="T5" fmla="*/ 2147483647 h 21"/>
                <a:gd name="T6" fmla="*/ 2147483647 w 155"/>
                <a:gd name="T7" fmla="*/ 2147483647 h 21"/>
                <a:gd name="T8" fmla="*/ 2147483647 w 155"/>
                <a:gd name="T9" fmla="*/ 2147483647 h 21"/>
                <a:gd name="T10" fmla="*/ 2147483647 w 155"/>
                <a:gd name="T11" fmla="*/ 2147483647 h 21"/>
                <a:gd name="T12" fmla="*/ 2147483647 w 155"/>
                <a:gd name="T13" fmla="*/ 2147483647 h 21"/>
                <a:gd name="T14" fmla="*/ 2147483647 w 155"/>
                <a:gd name="T15" fmla="*/ 2147483647 h 21"/>
                <a:gd name="T16" fmla="*/ 0 w 155"/>
                <a:gd name="T17" fmla="*/ 2147483647 h 21"/>
                <a:gd name="T18" fmla="*/ 2147483647 w 155"/>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21"/>
                <a:gd name="T32" fmla="*/ 155 w 155"/>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21">
                  <a:moveTo>
                    <a:pt x="59" y="16"/>
                  </a:moveTo>
                  <a:cubicBezTo>
                    <a:pt x="71" y="13"/>
                    <a:pt x="84" y="10"/>
                    <a:pt x="95" y="7"/>
                  </a:cubicBezTo>
                  <a:cubicBezTo>
                    <a:pt x="96" y="12"/>
                    <a:pt x="108" y="20"/>
                    <a:pt x="122" y="19"/>
                  </a:cubicBezTo>
                  <a:cubicBezTo>
                    <a:pt x="135" y="20"/>
                    <a:pt x="148" y="16"/>
                    <a:pt x="155" y="14"/>
                  </a:cubicBezTo>
                  <a:cubicBezTo>
                    <a:pt x="148" y="16"/>
                    <a:pt x="135" y="19"/>
                    <a:pt x="122" y="18"/>
                  </a:cubicBezTo>
                  <a:cubicBezTo>
                    <a:pt x="108" y="19"/>
                    <a:pt x="97" y="12"/>
                    <a:pt x="95" y="7"/>
                  </a:cubicBezTo>
                  <a:cubicBezTo>
                    <a:pt x="106" y="4"/>
                    <a:pt x="115" y="1"/>
                    <a:pt x="123" y="1"/>
                  </a:cubicBezTo>
                  <a:cubicBezTo>
                    <a:pt x="109" y="0"/>
                    <a:pt x="83" y="8"/>
                    <a:pt x="58" y="13"/>
                  </a:cubicBezTo>
                  <a:cubicBezTo>
                    <a:pt x="33" y="19"/>
                    <a:pt x="8" y="13"/>
                    <a:pt x="0" y="8"/>
                  </a:cubicBezTo>
                  <a:cubicBezTo>
                    <a:pt x="8" y="15"/>
                    <a:pt x="34" y="21"/>
                    <a:pt x="59" y="16"/>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74" name="Freeform 79"/>
            <p:cNvSpPr>
              <a:spLocks/>
            </p:cNvSpPr>
            <p:nvPr/>
          </p:nvSpPr>
          <p:spPr bwMode="auto">
            <a:xfrm>
              <a:off x="2879725" y="2427288"/>
              <a:ext cx="44450" cy="36513"/>
            </a:xfrm>
            <a:custGeom>
              <a:avLst/>
              <a:gdLst>
                <a:gd name="T0" fmla="*/ 2147483647 w 21"/>
                <a:gd name="T1" fmla="*/ 2147483647 h 17"/>
                <a:gd name="T2" fmla="*/ 0 w 21"/>
                <a:gd name="T3" fmla="*/ 0 h 17"/>
                <a:gd name="T4" fmla="*/ 2147483647 w 21"/>
                <a:gd name="T5" fmla="*/ 2147483647 h 17"/>
                <a:gd name="T6" fmla="*/ 2147483647 w 21"/>
                <a:gd name="T7" fmla="*/ 2147483647 h 17"/>
                <a:gd name="T8" fmla="*/ 2147483647 w 21"/>
                <a:gd name="T9" fmla="*/ 214748364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11"/>
                  </a:moveTo>
                  <a:cubicBezTo>
                    <a:pt x="2" y="8"/>
                    <a:pt x="1" y="2"/>
                    <a:pt x="0" y="0"/>
                  </a:cubicBezTo>
                  <a:cubicBezTo>
                    <a:pt x="0" y="2"/>
                    <a:pt x="1" y="8"/>
                    <a:pt x="7" y="12"/>
                  </a:cubicBezTo>
                  <a:cubicBezTo>
                    <a:pt x="12" y="16"/>
                    <a:pt x="18" y="17"/>
                    <a:pt x="21" y="17"/>
                  </a:cubicBezTo>
                  <a:cubicBezTo>
                    <a:pt x="18" y="16"/>
                    <a:pt x="12" y="15"/>
                    <a:pt x="7" y="11"/>
                  </a:cubicBezTo>
                </a:path>
              </a:pathLst>
            </a:custGeom>
            <a:solidFill>
              <a:srgbClr val="000000"/>
            </a:solidFill>
            <a:ln w="1588">
              <a:solidFill>
                <a:srgbClr val="1D1D1B"/>
              </a:solidFill>
              <a:miter lim="800000"/>
              <a:headEnd/>
              <a:tailEnd/>
            </a:ln>
          </p:spPr>
          <p:txBody>
            <a:bodyPr/>
            <a:lstStyle/>
            <a:p>
              <a:endParaRPr lang="en-US"/>
            </a:p>
          </p:txBody>
        </p:sp>
        <p:sp>
          <p:nvSpPr>
            <p:cNvPr id="165075" name="Freeform 80"/>
            <p:cNvSpPr>
              <a:spLocks/>
            </p:cNvSpPr>
            <p:nvPr/>
          </p:nvSpPr>
          <p:spPr bwMode="auto">
            <a:xfrm>
              <a:off x="2879725" y="2427288"/>
              <a:ext cx="44450" cy="36513"/>
            </a:xfrm>
            <a:custGeom>
              <a:avLst/>
              <a:gdLst>
                <a:gd name="T0" fmla="*/ 2147483647 w 21"/>
                <a:gd name="T1" fmla="*/ 2147483647 h 17"/>
                <a:gd name="T2" fmla="*/ 0 w 21"/>
                <a:gd name="T3" fmla="*/ 0 h 17"/>
                <a:gd name="T4" fmla="*/ 2147483647 w 21"/>
                <a:gd name="T5" fmla="*/ 2147483647 h 17"/>
                <a:gd name="T6" fmla="*/ 2147483647 w 21"/>
                <a:gd name="T7" fmla="*/ 2147483647 h 17"/>
                <a:gd name="T8" fmla="*/ 2147483647 w 21"/>
                <a:gd name="T9" fmla="*/ 214748364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11"/>
                  </a:moveTo>
                  <a:cubicBezTo>
                    <a:pt x="2" y="8"/>
                    <a:pt x="1" y="2"/>
                    <a:pt x="0" y="0"/>
                  </a:cubicBezTo>
                  <a:cubicBezTo>
                    <a:pt x="0" y="2"/>
                    <a:pt x="1" y="8"/>
                    <a:pt x="7" y="12"/>
                  </a:cubicBezTo>
                  <a:cubicBezTo>
                    <a:pt x="12" y="16"/>
                    <a:pt x="18" y="17"/>
                    <a:pt x="21" y="17"/>
                  </a:cubicBezTo>
                  <a:cubicBezTo>
                    <a:pt x="18" y="16"/>
                    <a:pt x="12" y="15"/>
                    <a:pt x="7" y="11"/>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76" name="Freeform 81"/>
            <p:cNvSpPr>
              <a:spLocks/>
            </p:cNvSpPr>
            <p:nvPr/>
          </p:nvSpPr>
          <p:spPr bwMode="auto">
            <a:xfrm>
              <a:off x="2936875" y="2425701"/>
              <a:ext cx="119062" cy="26988"/>
            </a:xfrm>
            <a:custGeom>
              <a:avLst/>
              <a:gdLst>
                <a:gd name="T0" fmla="*/ 2147483647 w 56"/>
                <a:gd name="T1" fmla="*/ 2147483647 h 13"/>
                <a:gd name="T2" fmla="*/ 2147483647 w 56"/>
                <a:gd name="T3" fmla="*/ 2147483647 h 13"/>
                <a:gd name="T4" fmla="*/ 0 w 56"/>
                <a:gd name="T5" fmla="*/ 2147483647 h 13"/>
                <a:gd name="T6" fmla="*/ 2147483647 w 56"/>
                <a:gd name="T7" fmla="*/ 2147483647 h 13"/>
                <a:gd name="T8" fmla="*/ 2147483647 w 56"/>
                <a:gd name="T9" fmla="*/ 2147483647 h 13"/>
                <a:gd name="T10" fmla="*/ 0 60000 65536"/>
                <a:gd name="T11" fmla="*/ 0 60000 65536"/>
                <a:gd name="T12" fmla="*/ 0 60000 65536"/>
                <a:gd name="T13" fmla="*/ 0 60000 65536"/>
                <a:gd name="T14" fmla="*/ 0 60000 65536"/>
                <a:gd name="T15" fmla="*/ 0 w 56"/>
                <a:gd name="T16" fmla="*/ 0 h 13"/>
                <a:gd name="T17" fmla="*/ 56 w 56"/>
                <a:gd name="T18" fmla="*/ 13 h 13"/>
              </a:gdLst>
              <a:ahLst/>
              <a:cxnLst>
                <a:cxn ang="T10">
                  <a:pos x="T0" y="T1"/>
                </a:cxn>
                <a:cxn ang="T11">
                  <a:pos x="T2" y="T3"/>
                </a:cxn>
                <a:cxn ang="T12">
                  <a:pos x="T4" y="T5"/>
                </a:cxn>
                <a:cxn ang="T13">
                  <a:pos x="T6" y="T7"/>
                </a:cxn>
                <a:cxn ang="T14">
                  <a:pos x="T8" y="T9"/>
                </a:cxn>
              </a:cxnLst>
              <a:rect l="T15" t="T16" r="T17" b="T18"/>
              <a:pathLst>
                <a:path w="56" h="13">
                  <a:moveTo>
                    <a:pt x="56" y="13"/>
                  </a:moveTo>
                  <a:cubicBezTo>
                    <a:pt x="51" y="12"/>
                    <a:pt x="42" y="6"/>
                    <a:pt x="30" y="3"/>
                  </a:cubicBezTo>
                  <a:cubicBezTo>
                    <a:pt x="19" y="0"/>
                    <a:pt x="7" y="2"/>
                    <a:pt x="0" y="2"/>
                  </a:cubicBezTo>
                  <a:cubicBezTo>
                    <a:pt x="6" y="2"/>
                    <a:pt x="19" y="1"/>
                    <a:pt x="30" y="4"/>
                  </a:cubicBezTo>
                  <a:cubicBezTo>
                    <a:pt x="41" y="7"/>
                    <a:pt x="51" y="13"/>
                    <a:pt x="56" y="13"/>
                  </a:cubicBezTo>
                </a:path>
              </a:pathLst>
            </a:custGeom>
            <a:solidFill>
              <a:srgbClr val="000000"/>
            </a:solidFill>
            <a:ln w="1588">
              <a:solidFill>
                <a:srgbClr val="1D1D1B"/>
              </a:solidFill>
              <a:miter lim="800000"/>
              <a:headEnd/>
              <a:tailEnd/>
            </a:ln>
          </p:spPr>
          <p:txBody>
            <a:bodyPr/>
            <a:lstStyle/>
            <a:p>
              <a:endParaRPr lang="en-US"/>
            </a:p>
          </p:txBody>
        </p:sp>
        <p:sp>
          <p:nvSpPr>
            <p:cNvPr id="165077" name="Freeform 82"/>
            <p:cNvSpPr>
              <a:spLocks/>
            </p:cNvSpPr>
            <p:nvPr/>
          </p:nvSpPr>
          <p:spPr bwMode="auto">
            <a:xfrm>
              <a:off x="2936875" y="2425701"/>
              <a:ext cx="119062" cy="26988"/>
            </a:xfrm>
            <a:custGeom>
              <a:avLst/>
              <a:gdLst>
                <a:gd name="T0" fmla="*/ 2147483647 w 56"/>
                <a:gd name="T1" fmla="*/ 2147483647 h 13"/>
                <a:gd name="T2" fmla="*/ 2147483647 w 56"/>
                <a:gd name="T3" fmla="*/ 2147483647 h 13"/>
                <a:gd name="T4" fmla="*/ 0 w 56"/>
                <a:gd name="T5" fmla="*/ 2147483647 h 13"/>
                <a:gd name="T6" fmla="*/ 2147483647 w 56"/>
                <a:gd name="T7" fmla="*/ 2147483647 h 13"/>
                <a:gd name="T8" fmla="*/ 2147483647 w 56"/>
                <a:gd name="T9" fmla="*/ 2147483647 h 13"/>
                <a:gd name="T10" fmla="*/ 0 60000 65536"/>
                <a:gd name="T11" fmla="*/ 0 60000 65536"/>
                <a:gd name="T12" fmla="*/ 0 60000 65536"/>
                <a:gd name="T13" fmla="*/ 0 60000 65536"/>
                <a:gd name="T14" fmla="*/ 0 60000 65536"/>
                <a:gd name="T15" fmla="*/ 0 w 56"/>
                <a:gd name="T16" fmla="*/ 0 h 13"/>
                <a:gd name="T17" fmla="*/ 56 w 56"/>
                <a:gd name="T18" fmla="*/ 13 h 13"/>
              </a:gdLst>
              <a:ahLst/>
              <a:cxnLst>
                <a:cxn ang="T10">
                  <a:pos x="T0" y="T1"/>
                </a:cxn>
                <a:cxn ang="T11">
                  <a:pos x="T2" y="T3"/>
                </a:cxn>
                <a:cxn ang="T12">
                  <a:pos x="T4" y="T5"/>
                </a:cxn>
                <a:cxn ang="T13">
                  <a:pos x="T6" y="T7"/>
                </a:cxn>
                <a:cxn ang="T14">
                  <a:pos x="T8" y="T9"/>
                </a:cxn>
              </a:cxnLst>
              <a:rect l="T15" t="T16" r="T17" b="T18"/>
              <a:pathLst>
                <a:path w="56" h="13">
                  <a:moveTo>
                    <a:pt x="56" y="13"/>
                  </a:moveTo>
                  <a:cubicBezTo>
                    <a:pt x="51" y="12"/>
                    <a:pt x="42" y="6"/>
                    <a:pt x="30" y="3"/>
                  </a:cubicBezTo>
                  <a:cubicBezTo>
                    <a:pt x="19" y="0"/>
                    <a:pt x="7" y="2"/>
                    <a:pt x="0" y="2"/>
                  </a:cubicBezTo>
                  <a:cubicBezTo>
                    <a:pt x="6" y="2"/>
                    <a:pt x="19" y="1"/>
                    <a:pt x="30" y="4"/>
                  </a:cubicBezTo>
                  <a:cubicBezTo>
                    <a:pt x="41" y="7"/>
                    <a:pt x="51" y="13"/>
                    <a:pt x="56" y="13"/>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78" name="Freeform 83"/>
            <p:cNvSpPr>
              <a:spLocks/>
            </p:cNvSpPr>
            <p:nvPr/>
          </p:nvSpPr>
          <p:spPr bwMode="auto">
            <a:xfrm>
              <a:off x="2994025" y="2168526"/>
              <a:ext cx="242887" cy="125413"/>
            </a:xfrm>
            <a:custGeom>
              <a:avLst/>
              <a:gdLst>
                <a:gd name="T0" fmla="*/ 0 w 114"/>
                <a:gd name="T1" fmla="*/ 2147483647 h 59"/>
                <a:gd name="T2" fmla="*/ 2147483647 w 114"/>
                <a:gd name="T3" fmla="*/ 2147483647 h 59"/>
                <a:gd name="T4" fmla="*/ 2147483647 w 114"/>
                <a:gd name="T5" fmla="*/ 2147483647 h 59"/>
                <a:gd name="T6" fmla="*/ 2147483647 w 114"/>
                <a:gd name="T7" fmla="*/ 2147483647 h 59"/>
                <a:gd name="T8" fmla="*/ 2147483647 w 114"/>
                <a:gd name="T9" fmla="*/ 0 h 59"/>
                <a:gd name="T10" fmla="*/ 2147483647 w 114"/>
                <a:gd name="T11" fmla="*/ 2147483647 h 59"/>
                <a:gd name="T12" fmla="*/ 0 w 114"/>
                <a:gd name="T13" fmla="*/ 2147483647 h 59"/>
                <a:gd name="T14" fmla="*/ 0 60000 65536"/>
                <a:gd name="T15" fmla="*/ 0 60000 65536"/>
                <a:gd name="T16" fmla="*/ 0 60000 65536"/>
                <a:gd name="T17" fmla="*/ 0 60000 65536"/>
                <a:gd name="T18" fmla="*/ 0 60000 65536"/>
                <a:gd name="T19" fmla="*/ 0 60000 65536"/>
                <a:gd name="T20" fmla="*/ 0 60000 65536"/>
                <a:gd name="T21" fmla="*/ 0 w 114"/>
                <a:gd name="T22" fmla="*/ 0 h 59"/>
                <a:gd name="T23" fmla="*/ 114 w 114"/>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59">
                  <a:moveTo>
                    <a:pt x="0" y="59"/>
                  </a:moveTo>
                  <a:cubicBezTo>
                    <a:pt x="11" y="50"/>
                    <a:pt x="29" y="27"/>
                    <a:pt x="53" y="13"/>
                  </a:cubicBezTo>
                  <a:cubicBezTo>
                    <a:pt x="65" y="6"/>
                    <a:pt x="79" y="1"/>
                    <a:pt x="90" y="1"/>
                  </a:cubicBezTo>
                  <a:cubicBezTo>
                    <a:pt x="102" y="1"/>
                    <a:pt x="110" y="7"/>
                    <a:pt x="114" y="11"/>
                  </a:cubicBezTo>
                  <a:cubicBezTo>
                    <a:pt x="110" y="6"/>
                    <a:pt x="102" y="0"/>
                    <a:pt x="90" y="0"/>
                  </a:cubicBezTo>
                  <a:cubicBezTo>
                    <a:pt x="78" y="0"/>
                    <a:pt x="64" y="4"/>
                    <a:pt x="52" y="11"/>
                  </a:cubicBezTo>
                  <a:cubicBezTo>
                    <a:pt x="28" y="25"/>
                    <a:pt x="11" y="49"/>
                    <a:pt x="0" y="59"/>
                  </a:cubicBezTo>
                </a:path>
              </a:pathLst>
            </a:custGeom>
            <a:solidFill>
              <a:srgbClr val="000000"/>
            </a:solidFill>
            <a:ln w="1588">
              <a:solidFill>
                <a:srgbClr val="1D1D1B"/>
              </a:solidFill>
              <a:miter lim="800000"/>
              <a:headEnd/>
              <a:tailEnd/>
            </a:ln>
          </p:spPr>
          <p:txBody>
            <a:bodyPr/>
            <a:lstStyle/>
            <a:p>
              <a:endParaRPr lang="en-US"/>
            </a:p>
          </p:txBody>
        </p:sp>
        <p:sp>
          <p:nvSpPr>
            <p:cNvPr id="165079" name="Freeform 84"/>
            <p:cNvSpPr>
              <a:spLocks/>
            </p:cNvSpPr>
            <p:nvPr/>
          </p:nvSpPr>
          <p:spPr bwMode="auto">
            <a:xfrm>
              <a:off x="2994025" y="2168526"/>
              <a:ext cx="242887" cy="125413"/>
            </a:xfrm>
            <a:custGeom>
              <a:avLst/>
              <a:gdLst>
                <a:gd name="T0" fmla="*/ 0 w 114"/>
                <a:gd name="T1" fmla="*/ 2147483647 h 59"/>
                <a:gd name="T2" fmla="*/ 2147483647 w 114"/>
                <a:gd name="T3" fmla="*/ 2147483647 h 59"/>
                <a:gd name="T4" fmla="*/ 2147483647 w 114"/>
                <a:gd name="T5" fmla="*/ 2147483647 h 59"/>
                <a:gd name="T6" fmla="*/ 2147483647 w 114"/>
                <a:gd name="T7" fmla="*/ 2147483647 h 59"/>
                <a:gd name="T8" fmla="*/ 2147483647 w 114"/>
                <a:gd name="T9" fmla="*/ 0 h 59"/>
                <a:gd name="T10" fmla="*/ 2147483647 w 114"/>
                <a:gd name="T11" fmla="*/ 2147483647 h 59"/>
                <a:gd name="T12" fmla="*/ 0 w 114"/>
                <a:gd name="T13" fmla="*/ 2147483647 h 59"/>
                <a:gd name="T14" fmla="*/ 0 60000 65536"/>
                <a:gd name="T15" fmla="*/ 0 60000 65536"/>
                <a:gd name="T16" fmla="*/ 0 60000 65536"/>
                <a:gd name="T17" fmla="*/ 0 60000 65536"/>
                <a:gd name="T18" fmla="*/ 0 60000 65536"/>
                <a:gd name="T19" fmla="*/ 0 60000 65536"/>
                <a:gd name="T20" fmla="*/ 0 60000 65536"/>
                <a:gd name="T21" fmla="*/ 0 w 114"/>
                <a:gd name="T22" fmla="*/ 0 h 59"/>
                <a:gd name="T23" fmla="*/ 114 w 114"/>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59">
                  <a:moveTo>
                    <a:pt x="0" y="59"/>
                  </a:moveTo>
                  <a:cubicBezTo>
                    <a:pt x="11" y="50"/>
                    <a:pt x="29" y="27"/>
                    <a:pt x="53" y="13"/>
                  </a:cubicBezTo>
                  <a:cubicBezTo>
                    <a:pt x="65" y="6"/>
                    <a:pt x="79" y="1"/>
                    <a:pt x="90" y="1"/>
                  </a:cubicBezTo>
                  <a:cubicBezTo>
                    <a:pt x="102" y="1"/>
                    <a:pt x="110" y="7"/>
                    <a:pt x="114" y="11"/>
                  </a:cubicBezTo>
                  <a:cubicBezTo>
                    <a:pt x="110" y="6"/>
                    <a:pt x="102" y="0"/>
                    <a:pt x="90" y="0"/>
                  </a:cubicBezTo>
                  <a:cubicBezTo>
                    <a:pt x="78" y="0"/>
                    <a:pt x="64" y="4"/>
                    <a:pt x="52" y="11"/>
                  </a:cubicBezTo>
                  <a:cubicBezTo>
                    <a:pt x="28" y="25"/>
                    <a:pt x="11" y="49"/>
                    <a:pt x="0" y="59"/>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80" name="Freeform 85"/>
            <p:cNvSpPr>
              <a:spLocks/>
            </p:cNvSpPr>
            <p:nvPr/>
          </p:nvSpPr>
          <p:spPr bwMode="auto">
            <a:xfrm>
              <a:off x="2911475" y="2446338"/>
              <a:ext cx="276225" cy="20638"/>
            </a:xfrm>
            <a:custGeom>
              <a:avLst/>
              <a:gdLst>
                <a:gd name="T0" fmla="*/ 2147483647 w 130"/>
                <a:gd name="T1" fmla="*/ 2147483647 h 10"/>
                <a:gd name="T2" fmla="*/ 2147483647 w 130"/>
                <a:gd name="T3" fmla="*/ 2147483647 h 10"/>
                <a:gd name="T4" fmla="*/ 2147483647 w 130"/>
                <a:gd name="T5" fmla="*/ 2147483647 h 10"/>
                <a:gd name="T6" fmla="*/ 2147483647 w 130"/>
                <a:gd name="T7" fmla="*/ 0 h 10"/>
                <a:gd name="T8" fmla="*/ 2147483647 w 130"/>
                <a:gd name="T9" fmla="*/ 2147483647 h 10"/>
                <a:gd name="T10" fmla="*/ 2147483647 w 130"/>
                <a:gd name="T11" fmla="*/ 2147483647 h 10"/>
                <a:gd name="T12" fmla="*/ 2147483647 w 130"/>
                <a:gd name="T13" fmla="*/ 2147483647 h 10"/>
                <a:gd name="T14" fmla="*/ 0 w 130"/>
                <a:gd name="T15" fmla="*/ 2147483647 h 10"/>
                <a:gd name="T16" fmla="*/ 2147483647 w 130"/>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0"/>
                <a:gd name="T29" fmla="*/ 130 w 13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0">
                  <a:moveTo>
                    <a:pt x="29" y="8"/>
                  </a:moveTo>
                  <a:cubicBezTo>
                    <a:pt x="41" y="8"/>
                    <a:pt x="55" y="8"/>
                    <a:pt x="68" y="7"/>
                  </a:cubicBezTo>
                  <a:cubicBezTo>
                    <a:pt x="81" y="5"/>
                    <a:pt x="94" y="3"/>
                    <a:pt x="105" y="2"/>
                  </a:cubicBezTo>
                  <a:cubicBezTo>
                    <a:pt x="116" y="2"/>
                    <a:pt x="125" y="4"/>
                    <a:pt x="130" y="0"/>
                  </a:cubicBezTo>
                  <a:cubicBezTo>
                    <a:pt x="124" y="3"/>
                    <a:pt x="116" y="0"/>
                    <a:pt x="104" y="1"/>
                  </a:cubicBezTo>
                  <a:cubicBezTo>
                    <a:pt x="93" y="1"/>
                    <a:pt x="81" y="3"/>
                    <a:pt x="68" y="5"/>
                  </a:cubicBezTo>
                  <a:cubicBezTo>
                    <a:pt x="55" y="6"/>
                    <a:pt x="42" y="6"/>
                    <a:pt x="30" y="6"/>
                  </a:cubicBezTo>
                  <a:cubicBezTo>
                    <a:pt x="18" y="6"/>
                    <a:pt x="7" y="9"/>
                    <a:pt x="0" y="9"/>
                  </a:cubicBezTo>
                  <a:cubicBezTo>
                    <a:pt x="7" y="10"/>
                    <a:pt x="17" y="8"/>
                    <a:pt x="29" y="8"/>
                  </a:cubicBezTo>
                </a:path>
              </a:pathLst>
            </a:custGeom>
            <a:solidFill>
              <a:srgbClr val="000000"/>
            </a:solidFill>
            <a:ln w="1588">
              <a:solidFill>
                <a:srgbClr val="1D1D1B"/>
              </a:solidFill>
              <a:miter lim="800000"/>
              <a:headEnd/>
              <a:tailEnd/>
            </a:ln>
          </p:spPr>
          <p:txBody>
            <a:bodyPr/>
            <a:lstStyle/>
            <a:p>
              <a:endParaRPr lang="en-US"/>
            </a:p>
          </p:txBody>
        </p:sp>
        <p:sp>
          <p:nvSpPr>
            <p:cNvPr id="165081" name="Freeform 86"/>
            <p:cNvSpPr>
              <a:spLocks/>
            </p:cNvSpPr>
            <p:nvPr/>
          </p:nvSpPr>
          <p:spPr bwMode="auto">
            <a:xfrm>
              <a:off x="2911475" y="2446338"/>
              <a:ext cx="276225" cy="20638"/>
            </a:xfrm>
            <a:custGeom>
              <a:avLst/>
              <a:gdLst>
                <a:gd name="T0" fmla="*/ 2147483647 w 130"/>
                <a:gd name="T1" fmla="*/ 2147483647 h 10"/>
                <a:gd name="T2" fmla="*/ 2147483647 w 130"/>
                <a:gd name="T3" fmla="*/ 2147483647 h 10"/>
                <a:gd name="T4" fmla="*/ 2147483647 w 130"/>
                <a:gd name="T5" fmla="*/ 2147483647 h 10"/>
                <a:gd name="T6" fmla="*/ 2147483647 w 130"/>
                <a:gd name="T7" fmla="*/ 0 h 10"/>
                <a:gd name="T8" fmla="*/ 2147483647 w 130"/>
                <a:gd name="T9" fmla="*/ 2147483647 h 10"/>
                <a:gd name="T10" fmla="*/ 2147483647 w 130"/>
                <a:gd name="T11" fmla="*/ 2147483647 h 10"/>
                <a:gd name="T12" fmla="*/ 2147483647 w 130"/>
                <a:gd name="T13" fmla="*/ 2147483647 h 10"/>
                <a:gd name="T14" fmla="*/ 0 w 130"/>
                <a:gd name="T15" fmla="*/ 2147483647 h 10"/>
                <a:gd name="T16" fmla="*/ 2147483647 w 130"/>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0"/>
                <a:gd name="T29" fmla="*/ 130 w 13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0">
                  <a:moveTo>
                    <a:pt x="29" y="8"/>
                  </a:moveTo>
                  <a:cubicBezTo>
                    <a:pt x="41" y="8"/>
                    <a:pt x="55" y="8"/>
                    <a:pt x="68" y="7"/>
                  </a:cubicBezTo>
                  <a:cubicBezTo>
                    <a:pt x="81" y="5"/>
                    <a:pt x="94" y="3"/>
                    <a:pt x="105" y="2"/>
                  </a:cubicBezTo>
                  <a:cubicBezTo>
                    <a:pt x="116" y="2"/>
                    <a:pt x="125" y="4"/>
                    <a:pt x="130" y="0"/>
                  </a:cubicBezTo>
                  <a:cubicBezTo>
                    <a:pt x="124" y="3"/>
                    <a:pt x="116" y="0"/>
                    <a:pt x="104" y="1"/>
                  </a:cubicBezTo>
                  <a:cubicBezTo>
                    <a:pt x="93" y="1"/>
                    <a:pt x="81" y="3"/>
                    <a:pt x="68" y="5"/>
                  </a:cubicBezTo>
                  <a:cubicBezTo>
                    <a:pt x="55" y="6"/>
                    <a:pt x="42" y="6"/>
                    <a:pt x="30" y="6"/>
                  </a:cubicBezTo>
                  <a:cubicBezTo>
                    <a:pt x="18" y="6"/>
                    <a:pt x="7" y="9"/>
                    <a:pt x="0" y="9"/>
                  </a:cubicBezTo>
                  <a:cubicBezTo>
                    <a:pt x="7" y="10"/>
                    <a:pt x="17" y="8"/>
                    <a:pt x="29" y="8"/>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82" name="Freeform 87"/>
            <p:cNvSpPr>
              <a:spLocks/>
            </p:cNvSpPr>
            <p:nvPr/>
          </p:nvSpPr>
          <p:spPr bwMode="auto">
            <a:xfrm>
              <a:off x="2892425" y="2454276"/>
              <a:ext cx="11112" cy="60325"/>
            </a:xfrm>
            <a:custGeom>
              <a:avLst/>
              <a:gdLst>
                <a:gd name="T0" fmla="*/ 2147483647 w 5"/>
                <a:gd name="T1" fmla="*/ 2147483647 h 28"/>
                <a:gd name="T2" fmla="*/ 2147483647 w 5"/>
                <a:gd name="T3" fmla="*/ 0 h 28"/>
                <a:gd name="T4" fmla="*/ 2147483647 w 5"/>
                <a:gd name="T5" fmla="*/ 2147483647 h 28"/>
                <a:gd name="T6" fmla="*/ 0 w 5"/>
                <a:gd name="T7" fmla="*/ 2147483647 h 28"/>
                <a:gd name="T8" fmla="*/ 2147483647 w 5"/>
                <a:gd name="T9" fmla="*/ 2147483647 h 28"/>
                <a:gd name="T10" fmla="*/ 2147483647 w 5"/>
                <a:gd name="T11" fmla="*/ 2147483647 h 28"/>
                <a:gd name="T12" fmla="*/ 2147483647 w 5"/>
                <a:gd name="T13" fmla="*/ 2147483647 h 28"/>
                <a:gd name="T14" fmla="*/ 2147483647 w 5"/>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8"/>
                <a:gd name="T26" fmla="*/ 5 w 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8">
                  <a:moveTo>
                    <a:pt x="5" y="12"/>
                  </a:moveTo>
                  <a:cubicBezTo>
                    <a:pt x="5" y="7"/>
                    <a:pt x="3" y="2"/>
                    <a:pt x="2" y="0"/>
                  </a:cubicBezTo>
                  <a:cubicBezTo>
                    <a:pt x="3" y="4"/>
                    <a:pt x="3" y="16"/>
                    <a:pt x="2" y="23"/>
                  </a:cubicBezTo>
                  <a:cubicBezTo>
                    <a:pt x="2" y="25"/>
                    <a:pt x="1" y="26"/>
                    <a:pt x="0" y="27"/>
                  </a:cubicBezTo>
                  <a:cubicBezTo>
                    <a:pt x="1" y="28"/>
                    <a:pt x="1" y="28"/>
                    <a:pt x="1" y="28"/>
                  </a:cubicBezTo>
                  <a:cubicBezTo>
                    <a:pt x="1" y="27"/>
                    <a:pt x="2" y="26"/>
                    <a:pt x="2" y="25"/>
                  </a:cubicBezTo>
                  <a:cubicBezTo>
                    <a:pt x="2" y="25"/>
                    <a:pt x="2" y="25"/>
                    <a:pt x="2" y="25"/>
                  </a:cubicBezTo>
                  <a:cubicBezTo>
                    <a:pt x="3" y="22"/>
                    <a:pt x="5" y="17"/>
                    <a:pt x="5" y="12"/>
                  </a:cubicBezTo>
                </a:path>
              </a:pathLst>
            </a:custGeom>
            <a:solidFill>
              <a:srgbClr val="000000"/>
            </a:solidFill>
            <a:ln w="1588">
              <a:solidFill>
                <a:srgbClr val="1D1D1B"/>
              </a:solidFill>
              <a:miter lim="800000"/>
              <a:headEnd/>
              <a:tailEnd/>
            </a:ln>
          </p:spPr>
          <p:txBody>
            <a:bodyPr/>
            <a:lstStyle/>
            <a:p>
              <a:endParaRPr lang="en-US"/>
            </a:p>
          </p:txBody>
        </p:sp>
        <p:sp>
          <p:nvSpPr>
            <p:cNvPr id="165083" name="Freeform 88"/>
            <p:cNvSpPr>
              <a:spLocks/>
            </p:cNvSpPr>
            <p:nvPr/>
          </p:nvSpPr>
          <p:spPr bwMode="auto">
            <a:xfrm>
              <a:off x="2892425" y="2454276"/>
              <a:ext cx="11112" cy="60325"/>
            </a:xfrm>
            <a:custGeom>
              <a:avLst/>
              <a:gdLst>
                <a:gd name="T0" fmla="*/ 2147483647 w 5"/>
                <a:gd name="T1" fmla="*/ 2147483647 h 28"/>
                <a:gd name="T2" fmla="*/ 2147483647 w 5"/>
                <a:gd name="T3" fmla="*/ 0 h 28"/>
                <a:gd name="T4" fmla="*/ 2147483647 w 5"/>
                <a:gd name="T5" fmla="*/ 2147483647 h 28"/>
                <a:gd name="T6" fmla="*/ 0 w 5"/>
                <a:gd name="T7" fmla="*/ 2147483647 h 28"/>
                <a:gd name="T8" fmla="*/ 2147483647 w 5"/>
                <a:gd name="T9" fmla="*/ 2147483647 h 28"/>
                <a:gd name="T10" fmla="*/ 2147483647 w 5"/>
                <a:gd name="T11" fmla="*/ 2147483647 h 28"/>
                <a:gd name="T12" fmla="*/ 2147483647 w 5"/>
                <a:gd name="T13" fmla="*/ 2147483647 h 28"/>
                <a:gd name="T14" fmla="*/ 2147483647 w 5"/>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8"/>
                <a:gd name="T26" fmla="*/ 5 w 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8">
                  <a:moveTo>
                    <a:pt x="5" y="12"/>
                  </a:moveTo>
                  <a:cubicBezTo>
                    <a:pt x="5" y="7"/>
                    <a:pt x="3" y="2"/>
                    <a:pt x="2" y="0"/>
                  </a:cubicBezTo>
                  <a:cubicBezTo>
                    <a:pt x="3" y="4"/>
                    <a:pt x="3" y="16"/>
                    <a:pt x="2" y="23"/>
                  </a:cubicBezTo>
                  <a:cubicBezTo>
                    <a:pt x="2" y="25"/>
                    <a:pt x="1" y="26"/>
                    <a:pt x="0" y="27"/>
                  </a:cubicBezTo>
                  <a:cubicBezTo>
                    <a:pt x="1" y="28"/>
                    <a:pt x="1" y="28"/>
                    <a:pt x="1" y="28"/>
                  </a:cubicBezTo>
                  <a:cubicBezTo>
                    <a:pt x="1" y="27"/>
                    <a:pt x="2" y="26"/>
                    <a:pt x="2" y="25"/>
                  </a:cubicBezTo>
                  <a:cubicBezTo>
                    <a:pt x="2" y="25"/>
                    <a:pt x="2" y="25"/>
                    <a:pt x="2" y="25"/>
                  </a:cubicBezTo>
                  <a:cubicBezTo>
                    <a:pt x="3" y="22"/>
                    <a:pt x="5" y="17"/>
                    <a:pt x="5" y="12"/>
                  </a:cubicBezTo>
                </a:path>
              </a:pathLst>
            </a:cu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084" name="Freeform 89"/>
            <p:cNvSpPr>
              <a:spLocks/>
            </p:cNvSpPr>
            <p:nvPr/>
          </p:nvSpPr>
          <p:spPr bwMode="auto">
            <a:xfrm>
              <a:off x="3182938" y="2389188"/>
              <a:ext cx="17462" cy="133350"/>
            </a:xfrm>
            <a:custGeom>
              <a:avLst/>
              <a:gdLst>
                <a:gd name="T0" fmla="*/ 2147483647 w 8"/>
                <a:gd name="T1" fmla="*/ 2147483647 h 63"/>
                <a:gd name="T2" fmla="*/ 2147483647 w 8"/>
                <a:gd name="T3" fmla="*/ 2147483647 h 63"/>
                <a:gd name="T4" fmla="*/ 2147483647 w 8"/>
                <a:gd name="T5" fmla="*/ 2147483647 h 63"/>
                <a:gd name="T6" fmla="*/ 2147483647 w 8"/>
                <a:gd name="T7" fmla="*/ 0 h 63"/>
                <a:gd name="T8" fmla="*/ 2147483647 w 8"/>
                <a:gd name="T9" fmla="*/ 2147483647 h 63"/>
                <a:gd name="T10" fmla="*/ 2147483647 w 8"/>
                <a:gd name="T11" fmla="*/ 2147483647 h 63"/>
                <a:gd name="T12" fmla="*/ 2147483647 w 8"/>
                <a:gd name="T13" fmla="*/ 2147483647 h 63"/>
                <a:gd name="T14" fmla="*/ 2147483647 w 8"/>
                <a:gd name="T15" fmla="*/ 2147483647 h 63"/>
                <a:gd name="T16" fmla="*/ 2147483647 w 8"/>
                <a:gd name="T17" fmla="*/ 2147483647 h 63"/>
                <a:gd name="T18" fmla="*/ 2147483647 w 8"/>
                <a:gd name="T19" fmla="*/ 2147483647 h 63"/>
                <a:gd name="T20" fmla="*/ 2147483647 w 8"/>
                <a:gd name="T21" fmla="*/ 2147483647 h 63"/>
                <a:gd name="T22" fmla="*/ 2147483647 w 8"/>
                <a:gd name="T23" fmla="*/ 2147483647 h 63"/>
                <a:gd name="T24" fmla="*/ 2147483647 w 8"/>
                <a:gd name="T25" fmla="*/ 2147483647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63"/>
                <a:gd name="T41" fmla="*/ 8 w 8"/>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63">
                  <a:moveTo>
                    <a:pt x="8" y="62"/>
                  </a:moveTo>
                  <a:cubicBezTo>
                    <a:pt x="6" y="59"/>
                    <a:pt x="5" y="56"/>
                    <a:pt x="3" y="54"/>
                  </a:cubicBezTo>
                  <a:cubicBezTo>
                    <a:pt x="4" y="46"/>
                    <a:pt x="6" y="32"/>
                    <a:pt x="3" y="27"/>
                  </a:cubicBezTo>
                  <a:cubicBezTo>
                    <a:pt x="6" y="21"/>
                    <a:pt x="4" y="4"/>
                    <a:pt x="3" y="0"/>
                  </a:cubicBezTo>
                  <a:cubicBezTo>
                    <a:pt x="2" y="4"/>
                    <a:pt x="5" y="20"/>
                    <a:pt x="3" y="27"/>
                  </a:cubicBezTo>
                  <a:cubicBezTo>
                    <a:pt x="3" y="27"/>
                    <a:pt x="2" y="26"/>
                    <a:pt x="2" y="26"/>
                  </a:cubicBezTo>
                  <a:cubicBezTo>
                    <a:pt x="2" y="27"/>
                    <a:pt x="2" y="27"/>
                    <a:pt x="3" y="28"/>
                  </a:cubicBezTo>
                  <a:cubicBezTo>
                    <a:pt x="2" y="28"/>
                    <a:pt x="2" y="28"/>
                    <a:pt x="2" y="28"/>
                  </a:cubicBezTo>
                  <a:cubicBezTo>
                    <a:pt x="2" y="28"/>
                    <a:pt x="2" y="28"/>
                    <a:pt x="3" y="28"/>
                  </a:cubicBezTo>
                  <a:cubicBezTo>
                    <a:pt x="3" y="35"/>
                    <a:pt x="0" y="50"/>
                    <a:pt x="3" y="56"/>
                  </a:cubicBezTo>
                  <a:cubicBezTo>
                    <a:pt x="3" y="56"/>
                    <a:pt x="3" y="55"/>
                    <a:pt x="3" y="54"/>
                  </a:cubicBezTo>
                  <a:cubicBezTo>
                    <a:pt x="4" y="57"/>
                    <a:pt x="6" y="60"/>
                    <a:pt x="7" y="63"/>
                  </a:cubicBezTo>
                  <a:lnTo>
                    <a:pt x="8" y="62"/>
                  </a:lnTo>
                  <a:close/>
                </a:path>
              </a:pathLst>
            </a:custGeom>
            <a:solidFill>
              <a:srgbClr val="000000"/>
            </a:solidFill>
            <a:ln w="1588">
              <a:solidFill>
                <a:srgbClr val="1D1D1B"/>
              </a:solidFill>
              <a:miter lim="800000"/>
              <a:headEnd/>
              <a:tailEnd/>
            </a:ln>
          </p:spPr>
          <p:txBody>
            <a:bodyPr/>
            <a:lstStyle/>
            <a:p>
              <a:endParaRPr lang="en-US"/>
            </a:p>
          </p:txBody>
        </p:sp>
        <p:sp>
          <p:nvSpPr>
            <p:cNvPr id="165085" name="Oval 90"/>
            <p:cNvSpPr>
              <a:spLocks noChangeArrowheads="1"/>
            </p:cNvSpPr>
            <p:nvPr/>
          </p:nvSpPr>
          <p:spPr bwMode="auto">
            <a:xfrm>
              <a:off x="2667000" y="1768476"/>
              <a:ext cx="779462" cy="781050"/>
            </a:xfrm>
            <a:prstGeom prst="ellipse">
              <a:avLst/>
            </a:prstGeom>
            <a:noFill/>
            <a:ln w="1588">
              <a:solidFill>
                <a:srgbClr val="1D1D1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grpSp>
      <p:grpSp>
        <p:nvGrpSpPr>
          <p:cNvPr id="164919" name="Groupe 156"/>
          <p:cNvGrpSpPr>
            <a:grpSpLocks noChangeAspect="1"/>
          </p:cNvGrpSpPr>
          <p:nvPr/>
        </p:nvGrpSpPr>
        <p:grpSpPr bwMode="auto">
          <a:xfrm>
            <a:off x="3731685" y="1888067"/>
            <a:ext cx="967316" cy="527051"/>
            <a:chOff x="3648075" y="1370013"/>
            <a:chExt cx="1069975" cy="584201"/>
          </a:xfrm>
        </p:grpSpPr>
        <p:sp>
          <p:nvSpPr>
            <p:cNvPr id="164976" name="Freeform 91"/>
            <p:cNvSpPr>
              <a:spLocks/>
            </p:cNvSpPr>
            <p:nvPr/>
          </p:nvSpPr>
          <p:spPr bwMode="auto">
            <a:xfrm>
              <a:off x="3648075" y="1401763"/>
              <a:ext cx="1069975" cy="476250"/>
            </a:xfrm>
            <a:custGeom>
              <a:avLst/>
              <a:gdLst>
                <a:gd name="T0" fmla="*/ 2147483647 w 504"/>
                <a:gd name="T1" fmla="*/ 2147483647 h 224"/>
                <a:gd name="T2" fmla="*/ 2147483647 w 504"/>
                <a:gd name="T3" fmla="*/ 2147483647 h 224"/>
                <a:gd name="T4" fmla="*/ 0 w 504"/>
                <a:gd name="T5" fmla="*/ 2147483647 h 224"/>
                <a:gd name="T6" fmla="*/ 0 w 504"/>
                <a:gd name="T7" fmla="*/ 2147483647 h 224"/>
                <a:gd name="T8" fmla="*/ 2147483647 w 504"/>
                <a:gd name="T9" fmla="*/ 2147483647 h 224"/>
                <a:gd name="T10" fmla="*/ 2147483647 w 504"/>
                <a:gd name="T11" fmla="*/ 0 h 224"/>
                <a:gd name="T12" fmla="*/ 2147483647 w 504"/>
                <a:gd name="T13" fmla="*/ 0 h 224"/>
                <a:gd name="T14" fmla="*/ 2147483647 w 504"/>
                <a:gd name="T15" fmla="*/ 2147483647 h 224"/>
                <a:gd name="T16" fmla="*/ 2147483647 w 504"/>
                <a:gd name="T17" fmla="*/ 2147483647 h 224"/>
                <a:gd name="T18" fmla="*/ 2147483647 w 504"/>
                <a:gd name="T19" fmla="*/ 2147483647 h 224"/>
                <a:gd name="T20" fmla="*/ 2147483647 w 504"/>
                <a:gd name="T21" fmla="*/ 2147483647 h 224"/>
                <a:gd name="T22" fmla="*/ 2147483647 w 504"/>
                <a:gd name="T23" fmla="*/ 2147483647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4"/>
                <a:gd name="T37" fmla="*/ 0 h 224"/>
                <a:gd name="T38" fmla="*/ 504 w 504"/>
                <a:gd name="T39" fmla="*/ 224 h 2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4" h="224">
                  <a:moveTo>
                    <a:pt x="486" y="224"/>
                  </a:moveTo>
                  <a:cubicBezTo>
                    <a:pt x="18" y="224"/>
                    <a:pt x="18" y="224"/>
                    <a:pt x="18" y="224"/>
                  </a:cubicBezTo>
                  <a:cubicBezTo>
                    <a:pt x="8" y="224"/>
                    <a:pt x="0" y="216"/>
                    <a:pt x="0" y="206"/>
                  </a:cubicBezTo>
                  <a:cubicBezTo>
                    <a:pt x="0" y="103"/>
                    <a:pt x="0" y="103"/>
                    <a:pt x="0" y="103"/>
                  </a:cubicBezTo>
                  <a:cubicBezTo>
                    <a:pt x="0" y="74"/>
                    <a:pt x="11" y="40"/>
                    <a:pt x="18" y="19"/>
                  </a:cubicBezTo>
                  <a:cubicBezTo>
                    <a:pt x="22" y="8"/>
                    <a:pt x="33" y="0"/>
                    <a:pt x="45" y="0"/>
                  </a:cubicBezTo>
                  <a:cubicBezTo>
                    <a:pt x="313" y="0"/>
                    <a:pt x="313" y="0"/>
                    <a:pt x="313" y="0"/>
                  </a:cubicBezTo>
                  <a:cubicBezTo>
                    <a:pt x="334" y="0"/>
                    <a:pt x="357" y="20"/>
                    <a:pt x="377" y="45"/>
                  </a:cubicBezTo>
                  <a:cubicBezTo>
                    <a:pt x="397" y="70"/>
                    <a:pt x="426" y="102"/>
                    <a:pt x="442" y="112"/>
                  </a:cubicBezTo>
                  <a:cubicBezTo>
                    <a:pt x="457" y="123"/>
                    <a:pt x="504" y="131"/>
                    <a:pt x="504" y="155"/>
                  </a:cubicBezTo>
                  <a:cubicBezTo>
                    <a:pt x="504" y="206"/>
                    <a:pt x="504" y="206"/>
                    <a:pt x="504" y="206"/>
                  </a:cubicBezTo>
                  <a:cubicBezTo>
                    <a:pt x="504" y="216"/>
                    <a:pt x="496" y="224"/>
                    <a:pt x="486" y="224"/>
                  </a:cubicBezTo>
                </a:path>
              </a:pathLst>
            </a:custGeom>
            <a:solidFill>
              <a:srgbClr val="E4E4E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77" name="Freeform 92"/>
            <p:cNvSpPr>
              <a:spLocks/>
            </p:cNvSpPr>
            <p:nvPr/>
          </p:nvSpPr>
          <p:spPr bwMode="auto">
            <a:xfrm>
              <a:off x="4656138" y="1812926"/>
              <a:ext cx="61912" cy="65088"/>
            </a:xfrm>
            <a:custGeom>
              <a:avLst/>
              <a:gdLst>
                <a:gd name="T0" fmla="*/ 0 w 29"/>
                <a:gd name="T1" fmla="*/ 0 h 30"/>
                <a:gd name="T2" fmla="*/ 2147483647 w 29"/>
                <a:gd name="T3" fmla="*/ 2147483647 h 30"/>
                <a:gd name="T4" fmla="*/ 2147483647 w 29"/>
                <a:gd name="T5" fmla="*/ 2147483647 h 30"/>
                <a:gd name="T6" fmla="*/ 2147483647 w 29"/>
                <a:gd name="T7" fmla="*/ 0 h 30"/>
                <a:gd name="T8" fmla="*/ 0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0" y="0"/>
                  </a:moveTo>
                  <a:cubicBezTo>
                    <a:pt x="13" y="30"/>
                    <a:pt x="13" y="30"/>
                    <a:pt x="13" y="30"/>
                  </a:cubicBezTo>
                  <a:cubicBezTo>
                    <a:pt x="22" y="29"/>
                    <a:pt x="29" y="22"/>
                    <a:pt x="29" y="12"/>
                  </a:cubicBezTo>
                  <a:cubicBezTo>
                    <a:pt x="29" y="0"/>
                    <a:pt x="29" y="0"/>
                    <a:pt x="29" y="0"/>
                  </a:cubicBezTo>
                  <a:lnTo>
                    <a:pt x="0" y="0"/>
                  </a:lnTo>
                  <a:close/>
                </a:path>
              </a:pathLst>
            </a:cu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78" name="Rectangle 93"/>
            <p:cNvSpPr>
              <a:spLocks noChangeArrowheads="1"/>
            </p:cNvSpPr>
            <p:nvPr/>
          </p:nvSpPr>
          <p:spPr bwMode="auto">
            <a:xfrm>
              <a:off x="3917950" y="1858963"/>
              <a:ext cx="598487" cy="19050"/>
            </a:xfrm>
            <a:prstGeom prst="rect">
              <a:avLst/>
            </a:prstGeom>
            <a:solidFill>
              <a:srgbClr val="2F2F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79" name="Freeform 94"/>
            <p:cNvSpPr>
              <a:spLocks/>
            </p:cNvSpPr>
            <p:nvPr/>
          </p:nvSpPr>
          <p:spPr bwMode="auto">
            <a:xfrm>
              <a:off x="3648075" y="1824038"/>
              <a:ext cx="149225" cy="53975"/>
            </a:xfrm>
            <a:custGeom>
              <a:avLst/>
              <a:gdLst>
                <a:gd name="T0" fmla="*/ 2147483647 w 70"/>
                <a:gd name="T1" fmla="*/ 2147483647 h 25"/>
                <a:gd name="T2" fmla="*/ 2147483647 w 70"/>
                <a:gd name="T3" fmla="*/ 2147483647 h 25"/>
                <a:gd name="T4" fmla="*/ 2147483647 w 70"/>
                <a:gd name="T5" fmla="*/ 0 h 25"/>
                <a:gd name="T6" fmla="*/ 0 w 70"/>
                <a:gd name="T7" fmla="*/ 0 h 25"/>
                <a:gd name="T8" fmla="*/ 0 w 70"/>
                <a:gd name="T9" fmla="*/ 2147483647 h 25"/>
                <a:gd name="T10" fmla="*/ 2147483647 w 70"/>
                <a:gd name="T11" fmla="*/ 2147483647 h 25"/>
                <a:gd name="T12" fmla="*/ 0 60000 65536"/>
                <a:gd name="T13" fmla="*/ 0 60000 65536"/>
                <a:gd name="T14" fmla="*/ 0 60000 65536"/>
                <a:gd name="T15" fmla="*/ 0 60000 65536"/>
                <a:gd name="T16" fmla="*/ 0 60000 65536"/>
                <a:gd name="T17" fmla="*/ 0 60000 65536"/>
                <a:gd name="T18" fmla="*/ 0 w 70"/>
                <a:gd name="T19" fmla="*/ 0 h 25"/>
                <a:gd name="T20" fmla="*/ 70 w 7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70" h="25">
                  <a:moveTo>
                    <a:pt x="18" y="25"/>
                  </a:moveTo>
                  <a:cubicBezTo>
                    <a:pt x="70" y="25"/>
                    <a:pt x="70" y="25"/>
                    <a:pt x="70" y="25"/>
                  </a:cubicBezTo>
                  <a:cubicBezTo>
                    <a:pt x="70" y="0"/>
                    <a:pt x="70" y="0"/>
                    <a:pt x="70" y="0"/>
                  </a:cubicBezTo>
                  <a:cubicBezTo>
                    <a:pt x="0" y="0"/>
                    <a:pt x="0" y="0"/>
                    <a:pt x="0" y="0"/>
                  </a:cubicBezTo>
                  <a:cubicBezTo>
                    <a:pt x="0" y="7"/>
                    <a:pt x="0" y="7"/>
                    <a:pt x="0" y="7"/>
                  </a:cubicBezTo>
                  <a:cubicBezTo>
                    <a:pt x="0" y="17"/>
                    <a:pt x="8" y="25"/>
                    <a:pt x="18" y="25"/>
                  </a:cubicBezTo>
                </a:path>
              </a:pathLst>
            </a:cu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80" name="Freeform 95"/>
            <p:cNvSpPr>
              <a:spLocks/>
            </p:cNvSpPr>
            <p:nvPr/>
          </p:nvSpPr>
          <p:spPr bwMode="auto">
            <a:xfrm>
              <a:off x="3746500" y="1785938"/>
              <a:ext cx="184150" cy="92075"/>
            </a:xfrm>
            <a:custGeom>
              <a:avLst/>
              <a:gdLst>
                <a:gd name="T0" fmla="*/ 2147483647 w 87"/>
                <a:gd name="T1" fmla="*/ 0 h 43"/>
                <a:gd name="T2" fmla="*/ 0 w 87"/>
                <a:gd name="T3" fmla="*/ 2147483647 h 43"/>
                <a:gd name="T4" fmla="*/ 2147483647 w 87"/>
                <a:gd name="T5" fmla="*/ 2147483647 h 43"/>
                <a:gd name="T6" fmla="*/ 2147483647 w 87"/>
                <a:gd name="T7" fmla="*/ 0 h 43"/>
                <a:gd name="T8" fmla="*/ 0 60000 65536"/>
                <a:gd name="T9" fmla="*/ 0 60000 65536"/>
                <a:gd name="T10" fmla="*/ 0 60000 65536"/>
                <a:gd name="T11" fmla="*/ 0 60000 65536"/>
                <a:gd name="T12" fmla="*/ 0 w 87"/>
                <a:gd name="T13" fmla="*/ 0 h 43"/>
                <a:gd name="T14" fmla="*/ 87 w 87"/>
                <a:gd name="T15" fmla="*/ 43 h 43"/>
              </a:gdLst>
              <a:ahLst/>
              <a:cxnLst>
                <a:cxn ang="T8">
                  <a:pos x="T0" y="T1"/>
                </a:cxn>
                <a:cxn ang="T9">
                  <a:pos x="T2" y="T3"/>
                </a:cxn>
                <a:cxn ang="T10">
                  <a:pos x="T4" y="T5"/>
                </a:cxn>
                <a:cxn ang="T11">
                  <a:pos x="T6" y="T7"/>
                </a:cxn>
              </a:cxnLst>
              <a:rect l="T12" t="T13" r="T14" b="T15"/>
              <a:pathLst>
                <a:path w="87" h="43">
                  <a:moveTo>
                    <a:pt x="44" y="0"/>
                  </a:moveTo>
                  <a:cubicBezTo>
                    <a:pt x="20" y="0"/>
                    <a:pt x="0" y="19"/>
                    <a:pt x="0" y="43"/>
                  </a:cubicBezTo>
                  <a:cubicBezTo>
                    <a:pt x="87" y="43"/>
                    <a:pt x="87" y="43"/>
                    <a:pt x="87" y="43"/>
                  </a:cubicBezTo>
                  <a:cubicBezTo>
                    <a:pt x="87" y="19"/>
                    <a:pt x="68" y="0"/>
                    <a:pt x="44" y="0"/>
                  </a:cubicBezTo>
                </a:path>
              </a:pathLst>
            </a:custGeom>
            <a:solidFill>
              <a:srgbClr val="0B061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81" name="Freeform 96"/>
            <p:cNvSpPr>
              <a:spLocks/>
            </p:cNvSpPr>
            <p:nvPr/>
          </p:nvSpPr>
          <p:spPr bwMode="auto">
            <a:xfrm>
              <a:off x="4505325" y="1785938"/>
              <a:ext cx="185737" cy="92075"/>
            </a:xfrm>
            <a:custGeom>
              <a:avLst/>
              <a:gdLst>
                <a:gd name="T0" fmla="*/ 2147483647 w 87"/>
                <a:gd name="T1" fmla="*/ 2147483647 h 43"/>
                <a:gd name="T2" fmla="*/ 2147483647 w 87"/>
                <a:gd name="T3" fmla="*/ 0 h 43"/>
                <a:gd name="T4" fmla="*/ 0 w 87"/>
                <a:gd name="T5" fmla="*/ 2147483647 h 43"/>
                <a:gd name="T6" fmla="*/ 2147483647 w 87"/>
                <a:gd name="T7" fmla="*/ 2147483647 h 43"/>
                <a:gd name="T8" fmla="*/ 2147483647 w 87"/>
                <a:gd name="T9" fmla="*/ 2147483647 h 43"/>
                <a:gd name="T10" fmla="*/ 0 60000 65536"/>
                <a:gd name="T11" fmla="*/ 0 60000 65536"/>
                <a:gd name="T12" fmla="*/ 0 60000 65536"/>
                <a:gd name="T13" fmla="*/ 0 60000 65536"/>
                <a:gd name="T14" fmla="*/ 0 60000 65536"/>
                <a:gd name="T15" fmla="*/ 0 w 87"/>
                <a:gd name="T16" fmla="*/ 0 h 43"/>
                <a:gd name="T17" fmla="*/ 87 w 87"/>
                <a:gd name="T18" fmla="*/ 43 h 43"/>
              </a:gdLst>
              <a:ahLst/>
              <a:cxnLst>
                <a:cxn ang="T10">
                  <a:pos x="T0" y="T1"/>
                </a:cxn>
                <a:cxn ang="T11">
                  <a:pos x="T2" y="T3"/>
                </a:cxn>
                <a:cxn ang="T12">
                  <a:pos x="T4" y="T5"/>
                </a:cxn>
                <a:cxn ang="T13">
                  <a:pos x="T6" y="T7"/>
                </a:cxn>
                <a:cxn ang="T14">
                  <a:pos x="T8" y="T9"/>
                </a:cxn>
              </a:cxnLst>
              <a:rect l="T15" t="T16" r="T17" b="T18"/>
              <a:pathLst>
                <a:path w="87" h="43">
                  <a:moveTo>
                    <a:pt x="87" y="43"/>
                  </a:moveTo>
                  <a:cubicBezTo>
                    <a:pt x="87" y="19"/>
                    <a:pt x="67" y="0"/>
                    <a:pt x="44" y="0"/>
                  </a:cubicBezTo>
                  <a:cubicBezTo>
                    <a:pt x="20" y="0"/>
                    <a:pt x="0" y="19"/>
                    <a:pt x="0" y="43"/>
                  </a:cubicBezTo>
                  <a:cubicBezTo>
                    <a:pt x="82" y="43"/>
                    <a:pt x="82" y="43"/>
                    <a:pt x="82" y="43"/>
                  </a:cubicBezTo>
                  <a:cubicBezTo>
                    <a:pt x="84" y="43"/>
                    <a:pt x="85" y="43"/>
                    <a:pt x="87" y="43"/>
                  </a:cubicBezTo>
                </a:path>
              </a:pathLst>
            </a:custGeom>
            <a:solidFill>
              <a:srgbClr val="0B061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82" name="Rectangle 97"/>
            <p:cNvSpPr>
              <a:spLocks noChangeArrowheads="1"/>
            </p:cNvSpPr>
            <p:nvPr/>
          </p:nvSpPr>
          <p:spPr bwMode="auto">
            <a:xfrm>
              <a:off x="4203700" y="1387476"/>
              <a:ext cx="55562" cy="14288"/>
            </a:xfrm>
            <a:prstGeom prst="rect">
              <a:avLst/>
            </a:prstGeom>
            <a:solidFill>
              <a:srgbClr val="2527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83" name="Freeform 98"/>
            <p:cNvSpPr>
              <a:spLocks/>
            </p:cNvSpPr>
            <p:nvPr/>
          </p:nvSpPr>
          <p:spPr bwMode="auto">
            <a:xfrm>
              <a:off x="3983038" y="1450976"/>
              <a:ext cx="319087" cy="395288"/>
            </a:xfrm>
            <a:custGeom>
              <a:avLst/>
              <a:gdLst>
                <a:gd name="T0" fmla="*/ 2147483647 w 150"/>
                <a:gd name="T1" fmla="*/ 2147483647 h 186"/>
                <a:gd name="T2" fmla="*/ 2147483647 w 150"/>
                <a:gd name="T3" fmla="*/ 2147483647 h 186"/>
                <a:gd name="T4" fmla="*/ 0 w 150"/>
                <a:gd name="T5" fmla="*/ 2147483647 h 186"/>
                <a:gd name="T6" fmla="*/ 0 w 150"/>
                <a:gd name="T7" fmla="*/ 2147483647 h 186"/>
                <a:gd name="T8" fmla="*/ 2147483647 w 150"/>
                <a:gd name="T9" fmla="*/ 0 h 186"/>
                <a:gd name="T10" fmla="*/ 2147483647 w 150"/>
                <a:gd name="T11" fmla="*/ 0 h 186"/>
                <a:gd name="T12" fmla="*/ 2147483647 w 150"/>
                <a:gd name="T13" fmla="*/ 2147483647 h 186"/>
                <a:gd name="T14" fmla="*/ 2147483647 w 150"/>
                <a:gd name="T15" fmla="*/ 2147483647 h 186"/>
                <a:gd name="T16" fmla="*/ 2147483647 w 150"/>
                <a:gd name="T17" fmla="*/ 2147483647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
                <a:gd name="T28" fmla="*/ 0 h 186"/>
                <a:gd name="T29" fmla="*/ 150 w 15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 h="186">
                  <a:moveTo>
                    <a:pt x="145" y="186"/>
                  </a:moveTo>
                  <a:cubicBezTo>
                    <a:pt x="5" y="186"/>
                    <a:pt x="5" y="186"/>
                    <a:pt x="5" y="186"/>
                  </a:cubicBezTo>
                  <a:cubicBezTo>
                    <a:pt x="2" y="186"/>
                    <a:pt x="0" y="184"/>
                    <a:pt x="0" y="182"/>
                  </a:cubicBezTo>
                  <a:cubicBezTo>
                    <a:pt x="0" y="4"/>
                    <a:pt x="0" y="4"/>
                    <a:pt x="0" y="4"/>
                  </a:cubicBezTo>
                  <a:cubicBezTo>
                    <a:pt x="0" y="2"/>
                    <a:pt x="2" y="0"/>
                    <a:pt x="5" y="0"/>
                  </a:cubicBezTo>
                  <a:cubicBezTo>
                    <a:pt x="145" y="0"/>
                    <a:pt x="145" y="0"/>
                    <a:pt x="145" y="0"/>
                  </a:cubicBezTo>
                  <a:cubicBezTo>
                    <a:pt x="148" y="0"/>
                    <a:pt x="150" y="2"/>
                    <a:pt x="150" y="4"/>
                  </a:cubicBezTo>
                  <a:cubicBezTo>
                    <a:pt x="150" y="182"/>
                    <a:pt x="150" y="182"/>
                    <a:pt x="150" y="182"/>
                  </a:cubicBezTo>
                  <a:cubicBezTo>
                    <a:pt x="150" y="184"/>
                    <a:pt x="148" y="186"/>
                    <a:pt x="145" y="186"/>
                  </a:cubicBezTo>
                </a:path>
              </a:pathLst>
            </a:custGeom>
            <a:solidFill>
              <a:srgbClr val="CED0D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84" name="Freeform 99"/>
            <p:cNvSpPr>
              <a:spLocks/>
            </p:cNvSpPr>
            <p:nvPr/>
          </p:nvSpPr>
          <p:spPr bwMode="auto">
            <a:xfrm>
              <a:off x="4005263" y="1520826"/>
              <a:ext cx="276225" cy="136525"/>
            </a:xfrm>
            <a:custGeom>
              <a:avLst/>
              <a:gdLst>
                <a:gd name="T0" fmla="*/ 2147483647 w 130"/>
                <a:gd name="T1" fmla="*/ 2147483647 h 64"/>
                <a:gd name="T2" fmla="*/ 2147483647 w 130"/>
                <a:gd name="T3" fmla="*/ 2147483647 h 64"/>
                <a:gd name="T4" fmla="*/ 0 w 130"/>
                <a:gd name="T5" fmla="*/ 2147483647 h 64"/>
                <a:gd name="T6" fmla="*/ 0 w 130"/>
                <a:gd name="T7" fmla="*/ 2147483647 h 64"/>
                <a:gd name="T8" fmla="*/ 2147483647 w 130"/>
                <a:gd name="T9" fmla="*/ 0 h 64"/>
                <a:gd name="T10" fmla="*/ 2147483647 w 130"/>
                <a:gd name="T11" fmla="*/ 0 h 64"/>
                <a:gd name="T12" fmla="*/ 2147483647 w 130"/>
                <a:gd name="T13" fmla="*/ 2147483647 h 64"/>
                <a:gd name="T14" fmla="*/ 2147483647 w 130"/>
                <a:gd name="T15" fmla="*/ 2147483647 h 64"/>
                <a:gd name="T16" fmla="*/ 2147483647 w 130"/>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64"/>
                <a:gd name="T29" fmla="*/ 130 w 13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64">
                  <a:moveTo>
                    <a:pt x="124" y="64"/>
                  </a:moveTo>
                  <a:cubicBezTo>
                    <a:pt x="6" y="64"/>
                    <a:pt x="6" y="64"/>
                    <a:pt x="6" y="64"/>
                  </a:cubicBezTo>
                  <a:cubicBezTo>
                    <a:pt x="3" y="64"/>
                    <a:pt x="0" y="61"/>
                    <a:pt x="0" y="58"/>
                  </a:cubicBezTo>
                  <a:cubicBezTo>
                    <a:pt x="0" y="5"/>
                    <a:pt x="0" y="5"/>
                    <a:pt x="0" y="5"/>
                  </a:cubicBezTo>
                  <a:cubicBezTo>
                    <a:pt x="0" y="2"/>
                    <a:pt x="3" y="0"/>
                    <a:pt x="6" y="0"/>
                  </a:cubicBezTo>
                  <a:cubicBezTo>
                    <a:pt x="124" y="0"/>
                    <a:pt x="124" y="0"/>
                    <a:pt x="124" y="0"/>
                  </a:cubicBezTo>
                  <a:cubicBezTo>
                    <a:pt x="128" y="0"/>
                    <a:pt x="130" y="2"/>
                    <a:pt x="130" y="5"/>
                  </a:cubicBezTo>
                  <a:cubicBezTo>
                    <a:pt x="130" y="58"/>
                    <a:pt x="130" y="58"/>
                    <a:pt x="130" y="58"/>
                  </a:cubicBezTo>
                  <a:cubicBezTo>
                    <a:pt x="130" y="61"/>
                    <a:pt x="128" y="64"/>
                    <a:pt x="124" y="64"/>
                  </a:cubicBezTo>
                </a:path>
              </a:pathLst>
            </a:custGeom>
            <a:solidFill>
              <a:srgbClr val="189BD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85" name="Freeform 100"/>
            <p:cNvSpPr>
              <a:spLocks/>
            </p:cNvSpPr>
            <p:nvPr/>
          </p:nvSpPr>
          <p:spPr bwMode="auto">
            <a:xfrm>
              <a:off x="4333875" y="1520826"/>
              <a:ext cx="182562" cy="161925"/>
            </a:xfrm>
            <a:custGeom>
              <a:avLst/>
              <a:gdLst>
                <a:gd name="T0" fmla="*/ 0 w 86"/>
                <a:gd name="T1" fmla="*/ 2147483647 h 76"/>
                <a:gd name="T2" fmla="*/ 0 w 86"/>
                <a:gd name="T3" fmla="*/ 2147483647 h 76"/>
                <a:gd name="T4" fmla="*/ 2147483647 w 86"/>
                <a:gd name="T5" fmla="*/ 2147483647 h 76"/>
                <a:gd name="T6" fmla="*/ 2147483647 w 86"/>
                <a:gd name="T7" fmla="*/ 2147483647 h 76"/>
                <a:gd name="T8" fmla="*/ 2147483647 w 86"/>
                <a:gd name="T9" fmla="*/ 2147483647 h 76"/>
                <a:gd name="T10" fmla="*/ 2147483647 w 86"/>
                <a:gd name="T11" fmla="*/ 2147483647 h 76"/>
                <a:gd name="T12" fmla="*/ 2147483647 w 86"/>
                <a:gd name="T13" fmla="*/ 2147483647 h 76"/>
                <a:gd name="T14" fmla="*/ 2147483647 w 86"/>
                <a:gd name="T15" fmla="*/ 2147483647 h 76"/>
                <a:gd name="T16" fmla="*/ 2147483647 w 86"/>
                <a:gd name="T17" fmla="*/ 0 h 76"/>
                <a:gd name="T18" fmla="*/ 2147483647 w 86"/>
                <a:gd name="T19" fmla="*/ 0 h 76"/>
                <a:gd name="T20" fmla="*/ 0 w 86"/>
                <a:gd name="T21" fmla="*/ 2147483647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76"/>
                <a:gd name="T35" fmla="*/ 86 w 86"/>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76">
                  <a:moveTo>
                    <a:pt x="0" y="7"/>
                  </a:moveTo>
                  <a:cubicBezTo>
                    <a:pt x="0" y="58"/>
                    <a:pt x="0" y="58"/>
                    <a:pt x="0" y="58"/>
                  </a:cubicBezTo>
                  <a:cubicBezTo>
                    <a:pt x="0" y="61"/>
                    <a:pt x="3" y="64"/>
                    <a:pt x="6" y="65"/>
                  </a:cubicBezTo>
                  <a:cubicBezTo>
                    <a:pt x="78" y="75"/>
                    <a:pt x="78" y="75"/>
                    <a:pt x="78" y="75"/>
                  </a:cubicBezTo>
                  <a:cubicBezTo>
                    <a:pt x="82" y="76"/>
                    <a:pt x="86" y="72"/>
                    <a:pt x="86" y="68"/>
                  </a:cubicBezTo>
                  <a:cubicBezTo>
                    <a:pt x="86" y="47"/>
                    <a:pt x="86" y="47"/>
                    <a:pt x="86" y="47"/>
                  </a:cubicBezTo>
                  <a:cubicBezTo>
                    <a:pt x="86" y="45"/>
                    <a:pt x="86" y="44"/>
                    <a:pt x="85" y="42"/>
                  </a:cubicBezTo>
                  <a:cubicBezTo>
                    <a:pt x="49" y="2"/>
                    <a:pt x="49" y="2"/>
                    <a:pt x="49" y="2"/>
                  </a:cubicBezTo>
                  <a:cubicBezTo>
                    <a:pt x="48" y="1"/>
                    <a:pt x="46" y="0"/>
                    <a:pt x="44" y="0"/>
                  </a:cubicBezTo>
                  <a:cubicBezTo>
                    <a:pt x="7" y="0"/>
                    <a:pt x="7" y="0"/>
                    <a:pt x="7" y="0"/>
                  </a:cubicBezTo>
                  <a:cubicBezTo>
                    <a:pt x="3" y="0"/>
                    <a:pt x="0" y="3"/>
                    <a:pt x="0" y="7"/>
                  </a:cubicBezTo>
                </a:path>
              </a:pathLst>
            </a:custGeom>
            <a:solidFill>
              <a:srgbClr val="189BD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86" name="Freeform 101"/>
            <p:cNvSpPr>
              <a:spLocks/>
            </p:cNvSpPr>
            <p:nvPr/>
          </p:nvSpPr>
          <p:spPr bwMode="auto">
            <a:xfrm>
              <a:off x="3692525" y="1682751"/>
              <a:ext cx="823912" cy="46038"/>
            </a:xfrm>
            <a:custGeom>
              <a:avLst/>
              <a:gdLst>
                <a:gd name="T0" fmla="*/ 0 w 519"/>
                <a:gd name="T1" fmla="*/ 0 h 29"/>
                <a:gd name="T2" fmla="*/ 2147483647 w 519"/>
                <a:gd name="T3" fmla="*/ 0 h 29"/>
                <a:gd name="T4" fmla="*/ 2147483647 w 519"/>
                <a:gd name="T5" fmla="*/ 0 h 29"/>
                <a:gd name="T6" fmla="*/ 2147483647 w 519"/>
                <a:gd name="T7" fmla="*/ 2147483647 h 29"/>
                <a:gd name="T8" fmla="*/ 2147483647 w 519"/>
                <a:gd name="T9" fmla="*/ 2147483647 h 29"/>
                <a:gd name="T10" fmla="*/ 0 w 519"/>
                <a:gd name="T11" fmla="*/ 2147483647 h 29"/>
                <a:gd name="T12" fmla="*/ 0 w 519"/>
                <a:gd name="T13" fmla="*/ 0 h 29"/>
                <a:gd name="T14" fmla="*/ 0 60000 65536"/>
                <a:gd name="T15" fmla="*/ 0 60000 65536"/>
                <a:gd name="T16" fmla="*/ 0 60000 65536"/>
                <a:gd name="T17" fmla="*/ 0 60000 65536"/>
                <a:gd name="T18" fmla="*/ 0 60000 65536"/>
                <a:gd name="T19" fmla="*/ 0 60000 65536"/>
                <a:gd name="T20" fmla="*/ 0 60000 65536"/>
                <a:gd name="T21" fmla="*/ 0 w 519"/>
                <a:gd name="T22" fmla="*/ 0 h 29"/>
                <a:gd name="T23" fmla="*/ 519 w 51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9" h="29">
                  <a:moveTo>
                    <a:pt x="0" y="0"/>
                  </a:moveTo>
                  <a:lnTo>
                    <a:pt x="183" y="0"/>
                  </a:lnTo>
                  <a:lnTo>
                    <a:pt x="396" y="0"/>
                  </a:lnTo>
                  <a:lnTo>
                    <a:pt x="519" y="16"/>
                  </a:lnTo>
                  <a:lnTo>
                    <a:pt x="519" y="29"/>
                  </a:lnTo>
                  <a:lnTo>
                    <a:pt x="0" y="29"/>
                  </a:lnTo>
                  <a:lnTo>
                    <a:pt x="0" y="0"/>
                  </a:lnTo>
                  <a:close/>
                </a:path>
              </a:pathLst>
            </a:custGeom>
            <a:solidFill>
              <a:srgbClr val="F04B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87" name="Freeform 102"/>
            <p:cNvSpPr>
              <a:spLocks/>
            </p:cNvSpPr>
            <p:nvPr/>
          </p:nvSpPr>
          <p:spPr bwMode="auto">
            <a:xfrm>
              <a:off x="4656138" y="1671638"/>
              <a:ext cx="61912" cy="80963"/>
            </a:xfrm>
            <a:custGeom>
              <a:avLst/>
              <a:gdLst>
                <a:gd name="T0" fmla="*/ 2147483647 w 29"/>
                <a:gd name="T1" fmla="*/ 2147483647 h 38"/>
                <a:gd name="T2" fmla="*/ 0 w 29"/>
                <a:gd name="T3" fmla="*/ 0 h 38"/>
                <a:gd name="T4" fmla="*/ 2147483647 w 29"/>
                <a:gd name="T5" fmla="*/ 2147483647 h 38"/>
                <a:gd name="T6" fmla="*/ 2147483647 w 29"/>
                <a:gd name="T7" fmla="*/ 2147483647 h 38"/>
                <a:gd name="T8" fmla="*/ 2147483647 w 29"/>
                <a:gd name="T9" fmla="*/ 2147483647 h 38"/>
                <a:gd name="T10" fmla="*/ 2147483647 w 29"/>
                <a:gd name="T11" fmla="*/ 2147483647 h 38"/>
                <a:gd name="T12" fmla="*/ 0 60000 65536"/>
                <a:gd name="T13" fmla="*/ 0 60000 65536"/>
                <a:gd name="T14" fmla="*/ 0 60000 65536"/>
                <a:gd name="T15" fmla="*/ 0 60000 65536"/>
                <a:gd name="T16" fmla="*/ 0 60000 65536"/>
                <a:gd name="T17" fmla="*/ 0 60000 65536"/>
                <a:gd name="T18" fmla="*/ 0 w 29"/>
                <a:gd name="T19" fmla="*/ 0 h 38"/>
                <a:gd name="T20" fmla="*/ 29 w 2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9" h="38">
                  <a:moveTo>
                    <a:pt x="28" y="25"/>
                  </a:moveTo>
                  <a:cubicBezTo>
                    <a:pt x="26" y="14"/>
                    <a:pt x="14" y="6"/>
                    <a:pt x="0" y="0"/>
                  </a:cubicBezTo>
                  <a:cubicBezTo>
                    <a:pt x="2" y="10"/>
                    <a:pt x="9" y="23"/>
                    <a:pt x="17" y="31"/>
                  </a:cubicBezTo>
                  <a:cubicBezTo>
                    <a:pt x="21" y="35"/>
                    <a:pt x="25" y="37"/>
                    <a:pt x="29" y="38"/>
                  </a:cubicBezTo>
                  <a:cubicBezTo>
                    <a:pt x="29" y="28"/>
                    <a:pt x="29" y="28"/>
                    <a:pt x="29" y="28"/>
                  </a:cubicBezTo>
                  <a:cubicBezTo>
                    <a:pt x="29" y="27"/>
                    <a:pt x="29" y="26"/>
                    <a:pt x="28" y="25"/>
                  </a:cubicBezTo>
                </a:path>
              </a:pathLst>
            </a:custGeom>
            <a:solidFill>
              <a:srgbClr val="FFC95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88" name="Freeform 103"/>
            <p:cNvSpPr>
              <a:spLocks/>
            </p:cNvSpPr>
            <p:nvPr/>
          </p:nvSpPr>
          <p:spPr bwMode="auto">
            <a:xfrm>
              <a:off x="4338638" y="1698626"/>
              <a:ext cx="58737" cy="11113"/>
            </a:xfrm>
            <a:custGeom>
              <a:avLst/>
              <a:gdLst>
                <a:gd name="T0" fmla="*/ 2147483647 w 28"/>
                <a:gd name="T1" fmla="*/ 2147483647 h 5"/>
                <a:gd name="T2" fmla="*/ 2147483647 w 28"/>
                <a:gd name="T3" fmla="*/ 2147483647 h 5"/>
                <a:gd name="T4" fmla="*/ 0 w 28"/>
                <a:gd name="T5" fmla="*/ 2147483647 h 5"/>
                <a:gd name="T6" fmla="*/ 0 w 28"/>
                <a:gd name="T7" fmla="*/ 2147483647 h 5"/>
                <a:gd name="T8" fmla="*/ 2147483647 w 28"/>
                <a:gd name="T9" fmla="*/ 0 h 5"/>
                <a:gd name="T10" fmla="*/ 2147483647 w 28"/>
                <a:gd name="T11" fmla="*/ 0 h 5"/>
                <a:gd name="T12" fmla="*/ 2147483647 w 28"/>
                <a:gd name="T13" fmla="*/ 2147483647 h 5"/>
                <a:gd name="T14" fmla="*/ 2147483647 w 28"/>
                <a:gd name="T15" fmla="*/ 2147483647 h 5"/>
                <a:gd name="T16" fmla="*/ 2147483647 w 28"/>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
                <a:gd name="T29" fmla="*/ 28 w 2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
                  <a:moveTo>
                    <a:pt x="27" y="5"/>
                  </a:moveTo>
                  <a:cubicBezTo>
                    <a:pt x="1" y="5"/>
                    <a:pt x="1" y="5"/>
                    <a:pt x="1" y="5"/>
                  </a:cubicBezTo>
                  <a:cubicBezTo>
                    <a:pt x="0" y="5"/>
                    <a:pt x="0" y="5"/>
                    <a:pt x="0" y="4"/>
                  </a:cubicBezTo>
                  <a:cubicBezTo>
                    <a:pt x="0" y="1"/>
                    <a:pt x="0" y="1"/>
                    <a:pt x="0" y="1"/>
                  </a:cubicBezTo>
                  <a:cubicBezTo>
                    <a:pt x="0" y="1"/>
                    <a:pt x="0" y="0"/>
                    <a:pt x="1" y="0"/>
                  </a:cubicBezTo>
                  <a:cubicBezTo>
                    <a:pt x="27" y="0"/>
                    <a:pt x="27" y="0"/>
                    <a:pt x="27" y="0"/>
                  </a:cubicBezTo>
                  <a:cubicBezTo>
                    <a:pt x="28" y="0"/>
                    <a:pt x="28" y="1"/>
                    <a:pt x="28" y="1"/>
                  </a:cubicBezTo>
                  <a:cubicBezTo>
                    <a:pt x="28" y="4"/>
                    <a:pt x="28" y="4"/>
                    <a:pt x="28" y="4"/>
                  </a:cubicBezTo>
                  <a:cubicBezTo>
                    <a:pt x="28" y="5"/>
                    <a:pt x="28" y="5"/>
                    <a:pt x="27" y="5"/>
                  </a:cubicBezTo>
                </a:path>
              </a:pathLst>
            </a:cu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89" name="Rectangle 104"/>
            <p:cNvSpPr>
              <a:spLocks noChangeArrowheads="1"/>
            </p:cNvSpPr>
            <p:nvPr/>
          </p:nvSpPr>
          <p:spPr bwMode="auto">
            <a:xfrm>
              <a:off x="3983038" y="1682751"/>
              <a:ext cx="319087" cy="46038"/>
            </a:xfrm>
            <a:prstGeom prst="rect">
              <a:avLst/>
            </a:prstGeom>
            <a:solidFill>
              <a:srgbClr val="E037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90" name="Freeform 105"/>
            <p:cNvSpPr>
              <a:spLocks/>
            </p:cNvSpPr>
            <p:nvPr/>
          </p:nvSpPr>
          <p:spPr bwMode="auto">
            <a:xfrm>
              <a:off x="4219575" y="1698626"/>
              <a:ext cx="58737" cy="11113"/>
            </a:xfrm>
            <a:custGeom>
              <a:avLst/>
              <a:gdLst>
                <a:gd name="T0" fmla="*/ 2147483647 w 28"/>
                <a:gd name="T1" fmla="*/ 2147483647 h 5"/>
                <a:gd name="T2" fmla="*/ 2147483647 w 28"/>
                <a:gd name="T3" fmla="*/ 2147483647 h 5"/>
                <a:gd name="T4" fmla="*/ 0 w 28"/>
                <a:gd name="T5" fmla="*/ 2147483647 h 5"/>
                <a:gd name="T6" fmla="*/ 0 w 28"/>
                <a:gd name="T7" fmla="*/ 2147483647 h 5"/>
                <a:gd name="T8" fmla="*/ 2147483647 w 28"/>
                <a:gd name="T9" fmla="*/ 0 h 5"/>
                <a:gd name="T10" fmla="*/ 2147483647 w 28"/>
                <a:gd name="T11" fmla="*/ 0 h 5"/>
                <a:gd name="T12" fmla="*/ 2147483647 w 28"/>
                <a:gd name="T13" fmla="*/ 2147483647 h 5"/>
                <a:gd name="T14" fmla="*/ 2147483647 w 28"/>
                <a:gd name="T15" fmla="*/ 2147483647 h 5"/>
                <a:gd name="T16" fmla="*/ 2147483647 w 28"/>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
                <a:gd name="T29" fmla="*/ 28 w 2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
                  <a:moveTo>
                    <a:pt x="28" y="5"/>
                  </a:moveTo>
                  <a:cubicBezTo>
                    <a:pt x="1" y="5"/>
                    <a:pt x="1" y="5"/>
                    <a:pt x="1" y="5"/>
                  </a:cubicBezTo>
                  <a:cubicBezTo>
                    <a:pt x="1" y="5"/>
                    <a:pt x="0" y="5"/>
                    <a:pt x="0" y="4"/>
                  </a:cubicBezTo>
                  <a:cubicBezTo>
                    <a:pt x="0" y="1"/>
                    <a:pt x="0" y="1"/>
                    <a:pt x="0" y="1"/>
                  </a:cubicBezTo>
                  <a:cubicBezTo>
                    <a:pt x="0" y="1"/>
                    <a:pt x="1" y="0"/>
                    <a:pt x="1" y="0"/>
                  </a:cubicBezTo>
                  <a:cubicBezTo>
                    <a:pt x="28" y="0"/>
                    <a:pt x="28" y="0"/>
                    <a:pt x="28" y="0"/>
                  </a:cubicBezTo>
                  <a:cubicBezTo>
                    <a:pt x="28" y="0"/>
                    <a:pt x="28" y="1"/>
                    <a:pt x="28" y="1"/>
                  </a:cubicBezTo>
                  <a:cubicBezTo>
                    <a:pt x="28" y="4"/>
                    <a:pt x="28" y="4"/>
                    <a:pt x="28" y="4"/>
                  </a:cubicBezTo>
                  <a:cubicBezTo>
                    <a:pt x="28" y="5"/>
                    <a:pt x="28" y="5"/>
                    <a:pt x="28" y="5"/>
                  </a:cubicBezTo>
                </a:path>
              </a:pathLst>
            </a:cu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91" name="Freeform 106"/>
            <p:cNvSpPr>
              <a:spLocks/>
            </p:cNvSpPr>
            <p:nvPr/>
          </p:nvSpPr>
          <p:spPr bwMode="auto">
            <a:xfrm>
              <a:off x="3648075" y="1670051"/>
              <a:ext cx="19050" cy="127000"/>
            </a:xfrm>
            <a:custGeom>
              <a:avLst/>
              <a:gdLst>
                <a:gd name="T0" fmla="*/ 2147483647 w 9"/>
                <a:gd name="T1" fmla="*/ 0 h 60"/>
                <a:gd name="T2" fmla="*/ 0 w 9"/>
                <a:gd name="T3" fmla="*/ 0 h 60"/>
                <a:gd name="T4" fmla="*/ 0 w 9"/>
                <a:gd name="T5" fmla="*/ 2147483647 h 60"/>
                <a:gd name="T6" fmla="*/ 2147483647 w 9"/>
                <a:gd name="T7" fmla="*/ 2147483647 h 60"/>
                <a:gd name="T8" fmla="*/ 2147483647 w 9"/>
                <a:gd name="T9" fmla="*/ 2147483647 h 60"/>
                <a:gd name="T10" fmla="*/ 2147483647 w 9"/>
                <a:gd name="T11" fmla="*/ 2147483647 h 60"/>
                <a:gd name="T12" fmla="*/ 2147483647 w 9"/>
                <a:gd name="T13" fmla="*/ 0 h 60"/>
                <a:gd name="T14" fmla="*/ 0 60000 65536"/>
                <a:gd name="T15" fmla="*/ 0 60000 65536"/>
                <a:gd name="T16" fmla="*/ 0 60000 65536"/>
                <a:gd name="T17" fmla="*/ 0 60000 65536"/>
                <a:gd name="T18" fmla="*/ 0 60000 65536"/>
                <a:gd name="T19" fmla="*/ 0 60000 65536"/>
                <a:gd name="T20" fmla="*/ 0 60000 65536"/>
                <a:gd name="T21" fmla="*/ 0 w 9"/>
                <a:gd name="T22" fmla="*/ 0 h 60"/>
                <a:gd name="T23" fmla="*/ 9 w 9"/>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0">
                  <a:moveTo>
                    <a:pt x="4" y="0"/>
                  </a:moveTo>
                  <a:cubicBezTo>
                    <a:pt x="0" y="0"/>
                    <a:pt x="0" y="0"/>
                    <a:pt x="0" y="0"/>
                  </a:cubicBezTo>
                  <a:cubicBezTo>
                    <a:pt x="0" y="60"/>
                    <a:pt x="0" y="60"/>
                    <a:pt x="0" y="60"/>
                  </a:cubicBezTo>
                  <a:cubicBezTo>
                    <a:pt x="4" y="60"/>
                    <a:pt x="4" y="60"/>
                    <a:pt x="4" y="60"/>
                  </a:cubicBezTo>
                  <a:cubicBezTo>
                    <a:pt x="7" y="60"/>
                    <a:pt x="9" y="58"/>
                    <a:pt x="9" y="55"/>
                  </a:cubicBezTo>
                  <a:cubicBezTo>
                    <a:pt x="9" y="5"/>
                    <a:pt x="9" y="5"/>
                    <a:pt x="9" y="5"/>
                  </a:cubicBezTo>
                  <a:cubicBezTo>
                    <a:pt x="9" y="2"/>
                    <a:pt x="7" y="0"/>
                    <a:pt x="4" y="0"/>
                  </a:cubicBezTo>
                </a:path>
              </a:pathLst>
            </a:custGeom>
            <a:solidFill>
              <a:srgbClr val="F04B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92" name="Oval 107"/>
            <p:cNvSpPr>
              <a:spLocks noChangeArrowheads="1"/>
            </p:cNvSpPr>
            <p:nvPr/>
          </p:nvSpPr>
          <p:spPr bwMode="auto">
            <a:xfrm>
              <a:off x="3762375" y="1803401"/>
              <a:ext cx="150812" cy="150813"/>
            </a:xfrm>
            <a:prstGeom prst="ellipse">
              <a:avLst/>
            </a:pr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93" name="Oval 108"/>
            <p:cNvSpPr>
              <a:spLocks noChangeArrowheads="1"/>
            </p:cNvSpPr>
            <p:nvPr/>
          </p:nvSpPr>
          <p:spPr bwMode="auto">
            <a:xfrm>
              <a:off x="3792538" y="1833563"/>
              <a:ext cx="90487" cy="90488"/>
            </a:xfrm>
            <a:prstGeom prst="ellipse">
              <a:avLst/>
            </a:prstGeom>
            <a:solidFill>
              <a:srgbClr val="5B5D6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94" name="Oval 109"/>
            <p:cNvSpPr>
              <a:spLocks noChangeArrowheads="1"/>
            </p:cNvSpPr>
            <p:nvPr/>
          </p:nvSpPr>
          <p:spPr bwMode="auto">
            <a:xfrm>
              <a:off x="3803650" y="1843088"/>
              <a:ext cx="69850" cy="69850"/>
            </a:xfrm>
            <a:prstGeom prst="ellipse">
              <a:avLst/>
            </a:prstGeom>
            <a:solidFill>
              <a:srgbClr val="B7B9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95" name="Oval 110"/>
            <p:cNvSpPr>
              <a:spLocks noChangeArrowheads="1"/>
            </p:cNvSpPr>
            <p:nvPr/>
          </p:nvSpPr>
          <p:spPr bwMode="auto">
            <a:xfrm>
              <a:off x="4522788" y="1803401"/>
              <a:ext cx="150812" cy="150813"/>
            </a:xfrm>
            <a:prstGeom prst="ellipse">
              <a:avLst/>
            </a:prstGeom>
            <a:solidFill>
              <a:srgbClr val="2F2F3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96" name="Oval 111"/>
            <p:cNvSpPr>
              <a:spLocks noChangeArrowheads="1"/>
            </p:cNvSpPr>
            <p:nvPr/>
          </p:nvSpPr>
          <p:spPr bwMode="auto">
            <a:xfrm>
              <a:off x="4552950" y="1833563"/>
              <a:ext cx="90487" cy="90488"/>
            </a:xfrm>
            <a:prstGeom prst="ellipse">
              <a:avLst/>
            </a:prstGeom>
            <a:solidFill>
              <a:srgbClr val="5B5D6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97" name="Oval 112"/>
            <p:cNvSpPr>
              <a:spLocks noChangeArrowheads="1"/>
            </p:cNvSpPr>
            <p:nvPr/>
          </p:nvSpPr>
          <p:spPr bwMode="auto">
            <a:xfrm>
              <a:off x="4562475" y="1843088"/>
              <a:ext cx="69850" cy="69850"/>
            </a:xfrm>
            <a:prstGeom prst="ellipse">
              <a:avLst/>
            </a:prstGeom>
            <a:solidFill>
              <a:srgbClr val="B7B9B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98" name="Freeform 113"/>
            <p:cNvSpPr>
              <a:spLocks/>
            </p:cNvSpPr>
            <p:nvPr/>
          </p:nvSpPr>
          <p:spPr bwMode="auto">
            <a:xfrm>
              <a:off x="4183063" y="1370013"/>
              <a:ext cx="95250" cy="20638"/>
            </a:xfrm>
            <a:custGeom>
              <a:avLst/>
              <a:gdLst>
                <a:gd name="T0" fmla="*/ 2147483647 w 45"/>
                <a:gd name="T1" fmla="*/ 2147483647 h 10"/>
                <a:gd name="T2" fmla="*/ 2147483647 w 45"/>
                <a:gd name="T3" fmla="*/ 2147483647 h 10"/>
                <a:gd name="T4" fmla="*/ 0 w 45"/>
                <a:gd name="T5" fmla="*/ 2147483647 h 10"/>
                <a:gd name="T6" fmla="*/ 0 w 45"/>
                <a:gd name="T7" fmla="*/ 2147483647 h 10"/>
                <a:gd name="T8" fmla="*/ 2147483647 w 45"/>
                <a:gd name="T9" fmla="*/ 0 h 10"/>
                <a:gd name="T10" fmla="*/ 2147483647 w 45"/>
                <a:gd name="T11" fmla="*/ 0 h 10"/>
                <a:gd name="T12" fmla="*/ 2147483647 w 45"/>
                <a:gd name="T13" fmla="*/ 2147483647 h 10"/>
                <a:gd name="T14" fmla="*/ 2147483647 w 45"/>
                <a:gd name="T15" fmla="*/ 2147483647 h 10"/>
                <a:gd name="T16" fmla="*/ 2147483647 w 45"/>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10"/>
                <a:gd name="T29" fmla="*/ 45 w 45"/>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10">
                  <a:moveTo>
                    <a:pt x="43" y="10"/>
                  </a:moveTo>
                  <a:cubicBezTo>
                    <a:pt x="3" y="10"/>
                    <a:pt x="3" y="10"/>
                    <a:pt x="3" y="10"/>
                  </a:cubicBezTo>
                  <a:cubicBezTo>
                    <a:pt x="1" y="10"/>
                    <a:pt x="0" y="9"/>
                    <a:pt x="0" y="8"/>
                  </a:cubicBezTo>
                  <a:cubicBezTo>
                    <a:pt x="0" y="2"/>
                    <a:pt x="0" y="2"/>
                    <a:pt x="0" y="2"/>
                  </a:cubicBezTo>
                  <a:cubicBezTo>
                    <a:pt x="0" y="1"/>
                    <a:pt x="1" y="0"/>
                    <a:pt x="3" y="0"/>
                  </a:cubicBezTo>
                  <a:cubicBezTo>
                    <a:pt x="43" y="0"/>
                    <a:pt x="43" y="0"/>
                    <a:pt x="43" y="0"/>
                  </a:cubicBezTo>
                  <a:cubicBezTo>
                    <a:pt x="45" y="0"/>
                    <a:pt x="45" y="1"/>
                    <a:pt x="45" y="2"/>
                  </a:cubicBezTo>
                  <a:cubicBezTo>
                    <a:pt x="45" y="8"/>
                    <a:pt x="45" y="8"/>
                    <a:pt x="45" y="8"/>
                  </a:cubicBezTo>
                  <a:cubicBezTo>
                    <a:pt x="45" y="9"/>
                    <a:pt x="45" y="10"/>
                    <a:pt x="43" y="10"/>
                  </a:cubicBezTo>
                </a:path>
              </a:pathLst>
            </a:custGeom>
            <a:solidFill>
              <a:srgbClr val="3F66B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99" name="Freeform 114"/>
            <p:cNvSpPr>
              <a:spLocks/>
            </p:cNvSpPr>
            <p:nvPr/>
          </p:nvSpPr>
          <p:spPr bwMode="auto">
            <a:xfrm>
              <a:off x="4005263" y="1520826"/>
              <a:ext cx="207962" cy="136525"/>
            </a:xfrm>
            <a:custGeom>
              <a:avLst/>
              <a:gdLst>
                <a:gd name="T0" fmla="*/ 2147483647 w 98"/>
                <a:gd name="T1" fmla="*/ 0 h 64"/>
                <a:gd name="T2" fmla="*/ 0 w 98"/>
                <a:gd name="T3" fmla="*/ 2147483647 h 64"/>
                <a:gd name="T4" fmla="*/ 0 w 98"/>
                <a:gd name="T5" fmla="*/ 2147483647 h 64"/>
                <a:gd name="T6" fmla="*/ 2147483647 w 98"/>
                <a:gd name="T7" fmla="*/ 2147483647 h 64"/>
                <a:gd name="T8" fmla="*/ 2147483647 w 98"/>
                <a:gd name="T9" fmla="*/ 2147483647 h 64"/>
                <a:gd name="T10" fmla="*/ 2147483647 w 98"/>
                <a:gd name="T11" fmla="*/ 0 h 64"/>
                <a:gd name="T12" fmla="*/ 2147483647 w 98"/>
                <a:gd name="T13" fmla="*/ 0 h 64"/>
                <a:gd name="T14" fmla="*/ 0 60000 65536"/>
                <a:gd name="T15" fmla="*/ 0 60000 65536"/>
                <a:gd name="T16" fmla="*/ 0 60000 65536"/>
                <a:gd name="T17" fmla="*/ 0 60000 65536"/>
                <a:gd name="T18" fmla="*/ 0 60000 65536"/>
                <a:gd name="T19" fmla="*/ 0 60000 65536"/>
                <a:gd name="T20" fmla="*/ 0 60000 65536"/>
                <a:gd name="T21" fmla="*/ 0 w 98"/>
                <a:gd name="T22" fmla="*/ 0 h 64"/>
                <a:gd name="T23" fmla="*/ 98 w 98"/>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64">
                  <a:moveTo>
                    <a:pt x="51" y="0"/>
                  </a:moveTo>
                  <a:cubicBezTo>
                    <a:pt x="0" y="54"/>
                    <a:pt x="0" y="54"/>
                    <a:pt x="0" y="54"/>
                  </a:cubicBezTo>
                  <a:cubicBezTo>
                    <a:pt x="0" y="56"/>
                    <a:pt x="0" y="56"/>
                    <a:pt x="0" y="56"/>
                  </a:cubicBezTo>
                  <a:cubicBezTo>
                    <a:pt x="0" y="61"/>
                    <a:pt x="3" y="64"/>
                    <a:pt x="7" y="64"/>
                  </a:cubicBezTo>
                  <a:cubicBezTo>
                    <a:pt x="38" y="64"/>
                    <a:pt x="38" y="64"/>
                    <a:pt x="38" y="64"/>
                  </a:cubicBezTo>
                  <a:cubicBezTo>
                    <a:pt x="98" y="0"/>
                    <a:pt x="98" y="0"/>
                    <a:pt x="98" y="0"/>
                  </a:cubicBezTo>
                  <a:lnTo>
                    <a:pt x="51" y="0"/>
                  </a:lnTo>
                  <a:close/>
                </a:path>
              </a:pathLst>
            </a:custGeom>
            <a:solidFill>
              <a:srgbClr val="29B6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000" name="Freeform 115"/>
            <p:cNvSpPr>
              <a:spLocks/>
            </p:cNvSpPr>
            <p:nvPr/>
          </p:nvSpPr>
          <p:spPr bwMode="auto">
            <a:xfrm>
              <a:off x="4200525" y="1570038"/>
              <a:ext cx="80962" cy="87313"/>
            </a:xfrm>
            <a:custGeom>
              <a:avLst/>
              <a:gdLst>
                <a:gd name="T0" fmla="*/ 2147483647 w 38"/>
                <a:gd name="T1" fmla="*/ 2147483647 h 41"/>
                <a:gd name="T2" fmla="*/ 2147483647 w 38"/>
                <a:gd name="T3" fmla="*/ 0 h 41"/>
                <a:gd name="T4" fmla="*/ 0 w 38"/>
                <a:gd name="T5" fmla="*/ 2147483647 h 41"/>
                <a:gd name="T6" fmla="*/ 2147483647 w 38"/>
                <a:gd name="T7" fmla="*/ 2147483647 h 41"/>
                <a:gd name="T8" fmla="*/ 2147483647 w 38"/>
                <a:gd name="T9" fmla="*/ 2147483647 h 41"/>
                <a:gd name="T10" fmla="*/ 0 60000 65536"/>
                <a:gd name="T11" fmla="*/ 0 60000 65536"/>
                <a:gd name="T12" fmla="*/ 0 60000 65536"/>
                <a:gd name="T13" fmla="*/ 0 60000 65536"/>
                <a:gd name="T14" fmla="*/ 0 60000 65536"/>
                <a:gd name="T15" fmla="*/ 0 w 38"/>
                <a:gd name="T16" fmla="*/ 0 h 41"/>
                <a:gd name="T17" fmla="*/ 38 w 38"/>
                <a:gd name="T18" fmla="*/ 41 h 41"/>
              </a:gdLst>
              <a:ahLst/>
              <a:cxnLst>
                <a:cxn ang="T10">
                  <a:pos x="T0" y="T1"/>
                </a:cxn>
                <a:cxn ang="T11">
                  <a:pos x="T2" y="T3"/>
                </a:cxn>
                <a:cxn ang="T12">
                  <a:pos x="T4" y="T5"/>
                </a:cxn>
                <a:cxn ang="T13">
                  <a:pos x="T6" y="T7"/>
                </a:cxn>
                <a:cxn ang="T14">
                  <a:pos x="T8" y="T9"/>
                </a:cxn>
              </a:cxnLst>
              <a:rect l="T15" t="T16" r="T17" b="T18"/>
              <a:pathLst>
                <a:path w="38" h="41">
                  <a:moveTo>
                    <a:pt x="38" y="33"/>
                  </a:moveTo>
                  <a:cubicBezTo>
                    <a:pt x="38" y="0"/>
                    <a:pt x="38" y="0"/>
                    <a:pt x="38" y="0"/>
                  </a:cubicBezTo>
                  <a:cubicBezTo>
                    <a:pt x="0" y="41"/>
                    <a:pt x="0" y="41"/>
                    <a:pt x="0" y="41"/>
                  </a:cubicBezTo>
                  <a:cubicBezTo>
                    <a:pt x="31" y="41"/>
                    <a:pt x="31" y="41"/>
                    <a:pt x="31" y="41"/>
                  </a:cubicBezTo>
                  <a:cubicBezTo>
                    <a:pt x="35" y="41"/>
                    <a:pt x="38" y="38"/>
                    <a:pt x="38" y="33"/>
                  </a:cubicBezTo>
                </a:path>
              </a:pathLst>
            </a:custGeom>
            <a:solidFill>
              <a:srgbClr val="29B6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001" name="Freeform 116"/>
            <p:cNvSpPr>
              <a:spLocks/>
            </p:cNvSpPr>
            <p:nvPr/>
          </p:nvSpPr>
          <p:spPr bwMode="auto">
            <a:xfrm>
              <a:off x="4333875" y="1520826"/>
              <a:ext cx="139700" cy="142875"/>
            </a:xfrm>
            <a:custGeom>
              <a:avLst/>
              <a:gdLst>
                <a:gd name="T0" fmla="*/ 2147483647 w 66"/>
                <a:gd name="T1" fmla="*/ 2147483647 h 67"/>
                <a:gd name="T2" fmla="*/ 2147483647 w 66"/>
                <a:gd name="T3" fmla="*/ 0 h 67"/>
                <a:gd name="T4" fmla="*/ 2147483647 w 66"/>
                <a:gd name="T5" fmla="*/ 0 h 67"/>
                <a:gd name="T6" fmla="*/ 0 w 66"/>
                <a:gd name="T7" fmla="*/ 2147483647 h 67"/>
                <a:gd name="T8" fmla="*/ 0 w 66"/>
                <a:gd name="T9" fmla="*/ 2147483647 h 67"/>
                <a:gd name="T10" fmla="*/ 2147483647 w 66"/>
                <a:gd name="T11" fmla="*/ 2147483647 h 67"/>
                <a:gd name="T12" fmla="*/ 2147483647 w 66"/>
                <a:gd name="T13" fmla="*/ 2147483647 h 67"/>
                <a:gd name="T14" fmla="*/ 2147483647 w 66"/>
                <a:gd name="T15" fmla="*/ 2147483647 h 67"/>
                <a:gd name="T16" fmla="*/ 2147483647 w 66"/>
                <a:gd name="T17" fmla="*/ 2147483647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49" y="2"/>
                  </a:moveTo>
                  <a:cubicBezTo>
                    <a:pt x="48" y="1"/>
                    <a:pt x="46" y="0"/>
                    <a:pt x="44" y="0"/>
                  </a:cubicBezTo>
                  <a:cubicBezTo>
                    <a:pt x="40" y="0"/>
                    <a:pt x="40" y="0"/>
                    <a:pt x="40" y="0"/>
                  </a:cubicBezTo>
                  <a:cubicBezTo>
                    <a:pt x="0" y="42"/>
                    <a:pt x="0" y="42"/>
                    <a:pt x="0" y="42"/>
                  </a:cubicBezTo>
                  <a:cubicBezTo>
                    <a:pt x="0" y="58"/>
                    <a:pt x="0" y="58"/>
                    <a:pt x="0" y="58"/>
                  </a:cubicBezTo>
                  <a:cubicBezTo>
                    <a:pt x="0" y="61"/>
                    <a:pt x="3" y="64"/>
                    <a:pt x="6" y="65"/>
                  </a:cubicBezTo>
                  <a:cubicBezTo>
                    <a:pt x="24" y="67"/>
                    <a:pt x="24" y="67"/>
                    <a:pt x="24" y="67"/>
                  </a:cubicBezTo>
                  <a:cubicBezTo>
                    <a:pt x="66" y="21"/>
                    <a:pt x="66" y="21"/>
                    <a:pt x="66" y="21"/>
                  </a:cubicBezTo>
                  <a:lnTo>
                    <a:pt x="49" y="2"/>
                  </a:lnTo>
                  <a:close/>
                </a:path>
              </a:pathLst>
            </a:custGeom>
            <a:solidFill>
              <a:srgbClr val="29B6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5002" name="Oval 117"/>
            <p:cNvSpPr>
              <a:spLocks noChangeArrowheads="1"/>
            </p:cNvSpPr>
            <p:nvPr/>
          </p:nvSpPr>
          <p:spPr bwMode="auto">
            <a:xfrm>
              <a:off x="3749675" y="1463676"/>
              <a:ext cx="176212" cy="176213"/>
            </a:xfrm>
            <a:prstGeom prst="ellipse">
              <a:avLst/>
            </a:prstGeom>
            <a:solidFill>
              <a:srgbClr val="F04B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5003" name="Freeform 118"/>
            <p:cNvSpPr>
              <a:spLocks/>
            </p:cNvSpPr>
            <p:nvPr/>
          </p:nvSpPr>
          <p:spPr bwMode="auto">
            <a:xfrm>
              <a:off x="3779838" y="1493838"/>
              <a:ext cx="117475" cy="117475"/>
            </a:xfrm>
            <a:custGeom>
              <a:avLst/>
              <a:gdLst>
                <a:gd name="T0" fmla="*/ 2147483647 w 74"/>
                <a:gd name="T1" fmla="*/ 2147483647 h 74"/>
                <a:gd name="T2" fmla="*/ 2147483647 w 74"/>
                <a:gd name="T3" fmla="*/ 2147483647 h 74"/>
                <a:gd name="T4" fmla="*/ 2147483647 w 74"/>
                <a:gd name="T5" fmla="*/ 0 h 74"/>
                <a:gd name="T6" fmla="*/ 2147483647 w 74"/>
                <a:gd name="T7" fmla="*/ 0 h 74"/>
                <a:gd name="T8" fmla="*/ 2147483647 w 74"/>
                <a:gd name="T9" fmla="*/ 2147483647 h 74"/>
                <a:gd name="T10" fmla="*/ 0 w 74"/>
                <a:gd name="T11" fmla="*/ 2147483647 h 74"/>
                <a:gd name="T12" fmla="*/ 0 w 74"/>
                <a:gd name="T13" fmla="*/ 2147483647 h 74"/>
                <a:gd name="T14" fmla="*/ 2147483647 w 74"/>
                <a:gd name="T15" fmla="*/ 2147483647 h 74"/>
                <a:gd name="T16" fmla="*/ 2147483647 w 74"/>
                <a:gd name="T17" fmla="*/ 2147483647 h 74"/>
                <a:gd name="T18" fmla="*/ 2147483647 w 74"/>
                <a:gd name="T19" fmla="*/ 2147483647 h 74"/>
                <a:gd name="T20" fmla="*/ 2147483647 w 74"/>
                <a:gd name="T21" fmla="*/ 2147483647 h 74"/>
                <a:gd name="T22" fmla="*/ 2147483647 w 74"/>
                <a:gd name="T23" fmla="*/ 2147483647 h 74"/>
                <a:gd name="T24" fmla="*/ 2147483647 w 74"/>
                <a:gd name="T25" fmla="*/ 2147483647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4"/>
                <a:gd name="T41" fmla="*/ 74 w 74"/>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4">
                  <a:moveTo>
                    <a:pt x="74" y="29"/>
                  </a:moveTo>
                  <a:lnTo>
                    <a:pt x="44" y="29"/>
                  </a:lnTo>
                  <a:lnTo>
                    <a:pt x="44" y="0"/>
                  </a:lnTo>
                  <a:lnTo>
                    <a:pt x="29" y="0"/>
                  </a:lnTo>
                  <a:lnTo>
                    <a:pt x="29" y="29"/>
                  </a:lnTo>
                  <a:lnTo>
                    <a:pt x="0" y="29"/>
                  </a:lnTo>
                  <a:lnTo>
                    <a:pt x="0" y="44"/>
                  </a:lnTo>
                  <a:lnTo>
                    <a:pt x="29" y="44"/>
                  </a:lnTo>
                  <a:lnTo>
                    <a:pt x="29" y="74"/>
                  </a:lnTo>
                  <a:lnTo>
                    <a:pt x="44" y="74"/>
                  </a:lnTo>
                  <a:lnTo>
                    <a:pt x="44" y="44"/>
                  </a:lnTo>
                  <a:lnTo>
                    <a:pt x="74" y="44"/>
                  </a:lnTo>
                  <a:lnTo>
                    <a:pt x="74"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64920" name="Groupe 185"/>
          <p:cNvGrpSpPr>
            <a:grpSpLocks noChangeAspect="1"/>
          </p:cNvGrpSpPr>
          <p:nvPr/>
        </p:nvGrpSpPr>
        <p:grpSpPr bwMode="auto">
          <a:xfrm>
            <a:off x="3941234" y="3746501"/>
            <a:ext cx="630767" cy="624417"/>
            <a:chOff x="3792538" y="2085976"/>
            <a:chExt cx="766762" cy="758825"/>
          </a:xfrm>
        </p:grpSpPr>
        <p:sp>
          <p:nvSpPr>
            <p:cNvPr id="164955" name="Freeform 119"/>
            <p:cNvSpPr>
              <a:spLocks/>
            </p:cNvSpPr>
            <p:nvPr/>
          </p:nvSpPr>
          <p:spPr bwMode="auto">
            <a:xfrm>
              <a:off x="3792538" y="2085976"/>
              <a:ext cx="766762" cy="758825"/>
            </a:xfrm>
            <a:custGeom>
              <a:avLst/>
              <a:gdLst>
                <a:gd name="T0" fmla="*/ 2147483647 w 361"/>
                <a:gd name="T1" fmla="*/ 2147483647 h 358"/>
                <a:gd name="T2" fmla="*/ 2147483647 w 361"/>
                <a:gd name="T3" fmla="*/ 2147483647 h 358"/>
                <a:gd name="T4" fmla="*/ 2147483647 w 361"/>
                <a:gd name="T5" fmla="*/ 2147483647 h 358"/>
                <a:gd name="T6" fmla="*/ 2147483647 w 361"/>
                <a:gd name="T7" fmla="*/ 2147483647 h 358"/>
                <a:gd name="T8" fmla="*/ 2147483647 w 361"/>
                <a:gd name="T9" fmla="*/ 2147483647 h 358"/>
                <a:gd name="T10" fmla="*/ 2147483647 w 361"/>
                <a:gd name="T11" fmla="*/ 2147483647 h 358"/>
                <a:gd name="T12" fmla="*/ 2147483647 w 361"/>
                <a:gd name="T13" fmla="*/ 2147483647 h 358"/>
                <a:gd name="T14" fmla="*/ 2147483647 w 361"/>
                <a:gd name="T15" fmla="*/ 2147483647 h 358"/>
                <a:gd name="T16" fmla="*/ 2147483647 w 361"/>
                <a:gd name="T17" fmla="*/ 2147483647 h 358"/>
                <a:gd name="T18" fmla="*/ 2147483647 w 361"/>
                <a:gd name="T19" fmla="*/ 2147483647 h 358"/>
                <a:gd name="T20" fmla="*/ 2147483647 w 361"/>
                <a:gd name="T21" fmla="*/ 2147483647 h 358"/>
                <a:gd name="T22" fmla="*/ 2147483647 w 361"/>
                <a:gd name="T23" fmla="*/ 2147483647 h 358"/>
                <a:gd name="T24" fmla="*/ 2147483647 w 361"/>
                <a:gd name="T25" fmla="*/ 2147483647 h 358"/>
                <a:gd name="T26" fmla="*/ 2147483647 w 361"/>
                <a:gd name="T27" fmla="*/ 2147483647 h 358"/>
                <a:gd name="T28" fmla="*/ 2147483647 w 361"/>
                <a:gd name="T29" fmla="*/ 2147483647 h 358"/>
                <a:gd name="T30" fmla="*/ 2147483647 w 361"/>
                <a:gd name="T31" fmla="*/ 0 h 358"/>
                <a:gd name="T32" fmla="*/ 2147483647 w 361"/>
                <a:gd name="T33" fmla="*/ 2147483647 h 358"/>
                <a:gd name="T34" fmla="*/ 2147483647 w 361"/>
                <a:gd name="T35" fmla="*/ 2147483647 h 358"/>
                <a:gd name="T36" fmla="*/ 2147483647 w 361"/>
                <a:gd name="T37" fmla="*/ 2147483647 h 358"/>
                <a:gd name="T38" fmla="*/ 2147483647 w 361"/>
                <a:gd name="T39" fmla="*/ 2147483647 h 358"/>
                <a:gd name="T40" fmla="*/ 2147483647 w 361"/>
                <a:gd name="T41" fmla="*/ 2147483647 h 358"/>
                <a:gd name="T42" fmla="*/ 2147483647 w 361"/>
                <a:gd name="T43" fmla="*/ 2147483647 h 358"/>
                <a:gd name="T44" fmla="*/ 2147483647 w 361"/>
                <a:gd name="T45" fmla="*/ 2147483647 h 358"/>
                <a:gd name="T46" fmla="*/ 2147483647 w 361"/>
                <a:gd name="T47" fmla="*/ 2147483647 h 358"/>
                <a:gd name="T48" fmla="*/ 2147483647 w 361"/>
                <a:gd name="T49" fmla="*/ 2147483647 h 358"/>
                <a:gd name="T50" fmla="*/ 2147483647 w 361"/>
                <a:gd name="T51" fmla="*/ 2147483647 h 358"/>
                <a:gd name="T52" fmla="*/ 2147483647 w 361"/>
                <a:gd name="T53" fmla="*/ 2147483647 h 358"/>
                <a:gd name="T54" fmla="*/ 2147483647 w 361"/>
                <a:gd name="T55" fmla="*/ 2147483647 h 358"/>
                <a:gd name="T56" fmla="*/ 2147483647 w 361"/>
                <a:gd name="T57" fmla="*/ 2147483647 h 358"/>
                <a:gd name="T58" fmla="*/ 0 w 361"/>
                <a:gd name="T59" fmla="*/ 2147483647 h 358"/>
                <a:gd name="T60" fmla="*/ 0 w 361"/>
                <a:gd name="T61" fmla="*/ 2147483647 h 358"/>
                <a:gd name="T62" fmla="*/ 2147483647 w 361"/>
                <a:gd name="T63" fmla="*/ 2147483647 h 358"/>
                <a:gd name="T64" fmla="*/ 2147483647 w 361"/>
                <a:gd name="T65" fmla="*/ 2147483647 h 358"/>
                <a:gd name="T66" fmla="*/ 0 w 361"/>
                <a:gd name="T67" fmla="*/ 2147483647 h 358"/>
                <a:gd name="T68" fmla="*/ 0 w 361"/>
                <a:gd name="T69" fmla="*/ 2147483647 h 358"/>
                <a:gd name="T70" fmla="*/ 2147483647 w 361"/>
                <a:gd name="T71" fmla="*/ 2147483647 h 358"/>
                <a:gd name="T72" fmla="*/ 2147483647 w 361"/>
                <a:gd name="T73" fmla="*/ 2147483647 h 358"/>
                <a:gd name="T74" fmla="*/ 2147483647 w 361"/>
                <a:gd name="T75" fmla="*/ 2147483647 h 358"/>
                <a:gd name="T76" fmla="*/ 2147483647 w 361"/>
                <a:gd name="T77" fmla="*/ 2147483647 h 358"/>
                <a:gd name="T78" fmla="*/ 2147483647 w 361"/>
                <a:gd name="T79" fmla="*/ 2147483647 h 358"/>
                <a:gd name="T80" fmla="*/ 2147483647 w 361"/>
                <a:gd name="T81" fmla="*/ 2147483647 h 358"/>
                <a:gd name="T82" fmla="*/ 2147483647 w 361"/>
                <a:gd name="T83" fmla="*/ 2147483647 h 358"/>
                <a:gd name="T84" fmla="*/ 2147483647 w 361"/>
                <a:gd name="T85" fmla="*/ 2147483647 h 358"/>
                <a:gd name="T86" fmla="*/ 2147483647 w 361"/>
                <a:gd name="T87" fmla="*/ 2147483647 h 358"/>
                <a:gd name="T88" fmla="*/ 2147483647 w 361"/>
                <a:gd name="T89" fmla="*/ 2147483647 h 358"/>
                <a:gd name="T90" fmla="*/ 2147483647 w 361"/>
                <a:gd name="T91" fmla="*/ 2147483647 h 358"/>
                <a:gd name="T92" fmla="*/ 2147483647 w 361"/>
                <a:gd name="T93" fmla="*/ 2147483647 h 358"/>
                <a:gd name="T94" fmla="*/ 2147483647 w 361"/>
                <a:gd name="T95" fmla="*/ 2147483647 h 3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358"/>
                <a:gd name="T146" fmla="*/ 361 w 361"/>
                <a:gd name="T147" fmla="*/ 358 h 3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358">
                  <a:moveTo>
                    <a:pt x="361" y="140"/>
                  </a:moveTo>
                  <a:cubicBezTo>
                    <a:pt x="361" y="122"/>
                    <a:pt x="361" y="122"/>
                    <a:pt x="361" y="122"/>
                  </a:cubicBezTo>
                  <a:cubicBezTo>
                    <a:pt x="274" y="122"/>
                    <a:pt x="274" y="122"/>
                    <a:pt x="274" y="122"/>
                  </a:cubicBezTo>
                  <a:cubicBezTo>
                    <a:pt x="274" y="140"/>
                    <a:pt x="274" y="140"/>
                    <a:pt x="274" y="140"/>
                  </a:cubicBezTo>
                  <a:cubicBezTo>
                    <a:pt x="341" y="140"/>
                    <a:pt x="341" y="140"/>
                    <a:pt x="341" y="140"/>
                  </a:cubicBezTo>
                  <a:cubicBezTo>
                    <a:pt x="341" y="230"/>
                    <a:pt x="341" y="230"/>
                    <a:pt x="341" y="230"/>
                  </a:cubicBezTo>
                  <a:cubicBezTo>
                    <a:pt x="274" y="230"/>
                    <a:pt x="274" y="230"/>
                    <a:pt x="274" y="230"/>
                  </a:cubicBezTo>
                  <a:cubicBezTo>
                    <a:pt x="274" y="248"/>
                    <a:pt x="274" y="248"/>
                    <a:pt x="274" y="248"/>
                  </a:cubicBezTo>
                  <a:cubicBezTo>
                    <a:pt x="341" y="248"/>
                    <a:pt x="341" y="248"/>
                    <a:pt x="341" y="248"/>
                  </a:cubicBezTo>
                  <a:cubicBezTo>
                    <a:pt x="341" y="349"/>
                    <a:pt x="341" y="349"/>
                    <a:pt x="341" y="349"/>
                  </a:cubicBezTo>
                  <a:cubicBezTo>
                    <a:pt x="266" y="349"/>
                    <a:pt x="266" y="349"/>
                    <a:pt x="266" y="349"/>
                  </a:cubicBezTo>
                  <a:cubicBezTo>
                    <a:pt x="266" y="86"/>
                    <a:pt x="266" y="86"/>
                    <a:pt x="266" y="86"/>
                  </a:cubicBezTo>
                  <a:cubicBezTo>
                    <a:pt x="266" y="78"/>
                    <a:pt x="260" y="72"/>
                    <a:pt x="252" y="72"/>
                  </a:cubicBezTo>
                  <a:cubicBezTo>
                    <a:pt x="223" y="72"/>
                    <a:pt x="223" y="72"/>
                    <a:pt x="223" y="72"/>
                  </a:cubicBezTo>
                  <a:cubicBezTo>
                    <a:pt x="227" y="65"/>
                    <a:pt x="229" y="57"/>
                    <a:pt x="229" y="48"/>
                  </a:cubicBezTo>
                  <a:cubicBezTo>
                    <a:pt x="229" y="21"/>
                    <a:pt x="207" y="0"/>
                    <a:pt x="181" y="0"/>
                  </a:cubicBezTo>
                  <a:cubicBezTo>
                    <a:pt x="154" y="0"/>
                    <a:pt x="133" y="21"/>
                    <a:pt x="133" y="48"/>
                  </a:cubicBezTo>
                  <a:cubicBezTo>
                    <a:pt x="133" y="57"/>
                    <a:pt x="135" y="65"/>
                    <a:pt x="139" y="72"/>
                  </a:cubicBezTo>
                  <a:cubicBezTo>
                    <a:pt x="109" y="72"/>
                    <a:pt x="109" y="72"/>
                    <a:pt x="109" y="72"/>
                  </a:cubicBezTo>
                  <a:cubicBezTo>
                    <a:pt x="101" y="72"/>
                    <a:pt x="95" y="78"/>
                    <a:pt x="95" y="86"/>
                  </a:cubicBezTo>
                  <a:cubicBezTo>
                    <a:pt x="95" y="349"/>
                    <a:pt x="95" y="349"/>
                    <a:pt x="95" y="349"/>
                  </a:cubicBezTo>
                  <a:cubicBezTo>
                    <a:pt x="21" y="349"/>
                    <a:pt x="21" y="349"/>
                    <a:pt x="21" y="349"/>
                  </a:cubicBezTo>
                  <a:cubicBezTo>
                    <a:pt x="21" y="248"/>
                    <a:pt x="21" y="248"/>
                    <a:pt x="21" y="248"/>
                  </a:cubicBezTo>
                  <a:cubicBezTo>
                    <a:pt x="87" y="248"/>
                    <a:pt x="87" y="248"/>
                    <a:pt x="87" y="248"/>
                  </a:cubicBezTo>
                  <a:cubicBezTo>
                    <a:pt x="87" y="230"/>
                    <a:pt x="87" y="230"/>
                    <a:pt x="87" y="230"/>
                  </a:cubicBezTo>
                  <a:cubicBezTo>
                    <a:pt x="21" y="230"/>
                    <a:pt x="21" y="230"/>
                    <a:pt x="21" y="230"/>
                  </a:cubicBezTo>
                  <a:cubicBezTo>
                    <a:pt x="21" y="140"/>
                    <a:pt x="21" y="140"/>
                    <a:pt x="21" y="140"/>
                  </a:cubicBezTo>
                  <a:cubicBezTo>
                    <a:pt x="87" y="140"/>
                    <a:pt x="87" y="140"/>
                    <a:pt x="87" y="140"/>
                  </a:cubicBezTo>
                  <a:cubicBezTo>
                    <a:pt x="87" y="122"/>
                    <a:pt x="87" y="122"/>
                    <a:pt x="87" y="122"/>
                  </a:cubicBezTo>
                  <a:cubicBezTo>
                    <a:pt x="0" y="122"/>
                    <a:pt x="0" y="122"/>
                    <a:pt x="0" y="122"/>
                  </a:cubicBezTo>
                  <a:cubicBezTo>
                    <a:pt x="0" y="140"/>
                    <a:pt x="0" y="140"/>
                    <a:pt x="0" y="140"/>
                  </a:cubicBezTo>
                  <a:cubicBezTo>
                    <a:pt x="12" y="140"/>
                    <a:pt x="12" y="140"/>
                    <a:pt x="12" y="140"/>
                  </a:cubicBezTo>
                  <a:cubicBezTo>
                    <a:pt x="12" y="230"/>
                    <a:pt x="12" y="230"/>
                    <a:pt x="12" y="230"/>
                  </a:cubicBezTo>
                  <a:cubicBezTo>
                    <a:pt x="0" y="230"/>
                    <a:pt x="0" y="230"/>
                    <a:pt x="0" y="230"/>
                  </a:cubicBezTo>
                  <a:cubicBezTo>
                    <a:pt x="0" y="248"/>
                    <a:pt x="0" y="248"/>
                    <a:pt x="0" y="248"/>
                  </a:cubicBezTo>
                  <a:cubicBezTo>
                    <a:pt x="12" y="248"/>
                    <a:pt x="12" y="248"/>
                    <a:pt x="12" y="248"/>
                  </a:cubicBezTo>
                  <a:cubicBezTo>
                    <a:pt x="12" y="354"/>
                    <a:pt x="12" y="354"/>
                    <a:pt x="12" y="354"/>
                  </a:cubicBezTo>
                  <a:cubicBezTo>
                    <a:pt x="12" y="356"/>
                    <a:pt x="14" y="358"/>
                    <a:pt x="16" y="358"/>
                  </a:cubicBezTo>
                  <a:cubicBezTo>
                    <a:pt x="99" y="358"/>
                    <a:pt x="99" y="358"/>
                    <a:pt x="99" y="358"/>
                  </a:cubicBezTo>
                  <a:cubicBezTo>
                    <a:pt x="262" y="358"/>
                    <a:pt x="262" y="358"/>
                    <a:pt x="262" y="358"/>
                  </a:cubicBezTo>
                  <a:cubicBezTo>
                    <a:pt x="345" y="358"/>
                    <a:pt x="345" y="358"/>
                    <a:pt x="345" y="358"/>
                  </a:cubicBezTo>
                  <a:cubicBezTo>
                    <a:pt x="348" y="358"/>
                    <a:pt x="349" y="356"/>
                    <a:pt x="349" y="354"/>
                  </a:cubicBezTo>
                  <a:cubicBezTo>
                    <a:pt x="349" y="248"/>
                    <a:pt x="349" y="248"/>
                    <a:pt x="349" y="248"/>
                  </a:cubicBezTo>
                  <a:cubicBezTo>
                    <a:pt x="361" y="248"/>
                    <a:pt x="361" y="248"/>
                    <a:pt x="361" y="248"/>
                  </a:cubicBezTo>
                  <a:cubicBezTo>
                    <a:pt x="361" y="230"/>
                    <a:pt x="361" y="230"/>
                    <a:pt x="361" y="230"/>
                  </a:cubicBezTo>
                  <a:cubicBezTo>
                    <a:pt x="349" y="230"/>
                    <a:pt x="349" y="230"/>
                    <a:pt x="349" y="230"/>
                  </a:cubicBezTo>
                  <a:cubicBezTo>
                    <a:pt x="349" y="140"/>
                    <a:pt x="349" y="140"/>
                    <a:pt x="349" y="140"/>
                  </a:cubicBezTo>
                  <a:lnTo>
                    <a:pt x="361" y="1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56" name="Freeform 120"/>
            <p:cNvSpPr>
              <a:spLocks/>
            </p:cNvSpPr>
            <p:nvPr/>
          </p:nvSpPr>
          <p:spPr bwMode="auto">
            <a:xfrm>
              <a:off x="4040188"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3" y="29"/>
                  </a:moveTo>
                  <a:cubicBezTo>
                    <a:pt x="6" y="29"/>
                    <a:pt x="6" y="29"/>
                    <a:pt x="6" y="29"/>
                  </a:cubicBezTo>
                  <a:cubicBezTo>
                    <a:pt x="3" y="29"/>
                    <a:pt x="0" y="26"/>
                    <a:pt x="0" y="23"/>
                  </a:cubicBezTo>
                  <a:cubicBezTo>
                    <a:pt x="0" y="5"/>
                    <a:pt x="0" y="5"/>
                    <a:pt x="0" y="5"/>
                  </a:cubicBezTo>
                  <a:cubicBezTo>
                    <a:pt x="0" y="2"/>
                    <a:pt x="3" y="0"/>
                    <a:pt x="6" y="0"/>
                  </a:cubicBezTo>
                  <a:cubicBezTo>
                    <a:pt x="23" y="0"/>
                    <a:pt x="23" y="0"/>
                    <a:pt x="23" y="0"/>
                  </a:cubicBezTo>
                  <a:cubicBezTo>
                    <a:pt x="27" y="0"/>
                    <a:pt x="29" y="2"/>
                    <a:pt x="29" y="5"/>
                  </a:cubicBezTo>
                  <a:cubicBezTo>
                    <a:pt x="29" y="23"/>
                    <a:pt x="29" y="23"/>
                    <a:pt x="29" y="23"/>
                  </a:cubicBezTo>
                  <a:cubicBezTo>
                    <a:pt x="29" y="26"/>
                    <a:pt x="27" y="29"/>
                    <a:pt x="23"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57" name="Freeform 121"/>
            <p:cNvSpPr>
              <a:spLocks/>
            </p:cNvSpPr>
            <p:nvPr/>
          </p:nvSpPr>
          <p:spPr bwMode="auto">
            <a:xfrm>
              <a:off x="4040188" y="2517776"/>
              <a:ext cx="61912" cy="61913"/>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0 w 29"/>
                <a:gd name="T9" fmla="*/ 2147483647 h 29"/>
                <a:gd name="T10" fmla="*/ 0 w 29"/>
                <a:gd name="T11" fmla="*/ 2147483647 h 29"/>
                <a:gd name="T12" fmla="*/ 2147483647 w 29"/>
                <a:gd name="T13" fmla="*/ 0 h 29"/>
                <a:gd name="T14" fmla="*/ 2147483647 w 29"/>
                <a:gd name="T15" fmla="*/ 0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9" y="6"/>
                  </a:moveTo>
                  <a:cubicBezTo>
                    <a:pt x="29" y="24"/>
                    <a:pt x="29" y="24"/>
                    <a:pt x="29" y="24"/>
                  </a:cubicBezTo>
                  <a:cubicBezTo>
                    <a:pt x="29" y="27"/>
                    <a:pt x="27" y="29"/>
                    <a:pt x="23" y="29"/>
                  </a:cubicBezTo>
                  <a:cubicBezTo>
                    <a:pt x="6" y="29"/>
                    <a:pt x="6" y="29"/>
                    <a:pt x="6" y="29"/>
                  </a:cubicBezTo>
                  <a:cubicBezTo>
                    <a:pt x="3" y="29"/>
                    <a:pt x="0" y="27"/>
                    <a:pt x="0" y="24"/>
                  </a:cubicBezTo>
                  <a:cubicBezTo>
                    <a:pt x="0" y="6"/>
                    <a:pt x="0" y="6"/>
                    <a:pt x="0" y="6"/>
                  </a:cubicBezTo>
                  <a:cubicBezTo>
                    <a:pt x="0" y="3"/>
                    <a:pt x="3" y="0"/>
                    <a:pt x="6" y="0"/>
                  </a:cubicBezTo>
                  <a:cubicBezTo>
                    <a:pt x="23" y="0"/>
                    <a:pt x="23" y="0"/>
                    <a:pt x="23" y="0"/>
                  </a:cubicBezTo>
                  <a:cubicBezTo>
                    <a:pt x="27" y="0"/>
                    <a:pt x="29" y="3"/>
                    <a:pt x="29"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58" name="Freeform 122"/>
            <p:cNvSpPr>
              <a:spLocks/>
            </p:cNvSpPr>
            <p:nvPr/>
          </p:nvSpPr>
          <p:spPr bwMode="auto">
            <a:xfrm>
              <a:off x="4040188"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3" y="29"/>
                  </a:moveTo>
                  <a:cubicBezTo>
                    <a:pt x="6" y="29"/>
                    <a:pt x="6" y="29"/>
                    <a:pt x="6" y="29"/>
                  </a:cubicBezTo>
                  <a:cubicBezTo>
                    <a:pt x="3" y="29"/>
                    <a:pt x="0" y="27"/>
                    <a:pt x="0" y="23"/>
                  </a:cubicBezTo>
                  <a:cubicBezTo>
                    <a:pt x="0" y="6"/>
                    <a:pt x="0" y="6"/>
                    <a:pt x="0" y="6"/>
                  </a:cubicBezTo>
                  <a:cubicBezTo>
                    <a:pt x="0" y="3"/>
                    <a:pt x="3" y="0"/>
                    <a:pt x="6" y="0"/>
                  </a:cubicBezTo>
                  <a:cubicBezTo>
                    <a:pt x="23" y="0"/>
                    <a:pt x="23" y="0"/>
                    <a:pt x="23" y="0"/>
                  </a:cubicBezTo>
                  <a:cubicBezTo>
                    <a:pt x="27" y="0"/>
                    <a:pt x="29" y="3"/>
                    <a:pt x="29" y="6"/>
                  </a:cubicBezTo>
                  <a:cubicBezTo>
                    <a:pt x="29" y="23"/>
                    <a:pt x="29" y="23"/>
                    <a:pt x="29" y="23"/>
                  </a:cubicBezTo>
                  <a:cubicBezTo>
                    <a:pt x="29" y="27"/>
                    <a:pt x="27" y="29"/>
                    <a:pt x="23"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59" name="Freeform 123"/>
            <p:cNvSpPr>
              <a:spLocks/>
            </p:cNvSpPr>
            <p:nvPr/>
          </p:nvSpPr>
          <p:spPr bwMode="auto">
            <a:xfrm>
              <a:off x="4144963" y="2517776"/>
              <a:ext cx="61912" cy="61913"/>
            </a:xfrm>
            <a:custGeom>
              <a:avLst/>
              <a:gdLst>
                <a:gd name="T0" fmla="*/ 0 w 29"/>
                <a:gd name="T1" fmla="*/ 2147483647 h 29"/>
                <a:gd name="T2" fmla="*/ 2147483647 w 29"/>
                <a:gd name="T3" fmla="*/ 0 h 29"/>
                <a:gd name="T4" fmla="*/ 2147483647 w 29"/>
                <a:gd name="T5" fmla="*/ 0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0 w 29"/>
                <a:gd name="T15" fmla="*/ 2147483647 h 29"/>
                <a:gd name="T16" fmla="*/ 0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0" y="6"/>
                  </a:moveTo>
                  <a:cubicBezTo>
                    <a:pt x="0" y="3"/>
                    <a:pt x="3" y="0"/>
                    <a:pt x="6" y="0"/>
                  </a:cubicBezTo>
                  <a:cubicBezTo>
                    <a:pt x="24" y="0"/>
                    <a:pt x="24" y="0"/>
                    <a:pt x="24" y="0"/>
                  </a:cubicBezTo>
                  <a:cubicBezTo>
                    <a:pt x="27" y="0"/>
                    <a:pt x="29" y="3"/>
                    <a:pt x="29" y="6"/>
                  </a:cubicBezTo>
                  <a:cubicBezTo>
                    <a:pt x="29" y="24"/>
                    <a:pt x="29" y="24"/>
                    <a:pt x="29" y="24"/>
                  </a:cubicBezTo>
                  <a:cubicBezTo>
                    <a:pt x="29" y="27"/>
                    <a:pt x="27" y="29"/>
                    <a:pt x="24" y="29"/>
                  </a:cubicBezTo>
                  <a:cubicBezTo>
                    <a:pt x="6" y="29"/>
                    <a:pt x="6" y="29"/>
                    <a:pt x="6" y="29"/>
                  </a:cubicBezTo>
                  <a:cubicBezTo>
                    <a:pt x="3" y="29"/>
                    <a:pt x="0" y="27"/>
                    <a:pt x="0" y="24"/>
                  </a:cubicBez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60" name="Freeform 124"/>
            <p:cNvSpPr>
              <a:spLocks/>
            </p:cNvSpPr>
            <p:nvPr/>
          </p:nvSpPr>
          <p:spPr bwMode="auto">
            <a:xfrm>
              <a:off x="4144963"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6"/>
                    <a:pt x="0" y="23"/>
                  </a:cubicBezTo>
                  <a:cubicBezTo>
                    <a:pt x="0" y="5"/>
                    <a:pt x="0" y="5"/>
                    <a:pt x="0" y="5"/>
                  </a:cubicBezTo>
                  <a:cubicBezTo>
                    <a:pt x="0" y="2"/>
                    <a:pt x="3" y="0"/>
                    <a:pt x="6" y="0"/>
                  </a:cubicBezTo>
                  <a:cubicBezTo>
                    <a:pt x="24" y="0"/>
                    <a:pt x="24" y="0"/>
                    <a:pt x="24" y="0"/>
                  </a:cubicBezTo>
                  <a:cubicBezTo>
                    <a:pt x="27" y="0"/>
                    <a:pt x="29" y="2"/>
                    <a:pt x="29" y="5"/>
                  </a:cubicBezTo>
                  <a:cubicBezTo>
                    <a:pt x="29" y="23"/>
                    <a:pt x="29" y="23"/>
                    <a:pt x="29" y="23"/>
                  </a:cubicBezTo>
                  <a:cubicBezTo>
                    <a:pt x="29" y="26"/>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61" name="Freeform 125"/>
            <p:cNvSpPr>
              <a:spLocks/>
            </p:cNvSpPr>
            <p:nvPr/>
          </p:nvSpPr>
          <p:spPr bwMode="auto">
            <a:xfrm>
              <a:off x="4144963"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7"/>
                    <a:pt x="0" y="23"/>
                  </a:cubicBezTo>
                  <a:cubicBezTo>
                    <a:pt x="0" y="6"/>
                    <a:pt x="0" y="6"/>
                    <a:pt x="0" y="6"/>
                  </a:cubicBezTo>
                  <a:cubicBezTo>
                    <a:pt x="0" y="3"/>
                    <a:pt x="3" y="0"/>
                    <a:pt x="6" y="0"/>
                  </a:cubicBezTo>
                  <a:cubicBezTo>
                    <a:pt x="24" y="0"/>
                    <a:pt x="24" y="0"/>
                    <a:pt x="24" y="0"/>
                  </a:cubicBezTo>
                  <a:cubicBezTo>
                    <a:pt x="27" y="0"/>
                    <a:pt x="29" y="3"/>
                    <a:pt x="29" y="6"/>
                  </a:cubicBezTo>
                  <a:cubicBezTo>
                    <a:pt x="29" y="23"/>
                    <a:pt x="29" y="23"/>
                    <a:pt x="29" y="23"/>
                  </a:cubicBezTo>
                  <a:cubicBezTo>
                    <a:pt x="29" y="27"/>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62" name="Freeform 126"/>
            <p:cNvSpPr>
              <a:spLocks/>
            </p:cNvSpPr>
            <p:nvPr/>
          </p:nvSpPr>
          <p:spPr bwMode="auto">
            <a:xfrm>
              <a:off x="4248150" y="2517776"/>
              <a:ext cx="61912" cy="61913"/>
            </a:xfrm>
            <a:custGeom>
              <a:avLst/>
              <a:gdLst>
                <a:gd name="T0" fmla="*/ 0 w 29"/>
                <a:gd name="T1" fmla="*/ 2147483647 h 29"/>
                <a:gd name="T2" fmla="*/ 2147483647 w 29"/>
                <a:gd name="T3" fmla="*/ 0 h 29"/>
                <a:gd name="T4" fmla="*/ 2147483647 w 29"/>
                <a:gd name="T5" fmla="*/ 0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0 w 29"/>
                <a:gd name="T15" fmla="*/ 2147483647 h 29"/>
                <a:gd name="T16" fmla="*/ 0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0" y="6"/>
                  </a:moveTo>
                  <a:cubicBezTo>
                    <a:pt x="0" y="3"/>
                    <a:pt x="3" y="0"/>
                    <a:pt x="6" y="0"/>
                  </a:cubicBezTo>
                  <a:cubicBezTo>
                    <a:pt x="24" y="0"/>
                    <a:pt x="24" y="0"/>
                    <a:pt x="24" y="0"/>
                  </a:cubicBezTo>
                  <a:cubicBezTo>
                    <a:pt x="27" y="0"/>
                    <a:pt x="29" y="3"/>
                    <a:pt x="29" y="6"/>
                  </a:cubicBezTo>
                  <a:cubicBezTo>
                    <a:pt x="29" y="24"/>
                    <a:pt x="29" y="24"/>
                    <a:pt x="29" y="24"/>
                  </a:cubicBezTo>
                  <a:cubicBezTo>
                    <a:pt x="29" y="27"/>
                    <a:pt x="27" y="29"/>
                    <a:pt x="24" y="29"/>
                  </a:cubicBezTo>
                  <a:cubicBezTo>
                    <a:pt x="6" y="29"/>
                    <a:pt x="6" y="29"/>
                    <a:pt x="6" y="29"/>
                  </a:cubicBezTo>
                  <a:cubicBezTo>
                    <a:pt x="3" y="29"/>
                    <a:pt x="0" y="27"/>
                    <a:pt x="0" y="24"/>
                  </a:cubicBez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63" name="Freeform 127"/>
            <p:cNvSpPr>
              <a:spLocks/>
            </p:cNvSpPr>
            <p:nvPr/>
          </p:nvSpPr>
          <p:spPr bwMode="auto">
            <a:xfrm>
              <a:off x="4248150"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6"/>
                    <a:pt x="0" y="23"/>
                  </a:cubicBezTo>
                  <a:cubicBezTo>
                    <a:pt x="0" y="5"/>
                    <a:pt x="0" y="5"/>
                    <a:pt x="0" y="5"/>
                  </a:cubicBezTo>
                  <a:cubicBezTo>
                    <a:pt x="0" y="2"/>
                    <a:pt x="3" y="0"/>
                    <a:pt x="6" y="0"/>
                  </a:cubicBezTo>
                  <a:cubicBezTo>
                    <a:pt x="24" y="0"/>
                    <a:pt x="24" y="0"/>
                    <a:pt x="24" y="0"/>
                  </a:cubicBezTo>
                  <a:cubicBezTo>
                    <a:pt x="27" y="0"/>
                    <a:pt x="29" y="2"/>
                    <a:pt x="29" y="5"/>
                  </a:cubicBezTo>
                  <a:cubicBezTo>
                    <a:pt x="29" y="23"/>
                    <a:pt x="29" y="23"/>
                    <a:pt x="29" y="23"/>
                  </a:cubicBezTo>
                  <a:cubicBezTo>
                    <a:pt x="29" y="26"/>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64" name="Freeform 128"/>
            <p:cNvSpPr>
              <a:spLocks/>
            </p:cNvSpPr>
            <p:nvPr/>
          </p:nvSpPr>
          <p:spPr bwMode="auto">
            <a:xfrm>
              <a:off x="4248150"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7"/>
                    <a:pt x="0" y="23"/>
                  </a:cubicBezTo>
                  <a:cubicBezTo>
                    <a:pt x="0" y="6"/>
                    <a:pt x="0" y="6"/>
                    <a:pt x="0" y="6"/>
                  </a:cubicBezTo>
                  <a:cubicBezTo>
                    <a:pt x="0" y="3"/>
                    <a:pt x="3" y="0"/>
                    <a:pt x="6" y="0"/>
                  </a:cubicBezTo>
                  <a:cubicBezTo>
                    <a:pt x="24" y="0"/>
                    <a:pt x="24" y="0"/>
                    <a:pt x="24" y="0"/>
                  </a:cubicBezTo>
                  <a:cubicBezTo>
                    <a:pt x="27" y="0"/>
                    <a:pt x="29" y="3"/>
                    <a:pt x="29" y="6"/>
                  </a:cubicBezTo>
                  <a:cubicBezTo>
                    <a:pt x="29" y="23"/>
                    <a:pt x="29" y="23"/>
                    <a:pt x="29" y="23"/>
                  </a:cubicBezTo>
                  <a:cubicBezTo>
                    <a:pt x="29" y="27"/>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65" name="Freeform 129"/>
            <p:cNvSpPr>
              <a:spLocks/>
            </p:cNvSpPr>
            <p:nvPr/>
          </p:nvSpPr>
          <p:spPr bwMode="auto">
            <a:xfrm>
              <a:off x="4083050" y="2635251"/>
              <a:ext cx="187325" cy="190500"/>
            </a:xfrm>
            <a:custGeom>
              <a:avLst/>
              <a:gdLst>
                <a:gd name="T0" fmla="*/ 0 w 88"/>
                <a:gd name="T1" fmla="*/ 2147483647 h 90"/>
                <a:gd name="T2" fmla="*/ 2147483647 w 88"/>
                <a:gd name="T3" fmla="*/ 0 h 90"/>
                <a:gd name="T4" fmla="*/ 2147483647 w 88"/>
                <a:gd name="T5" fmla="*/ 0 h 90"/>
                <a:gd name="T6" fmla="*/ 2147483647 w 88"/>
                <a:gd name="T7" fmla="*/ 2147483647 h 90"/>
                <a:gd name="T8" fmla="*/ 2147483647 w 88"/>
                <a:gd name="T9" fmla="*/ 2147483647 h 90"/>
                <a:gd name="T10" fmla="*/ 0 w 88"/>
                <a:gd name="T11" fmla="*/ 2147483647 h 90"/>
                <a:gd name="T12" fmla="*/ 0 w 88"/>
                <a:gd name="T13" fmla="*/ 2147483647 h 90"/>
                <a:gd name="T14" fmla="*/ 0 60000 65536"/>
                <a:gd name="T15" fmla="*/ 0 60000 65536"/>
                <a:gd name="T16" fmla="*/ 0 60000 65536"/>
                <a:gd name="T17" fmla="*/ 0 60000 65536"/>
                <a:gd name="T18" fmla="*/ 0 60000 65536"/>
                <a:gd name="T19" fmla="*/ 0 60000 65536"/>
                <a:gd name="T20" fmla="*/ 0 60000 65536"/>
                <a:gd name="T21" fmla="*/ 0 w 88"/>
                <a:gd name="T22" fmla="*/ 0 h 90"/>
                <a:gd name="T23" fmla="*/ 88 w 88"/>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90">
                  <a:moveTo>
                    <a:pt x="0" y="10"/>
                  </a:moveTo>
                  <a:cubicBezTo>
                    <a:pt x="0" y="4"/>
                    <a:pt x="4" y="0"/>
                    <a:pt x="10" y="0"/>
                  </a:cubicBezTo>
                  <a:cubicBezTo>
                    <a:pt x="78" y="0"/>
                    <a:pt x="78" y="0"/>
                    <a:pt x="78" y="0"/>
                  </a:cubicBezTo>
                  <a:cubicBezTo>
                    <a:pt x="83" y="0"/>
                    <a:pt x="88" y="4"/>
                    <a:pt x="88" y="10"/>
                  </a:cubicBezTo>
                  <a:cubicBezTo>
                    <a:pt x="88" y="90"/>
                    <a:pt x="88" y="90"/>
                    <a:pt x="88" y="90"/>
                  </a:cubicBezTo>
                  <a:cubicBezTo>
                    <a:pt x="0" y="90"/>
                    <a:pt x="0" y="90"/>
                    <a:pt x="0" y="90"/>
                  </a:cubicBezTo>
                  <a:lnTo>
                    <a:pt x="0"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66" name="Oval 130"/>
            <p:cNvSpPr>
              <a:spLocks noChangeArrowheads="1"/>
            </p:cNvSpPr>
            <p:nvPr/>
          </p:nvSpPr>
          <p:spPr bwMode="auto">
            <a:xfrm>
              <a:off x="4092575" y="2101851"/>
              <a:ext cx="166687" cy="1682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67" name="Rectangle 131"/>
            <p:cNvSpPr>
              <a:spLocks noChangeArrowheads="1"/>
            </p:cNvSpPr>
            <p:nvPr/>
          </p:nvSpPr>
          <p:spPr bwMode="auto">
            <a:xfrm>
              <a:off x="4384675" y="2422526"/>
              <a:ext cx="104775" cy="3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68" name="Rectangle 132"/>
            <p:cNvSpPr>
              <a:spLocks noChangeArrowheads="1"/>
            </p:cNvSpPr>
            <p:nvPr/>
          </p:nvSpPr>
          <p:spPr bwMode="auto">
            <a:xfrm>
              <a:off x="4384675" y="2497138"/>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69" name="Rectangle 133"/>
            <p:cNvSpPr>
              <a:spLocks noChangeArrowheads="1"/>
            </p:cNvSpPr>
            <p:nvPr/>
          </p:nvSpPr>
          <p:spPr bwMode="auto">
            <a:xfrm>
              <a:off x="4384675" y="2654301"/>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70" name="Rectangle 134"/>
            <p:cNvSpPr>
              <a:spLocks noChangeArrowheads="1"/>
            </p:cNvSpPr>
            <p:nvPr/>
          </p:nvSpPr>
          <p:spPr bwMode="auto">
            <a:xfrm>
              <a:off x="4384675" y="2728913"/>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71" name="Rectangle 135"/>
            <p:cNvSpPr>
              <a:spLocks noChangeArrowheads="1"/>
            </p:cNvSpPr>
            <p:nvPr/>
          </p:nvSpPr>
          <p:spPr bwMode="auto">
            <a:xfrm>
              <a:off x="3862388" y="2422526"/>
              <a:ext cx="104775" cy="3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72" name="Rectangle 136"/>
            <p:cNvSpPr>
              <a:spLocks noChangeArrowheads="1"/>
            </p:cNvSpPr>
            <p:nvPr/>
          </p:nvSpPr>
          <p:spPr bwMode="auto">
            <a:xfrm>
              <a:off x="3862388" y="2497138"/>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73" name="Rectangle 137"/>
            <p:cNvSpPr>
              <a:spLocks noChangeArrowheads="1"/>
            </p:cNvSpPr>
            <p:nvPr/>
          </p:nvSpPr>
          <p:spPr bwMode="auto">
            <a:xfrm>
              <a:off x="3862388" y="2654301"/>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74" name="Rectangle 138"/>
            <p:cNvSpPr>
              <a:spLocks noChangeArrowheads="1"/>
            </p:cNvSpPr>
            <p:nvPr/>
          </p:nvSpPr>
          <p:spPr bwMode="auto">
            <a:xfrm>
              <a:off x="3862388" y="2728913"/>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75" name="Freeform 139"/>
            <p:cNvSpPr>
              <a:spLocks/>
            </p:cNvSpPr>
            <p:nvPr/>
          </p:nvSpPr>
          <p:spPr bwMode="auto">
            <a:xfrm>
              <a:off x="4117975" y="2130426"/>
              <a:ext cx="115887" cy="114300"/>
            </a:xfrm>
            <a:custGeom>
              <a:avLst/>
              <a:gdLst>
                <a:gd name="T0" fmla="*/ 2147483647 w 73"/>
                <a:gd name="T1" fmla="*/ 2147483647 h 72"/>
                <a:gd name="T2" fmla="*/ 2147483647 w 73"/>
                <a:gd name="T3" fmla="*/ 2147483647 h 72"/>
                <a:gd name="T4" fmla="*/ 2147483647 w 73"/>
                <a:gd name="T5" fmla="*/ 2147483647 h 72"/>
                <a:gd name="T6" fmla="*/ 2147483647 w 73"/>
                <a:gd name="T7" fmla="*/ 2147483647 h 72"/>
                <a:gd name="T8" fmla="*/ 2147483647 w 73"/>
                <a:gd name="T9" fmla="*/ 2147483647 h 72"/>
                <a:gd name="T10" fmla="*/ 2147483647 w 73"/>
                <a:gd name="T11" fmla="*/ 2147483647 h 72"/>
                <a:gd name="T12" fmla="*/ 2147483647 w 73"/>
                <a:gd name="T13" fmla="*/ 0 h 72"/>
                <a:gd name="T14" fmla="*/ 2147483647 w 73"/>
                <a:gd name="T15" fmla="*/ 0 h 72"/>
                <a:gd name="T16" fmla="*/ 2147483647 w 73"/>
                <a:gd name="T17" fmla="*/ 2147483647 h 72"/>
                <a:gd name="T18" fmla="*/ 0 w 73"/>
                <a:gd name="T19" fmla="*/ 2147483647 h 72"/>
                <a:gd name="T20" fmla="*/ 0 w 73"/>
                <a:gd name="T21" fmla="*/ 2147483647 h 72"/>
                <a:gd name="T22" fmla="*/ 2147483647 w 73"/>
                <a:gd name="T23" fmla="*/ 2147483647 h 72"/>
                <a:gd name="T24" fmla="*/ 2147483647 w 73"/>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72"/>
                <a:gd name="T41" fmla="*/ 73 w 73"/>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72">
                  <a:moveTo>
                    <a:pt x="25" y="72"/>
                  </a:moveTo>
                  <a:lnTo>
                    <a:pt x="49" y="72"/>
                  </a:lnTo>
                  <a:lnTo>
                    <a:pt x="49" y="48"/>
                  </a:lnTo>
                  <a:lnTo>
                    <a:pt x="73" y="48"/>
                  </a:lnTo>
                  <a:lnTo>
                    <a:pt x="73" y="24"/>
                  </a:lnTo>
                  <a:lnTo>
                    <a:pt x="49" y="24"/>
                  </a:lnTo>
                  <a:lnTo>
                    <a:pt x="49" y="0"/>
                  </a:lnTo>
                  <a:lnTo>
                    <a:pt x="25" y="0"/>
                  </a:lnTo>
                  <a:lnTo>
                    <a:pt x="25" y="24"/>
                  </a:lnTo>
                  <a:lnTo>
                    <a:pt x="0" y="24"/>
                  </a:lnTo>
                  <a:lnTo>
                    <a:pt x="0" y="48"/>
                  </a:lnTo>
                  <a:lnTo>
                    <a:pt x="25" y="48"/>
                  </a:lnTo>
                  <a:lnTo>
                    <a:pt x="25" y="72"/>
                  </a:lnTo>
                  <a:close/>
                </a:path>
              </a:pathLst>
            </a:custGeom>
            <a:solidFill>
              <a:srgbClr val="FC1D2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64921" name="Groupe 207"/>
          <p:cNvGrpSpPr>
            <a:grpSpLocks noChangeAspect="1"/>
          </p:cNvGrpSpPr>
          <p:nvPr/>
        </p:nvGrpSpPr>
        <p:grpSpPr bwMode="auto">
          <a:xfrm>
            <a:off x="3941234" y="4495801"/>
            <a:ext cx="630767" cy="624417"/>
            <a:chOff x="3792538" y="2085976"/>
            <a:chExt cx="766762" cy="758825"/>
          </a:xfrm>
        </p:grpSpPr>
        <p:sp>
          <p:nvSpPr>
            <p:cNvPr id="164934" name="Freeform 119"/>
            <p:cNvSpPr>
              <a:spLocks/>
            </p:cNvSpPr>
            <p:nvPr/>
          </p:nvSpPr>
          <p:spPr bwMode="auto">
            <a:xfrm>
              <a:off x="3792538" y="2085976"/>
              <a:ext cx="766762" cy="758825"/>
            </a:xfrm>
            <a:custGeom>
              <a:avLst/>
              <a:gdLst>
                <a:gd name="T0" fmla="*/ 2147483647 w 361"/>
                <a:gd name="T1" fmla="*/ 2147483647 h 358"/>
                <a:gd name="T2" fmla="*/ 2147483647 w 361"/>
                <a:gd name="T3" fmla="*/ 2147483647 h 358"/>
                <a:gd name="T4" fmla="*/ 2147483647 w 361"/>
                <a:gd name="T5" fmla="*/ 2147483647 h 358"/>
                <a:gd name="T6" fmla="*/ 2147483647 w 361"/>
                <a:gd name="T7" fmla="*/ 2147483647 h 358"/>
                <a:gd name="T8" fmla="*/ 2147483647 w 361"/>
                <a:gd name="T9" fmla="*/ 2147483647 h 358"/>
                <a:gd name="T10" fmla="*/ 2147483647 w 361"/>
                <a:gd name="T11" fmla="*/ 2147483647 h 358"/>
                <a:gd name="T12" fmla="*/ 2147483647 w 361"/>
                <a:gd name="T13" fmla="*/ 2147483647 h 358"/>
                <a:gd name="T14" fmla="*/ 2147483647 w 361"/>
                <a:gd name="T15" fmla="*/ 2147483647 h 358"/>
                <a:gd name="T16" fmla="*/ 2147483647 w 361"/>
                <a:gd name="T17" fmla="*/ 2147483647 h 358"/>
                <a:gd name="T18" fmla="*/ 2147483647 w 361"/>
                <a:gd name="T19" fmla="*/ 2147483647 h 358"/>
                <a:gd name="T20" fmla="*/ 2147483647 w 361"/>
                <a:gd name="T21" fmla="*/ 2147483647 h 358"/>
                <a:gd name="T22" fmla="*/ 2147483647 w 361"/>
                <a:gd name="T23" fmla="*/ 2147483647 h 358"/>
                <a:gd name="T24" fmla="*/ 2147483647 w 361"/>
                <a:gd name="T25" fmla="*/ 2147483647 h 358"/>
                <a:gd name="T26" fmla="*/ 2147483647 w 361"/>
                <a:gd name="T27" fmla="*/ 2147483647 h 358"/>
                <a:gd name="T28" fmla="*/ 2147483647 w 361"/>
                <a:gd name="T29" fmla="*/ 2147483647 h 358"/>
                <a:gd name="T30" fmla="*/ 2147483647 w 361"/>
                <a:gd name="T31" fmla="*/ 0 h 358"/>
                <a:gd name="T32" fmla="*/ 2147483647 w 361"/>
                <a:gd name="T33" fmla="*/ 2147483647 h 358"/>
                <a:gd name="T34" fmla="*/ 2147483647 w 361"/>
                <a:gd name="T35" fmla="*/ 2147483647 h 358"/>
                <a:gd name="T36" fmla="*/ 2147483647 w 361"/>
                <a:gd name="T37" fmla="*/ 2147483647 h 358"/>
                <a:gd name="T38" fmla="*/ 2147483647 w 361"/>
                <a:gd name="T39" fmla="*/ 2147483647 h 358"/>
                <a:gd name="T40" fmla="*/ 2147483647 w 361"/>
                <a:gd name="T41" fmla="*/ 2147483647 h 358"/>
                <a:gd name="T42" fmla="*/ 2147483647 w 361"/>
                <a:gd name="T43" fmla="*/ 2147483647 h 358"/>
                <a:gd name="T44" fmla="*/ 2147483647 w 361"/>
                <a:gd name="T45" fmla="*/ 2147483647 h 358"/>
                <a:gd name="T46" fmla="*/ 2147483647 w 361"/>
                <a:gd name="T47" fmla="*/ 2147483647 h 358"/>
                <a:gd name="T48" fmla="*/ 2147483647 w 361"/>
                <a:gd name="T49" fmla="*/ 2147483647 h 358"/>
                <a:gd name="T50" fmla="*/ 2147483647 w 361"/>
                <a:gd name="T51" fmla="*/ 2147483647 h 358"/>
                <a:gd name="T52" fmla="*/ 2147483647 w 361"/>
                <a:gd name="T53" fmla="*/ 2147483647 h 358"/>
                <a:gd name="T54" fmla="*/ 2147483647 w 361"/>
                <a:gd name="T55" fmla="*/ 2147483647 h 358"/>
                <a:gd name="T56" fmla="*/ 2147483647 w 361"/>
                <a:gd name="T57" fmla="*/ 2147483647 h 358"/>
                <a:gd name="T58" fmla="*/ 0 w 361"/>
                <a:gd name="T59" fmla="*/ 2147483647 h 358"/>
                <a:gd name="T60" fmla="*/ 0 w 361"/>
                <a:gd name="T61" fmla="*/ 2147483647 h 358"/>
                <a:gd name="T62" fmla="*/ 2147483647 w 361"/>
                <a:gd name="T63" fmla="*/ 2147483647 h 358"/>
                <a:gd name="T64" fmla="*/ 2147483647 w 361"/>
                <a:gd name="T65" fmla="*/ 2147483647 h 358"/>
                <a:gd name="T66" fmla="*/ 0 w 361"/>
                <a:gd name="T67" fmla="*/ 2147483647 h 358"/>
                <a:gd name="T68" fmla="*/ 0 w 361"/>
                <a:gd name="T69" fmla="*/ 2147483647 h 358"/>
                <a:gd name="T70" fmla="*/ 2147483647 w 361"/>
                <a:gd name="T71" fmla="*/ 2147483647 h 358"/>
                <a:gd name="T72" fmla="*/ 2147483647 w 361"/>
                <a:gd name="T73" fmla="*/ 2147483647 h 358"/>
                <a:gd name="T74" fmla="*/ 2147483647 w 361"/>
                <a:gd name="T75" fmla="*/ 2147483647 h 358"/>
                <a:gd name="T76" fmla="*/ 2147483647 w 361"/>
                <a:gd name="T77" fmla="*/ 2147483647 h 358"/>
                <a:gd name="T78" fmla="*/ 2147483647 w 361"/>
                <a:gd name="T79" fmla="*/ 2147483647 h 358"/>
                <a:gd name="T80" fmla="*/ 2147483647 w 361"/>
                <a:gd name="T81" fmla="*/ 2147483647 h 358"/>
                <a:gd name="T82" fmla="*/ 2147483647 w 361"/>
                <a:gd name="T83" fmla="*/ 2147483647 h 358"/>
                <a:gd name="T84" fmla="*/ 2147483647 w 361"/>
                <a:gd name="T85" fmla="*/ 2147483647 h 358"/>
                <a:gd name="T86" fmla="*/ 2147483647 w 361"/>
                <a:gd name="T87" fmla="*/ 2147483647 h 358"/>
                <a:gd name="T88" fmla="*/ 2147483647 w 361"/>
                <a:gd name="T89" fmla="*/ 2147483647 h 358"/>
                <a:gd name="T90" fmla="*/ 2147483647 w 361"/>
                <a:gd name="T91" fmla="*/ 2147483647 h 358"/>
                <a:gd name="T92" fmla="*/ 2147483647 w 361"/>
                <a:gd name="T93" fmla="*/ 2147483647 h 358"/>
                <a:gd name="T94" fmla="*/ 2147483647 w 361"/>
                <a:gd name="T95" fmla="*/ 2147483647 h 3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358"/>
                <a:gd name="T146" fmla="*/ 361 w 361"/>
                <a:gd name="T147" fmla="*/ 358 h 3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358">
                  <a:moveTo>
                    <a:pt x="361" y="140"/>
                  </a:moveTo>
                  <a:cubicBezTo>
                    <a:pt x="361" y="122"/>
                    <a:pt x="361" y="122"/>
                    <a:pt x="361" y="122"/>
                  </a:cubicBezTo>
                  <a:cubicBezTo>
                    <a:pt x="274" y="122"/>
                    <a:pt x="274" y="122"/>
                    <a:pt x="274" y="122"/>
                  </a:cubicBezTo>
                  <a:cubicBezTo>
                    <a:pt x="274" y="140"/>
                    <a:pt x="274" y="140"/>
                    <a:pt x="274" y="140"/>
                  </a:cubicBezTo>
                  <a:cubicBezTo>
                    <a:pt x="341" y="140"/>
                    <a:pt x="341" y="140"/>
                    <a:pt x="341" y="140"/>
                  </a:cubicBezTo>
                  <a:cubicBezTo>
                    <a:pt x="341" y="230"/>
                    <a:pt x="341" y="230"/>
                    <a:pt x="341" y="230"/>
                  </a:cubicBezTo>
                  <a:cubicBezTo>
                    <a:pt x="274" y="230"/>
                    <a:pt x="274" y="230"/>
                    <a:pt x="274" y="230"/>
                  </a:cubicBezTo>
                  <a:cubicBezTo>
                    <a:pt x="274" y="248"/>
                    <a:pt x="274" y="248"/>
                    <a:pt x="274" y="248"/>
                  </a:cubicBezTo>
                  <a:cubicBezTo>
                    <a:pt x="341" y="248"/>
                    <a:pt x="341" y="248"/>
                    <a:pt x="341" y="248"/>
                  </a:cubicBezTo>
                  <a:cubicBezTo>
                    <a:pt x="341" y="349"/>
                    <a:pt x="341" y="349"/>
                    <a:pt x="341" y="349"/>
                  </a:cubicBezTo>
                  <a:cubicBezTo>
                    <a:pt x="266" y="349"/>
                    <a:pt x="266" y="349"/>
                    <a:pt x="266" y="349"/>
                  </a:cubicBezTo>
                  <a:cubicBezTo>
                    <a:pt x="266" y="86"/>
                    <a:pt x="266" y="86"/>
                    <a:pt x="266" y="86"/>
                  </a:cubicBezTo>
                  <a:cubicBezTo>
                    <a:pt x="266" y="78"/>
                    <a:pt x="260" y="72"/>
                    <a:pt x="252" y="72"/>
                  </a:cubicBezTo>
                  <a:cubicBezTo>
                    <a:pt x="223" y="72"/>
                    <a:pt x="223" y="72"/>
                    <a:pt x="223" y="72"/>
                  </a:cubicBezTo>
                  <a:cubicBezTo>
                    <a:pt x="227" y="65"/>
                    <a:pt x="229" y="57"/>
                    <a:pt x="229" y="48"/>
                  </a:cubicBezTo>
                  <a:cubicBezTo>
                    <a:pt x="229" y="21"/>
                    <a:pt x="207" y="0"/>
                    <a:pt x="181" y="0"/>
                  </a:cubicBezTo>
                  <a:cubicBezTo>
                    <a:pt x="154" y="0"/>
                    <a:pt x="133" y="21"/>
                    <a:pt x="133" y="48"/>
                  </a:cubicBezTo>
                  <a:cubicBezTo>
                    <a:pt x="133" y="57"/>
                    <a:pt x="135" y="65"/>
                    <a:pt x="139" y="72"/>
                  </a:cubicBezTo>
                  <a:cubicBezTo>
                    <a:pt x="109" y="72"/>
                    <a:pt x="109" y="72"/>
                    <a:pt x="109" y="72"/>
                  </a:cubicBezTo>
                  <a:cubicBezTo>
                    <a:pt x="101" y="72"/>
                    <a:pt x="95" y="78"/>
                    <a:pt x="95" y="86"/>
                  </a:cubicBezTo>
                  <a:cubicBezTo>
                    <a:pt x="95" y="349"/>
                    <a:pt x="95" y="349"/>
                    <a:pt x="95" y="349"/>
                  </a:cubicBezTo>
                  <a:cubicBezTo>
                    <a:pt x="21" y="349"/>
                    <a:pt x="21" y="349"/>
                    <a:pt x="21" y="349"/>
                  </a:cubicBezTo>
                  <a:cubicBezTo>
                    <a:pt x="21" y="248"/>
                    <a:pt x="21" y="248"/>
                    <a:pt x="21" y="248"/>
                  </a:cubicBezTo>
                  <a:cubicBezTo>
                    <a:pt x="87" y="248"/>
                    <a:pt x="87" y="248"/>
                    <a:pt x="87" y="248"/>
                  </a:cubicBezTo>
                  <a:cubicBezTo>
                    <a:pt x="87" y="230"/>
                    <a:pt x="87" y="230"/>
                    <a:pt x="87" y="230"/>
                  </a:cubicBezTo>
                  <a:cubicBezTo>
                    <a:pt x="21" y="230"/>
                    <a:pt x="21" y="230"/>
                    <a:pt x="21" y="230"/>
                  </a:cubicBezTo>
                  <a:cubicBezTo>
                    <a:pt x="21" y="140"/>
                    <a:pt x="21" y="140"/>
                    <a:pt x="21" y="140"/>
                  </a:cubicBezTo>
                  <a:cubicBezTo>
                    <a:pt x="87" y="140"/>
                    <a:pt x="87" y="140"/>
                    <a:pt x="87" y="140"/>
                  </a:cubicBezTo>
                  <a:cubicBezTo>
                    <a:pt x="87" y="122"/>
                    <a:pt x="87" y="122"/>
                    <a:pt x="87" y="122"/>
                  </a:cubicBezTo>
                  <a:cubicBezTo>
                    <a:pt x="0" y="122"/>
                    <a:pt x="0" y="122"/>
                    <a:pt x="0" y="122"/>
                  </a:cubicBezTo>
                  <a:cubicBezTo>
                    <a:pt x="0" y="140"/>
                    <a:pt x="0" y="140"/>
                    <a:pt x="0" y="140"/>
                  </a:cubicBezTo>
                  <a:cubicBezTo>
                    <a:pt x="12" y="140"/>
                    <a:pt x="12" y="140"/>
                    <a:pt x="12" y="140"/>
                  </a:cubicBezTo>
                  <a:cubicBezTo>
                    <a:pt x="12" y="230"/>
                    <a:pt x="12" y="230"/>
                    <a:pt x="12" y="230"/>
                  </a:cubicBezTo>
                  <a:cubicBezTo>
                    <a:pt x="0" y="230"/>
                    <a:pt x="0" y="230"/>
                    <a:pt x="0" y="230"/>
                  </a:cubicBezTo>
                  <a:cubicBezTo>
                    <a:pt x="0" y="248"/>
                    <a:pt x="0" y="248"/>
                    <a:pt x="0" y="248"/>
                  </a:cubicBezTo>
                  <a:cubicBezTo>
                    <a:pt x="12" y="248"/>
                    <a:pt x="12" y="248"/>
                    <a:pt x="12" y="248"/>
                  </a:cubicBezTo>
                  <a:cubicBezTo>
                    <a:pt x="12" y="354"/>
                    <a:pt x="12" y="354"/>
                    <a:pt x="12" y="354"/>
                  </a:cubicBezTo>
                  <a:cubicBezTo>
                    <a:pt x="12" y="356"/>
                    <a:pt x="14" y="358"/>
                    <a:pt x="16" y="358"/>
                  </a:cubicBezTo>
                  <a:cubicBezTo>
                    <a:pt x="99" y="358"/>
                    <a:pt x="99" y="358"/>
                    <a:pt x="99" y="358"/>
                  </a:cubicBezTo>
                  <a:cubicBezTo>
                    <a:pt x="262" y="358"/>
                    <a:pt x="262" y="358"/>
                    <a:pt x="262" y="358"/>
                  </a:cubicBezTo>
                  <a:cubicBezTo>
                    <a:pt x="345" y="358"/>
                    <a:pt x="345" y="358"/>
                    <a:pt x="345" y="358"/>
                  </a:cubicBezTo>
                  <a:cubicBezTo>
                    <a:pt x="348" y="358"/>
                    <a:pt x="349" y="356"/>
                    <a:pt x="349" y="354"/>
                  </a:cubicBezTo>
                  <a:cubicBezTo>
                    <a:pt x="349" y="248"/>
                    <a:pt x="349" y="248"/>
                    <a:pt x="349" y="248"/>
                  </a:cubicBezTo>
                  <a:cubicBezTo>
                    <a:pt x="361" y="248"/>
                    <a:pt x="361" y="248"/>
                    <a:pt x="361" y="248"/>
                  </a:cubicBezTo>
                  <a:cubicBezTo>
                    <a:pt x="361" y="230"/>
                    <a:pt x="361" y="230"/>
                    <a:pt x="361" y="230"/>
                  </a:cubicBezTo>
                  <a:cubicBezTo>
                    <a:pt x="349" y="230"/>
                    <a:pt x="349" y="230"/>
                    <a:pt x="349" y="230"/>
                  </a:cubicBezTo>
                  <a:cubicBezTo>
                    <a:pt x="349" y="140"/>
                    <a:pt x="349" y="140"/>
                    <a:pt x="349" y="140"/>
                  </a:cubicBezTo>
                  <a:lnTo>
                    <a:pt x="361" y="1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35" name="Freeform 120"/>
            <p:cNvSpPr>
              <a:spLocks/>
            </p:cNvSpPr>
            <p:nvPr/>
          </p:nvSpPr>
          <p:spPr bwMode="auto">
            <a:xfrm>
              <a:off x="4040188"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3" y="29"/>
                  </a:moveTo>
                  <a:cubicBezTo>
                    <a:pt x="6" y="29"/>
                    <a:pt x="6" y="29"/>
                    <a:pt x="6" y="29"/>
                  </a:cubicBezTo>
                  <a:cubicBezTo>
                    <a:pt x="3" y="29"/>
                    <a:pt x="0" y="26"/>
                    <a:pt x="0" y="23"/>
                  </a:cubicBezTo>
                  <a:cubicBezTo>
                    <a:pt x="0" y="5"/>
                    <a:pt x="0" y="5"/>
                    <a:pt x="0" y="5"/>
                  </a:cubicBezTo>
                  <a:cubicBezTo>
                    <a:pt x="0" y="2"/>
                    <a:pt x="3" y="0"/>
                    <a:pt x="6" y="0"/>
                  </a:cubicBezTo>
                  <a:cubicBezTo>
                    <a:pt x="23" y="0"/>
                    <a:pt x="23" y="0"/>
                    <a:pt x="23" y="0"/>
                  </a:cubicBezTo>
                  <a:cubicBezTo>
                    <a:pt x="27" y="0"/>
                    <a:pt x="29" y="2"/>
                    <a:pt x="29" y="5"/>
                  </a:cubicBezTo>
                  <a:cubicBezTo>
                    <a:pt x="29" y="23"/>
                    <a:pt x="29" y="23"/>
                    <a:pt x="29" y="23"/>
                  </a:cubicBezTo>
                  <a:cubicBezTo>
                    <a:pt x="29" y="26"/>
                    <a:pt x="27" y="29"/>
                    <a:pt x="23"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36" name="Freeform 121"/>
            <p:cNvSpPr>
              <a:spLocks/>
            </p:cNvSpPr>
            <p:nvPr/>
          </p:nvSpPr>
          <p:spPr bwMode="auto">
            <a:xfrm>
              <a:off x="4040188" y="2517776"/>
              <a:ext cx="61912" cy="61913"/>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0 w 29"/>
                <a:gd name="T9" fmla="*/ 2147483647 h 29"/>
                <a:gd name="T10" fmla="*/ 0 w 29"/>
                <a:gd name="T11" fmla="*/ 2147483647 h 29"/>
                <a:gd name="T12" fmla="*/ 2147483647 w 29"/>
                <a:gd name="T13" fmla="*/ 0 h 29"/>
                <a:gd name="T14" fmla="*/ 2147483647 w 29"/>
                <a:gd name="T15" fmla="*/ 0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9" y="6"/>
                  </a:moveTo>
                  <a:cubicBezTo>
                    <a:pt x="29" y="24"/>
                    <a:pt x="29" y="24"/>
                    <a:pt x="29" y="24"/>
                  </a:cubicBezTo>
                  <a:cubicBezTo>
                    <a:pt x="29" y="27"/>
                    <a:pt x="27" y="29"/>
                    <a:pt x="23" y="29"/>
                  </a:cubicBezTo>
                  <a:cubicBezTo>
                    <a:pt x="6" y="29"/>
                    <a:pt x="6" y="29"/>
                    <a:pt x="6" y="29"/>
                  </a:cubicBezTo>
                  <a:cubicBezTo>
                    <a:pt x="3" y="29"/>
                    <a:pt x="0" y="27"/>
                    <a:pt x="0" y="24"/>
                  </a:cubicBezTo>
                  <a:cubicBezTo>
                    <a:pt x="0" y="6"/>
                    <a:pt x="0" y="6"/>
                    <a:pt x="0" y="6"/>
                  </a:cubicBezTo>
                  <a:cubicBezTo>
                    <a:pt x="0" y="3"/>
                    <a:pt x="3" y="0"/>
                    <a:pt x="6" y="0"/>
                  </a:cubicBezTo>
                  <a:cubicBezTo>
                    <a:pt x="23" y="0"/>
                    <a:pt x="23" y="0"/>
                    <a:pt x="23" y="0"/>
                  </a:cubicBezTo>
                  <a:cubicBezTo>
                    <a:pt x="27" y="0"/>
                    <a:pt x="29" y="3"/>
                    <a:pt x="29" y="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37" name="Freeform 122"/>
            <p:cNvSpPr>
              <a:spLocks/>
            </p:cNvSpPr>
            <p:nvPr/>
          </p:nvSpPr>
          <p:spPr bwMode="auto">
            <a:xfrm>
              <a:off x="4040188"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3" y="29"/>
                  </a:moveTo>
                  <a:cubicBezTo>
                    <a:pt x="6" y="29"/>
                    <a:pt x="6" y="29"/>
                    <a:pt x="6" y="29"/>
                  </a:cubicBezTo>
                  <a:cubicBezTo>
                    <a:pt x="3" y="29"/>
                    <a:pt x="0" y="27"/>
                    <a:pt x="0" y="23"/>
                  </a:cubicBezTo>
                  <a:cubicBezTo>
                    <a:pt x="0" y="6"/>
                    <a:pt x="0" y="6"/>
                    <a:pt x="0" y="6"/>
                  </a:cubicBezTo>
                  <a:cubicBezTo>
                    <a:pt x="0" y="3"/>
                    <a:pt x="3" y="0"/>
                    <a:pt x="6" y="0"/>
                  </a:cubicBezTo>
                  <a:cubicBezTo>
                    <a:pt x="23" y="0"/>
                    <a:pt x="23" y="0"/>
                    <a:pt x="23" y="0"/>
                  </a:cubicBezTo>
                  <a:cubicBezTo>
                    <a:pt x="27" y="0"/>
                    <a:pt x="29" y="3"/>
                    <a:pt x="29" y="6"/>
                  </a:cubicBezTo>
                  <a:cubicBezTo>
                    <a:pt x="29" y="23"/>
                    <a:pt x="29" y="23"/>
                    <a:pt x="29" y="23"/>
                  </a:cubicBezTo>
                  <a:cubicBezTo>
                    <a:pt x="29" y="27"/>
                    <a:pt x="27" y="29"/>
                    <a:pt x="23"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38" name="Freeform 123"/>
            <p:cNvSpPr>
              <a:spLocks/>
            </p:cNvSpPr>
            <p:nvPr/>
          </p:nvSpPr>
          <p:spPr bwMode="auto">
            <a:xfrm>
              <a:off x="4144963" y="2517776"/>
              <a:ext cx="61912" cy="61913"/>
            </a:xfrm>
            <a:custGeom>
              <a:avLst/>
              <a:gdLst>
                <a:gd name="T0" fmla="*/ 0 w 29"/>
                <a:gd name="T1" fmla="*/ 2147483647 h 29"/>
                <a:gd name="T2" fmla="*/ 2147483647 w 29"/>
                <a:gd name="T3" fmla="*/ 0 h 29"/>
                <a:gd name="T4" fmla="*/ 2147483647 w 29"/>
                <a:gd name="T5" fmla="*/ 0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0 w 29"/>
                <a:gd name="T15" fmla="*/ 2147483647 h 29"/>
                <a:gd name="T16" fmla="*/ 0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0" y="6"/>
                  </a:moveTo>
                  <a:cubicBezTo>
                    <a:pt x="0" y="3"/>
                    <a:pt x="3" y="0"/>
                    <a:pt x="6" y="0"/>
                  </a:cubicBezTo>
                  <a:cubicBezTo>
                    <a:pt x="24" y="0"/>
                    <a:pt x="24" y="0"/>
                    <a:pt x="24" y="0"/>
                  </a:cubicBezTo>
                  <a:cubicBezTo>
                    <a:pt x="27" y="0"/>
                    <a:pt x="29" y="3"/>
                    <a:pt x="29" y="6"/>
                  </a:cubicBezTo>
                  <a:cubicBezTo>
                    <a:pt x="29" y="24"/>
                    <a:pt x="29" y="24"/>
                    <a:pt x="29" y="24"/>
                  </a:cubicBezTo>
                  <a:cubicBezTo>
                    <a:pt x="29" y="27"/>
                    <a:pt x="27" y="29"/>
                    <a:pt x="24" y="29"/>
                  </a:cubicBezTo>
                  <a:cubicBezTo>
                    <a:pt x="6" y="29"/>
                    <a:pt x="6" y="29"/>
                    <a:pt x="6" y="29"/>
                  </a:cubicBezTo>
                  <a:cubicBezTo>
                    <a:pt x="3" y="29"/>
                    <a:pt x="0" y="27"/>
                    <a:pt x="0" y="24"/>
                  </a:cubicBez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39" name="Freeform 124"/>
            <p:cNvSpPr>
              <a:spLocks/>
            </p:cNvSpPr>
            <p:nvPr/>
          </p:nvSpPr>
          <p:spPr bwMode="auto">
            <a:xfrm>
              <a:off x="4144963"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6"/>
                    <a:pt x="0" y="23"/>
                  </a:cubicBezTo>
                  <a:cubicBezTo>
                    <a:pt x="0" y="5"/>
                    <a:pt x="0" y="5"/>
                    <a:pt x="0" y="5"/>
                  </a:cubicBezTo>
                  <a:cubicBezTo>
                    <a:pt x="0" y="2"/>
                    <a:pt x="3" y="0"/>
                    <a:pt x="6" y="0"/>
                  </a:cubicBezTo>
                  <a:cubicBezTo>
                    <a:pt x="24" y="0"/>
                    <a:pt x="24" y="0"/>
                    <a:pt x="24" y="0"/>
                  </a:cubicBezTo>
                  <a:cubicBezTo>
                    <a:pt x="27" y="0"/>
                    <a:pt x="29" y="2"/>
                    <a:pt x="29" y="5"/>
                  </a:cubicBezTo>
                  <a:cubicBezTo>
                    <a:pt x="29" y="23"/>
                    <a:pt x="29" y="23"/>
                    <a:pt x="29" y="23"/>
                  </a:cubicBezTo>
                  <a:cubicBezTo>
                    <a:pt x="29" y="26"/>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40" name="Freeform 125"/>
            <p:cNvSpPr>
              <a:spLocks/>
            </p:cNvSpPr>
            <p:nvPr/>
          </p:nvSpPr>
          <p:spPr bwMode="auto">
            <a:xfrm>
              <a:off x="4144963"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7"/>
                    <a:pt x="0" y="23"/>
                  </a:cubicBezTo>
                  <a:cubicBezTo>
                    <a:pt x="0" y="6"/>
                    <a:pt x="0" y="6"/>
                    <a:pt x="0" y="6"/>
                  </a:cubicBezTo>
                  <a:cubicBezTo>
                    <a:pt x="0" y="3"/>
                    <a:pt x="3" y="0"/>
                    <a:pt x="6" y="0"/>
                  </a:cubicBezTo>
                  <a:cubicBezTo>
                    <a:pt x="24" y="0"/>
                    <a:pt x="24" y="0"/>
                    <a:pt x="24" y="0"/>
                  </a:cubicBezTo>
                  <a:cubicBezTo>
                    <a:pt x="27" y="0"/>
                    <a:pt x="29" y="3"/>
                    <a:pt x="29" y="6"/>
                  </a:cubicBezTo>
                  <a:cubicBezTo>
                    <a:pt x="29" y="23"/>
                    <a:pt x="29" y="23"/>
                    <a:pt x="29" y="23"/>
                  </a:cubicBezTo>
                  <a:cubicBezTo>
                    <a:pt x="29" y="27"/>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41" name="Freeform 126"/>
            <p:cNvSpPr>
              <a:spLocks/>
            </p:cNvSpPr>
            <p:nvPr/>
          </p:nvSpPr>
          <p:spPr bwMode="auto">
            <a:xfrm>
              <a:off x="4248150" y="2517776"/>
              <a:ext cx="61912" cy="61913"/>
            </a:xfrm>
            <a:custGeom>
              <a:avLst/>
              <a:gdLst>
                <a:gd name="T0" fmla="*/ 0 w 29"/>
                <a:gd name="T1" fmla="*/ 2147483647 h 29"/>
                <a:gd name="T2" fmla="*/ 2147483647 w 29"/>
                <a:gd name="T3" fmla="*/ 0 h 29"/>
                <a:gd name="T4" fmla="*/ 2147483647 w 29"/>
                <a:gd name="T5" fmla="*/ 0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0 w 29"/>
                <a:gd name="T15" fmla="*/ 2147483647 h 29"/>
                <a:gd name="T16" fmla="*/ 0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0" y="6"/>
                  </a:moveTo>
                  <a:cubicBezTo>
                    <a:pt x="0" y="3"/>
                    <a:pt x="3" y="0"/>
                    <a:pt x="6" y="0"/>
                  </a:cubicBezTo>
                  <a:cubicBezTo>
                    <a:pt x="24" y="0"/>
                    <a:pt x="24" y="0"/>
                    <a:pt x="24" y="0"/>
                  </a:cubicBezTo>
                  <a:cubicBezTo>
                    <a:pt x="27" y="0"/>
                    <a:pt x="29" y="3"/>
                    <a:pt x="29" y="6"/>
                  </a:cubicBezTo>
                  <a:cubicBezTo>
                    <a:pt x="29" y="24"/>
                    <a:pt x="29" y="24"/>
                    <a:pt x="29" y="24"/>
                  </a:cubicBezTo>
                  <a:cubicBezTo>
                    <a:pt x="29" y="27"/>
                    <a:pt x="27" y="29"/>
                    <a:pt x="24" y="29"/>
                  </a:cubicBezTo>
                  <a:cubicBezTo>
                    <a:pt x="6" y="29"/>
                    <a:pt x="6" y="29"/>
                    <a:pt x="6" y="29"/>
                  </a:cubicBezTo>
                  <a:cubicBezTo>
                    <a:pt x="3" y="29"/>
                    <a:pt x="0" y="27"/>
                    <a:pt x="0" y="24"/>
                  </a:cubicBezTo>
                  <a:lnTo>
                    <a:pt x="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42" name="Freeform 127"/>
            <p:cNvSpPr>
              <a:spLocks/>
            </p:cNvSpPr>
            <p:nvPr/>
          </p:nvSpPr>
          <p:spPr bwMode="auto">
            <a:xfrm>
              <a:off x="4248150" y="2422526"/>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6"/>
                    <a:pt x="0" y="23"/>
                  </a:cubicBezTo>
                  <a:cubicBezTo>
                    <a:pt x="0" y="5"/>
                    <a:pt x="0" y="5"/>
                    <a:pt x="0" y="5"/>
                  </a:cubicBezTo>
                  <a:cubicBezTo>
                    <a:pt x="0" y="2"/>
                    <a:pt x="3" y="0"/>
                    <a:pt x="6" y="0"/>
                  </a:cubicBezTo>
                  <a:cubicBezTo>
                    <a:pt x="24" y="0"/>
                    <a:pt x="24" y="0"/>
                    <a:pt x="24" y="0"/>
                  </a:cubicBezTo>
                  <a:cubicBezTo>
                    <a:pt x="27" y="0"/>
                    <a:pt x="29" y="2"/>
                    <a:pt x="29" y="5"/>
                  </a:cubicBezTo>
                  <a:cubicBezTo>
                    <a:pt x="29" y="23"/>
                    <a:pt x="29" y="23"/>
                    <a:pt x="29" y="23"/>
                  </a:cubicBezTo>
                  <a:cubicBezTo>
                    <a:pt x="29" y="26"/>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43" name="Freeform 128"/>
            <p:cNvSpPr>
              <a:spLocks/>
            </p:cNvSpPr>
            <p:nvPr/>
          </p:nvSpPr>
          <p:spPr bwMode="auto">
            <a:xfrm>
              <a:off x="4248150" y="2322513"/>
              <a:ext cx="61912" cy="61913"/>
            </a:xfrm>
            <a:custGeom>
              <a:avLst/>
              <a:gdLst>
                <a:gd name="T0" fmla="*/ 2147483647 w 29"/>
                <a:gd name="T1" fmla="*/ 2147483647 h 29"/>
                <a:gd name="T2" fmla="*/ 2147483647 w 29"/>
                <a:gd name="T3" fmla="*/ 2147483647 h 29"/>
                <a:gd name="T4" fmla="*/ 0 w 29"/>
                <a:gd name="T5" fmla="*/ 2147483647 h 29"/>
                <a:gd name="T6" fmla="*/ 0 w 29"/>
                <a:gd name="T7" fmla="*/ 2147483647 h 29"/>
                <a:gd name="T8" fmla="*/ 2147483647 w 29"/>
                <a:gd name="T9" fmla="*/ 0 h 29"/>
                <a:gd name="T10" fmla="*/ 2147483647 w 29"/>
                <a:gd name="T11" fmla="*/ 0 h 29"/>
                <a:gd name="T12" fmla="*/ 2147483647 w 29"/>
                <a:gd name="T13" fmla="*/ 2147483647 h 29"/>
                <a:gd name="T14" fmla="*/ 2147483647 w 29"/>
                <a:gd name="T15" fmla="*/ 2147483647 h 29"/>
                <a:gd name="T16" fmla="*/ 2147483647 w 29"/>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24" y="29"/>
                  </a:moveTo>
                  <a:cubicBezTo>
                    <a:pt x="6" y="29"/>
                    <a:pt x="6" y="29"/>
                    <a:pt x="6" y="29"/>
                  </a:cubicBezTo>
                  <a:cubicBezTo>
                    <a:pt x="3" y="29"/>
                    <a:pt x="0" y="27"/>
                    <a:pt x="0" y="23"/>
                  </a:cubicBezTo>
                  <a:cubicBezTo>
                    <a:pt x="0" y="6"/>
                    <a:pt x="0" y="6"/>
                    <a:pt x="0" y="6"/>
                  </a:cubicBezTo>
                  <a:cubicBezTo>
                    <a:pt x="0" y="3"/>
                    <a:pt x="3" y="0"/>
                    <a:pt x="6" y="0"/>
                  </a:cubicBezTo>
                  <a:cubicBezTo>
                    <a:pt x="24" y="0"/>
                    <a:pt x="24" y="0"/>
                    <a:pt x="24" y="0"/>
                  </a:cubicBezTo>
                  <a:cubicBezTo>
                    <a:pt x="27" y="0"/>
                    <a:pt x="29" y="3"/>
                    <a:pt x="29" y="6"/>
                  </a:cubicBezTo>
                  <a:cubicBezTo>
                    <a:pt x="29" y="23"/>
                    <a:pt x="29" y="23"/>
                    <a:pt x="29" y="23"/>
                  </a:cubicBezTo>
                  <a:cubicBezTo>
                    <a:pt x="29" y="27"/>
                    <a:pt x="27" y="29"/>
                    <a:pt x="24" y="29"/>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44" name="Freeform 129"/>
            <p:cNvSpPr>
              <a:spLocks/>
            </p:cNvSpPr>
            <p:nvPr/>
          </p:nvSpPr>
          <p:spPr bwMode="auto">
            <a:xfrm>
              <a:off x="4083050" y="2635251"/>
              <a:ext cx="187325" cy="190500"/>
            </a:xfrm>
            <a:custGeom>
              <a:avLst/>
              <a:gdLst>
                <a:gd name="T0" fmla="*/ 0 w 88"/>
                <a:gd name="T1" fmla="*/ 2147483647 h 90"/>
                <a:gd name="T2" fmla="*/ 2147483647 w 88"/>
                <a:gd name="T3" fmla="*/ 0 h 90"/>
                <a:gd name="T4" fmla="*/ 2147483647 w 88"/>
                <a:gd name="T5" fmla="*/ 0 h 90"/>
                <a:gd name="T6" fmla="*/ 2147483647 w 88"/>
                <a:gd name="T7" fmla="*/ 2147483647 h 90"/>
                <a:gd name="T8" fmla="*/ 2147483647 w 88"/>
                <a:gd name="T9" fmla="*/ 2147483647 h 90"/>
                <a:gd name="T10" fmla="*/ 0 w 88"/>
                <a:gd name="T11" fmla="*/ 2147483647 h 90"/>
                <a:gd name="T12" fmla="*/ 0 w 88"/>
                <a:gd name="T13" fmla="*/ 2147483647 h 90"/>
                <a:gd name="T14" fmla="*/ 0 60000 65536"/>
                <a:gd name="T15" fmla="*/ 0 60000 65536"/>
                <a:gd name="T16" fmla="*/ 0 60000 65536"/>
                <a:gd name="T17" fmla="*/ 0 60000 65536"/>
                <a:gd name="T18" fmla="*/ 0 60000 65536"/>
                <a:gd name="T19" fmla="*/ 0 60000 65536"/>
                <a:gd name="T20" fmla="*/ 0 60000 65536"/>
                <a:gd name="T21" fmla="*/ 0 w 88"/>
                <a:gd name="T22" fmla="*/ 0 h 90"/>
                <a:gd name="T23" fmla="*/ 88 w 88"/>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90">
                  <a:moveTo>
                    <a:pt x="0" y="10"/>
                  </a:moveTo>
                  <a:cubicBezTo>
                    <a:pt x="0" y="4"/>
                    <a:pt x="4" y="0"/>
                    <a:pt x="10" y="0"/>
                  </a:cubicBezTo>
                  <a:cubicBezTo>
                    <a:pt x="78" y="0"/>
                    <a:pt x="78" y="0"/>
                    <a:pt x="78" y="0"/>
                  </a:cubicBezTo>
                  <a:cubicBezTo>
                    <a:pt x="83" y="0"/>
                    <a:pt x="88" y="4"/>
                    <a:pt x="88" y="10"/>
                  </a:cubicBezTo>
                  <a:cubicBezTo>
                    <a:pt x="88" y="90"/>
                    <a:pt x="88" y="90"/>
                    <a:pt x="88" y="90"/>
                  </a:cubicBezTo>
                  <a:cubicBezTo>
                    <a:pt x="0" y="90"/>
                    <a:pt x="0" y="90"/>
                    <a:pt x="0" y="90"/>
                  </a:cubicBezTo>
                  <a:lnTo>
                    <a:pt x="0"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45" name="Oval 130"/>
            <p:cNvSpPr>
              <a:spLocks noChangeArrowheads="1"/>
            </p:cNvSpPr>
            <p:nvPr/>
          </p:nvSpPr>
          <p:spPr bwMode="auto">
            <a:xfrm>
              <a:off x="4092575" y="2101851"/>
              <a:ext cx="166687" cy="1682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46" name="Rectangle 131"/>
            <p:cNvSpPr>
              <a:spLocks noChangeArrowheads="1"/>
            </p:cNvSpPr>
            <p:nvPr/>
          </p:nvSpPr>
          <p:spPr bwMode="auto">
            <a:xfrm>
              <a:off x="4384675" y="2422526"/>
              <a:ext cx="104775" cy="3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47" name="Rectangle 132"/>
            <p:cNvSpPr>
              <a:spLocks noChangeArrowheads="1"/>
            </p:cNvSpPr>
            <p:nvPr/>
          </p:nvSpPr>
          <p:spPr bwMode="auto">
            <a:xfrm>
              <a:off x="4384675" y="2497138"/>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48" name="Rectangle 133"/>
            <p:cNvSpPr>
              <a:spLocks noChangeArrowheads="1"/>
            </p:cNvSpPr>
            <p:nvPr/>
          </p:nvSpPr>
          <p:spPr bwMode="auto">
            <a:xfrm>
              <a:off x="4384675" y="2654301"/>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49" name="Rectangle 134"/>
            <p:cNvSpPr>
              <a:spLocks noChangeArrowheads="1"/>
            </p:cNvSpPr>
            <p:nvPr/>
          </p:nvSpPr>
          <p:spPr bwMode="auto">
            <a:xfrm>
              <a:off x="4384675" y="2728913"/>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50" name="Rectangle 135"/>
            <p:cNvSpPr>
              <a:spLocks noChangeArrowheads="1"/>
            </p:cNvSpPr>
            <p:nvPr/>
          </p:nvSpPr>
          <p:spPr bwMode="auto">
            <a:xfrm>
              <a:off x="3862388" y="2422526"/>
              <a:ext cx="104775" cy="349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51" name="Rectangle 136"/>
            <p:cNvSpPr>
              <a:spLocks noChangeArrowheads="1"/>
            </p:cNvSpPr>
            <p:nvPr/>
          </p:nvSpPr>
          <p:spPr bwMode="auto">
            <a:xfrm>
              <a:off x="3862388" y="2497138"/>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52" name="Rectangle 137"/>
            <p:cNvSpPr>
              <a:spLocks noChangeArrowheads="1"/>
            </p:cNvSpPr>
            <p:nvPr/>
          </p:nvSpPr>
          <p:spPr bwMode="auto">
            <a:xfrm>
              <a:off x="3862388" y="2654301"/>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53" name="Rectangle 138"/>
            <p:cNvSpPr>
              <a:spLocks noChangeArrowheads="1"/>
            </p:cNvSpPr>
            <p:nvPr/>
          </p:nvSpPr>
          <p:spPr bwMode="auto">
            <a:xfrm>
              <a:off x="3862388" y="2728913"/>
              <a:ext cx="104775" cy="333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eaLnBrk="1" hangingPunct="1"/>
              <a:endParaRPr lang="en-US" altLang="en-US" sz="2400" b="0">
                <a:solidFill>
                  <a:srgbClr val="000000"/>
                </a:solidFill>
                <a:latin typeface="Calibri" pitchFamily="34" charset="0"/>
              </a:endParaRPr>
            </a:p>
          </p:txBody>
        </p:sp>
        <p:sp>
          <p:nvSpPr>
            <p:cNvPr id="164954" name="Freeform 139"/>
            <p:cNvSpPr>
              <a:spLocks/>
            </p:cNvSpPr>
            <p:nvPr/>
          </p:nvSpPr>
          <p:spPr bwMode="auto">
            <a:xfrm>
              <a:off x="4117975" y="2130426"/>
              <a:ext cx="115887" cy="114300"/>
            </a:xfrm>
            <a:custGeom>
              <a:avLst/>
              <a:gdLst>
                <a:gd name="T0" fmla="*/ 2147483647 w 73"/>
                <a:gd name="T1" fmla="*/ 2147483647 h 72"/>
                <a:gd name="T2" fmla="*/ 2147483647 w 73"/>
                <a:gd name="T3" fmla="*/ 2147483647 h 72"/>
                <a:gd name="T4" fmla="*/ 2147483647 w 73"/>
                <a:gd name="T5" fmla="*/ 2147483647 h 72"/>
                <a:gd name="T6" fmla="*/ 2147483647 w 73"/>
                <a:gd name="T7" fmla="*/ 2147483647 h 72"/>
                <a:gd name="T8" fmla="*/ 2147483647 w 73"/>
                <a:gd name="T9" fmla="*/ 2147483647 h 72"/>
                <a:gd name="T10" fmla="*/ 2147483647 w 73"/>
                <a:gd name="T11" fmla="*/ 2147483647 h 72"/>
                <a:gd name="T12" fmla="*/ 2147483647 w 73"/>
                <a:gd name="T13" fmla="*/ 0 h 72"/>
                <a:gd name="T14" fmla="*/ 2147483647 w 73"/>
                <a:gd name="T15" fmla="*/ 0 h 72"/>
                <a:gd name="T16" fmla="*/ 2147483647 w 73"/>
                <a:gd name="T17" fmla="*/ 2147483647 h 72"/>
                <a:gd name="T18" fmla="*/ 0 w 73"/>
                <a:gd name="T19" fmla="*/ 2147483647 h 72"/>
                <a:gd name="T20" fmla="*/ 0 w 73"/>
                <a:gd name="T21" fmla="*/ 2147483647 h 72"/>
                <a:gd name="T22" fmla="*/ 2147483647 w 73"/>
                <a:gd name="T23" fmla="*/ 2147483647 h 72"/>
                <a:gd name="T24" fmla="*/ 2147483647 w 73"/>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72"/>
                <a:gd name="T41" fmla="*/ 73 w 73"/>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72">
                  <a:moveTo>
                    <a:pt x="25" y="72"/>
                  </a:moveTo>
                  <a:lnTo>
                    <a:pt x="49" y="72"/>
                  </a:lnTo>
                  <a:lnTo>
                    <a:pt x="49" y="48"/>
                  </a:lnTo>
                  <a:lnTo>
                    <a:pt x="73" y="48"/>
                  </a:lnTo>
                  <a:lnTo>
                    <a:pt x="73" y="24"/>
                  </a:lnTo>
                  <a:lnTo>
                    <a:pt x="49" y="24"/>
                  </a:lnTo>
                  <a:lnTo>
                    <a:pt x="49" y="0"/>
                  </a:lnTo>
                  <a:lnTo>
                    <a:pt x="25" y="0"/>
                  </a:lnTo>
                  <a:lnTo>
                    <a:pt x="25" y="24"/>
                  </a:lnTo>
                  <a:lnTo>
                    <a:pt x="0" y="24"/>
                  </a:lnTo>
                  <a:lnTo>
                    <a:pt x="0" y="48"/>
                  </a:lnTo>
                  <a:lnTo>
                    <a:pt x="25" y="48"/>
                  </a:lnTo>
                  <a:lnTo>
                    <a:pt x="25" y="72"/>
                  </a:lnTo>
                  <a:close/>
                </a:path>
              </a:pathLst>
            </a:custGeom>
            <a:solidFill>
              <a:srgbClr val="FC1D2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64922" name="Groupe 235"/>
          <p:cNvGrpSpPr>
            <a:grpSpLocks/>
          </p:cNvGrpSpPr>
          <p:nvPr/>
        </p:nvGrpSpPr>
        <p:grpSpPr bwMode="auto">
          <a:xfrm>
            <a:off x="2442633" y="2114551"/>
            <a:ext cx="442384" cy="444500"/>
            <a:chOff x="2824163" y="1403351"/>
            <a:chExt cx="331787" cy="333375"/>
          </a:xfrm>
        </p:grpSpPr>
        <p:sp>
          <p:nvSpPr>
            <p:cNvPr id="164930" name="Freeform 5"/>
            <p:cNvSpPr>
              <a:spLocks/>
            </p:cNvSpPr>
            <p:nvPr/>
          </p:nvSpPr>
          <p:spPr bwMode="auto">
            <a:xfrm>
              <a:off x="2992438" y="1403351"/>
              <a:ext cx="163512" cy="163513"/>
            </a:xfrm>
            <a:custGeom>
              <a:avLst/>
              <a:gdLst>
                <a:gd name="T0" fmla="*/ 2147483647 w 77"/>
                <a:gd name="T1" fmla="*/ 2147483647 h 77"/>
                <a:gd name="T2" fmla="*/ 2147483647 w 77"/>
                <a:gd name="T3" fmla="*/ 2147483647 h 77"/>
                <a:gd name="T4" fmla="*/ 0 w 77"/>
                <a:gd name="T5" fmla="*/ 2147483647 h 77"/>
                <a:gd name="T6" fmla="*/ 0 w 77"/>
                <a:gd name="T7" fmla="*/ 2147483647 h 77"/>
                <a:gd name="T8" fmla="*/ 2147483647 w 77"/>
                <a:gd name="T9" fmla="*/ 2147483647 h 77"/>
                <a:gd name="T10" fmla="*/ 2147483647 w 77"/>
                <a:gd name="T11" fmla="*/ 2147483647 h 77"/>
                <a:gd name="T12" fmla="*/ 2147483647 w 77"/>
                <a:gd name="T13" fmla="*/ 2147483647 h 77"/>
                <a:gd name="T14" fmla="*/ 2147483647 w 77"/>
                <a:gd name="T15" fmla="*/ 2147483647 h 77"/>
                <a:gd name="T16" fmla="*/ 2147483647 w 77"/>
                <a:gd name="T17" fmla="*/ 2147483647 h 77"/>
                <a:gd name="T18" fmla="*/ 2147483647 w 77"/>
                <a:gd name="T19" fmla="*/ 2147483647 h 77"/>
                <a:gd name="T20" fmla="*/ 2147483647 w 77"/>
                <a:gd name="T21" fmla="*/ 2147483647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77"/>
                <a:gd name="T35" fmla="*/ 77 w 77"/>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77">
                  <a:moveTo>
                    <a:pt x="52" y="25"/>
                  </a:moveTo>
                  <a:cubicBezTo>
                    <a:pt x="39" y="12"/>
                    <a:pt x="23" y="4"/>
                    <a:pt x="6" y="1"/>
                  </a:cubicBezTo>
                  <a:cubicBezTo>
                    <a:pt x="3" y="0"/>
                    <a:pt x="0" y="2"/>
                    <a:pt x="0" y="6"/>
                  </a:cubicBezTo>
                  <a:cubicBezTo>
                    <a:pt x="0" y="6"/>
                    <a:pt x="0" y="6"/>
                    <a:pt x="0" y="6"/>
                  </a:cubicBezTo>
                  <a:cubicBezTo>
                    <a:pt x="0" y="8"/>
                    <a:pt x="2" y="10"/>
                    <a:pt x="4" y="10"/>
                  </a:cubicBezTo>
                  <a:cubicBezTo>
                    <a:pt x="19" y="13"/>
                    <a:pt x="34" y="21"/>
                    <a:pt x="45" y="32"/>
                  </a:cubicBezTo>
                  <a:cubicBezTo>
                    <a:pt x="57" y="44"/>
                    <a:pt x="64" y="58"/>
                    <a:pt x="67" y="73"/>
                  </a:cubicBezTo>
                  <a:cubicBezTo>
                    <a:pt x="68" y="75"/>
                    <a:pt x="69" y="77"/>
                    <a:pt x="72" y="77"/>
                  </a:cubicBezTo>
                  <a:cubicBezTo>
                    <a:pt x="72" y="77"/>
                    <a:pt x="72" y="77"/>
                    <a:pt x="72" y="77"/>
                  </a:cubicBezTo>
                  <a:cubicBezTo>
                    <a:pt x="75" y="77"/>
                    <a:pt x="77" y="75"/>
                    <a:pt x="77" y="71"/>
                  </a:cubicBezTo>
                  <a:cubicBezTo>
                    <a:pt x="74" y="54"/>
                    <a:pt x="65" y="38"/>
                    <a:pt x="52"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31" name="Freeform 6"/>
            <p:cNvSpPr>
              <a:spLocks/>
            </p:cNvSpPr>
            <p:nvPr/>
          </p:nvSpPr>
          <p:spPr bwMode="auto">
            <a:xfrm>
              <a:off x="2994025" y="1446213"/>
              <a:ext cx="119062" cy="119063"/>
            </a:xfrm>
            <a:custGeom>
              <a:avLst/>
              <a:gdLst>
                <a:gd name="T0" fmla="*/ 2147483647 w 56"/>
                <a:gd name="T1" fmla="*/ 2147483647 h 56"/>
                <a:gd name="T2" fmla="*/ 2147483647 w 56"/>
                <a:gd name="T3" fmla="*/ 2147483647 h 56"/>
                <a:gd name="T4" fmla="*/ 2147483647 w 56"/>
                <a:gd name="T5" fmla="*/ 2147483647 h 56"/>
                <a:gd name="T6" fmla="*/ 2147483647 w 56"/>
                <a:gd name="T7" fmla="*/ 2147483647 h 56"/>
                <a:gd name="T8" fmla="*/ 2147483647 w 56"/>
                <a:gd name="T9" fmla="*/ 2147483647 h 56"/>
                <a:gd name="T10" fmla="*/ 2147483647 w 56"/>
                <a:gd name="T11" fmla="*/ 2147483647 h 56"/>
                <a:gd name="T12" fmla="*/ 2147483647 w 56"/>
                <a:gd name="T13" fmla="*/ 2147483647 h 56"/>
                <a:gd name="T14" fmla="*/ 2147483647 w 56"/>
                <a:gd name="T15" fmla="*/ 2147483647 h 56"/>
                <a:gd name="T16" fmla="*/ 2147483647 w 56"/>
                <a:gd name="T17" fmla="*/ 2147483647 h 56"/>
                <a:gd name="T18" fmla="*/ 2147483647 w 56"/>
                <a:gd name="T19" fmla="*/ 2147483647 h 56"/>
                <a:gd name="T20" fmla="*/ 2147483647 w 56"/>
                <a:gd name="T21" fmla="*/ 2147483647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56"/>
                <a:gd name="T35" fmla="*/ 56 w 56"/>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56">
                  <a:moveTo>
                    <a:pt x="1" y="6"/>
                  </a:moveTo>
                  <a:cubicBezTo>
                    <a:pt x="1" y="6"/>
                    <a:pt x="1" y="6"/>
                    <a:pt x="1" y="6"/>
                  </a:cubicBezTo>
                  <a:cubicBezTo>
                    <a:pt x="1" y="8"/>
                    <a:pt x="2" y="10"/>
                    <a:pt x="4" y="11"/>
                  </a:cubicBezTo>
                  <a:cubicBezTo>
                    <a:pt x="14" y="13"/>
                    <a:pt x="23" y="19"/>
                    <a:pt x="30" y="26"/>
                  </a:cubicBezTo>
                  <a:cubicBezTo>
                    <a:pt x="38" y="34"/>
                    <a:pt x="43" y="43"/>
                    <a:pt x="46" y="52"/>
                  </a:cubicBezTo>
                  <a:cubicBezTo>
                    <a:pt x="46" y="54"/>
                    <a:pt x="48" y="56"/>
                    <a:pt x="50" y="56"/>
                  </a:cubicBezTo>
                  <a:cubicBezTo>
                    <a:pt x="50" y="56"/>
                    <a:pt x="50" y="56"/>
                    <a:pt x="50" y="56"/>
                  </a:cubicBezTo>
                  <a:cubicBezTo>
                    <a:pt x="54" y="56"/>
                    <a:pt x="56" y="53"/>
                    <a:pt x="55" y="50"/>
                  </a:cubicBezTo>
                  <a:cubicBezTo>
                    <a:pt x="52" y="38"/>
                    <a:pt x="46" y="28"/>
                    <a:pt x="37" y="19"/>
                  </a:cubicBezTo>
                  <a:cubicBezTo>
                    <a:pt x="29" y="10"/>
                    <a:pt x="18" y="4"/>
                    <a:pt x="7" y="1"/>
                  </a:cubicBezTo>
                  <a:cubicBezTo>
                    <a:pt x="4" y="0"/>
                    <a:pt x="0" y="3"/>
                    <a:pt x="1" y="6"/>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32" name="Freeform 7"/>
            <p:cNvSpPr>
              <a:spLocks/>
            </p:cNvSpPr>
            <p:nvPr/>
          </p:nvSpPr>
          <p:spPr bwMode="auto">
            <a:xfrm>
              <a:off x="2998788" y="1490663"/>
              <a:ext cx="69850" cy="73025"/>
            </a:xfrm>
            <a:custGeom>
              <a:avLst/>
              <a:gdLst>
                <a:gd name="T0" fmla="*/ 0 w 33"/>
                <a:gd name="T1" fmla="*/ 2147483647 h 34"/>
                <a:gd name="T2" fmla="*/ 0 w 33"/>
                <a:gd name="T3" fmla="*/ 2147483647 h 34"/>
                <a:gd name="T4" fmla="*/ 2147483647 w 33"/>
                <a:gd name="T5" fmla="*/ 2147483647 h 34"/>
                <a:gd name="T6" fmla="*/ 2147483647 w 33"/>
                <a:gd name="T7" fmla="*/ 2147483647 h 34"/>
                <a:gd name="T8" fmla="*/ 2147483647 w 33"/>
                <a:gd name="T9" fmla="*/ 2147483647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0 w 33"/>
                <a:gd name="T19" fmla="*/ 214748364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4"/>
                <a:gd name="T32" fmla="*/ 33 w 33"/>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4">
                  <a:moveTo>
                    <a:pt x="0" y="7"/>
                  </a:moveTo>
                  <a:cubicBezTo>
                    <a:pt x="0" y="7"/>
                    <a:pt x="0" y="7"/>
                    <a:pt x="0" y="7"/>
                  </a:cubicBezTo>
                  <a:cubicBezTo>
                    <a:pt x="0" y="9"/>
                    <a:pt x="1" y="10"/>
                    <a:pt x="3" y="11"/>
                  </a:cubicBezTo>
                  <a:cubicBezTo>
                    <a:pt x="7" y="13"/>
                    <a:pt x="11" y="16"/>
                    <a:pt x="14" y="19"/>
                  </a:cubicBezTo>
                  <a:cubicBezTo>
                    <a:pt x="18" y="23"/>
                    <a:pt x="21" y="26"/>
                    <a:pt x="22" y="30"/>
                  </a:cubicBezTo>
                  <a:cubicBezTo>
                    <a:pt x="23" y="32"/>
                    <a:pt x="25" y="33"/>
                    <a:pt x="27" y="33"/>
                  </a:cubicBezTo>
                  <a:cubicBezTo>
                    <a:pt x="30" y="34"/>
                    <a:pt x="33" y="30"/>
                    <a:pt x="31" y="26"/>
                  </a:cubicBezTo>
                  <a:cubicBezTo>
                    <a:pt x="29" y="21"/>
                    <a:pt x="26" y="16"/>
                    <a:pt x="21" y="12"/>
                  </a:cubicBezTo>
                  <a:cubicBezTo>
                    <a:pt x="17" y="8"/>
                    <a:pt x="12" y="4"/>
                    <a:pt x="7" y="2"/>
                  </a:cubicBezTo>
                  <a:cubicBezTo>
                    <a:pt x="4" y="0"/>
                    <a:pt x="0" y="3"/>
                    <a:pt x="0" y="7"/>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4933" name="Freeform 8"/>
            <p:cNvSpPr>
              <a:spLocks/>
            </p:cNvSpPr>
            <p:nvPr/>
          </p:nvSpPr>
          <p:spPr bwMode="auto">
            <a:xfrm>
              <a:off x="2824163" y="1419226"/>
              <a:ext cx="319087" cy="317500"/>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2147483647 h 150"/>
                <a:gd name="T28" fmla="*/ 2147483647 w 150"/>
                <a:gd name="T29" fmla="*/ 2147483647 h 150"/>
                <a:gd name="T30" fmla="*/ 2147483647 w 150"/>
                <a:gd name="T31" fmla="*/ 2147483647 h 150"/>
                <a:gd name="T32" fmla="*/ 2147483647 w 150"/>
                <a:gd name="T33" fmla="*/ 2147483647 h 150"/>
                <a:gd name="T34" fmla="*/ 2147483647 w 150"/>
                <a:gd name="T35" fmla="*/ 0 h 150"/>
                <a:gd name="T36" fmla="*/ 2147483647 w 150"/>
                <a:gd name="T37" fmla="*/ 2147483647 h 150"/>
                <a:gd name="T38" fmla="*/ 2147483647 w 150"/>
                <a:gd name="T39" fmla="*/ 2147483647 h 150"/>
                <a:gd name="T40" fmla="*/ 2147483647 w 150"/>
                <a:gd name="T41" fmla="*/ 2147483647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50"/>
                <a:gd name="T65" fmla="*/ 150 w 150"/>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50">
                  <a:moveTo>
                    <a:pt x="46" y="103"/>
                  </a:moveTo>
                  <a:cubicBezTo>
                    <a:pt x="80" y="137"/>
                    <a:pt x="122" y="150"/>
                    <a:pt x="142" y="130"/>
                  </a:cubicBezTo>
                  <a:cubicBezTo>
                    <a:pt x="145" y="127"/>
                    <a:pt x="147" y="124"/>
                    <a:pt x="148" y="120"/>
                  </a:cubicBezTo>
                  <a:cubicBezTo>
                    <a:pt x="149" y="118"/>
                    <a:pt x="150" y="116"/>
                    <a:pt x="149" y="114"/>
                  </a:cubicBezTo>
                  <a:cubicBezTo>
                    <a:pt x="148" y="105"/>
                    <a:pt x="148" y="105"/>
                    <a:pt x="148" y="105"/>
                  </a:cubicBezTo>
                  <a:cubicBezTo>
                    <a:pt x="147" y="101"/>
                    <a:pt x="144" y="97"/>
                    <a:pt x="140" y="96"/>
                  </a:cubicBezTo>
                  <a:cubicBezTo>
                    <a:pt x="114" y="89"/>
                    <a:pt x="114" y="89"/>
                    <a:pt x="114" y="89"/>
                  </a:cubicBezTo>
                  <a:cubicBezTo>
                    <a:pt x="110" y="88"/>
                    <a:pt x="106" y="89"/>
                    <a:pt x="104" y="92"/>
                  </a:cubicBezTo>
                  <a:cubicBezTo>
                    <a:pt x="96" y="99"/>
                    <a:pt x="96" y="99"/>
                    <a:pt x="96" y="99"/>
                  </a:cubicBezTo>
                  <a:cubicBezTo>
                    <a:pt x="94" y="102"/>
                    <a:pt x="90" y="102"/>
                    <a:pt x="88" y="100"/>
                  </a:cubicBezTo>
                  <a:cubicBezTo>
                    <a:pt x="80" y="95"/>
                    <a:pt x="73" y="89"/>
                    <a:pt x="67" y="83"/>
                  </a:cubicBezTo>
                  <a:cubicBezTo>
                    <a:pt x="60" y="76"/>
                    <a:pt x="54" y="69"/>
                    <a:pt x="49" y="62"/>
                  </a:cubicBezTo>
                  <a:cubicBezTo>
                    <a:pt x="47" y="59"/>
                    <a:pt x="48" y="56"/>
                    <a:pt x="50" y="53"/>
                  </a:cubicBezTo>
                  <a:cubicBezTo>
                    <a:pt x="57" y="46"/>
                    <a:pt x="57" y="46"/>
                    <a:pt x="57" y="46"/>
                  </a:cubicBezTo>
                  <a:cubicBezTo>
                    <a:pt x="60" y="43"/>
                    <a:pt x="61" y="39"/>
                    <a:pt x="60" y="35"/>
                  </a:cubicBezTo>
                  <a:cubicBezTo>
                    <a:pt x="53" y="9"/>
                    <a:pt x="53" y="9"/>
                    <a:pt x="53" y="9"/>
                  </a:cubicBezTo>
                  <a:cubicBezTo>
                    <a:pt x="52" y="5"/>
                    <a:pt x="49" y="2"/>
                    <a:pt x="44" y="2"/>
                  </a:cubicBezTo>
                  <a:cubicBezTo>
                    <a:pt x="35" y="0"/>
                    <a:pt x="35" y="0"/>
                    <a:pt x="35" y="0"/>
                  </a:cubicBezTo>
                  <a:cubicBezTo>
                    <a:pt x="33" y="0"/>
                    <a:pt x="31" y="0"/>
                    <a:pt x="29" y="1"/>
                  </a:cubicBezTo>
                  <a:cubicBezTo>
                    <a:pt x="26" y="3"/>
                    <a:pt x="23" y="5"/>
                    <a:pt x="20" y="8"/>
                  </a:cubicBezTo>
                  <a:cubicBezTo>
                    <a:pt x="0" y="28"/>
                    <a:pt x="13" y="69"/>
                    <a:pt x="46" y="103"/>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8491" name="Espace réservé du numéro de diapositive 1"/>
          <p:cNvSpPr>
            <a:spLocks noGrp="1"/>
          </p:cNvSpPr>
          <p:nvPr>
            <p:ph type="sldNum" sz="quarter" idx="11"/>
          </p:nvPr>
        </p:nvSpPr>
        <p:spPr bwMode="auto">
          <a:ln>
            <a:miter lim="800000"/>
            <a:headEnd/>
            <a:tailEnd/>
          </a:ln>
        </p:spPr>
        <p:txBody>
          <a:bodyPr numCol="1" anchorCtr="0" compatLnSpc="1">
            <a:prstTxWarp prst="textNoShape">
              <a:avLst/>
            </a:prstTxWarp>
          </a:bodyPr>
          <a:lstStyle/>
          <a:p>
            <a:pPr fontAlgn="base">
              <a:spcBef>
                <a:spcPct val="0"/>
              </a:spcBef>
              <a:spcAft>
                <a:spcPct val="0"/>
              </a:spcAft>
              <a:defRPr/>
            </a:pPr>
            <a:fld id="{5D61CBED-EB19-491A-81F1-C3098ABFEA46}" type="slidenum">
              <a:rPr lang="fr-FR" smtClean="0"/>
              <a:pPr fontAlgn="base">
                <a:spcBef>
                  <a:spcPct val="0"/>
                </a:spcBef>
                <a:spcAft>
                  <a:spcPct val="0"/>
                </a:spcAft>
                <a:defRPr/>
              </a:pPr>
              <a:t>24</a:t>
            </a:fld>
            <a:endParaRPr lang="fr-FR" smtClean="0"/>
          </a:p>
        </p:txBody>
      </p:sp>
      <p:sp>
        <p:nvSpPr>
          <p:cNvPr id="164924" name="Rectangle 29"/>
          <p:cNvSpPr>
            <a:spLocks noChangeArrowheads="1"/>
          </p:cNvSpPr>
          <p:nvPr/>
        </p:nvSpPr>
        <p:spPr bwMode="auto">
          <a:xfrm>
            <a:off x="5588000" y="1204384"/>
            <a:ext cx="6468533" cy="1077383"/>
          </a:xfrm>
          <a:prstGeom prst="rect">
            <a:avLst/>
          </a:prstGeom>
          <a:solidFill>
            <a:srgbClr val="FFFFFF"/>
          </a:solidFill>
          <a:ln w="19050">
            <a:solidFill>
              <a:srgbClr val="000000"/>
            </a:solidFill>
            <a:miter lim="800000"/>
            <a:headEnd/>
            <a:tailEnd/>
          </a:ln>
        </p:spPr>
        <p:txBody>
          <a:bodyPr lIns="91438" tIns="45719" rIns="91438" bIns="45719">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r>
              <a:rPr lang="en-US" altLang="en-US" sz="2100" b="0">
                <a:solidFill>
                  <a:srgbClr val="000000"/>
                </a:solidFill>
                <a:latin typeface="Calibri" pitchFamily="34" charset="0"/>
                <a:cs typeface="Calibri" pitchFamily="34" charset="0"/>
              </a:rPr>
              <a:t>Left and right bundle branch block are considered equal for recommending urgent angiography if ischaemic symptoms.</a:t>
            </a:r>
          </a:p>
        </p:txBody>
      </p:sp>
      <p:grpSp>
        <p:nvGrpSpPr>
          <p:cNvPr id="164925" name="Grupp 227"/>
          <p:cNvGrpSpPr>
            <a:grpSpLocks/>
          </p:cNvGrpSpPr>
          <p:nvPr/>
        </p:nvGrpSpPr>
        <p:grpSpPr bwMode="auto">
          <a:xfrm>
            <a:off x="304800" y="1212851"/>
            <a:ext cx="5266267" cy="4205816"/>
            <a:chOff x="228600" y="909638"/>
            <a:chExt cx="3441700" cy="3154362"/>
          </a:xfrm>
        </p:grpSpPr>
        <p:sp>
          <p:nvSpPr>
            <p:cNvPr id="229" name="Rektangel 228"/>
            <p:cNvSpPr/>
            <p:nvPr/>
          </p:nvSpPr>
          <p:spPr>
            <a:xfrm>
              <a:off x="228600" y="1270000"/>
              <a:ext cx="3414034" cy="199390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en-GB" sz="1500">
                <a:solidFill>
                  <a:prstClr val="white"/>
                </a:solidFill>
                <a:latin typeface="Arial Narrow" panose="020B0606020202030204" pitchFamily="34" charset="0"/>
              </a:endParaRPr>
            </a:p>
          </p:txBody>
        </p:sp>
        <p:sp>
          <p:nvSpPr>
            <p:cNvPr id="164927" name="Rechthoek 28"/>
            <p:cNvSpPr>
              <a:spLocks noChangeArrowheads="1"/>
            </p:cNvSpPr>
            <p:nvPr/>
          </p:nvSpPr>
          <p:spPr bwMode="auto">
            <a:xfrm>
              <a:off x="267548" y="2921000"/>
              <a:ext cx="3388587" cy="1143000"/>
            </a:xfrm>
            <a:prstGeom prst="rect">
              <a:avLst/>
            </a:prstGeom>
            <a:solidFill>
              <a:srgbClr val="00B050"/>
            </a:solidFill>
            <a:ln w="12701">
              <a:solidFill>
                <a:srgbClr val="00B050"/>
              </a:solidFill>
              <a:miter lim="800000"/>
              <a:headEnd/>
              <a:tailEnd/>
            </a:ln>
          </p:spPr>
          <p:txBody>
            <a:bodyPr lIns="68580" tIns="34290" rIns="68580" bIns="34290" anchor="ctr" anchorCtr="1"/>
            <a:lstStyle>
              <a:lvl1pPr defTabSz="342900" eaLnBrk="0" hangingPunct="0">
                <a:defRPr sz="2800" b="1">
                  <a:solidFill>
                    <a:schemeClr val="bg1"/>
                  </a:solidFill>
                  <a:latin typeface="Times New Roman" pitchFamily="18" charset="0"/>
                  <a:cs typeface="Arial" pitchFamily="34" charset="0"/>
                </a:defRPr>
              </a:lvl1pPr>
              <a:lvl2pPr marL="742950" indent="-285750" defTabSz="342900" eaLnBrk="0" hangingPunct="0">
                <a:defRPr sz="2800" b="1">
                  <a:solidFill>
                    <a:schemeClr val="bg1"/>
                  </a:solidFill>
                  <a:latin typeface="Times New Roman" pitchFamily="18" charset="0"/>
                  <a:cs typeface="Arial" pitchFamily="34" charset="0"/>
                </a:defRPr>
              </a:lvl2pPr>
              <a:lvl3pPr marL="1143000" indent="-228600" defTabSz="342900" eaLnBrk="0" hangingPunct="0">
                <a:defRPr sz="2800" b="1">
                  <a:solidFill>
                    <a:schemeClr val="bg1"/>
                  </a:solidFill>
                  <a:latin typeface="Times New Roman" pitchFamily="18" charset="0"/>
                  <a:cs typeface="Arial" pitchFamily="34" charset="0"/>
                </a:defRPr>
              </a:lvl3pPr>
              <a:lvl4pPr marL="1600200" indent="-228600" defTabSz="342900" eaLnBrk="0" hangingPunct="0">
                <a:defRPr sz="2800" b="1">
                  <a:solidFill>
                    <a:schemeClr val="bg1"/>
                  </a:solidFill>
                  <a:latin typeface="Times New Roman" pitchFamily="18" charset="0"/>
                  <a:cs typeface="Arial" pitchFamily="34" charset="0"/>
                </a:defRPr>
              </a:lvl4pPr>
              <a:lvl5pPr marL="2057400" indent="-228600" defTabSz="342900" eaLnBrk="0" hangingPunct="0">
                <a:defRPr sz="2800" b="1">
                  <a:solidFill>
                    <a:schemeClr val="bg1"/>
                  </a:solidFill>
                  <a:latin typeface="Times New Roman" pitchFamily="18" charset="0"/>
                  <a:cs typeface="Arial" pitchFamily="34" charset="0"/>
                </a:defRPr>
              </a:lvl5pPr>
              <a:lvl6pPr marL="2514600" indent="-228600" defTabSz="3429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defTabSz="3429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defTabSz="3429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defTabSz="3429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eaLnBrk="1" hangingPunct="1"/>
              <a:endParaRPr lang="nb-NO" altLang="en-US" sz="2400" b="0">
                <a:solidFill>
                  <a:srgbClr val="FFFFFF"/>
                </a:solidFill>
                <a:latin typeface="Arial" pitchFamily="34" charset="0"/>
              </a:endParaRPr>
            </a:p>
          </p:txBody>
        </p:sp>
        <p:sp>
          <p:nvSpPr>
            <p:cNvPr id="164928" name="Espace réservé du texte 3"/>
            <p:cNvSpPr txBox="1">
              <a:spLocks/>
            </p:cNvSpPr>
            <p:nvPr/>
          </p:nvSpPr>
          <p:spPr bwMode="auto">
            <a:xfrm>
              <a:off x="256927" y="909638"/>
              <a:ext cx="3413372" cy="400537"/>
            </a:xfrm>
            <a:prstGeom prst="rect">
              <a:avLst/>
            </a:prstGeom>
            <a:solidFill>
              <a:srgbClr val="FFFFFF"/>
            </a:solidFill>
            <a:ln w="9525">
              <a:solidFill>
                <a:srgbClr val="000000"/>
              </a:solidFill>
              <a:miter lim="800000"/>
              <a:headEnd/>
              <a:tailEnd/>
            </a:ln>
          </p:spPr>
          <p:txBody>
            <a:bodyPr>
              <a:spAutoFit/>
            </a:bodyPr>
            <a:lstStyle>
              <a:lvl1pPr eaLnBrk="0" hangingPunct="0">
                <a:defRPr sz="2800" b="1">
                  <a:solidFill>
                    <a:schemeClr val="bg1"/>
                  </a:solidFill>
                  <a:latin typeface="Times New Roman" pitchFamily="18"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pPr algn="ctr">
                <a:lnSpc>
                  <a:spcPts val="3333"/>
                </a:lnSpc>
                <a:buClr>
                  <a:srgbClr val="D00040"/>
                </a:buClr>
              </a:pPr>
              <a:r>
                <a:rPr lang="en-US" altLang="en-US" sz="2100">
                  <a:solidFill>
                    <a:srgbClr val="AE1022"/>
                  </a:solidFill>
                  <a:latin typeface="Calibri" pitchFamily="34" charset="0"/>
                </a:rPr>
                <a:t>Atypical ECG presentations</a:t>
              </a:r>
              <a:endParaRPr lang="fr-FR" altLang="en-US" sz="2100">
                <a:solidFill>
                  <a:srgbClr val="AE1022"/>
                </a:solidFill>
                <a:latin typeface="Calibri" pitchFamily="34" charset="0"/>
              </a:endParaRPr>
            </a:p>
          </p:txBody>
        </p:sp>
        <p:sp>
          <p:nvSpPr>
            <p:cNvPr id="232" name="Rechthoek 55"/>
            <p:cNvSpPr>
              <a:spLocks noChangeArrowheads="1"/>
            </p:cNvSpPr>
            <p:nvPr/>
          </p:nvSpPr>
          <p:spPr bwMode="auto">
            <a:xfrm>
              <a:off x="260417" y="1284288"/>
              <a:ext cx="3409883" cy="2773362"/>
            </a:xfrm>
            <a:prstGeom prst="rect">
              <a:avLst/>
            </a:prstGeom>
            <a:noFill/>
            <a:ln w="952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lIns="68580" tIns="34290" rIns="68580" bIns="34290">
              <a:spAutoFit/>
            </a:bodyPr>
            <a:lstStyle/>
            <a:p>
              <a:pPr marL="285744" indent="-285744" defTabSz="457189">
                <a:lnSpc>
                  <a:spcPct val="150000"/>
                </a:lnSpc>
                <a:buSzPct val="100000"/>
                <a:buFont typeface="Wingdings" charset="0"/>
                <a:buChar char="§"/>
                <a:defRPr/>
              </a:pPr>
              <a:r>
                <a:rPr lang="en-GB" dirty="0">
                  <a:solidFill>
                    <a:srgbClr val="000000"/>
                  </a:solidFill>
                  <a:latin typeface="Calibri"/>
                  <a:ea typeface="MS Mincho" charset="0"/>
                  <a:cs typeface="Arial" charset="0"/>
                </a:rPr>
                <a:t>Bundle branch block, </a:t>
              </a:r>
            </a:p>
            <a:p>
              <a:pPr marL="285744" indent="-285744" defTabSz="457189">
                <a:lnSpc>
                  <a:spcPct val="150000"/>
                </a:lnSpc>
                <a:buSzPct val="100000"/>
                <a:buFont typeface="Wingdings" charset="0"/>
                <a:buChar char="§"/>
                <a:defRPr/>
              </a:pPr>
              <a:r>
                <a:rPr lang="en-GB" dirty="0">
                  <a:solidFill>
                    <a:srgbClr val="000000"/>
                  </a:solidFill>
                  <a:latin typeface="Calibri"/>
                  <a:ea typeface="MS Mincho" charset="0"/>
                  <a:cs typeface="Arial" charset="0"/>
                </a:rPr>
                <a:t>Ventricular pacing, </a:t>
              </a:r>
            </a:p>
            <a:p>
              <a:pPr marL="285744" indent="-285744" defTabSz="457189">
                <a:lnSpc>
                  <a:spcPct val="150000"/>
                </a:lnSpc>
                <a:buSzPct val="100000"/>
                <a:buFont typeface="Wingdings" charset="0"/>
                <a:buChar char="§"/>
                <a:defRPr/>
              </a:pPr>
              <a:r>
                <a:rPr lang="en-GB" dirty="0">
                  <a:solidFill>
                    <a:srgbClr val="000000"/>
                  </a:solidFill>
                  <a:latin typeface="Calibri"/>
                  <a:ea typeface="MS Mincho" charset="0"/>
                  <a:cs typeface="Arial" charset="0"/>
                </a:rPr>
                <a:t>Hyper-acute T waves, </a:t>
              </a:r>
            </a:p>
            <a:p>
              <a:pPr marL="285744" indent="-285744" defTabSz="457189">
                <a:lnSpc>
                  <a:spcPct val="150000"/>
                </a:lnSpc>
                <a:buSzPct val="100000"/>
                <a:buFont typeface="Wingdings" charset="0"/>
                <a:buChar char="§"/>
                <a:defRPr/>
              </a:pPr>
              <a:r>
                <a:rPr lang="en-GB" dirty="0">
                  <a:solidFill>
                    <a:srgbClr val="000000"/>
                  </a:solidFill>
                  <a:latin typeface="Calibri"/>
                  <a:ea typeface="MS Mincho" charset="0"/>
                  <a:cs typeface="Arial" charset="0"/>
                </a:rPr>
                <a:t>Isolated depression in anterior leads, </a:t>
              </a:r>
            </a:p>
            <a:p>
              <a:pPr marL="285744" indent="-285744" defTabSz="457189">
                <a:lnSpc>
                  <a:spcPct val="150000"/>
                </a:lnSpc>
                <a:buSzPct val="100000"/>
                <a:buFont typeface="Wingdings" charset="0"/>
                <a:buChar char="§"/>
                <a:defRPr/>
              </a:pPr>
              <a:r>
                <a:rPr lang="en-GB" dirty="0">
                  <a:solidFill>
                    <a:srgbClr val="000000"/>
                  </a:solidFill>
                  <a:latin typeface="Calibri"/>
                  <a:ea typeface="MS Mincho" charset="0"/>
                  <a:cs typeface="Arial" charset="0"/>
                </a:rPr>
                <a:t>Universal ST depression with </a:t>
              </a:r>
              <a:r>
                <a:rPr lang="en-GB" dirty="0" err="1">
                  <a:solidFill>
                    <a:srgbClr val="000000"/>
                  </a:solidFill>
                  <a:latin typeface="Calibri"/>
                  <a:ea typeface="MS Mincho" charset="0"/>
                  <a:cs typeface="Arial" charset="0"/>
                </a:rPr>
                <a:t>aVR</a:t>
              </a:r>
              <a:r>
                <a:rPr lang="en-GB" dirty="0">
                  <a:solidFill>
                    <a:srgbClr val="000000"/>
                  </a:solidFill>
                  <a:latin typeface="Calibri"/>
                  <a:ea typeface="MS Mincho" charset="0"/>
                  <a:cs typeface="Arial" charset="0"/>
                </a:rPr>
                <a:t> </a:t>
              </a:r>
              <a:r>
                <a:rPr lang="en-GB" dirty="0" err="1">
                  <a:solidFill>
                    <a:srgbClr val="000000"/>
                  </a:solidFill>
                  <a:latin typeface="Calibri"/>
                  <a:ea typeface="MS Mincho" charset="0"/>
                  <a:cs typeface="Arial" charset="0"/>
                </a:rPr>
                <a:t>elevation</a:t>
              </a:r>
              <a:r>
                <a:rPr lang="en-GB" dirty="0" err="1">
                  <a:solidFill>
                    <a:srgbClr val="FFFFFF"/>
                  </a:solidFill>
                  <a:latin typeface="Calibri"/>
                  <a:ea typeface="MS Mincho" charset="0"/>
                  <a:cs typeface="Arial" charset="0"/>
                </a:rPr>
                <a:t>In</a:t>
              </a:r>
              <a:endParaRPr lang="en-GB" dirty="0">
                <a:solidFill>
                  <a:srgbClr val="FFFFFF"/>
                </a:solidFill>
                <a:latin typeface="Calibri"/>
                <a:ea typeface="MS Mincho" charset="0"/>
                <a:cs typeface="Arial" charset="0"/>
              </a:endParaRPr>
            </a:p>
            <a:p>
              <a:pPr defTabSz="457189">
                <a:lnSpc>
                  <a:spcPct val="150000"/>
                </a:lnSpc>
                <a:buSzPct val="100000"/>
                <a:defRPr/>
              </a:pPr>
              <a:r>
                <a:rPr lang="en-GB" sz="2100" dirty="0">
                  <a:solidFill>
                    <a:prstClr val="white"/>
                  </a:solidFill>
                  <a:latin typeface="Calibri"/>
                  <a:ea typeface="MS Mincho" charset="0"/>
                  <a:cs typeface="Arial" charset="0"/>
                </a:rPr>
                <a:t>In the presence of symptoms, a primary PCI strategy (urgent angiography and PCI if indicated) should be followed.</a:t>
              </a:r>
              <a:endParaRPr lang="nl-BE" sz="2700" dirty="0">
                <a:solidFill>
                  <a:prstClr val="white"/>
                </a:solidFill>
                <a:latin typeface="Calibri"/>
                <a:ea typeface="MS Mincho" charset="0"/>
                <a:cs typeface="Arial" charset="0"/>
              </a:endParaRPr>
            </a:p>
          </p:txBody>
        </p:sp>
      </p:grpSp>
    </p:spTree>
    <p:extLst>
      <p:ext uri="{BB962C8B-B14F-4D97-AF65-F5344CB8AC3E}">
        <p14:creationId xmlns:p14="http://schemas.microsoft.com/office/powerpoint/2010/main" xmlns="" val="14332762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Titre 1"/>
          <p:cNvSpPr txBox="1">
            <a:spLocks/>
          </p:cNvSpPr>
          <p:nvPr/>
        </p:nvSpPr>
        <p:spPr>
          <a:xfrm>
            <a:off x="977900" y="2549525"/>
            <a:ext cx="10515600" cy="1325563"/>
          </a:xfrm>
          <a:prstGeom prst="rect">
            <a:avLst/>
          </a:prstGeom>
        </p:spPr>
        <p:txBody>
          <a:bodyPr vert="horz" lIns="121909" tIns="60954" rIns="121909" bIns="60954" rtlCol="0" anchor="ctr">
            <a:normAutofit/>
          </a:bodyPr>
          <a:lstStyle>
            <a:lvl1pPr algn="ctr" defTabSz="609539" rtl="0" eaLnBrk="1" latinLnBrk="0" hangingPunct="1">
              <a:spcBef>
                <a:spcPct val="0"/>
              </a:spcBef>
              <a:buNone/>
              <a:defRPr sz="5900" b="0" i="0" kern="1200">
                <a:solidFill>
                  <a:schemeClr val="tx1"/>
                </a:solidFill>
                <a:latin typeface="Gill Sans MT"/>
                <a:ea typeface="+mj-ea"/>
                <a:cs typeface="Gill Sans MT"/>
              </a:defRPr>
            </a:lvl1pPr>
          </a:lstStyle>
          <a:p>
            <a:r>
              <a:rPr lang="fr-FR" sz="5400" b="1" dirty="0" smtClean="0">
                <a:solidFill>
                  <a:srgbClr val="0000FF"/>
                </a:solidFill>
                <a:latin typeface="Gill Sans MT" panose="020B0502020104020203" pitchFamily="34" charset="0"/>
                <a:ea typeface="MS PGothic" pitchFamily="34" charset="-128"/>
                <a:cs typeface="Arial" pitchFamily="34" charset="0"/>
              </a:rPr>
              <a:t>The MICU prospective</a:t>
            </a:r>
            <a:endParaRPr lang="en-US" sz="5400" b="1" dirty="0">
              <a:solidFill>
                <a:srgbClr val="0000FF"/>
              </a:solidFill>
              <a:latin typeface="Gill Sans MT" panose="020B0502020104020203" pitchFamily="34" charset="0"/>
              <a:ea typeface="MS PGothic" pitchFamily="34" charset="-128"/>
              <a:cs typeface="Arial" pitchFamily="34" charset="0"/>
            </a:endParaRPr>
          </a:p>
        </p:txBody>
      </p:sp>
      <p:pic>
        <p:nvPicPr>
          <p:cNvPr id="5" name="Picture 2" descr="Fac médecine Sorbonne Universite (cl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5">
            <a:extLst>
              <a:ext uri="{FF2B5EF4-FFF2-40B4-BE49-F238E27FC236}">
                <a16:creationId xmlns="" xmlns:a16="http://schemas.microsoft.com/office/drawing/2014/main" id="{D9595203-E15E-49C7-83AC-A4AA3BE8DC22}"/>
              </a:ext>
            </a:extLst>
          </p:cNvPr>
          <p:cNvPicPr>
            <a:picLocks noChangeAspect="1"/>
          </p:cNvPicPr>
          <p:nvPr/>
        </p:nvPicPr>
        <p:blipFill rotWithShape="1">
          <a:blip r:embed="rId3"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1674081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1293" y="126562"/>
            <a:ext cx="9958035" cy="769437"/>
          </a:xfrm>
          <a:prstGeom prst="rect">
            <a:avLst/>
          </a:prstGeom>
          <a:noFill/>
        </p:spPr>
        <p:txBody>
          <a:bodyPr wrap="none" lIns="91434" tIns="45718" rIns="91434" bIns="45718" rtlCol="0">
            <a:spAutoFit/>
          </a:bodyPr>
          <a:lstStyle>
            <a:defPPr>
              <a:defRPr lang="fr-FR"/>
            </a:defPPr>
            <a:lvl1pPr>
              <a:defRPr sz="4400" b="1">
                <a:solidFill>
                  <a:srgbClr val="C00000"/>
                </a:solidFill>
                <a:latin typeface="Gill Sans MT" panose="020B0502020104020203" pitchFamily="34" charset="0"/>
                <a:ea typeface="MS PGothic" pitchFamily="34" charset="-128"/>
                <a:cs typeface="Arial" pitchFamily="34" charset="0"/>
              </a:defRPr>
            </a:lvl1pPr>
          </a:lstStyle>
          <a:p>
            <a:r>
              <a:rPr lang="fr-FR" altLang="fr-FR" dirty="0"/>
              <a:t>2 MICU = Mobile Intensive Care Unit</a:t>
            </a:r>
          </a:p>
        </p:txBody>
      </p:sp>
      <p:pic>
        <p:nvPicPr>
          <p:cNvPr id="5" name="Picture 3" descr="P100007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40748" y="1143000"/>
            <a:ext cx="4937125" cy="3587750"/>
          </a:xfrm>
          <a:prstGeom prst="rect">
            <a:avLst/>
          </a:prstGeom>
          <a:noFill/>
          <a:ln w="9525">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 Box 4"/>
          <p:cNvSpPr txBox="1">
            <a:spLocks noChangeArrowheads="1"/>
          </p:cNvSpPr>
          <p:nvPr/>
        </p:nvSpPr>
        <p:spPr bwMode="blackWhite">
          <a:xfrm>
            <a:off x="6001790" y="4761022"/>
            <a:ext cx="5486400" cy="1663700"/>
          </a:xfrm>
          <a:prstGeom prst="rect">
            <a:avLst/>
          </a:prstGeom>
          <a:noFill/>
          <a:ln w="9525">
            <a:noFill/>
            <a:miter lim="800000"/>
            <a:headEnd/>
            <a:tailEnd/>
          </a:ln>
          <a:effectLst/>
        </p:spPr>
        <p:txBody>
          <a:bodyPr anchorCtr="1">
            <a:spAutoFit/>
          </a:bodyPr>
          <a:lstStyle/>
          <a:p>
            <a:pPr eaLnBrk="0" hangingPunct="0">
              <a:lnSpc>
                <a:spcPct val="95000"/>
              </a:lnSpc>
              <a:spcBef>
                <a:spcPct val="15000"/>
              </a:spcBef>
              <a:buFont typeface="Wingdings" pitchFamily="2" charset="2"/>
              <a:buChar char="è"/>
              <a:defRPr/>
            </a:pPr>
            <a:r>
              <a:rPr lang="fr-FR" sz="2200" dirty="0">
                <a:solidFill>
                  <a:schemeClr val="accent4"/>
                </a:solidFill>
                <a:latin typeface="+mj-lt"/>
                <a:sym typeface="Wingdings" pitchFamily="2" charset="2"/>
              </a:rPr>
              <a:t> </a:t>
            </a:r>
            <a:r>
              <a:rPr lang="fr-FR" sz="2400" dirty="0">
                <a:solidFill>
                  <a:schemeClr val="accent4"/>
                </a:solidFill>
                <a:latin typeface="+mj-lt"/>
                <a:sym typeface="Wingdings" pitchFamily="2" charset="2"/>
              </a:rPr>
              <a:t>Patient </a:t>
            </a:r>
            <a:r>
              <a:rPr lang="fr-FR" sz="2400" dirty="0" err="1">
                <a:solidFill>
                  <a:schemeClr val="accent4"/>
                </a:solidFill>
                <a:latin typeface="+mj-lt"/>
                <a:sym typeface="Wingdings" pitchFamily="2" charset="2"/>
              </a:rPr>
              <a:t>Diagnosis</a:t>
            </a:r>
            <a:endParaRPr lang="fr-FR" sz="2400" dirty="0">
              <a:solidFill>
                <a:schemeClr val="accent4"/>
              </a:solidFill>
              <a:latin typeface="+mj-lt"/>
              <a:sym typeface="Wingdings" pitchFamily="2" charset="2"/>
            </a:endParaRPr>
          </a:p>
          <a:p>
            <a:pPr eaLnBrk="0" hangingPunct="0">
              <a:lnSpc>
                <a:spcPct val="95000"/>
              </a:lnSpc>
              <a:spcBef>
                <a:spcPct val="15000"/>
              </a:spcBef>
              <a:buFont typeface="Wingdings" pitchFamily="2" charset="2"/>
              <a:buChar char="è"/>
              <a:defRPr/>
            </a:pPr>
            <a:r>
              <a:rPr lang="fr-FR" sz="2400" dirty="0">
                <a:solidFill>
                  <a:schemeClr val="accent4"/>
                </a:solidFill>
                <a:latin typeface="+mj-lt"/>
                <a:sym typeface="Wingdings" pitchFamily="2" charset="2"/>
              </a:rPr>
              <a:t> </a:t>
            </a:r>
            <a:r>
              <a:rPr lang="fr-FR" sz="2400" dirty="0" err="1">
                <a:solidFill>
                  <a:schemeClr val="accent4"/>
                </a:solidFill>
                <a:latin typeface="+mj-lt"/>
                <a:sym typeface="Wingdings" pitchFamily="2" charset="2"/>
              </a:rPr>
              <a:t>Prehospital</a:t>
            </a:r>
            <a:r>
              <a:rPr lang="fr-FR" sz="2400" dirty="0">
                <a:solidFill>
                  <a:schemeClr val="accent4"/>
                </a:solidFill>
                <a:latin typeface="+mj-lt"/>
                <a:sym typeface="Wingdings" pitchFamily="2" charset="2"/>
              </a:rPr>
              <a:t> </a:t>
            </a:r>
            <a:r>
              <a:rPr lang="fr-FR" sz="2400" dirty="0" err="1">
                <a:solidFill>
                  <a:schemeClr val="accent4"/>
                </a:solidFill>
                <a:latin typeface="+mj-lt"/>
                <a:sym typeface="Wingdings" pitchFamily="2" charset="2"/>
              </a:rPr>
              <a:t>Treatment</a:t>
            </a:r>
            <a:endParaRPr lang="fr-FR" sz="2400" dirty="0">
              <a:solidFill>
                <a:schemeClr val="accent4"/>
              </a:solidFill>
              <a:latin typeface="+mj-lt"/>
              <a:sym typeface="Wingdings" pitchFamily="2" charset="2"/>
            </a:endParaRPr>
          </a:p>
          <a:p>
            <a:pPr eaLnBrk="0" hangingPunct="0">
              <a:lnSpc>
                <a:spcPct val="95000"/>
              </a:lnSpc>
              <a:spcBef>
                <a:spcPct val="15000"/>
              </a:spcBef>
              <a:buFont typeface="Wingdings" pitchFamily="2" charset="2"/>
              <a:buChar char="è"/>
              <a:defRPr/>
            </a:pPr>
            <a:r>
              <a:rPr lang="fr-FR" sz="2400" dirty="0">
                <a:solidFill>
                  <a:schemeClr val="accent4"/>
                </a:solidFill>
                <a:latin typeface="+mj-lt"/>
                <a:sym typeface="Wingdings" pitchFamily="2" charset="2"/>
              </a:rPr>
              <a:t> Direct </a:t>
            </a:r>
            <a:r>
              <a:rPr lang="fr-FR" sz="2400" dirty="0" err="1">
                <a:solidFill>
                  <a:schemeClr val="accent4"/>
                </a:solidFill>
                <a:latin typeface="+mj-lt"/>
                <a:sym typeface="Wingdings" pitchFamily="2" charset="2"/>
              </a:rPr>
              <a:t>transfer</a:t>
            </a:r>
            <a:endParaRPr lang="fr-FR" sz="2000" dirty="0">
              <a:solidFill>
                <a:schemeClr val="accent4"/>
              </a:solidFill>
              <a:latin typeface="+mj-lt"/>
              <a:sym typeface="Wingdings" pitchFamily="2" charset="2"/>
            </a:endParaRPr>
          </a:p>
          <a:p>
            <a:pPr eaLnBrk="0" hangingPunct="0">
              <a:lnSpc>
                <a:spcPct val="95000"/>
              </a:lnSpc>
              <a:spcBef>
                <a:spcPct val="15000"/>
              </a:spcBef>
              <a:buFont typeface="Wingdings" pitchFamily="2" charset="2"/>
              <a:buChar char="è"/>
              <a:defRPr/>
            </a:pPr>
            <a:r>
              <a:rPr lang="fr-FR" sz="2200" dirty="0">
                <a:solidFill>
                  <a:schemeClr val="accent4"/>
                </a:solidFill>
                <a:latin typeface="+mj-lt"/>
              </a:rPr>
              <a:t> </a:t>
            </a:r>
            <a:r>
              <a:rPr lang="fr-FR" sz="2400" dirty="0">
                <a:solidFill>
                  <a:schemeClr val="accent4"/>
                </a:solidFill>
                <a:latin typeface="+mj-lt"/>
                <a:sym typeface="Wingdings" pitchFamily="2" charset="2"/>
              </a:rPr>
              <a:t>Impact on </a:t>
            </a:r>
            <a:r>
              <a:rPr lang="fr-FR" sz="2400" dirty="0" err="1">
                <a:solidFill>
                  <a:schemeClr val="accent4"/>
                </a:solidFill>
                <a:latin typeface="+mj-lt"/>
                <a:sym typeface="Wingdings" pitchFamily="2" charset="2"/>
              </a:rPr>
              <a:t>clinical</a:t>
            </a:r>
            <a:r>
              <a:rPr lang="fr-FR" sz="2400" dirty="0">
                <a:solidFill>
                  <a:schemeClr val="accent4"/>
                </a:solidFill>
                <a:latin typeface="+mj-lt"/>
                <a:sym typeface="Wingdings" pitchFamily="2" charset="2"/>
              </a:rPr>
              <a:t> trials</a:t>
            </a:r>
          </a:p>
        </p:txBody>
      </p:sp>
      <p:pic>
        <p:nvPicPr>
          <p:cNvPr id="7" name="Picture 5" descr="ambulance fro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063" y="1174750"/>
            <a:ext cx="3462337" cy="4616450"/>
          </a:xfrm>
          <a:prstGeom prst="rect">
            <a:avLst/>
          </a:prstGeom>
          <a:noFill/>
          <a:ln w="9525">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8" name="Grouper 7"/>
          <p:cNvGrpSpPr>
            <a:grpSpLocks/>
          </p:cNvGrpSpPr>
          <p:nvPr/>
        </p:nvGrpSpPr>
        <p:grpSpPr bwMode="auto">
          <a:xfrm>
            <a:off x="1434662" y="2576129"/>
            <a:ext cx="4595649" cy="762000"/>
            <a:chOff x="990600" y="2230054"/>
            <a:chExt cx="4595649" cy="762000"/>
          </a:xfrm>
        </p:grpSpPr>
        <p:sp>
          <p:nvSpPr>
            <p:cNvPr id="9" name="Flèche vers la droite 5"/>
            <p:cNvSpPr>
              <a:spLocks noChangeArrowheads="1"/>
            </p:cNvSpPr>
            <p:nvPr/>
          </p:nvSpPr>
          <p:spPr bwMode="auto">
            <a:xfrm>
              <a:off x="3605049" y="2230054"/>
              <a:ext cx="1981200" cy="762000"/>
            </a:xfrm>
            <a:prstGeom prst="rightArrow">
              <a:avLst>
                <a:gd name="adj1" fmla="val 50000"/>
                <a:gd name="adj2" fmla="val 50002"/>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endParaRPr lang="fr-FR" altLang="fr-FR" sz="1600">
                <a:solidFill>
                  <a:srgbClr val="FFFFFF"/>
                </a:solidFill>
                <a:latin typeface="Times New Roman" pitchFamily="18" charset="0"/>
              </a:endParaRPr>
            </a:p>
          </p:txBody>
        </p:sp>
        <p:sp>
          <p:nvSpPr>
            <p:cNvPr id="10" name="ZoneTexte 9"/>
            <p:cNvSpPr txBox="1"/>
            <p:nvPr/>
          </p:nvSpPr>
          <p:spPr>
            <a:xfrm>
              <a:off x="990600" y="2286000"/>
              <a:ext cx="1295400" cy="523875"/>
            </a:xfrm>
            <a:prstGeom prst="rect">
              <a:avLst/>
            </a:prstGeom>
            <a:solidFill>
              <a:schemeClr val="bg1">
                <a:lumMod val="60000"/>
                <a:lumOff val="40000"/>
              </a:schemeClr>
            </a:solidFill>
            <a:ln>
              <a:solidFill>
                <a:schemeClr val="tx1"/>
              </a:solidFill>
            </a:ln>
          </p:spPr>
          <p:txBody>
            <a:bodyPr>
              <a:spAutoFit/>
            </a:bodyPr>
            <a:lstStyle/>
            <a:p>
              <a:pPr>
                <a:defRPr/>
              </a:pPr>
              <a:r>
                <a:rPr lang="fr-FR" dirty="0">
                  <a:solidFill>
                    <a:srgbClr val="000000"/>
                  </a:solidFill>
                </a:rPr>
                <a:t>DOOR </a:t>
              </a:r>
            </a:p>
          </p:txBody>
        </p:sp>
      </p:grpSp>
      <p:pic>
        <p:nvPicPr>
          <p:cNvPr id="11" name="Picture 2" descr="Fac médecine Sorbonne Universite (clr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Image 11">
            <a:extLst>
              <a:ext uri="{FF2B5EF4-FFF2-40B4-BE49-F238E27FC236}">
                <a16:creationId xmlns="" xmlns:a16="http://schemas.microsoft.com/office/drawing/2014/main" id="{D9595203-E15E-49C7-83AC-A4AA3BE8DC22}"/>
              </a:ext>
            </a:extLst>
          </p:cNvPr>
          <p:cNvPicPr>
            <a:picLocks noChangeAspect="1"/>
          </p:cNvPicPr>
          <p:nvPr/>
        </p:nvPicPr>
        <p:blipFill rotWithShape="1">
          <a:blip r:embed="rId5"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386613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15122" y="152400"/>
            <a:ext cx="7562850" cy="65849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 name="Rectangle 33"/>
          <p:cNvSpPr>
            <a:spLocks noChangeArrowheads="1"/>
          </p:cNvSpPr>
          <p:nvPr/>
        </p:nvSpPr>
        <p:spPr bwMode="auto">
          <a:xfrm>
            <a:off x="6429772" y="3124200"/>
            <a:ext cx="4648200" cy="3733800"/>
          </a:xfrm>
          <a:prstGeom prst="rect">
            <a:avLst/>
          </a:prstGeom>
          <a:solidFill>
            <a:schemeClr val="accent1">
              <a:alpha val="20000"/>
            </a:schemeClr>
          </a:solidFill>
          <a:ln w="9525">
            <a:solidFill>
              <a:schemeClr val="bg2"/>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endParaRPr lang="fr-FR" altLang="fr-FR" sz="1600">
              <a:solidFill>
                <a:srgbClr val="FFFFFF"/>
              </a:solidFill>
              <a:latin typeface="Times New Roman" pitchFamily="18" charset="0"/>
            </a:endParaRPr>
          </a:p>
        </p:txBody>
      </p:sp>
      <p:sp>
        <p:nvSpPr>
          <p:cNvPr id="6" name="Rectangle 5"/>
          <p:cNvSpPr/>
          <p:nvPr/>
        </p:nvSpPr>
        <p:spPr bwMode="auto">
          <a:xfrm>
            <a:off x="9477772" y="3962400"/>
            <a:ext cx="228600" cy="228600"/>
          </a:xfrm>
          <a:prstGeom prst="rect">
            <a:avLst/>
          </a:prstGeom>
          <a:solidFill>
            <a:schemeClr val="bg1">
              <a:lumMod val="60000"/>
              <a:lumOff val="40000"/>
            </a:schemeClr>
          </a:solidFill>
          <a:ln w="31750"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fr-FR" sz="1600">
              <a:solidFill>
                <a:srgbClr val="FFFFFF"/>
              </a:solidFill>
            </a:endParaRPr>
          </a:p>
        </p:txBody>
      </p:sp>
      <p:sp>
        <p:nvSpPr>
          <p:cNvPr id="7" name="Rectangle 6"/>
          <p:cNvSpPr/>
          <p:nvPr/>
        </p:nvSpPr>
        <p:spPr bwMode="auto">
          <a:xfrm>
            <a:off x="7725172" y="6400800"/>
            <a:ext cx="228600" cy="228600"/>
          </a:xfrm>
          <a:prstGeom prst="rect">
            <a:avLst/>
          </a:prstGeom>
          <a:solidFill>
            <a:schemeClr val="bg1">
              <a:lumMod val="60000"/>
              <a:lumOff val="40000"/>
            </a:schemeClr>
          </a:solidFill>
          <a:ln w="31750"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fr-FR" sz="1600">
              <a:solidFill>
                <a:srgbClr val="FFFFFF"/>
              </a:solidFill>
            </a:endParaRPr>
          </a:p>
        </p:txBody>
      </p:sp>
      <p:sp>
        <p:nvSpPr>
          <p:cNvPr id="8" name="Rectangle 7"/>
          <p:cNvSpPr/>
          <p:nvPr/>
        </p:nvSpPr>
        <p:spPr bwMode="auto">
          <a:xfrm>
            <a:off x="8410972" y="4648200"/>
            <a:ext cx="228600" cy="228600"/>
          </a:xfrm>
          <a:prstGeom prst="rect">
            <a:avLst/>
          </a:prstGeom>
          <a:solidFill>
            <a:schemeClr val="bg1">
              <a:lumMod val="60000"/>
              <a:lumOff val="40000"/>
            </a:schemeClr>
          </a:solidFill>
          <a:ln w="31750"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fr-FR" sz="1600">
              <a:solidFill>
                <a:srgbClr val="FFFFFF"/>
              </a:solidFill>
            </a:endParaRPr>
          </a:p>
        </p:txBody>
      </p:sp>
      <p:sp>
        <p:nvSpPr>
          <p:cNvPr id="9" name="Rectangle 8"/>
          <p:cNvSpPr/>
          <p:nvPr/>
        </p:nvSpPr>
        <p:spPr bwMode="auto">
          <a:xfrm>
            <a:off x="8029972" y="3733800"/>
            <a:ext cx="152400" cy="152400"/>
          </a:xfrm>
          <a:prstGeom prst="rect">
            <a:avLst/>
          </a:prstGeom>
          <a:solidFill>
            <a:schemeClr val="bg1">
              <a:lumMod val="60000"/>
              <a:lumOff val="40000"/>
            </a:schemeClr>
          </a:solidFill>
          <a:ln w="952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fr-FR" sz="1600">
              <a:solidFill>
                <a:srgbClr val="FFFFFF"/>
              </a:solidFill>
            </a:endParaRPr>
          </a:p>
        </p:txBody>
      </p:sp>
      <p:sp>
        <p:nvSpPr>
          <p:cNvPr id="10" name="Rectangle 9"/>
          <p:cNvSpPr/>
          <p:nvPr/>
        </p:nvSpPr>
        <p:spPr bwMode="auto">
          <a:xfrm>
            <a:off x="7725172" y="4953000"/>
            <a:ext cx="152400" cy="152400"/>
          </a:xfrm>
          <a:prstGeom prst="rect">
            <a:avLst/>
          </a:prstGeom>
          <a:solidFill>
            <a:schemeClr val="bg1">
              <a:lumMod val="60000"/>
              <a:lumOff val="40000"/>
            </a:schemeClr>
          </a:solidFill>
          <a:ln w="952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fr-FR" sz="1600">
              <a:solidFill>
                <a:srgbClr val="FFFFFF"/>
              </a:solidFill>
            </a:endParaRPr>
          </a:p>
        </p:txBody>
      </p:sp>
      <p:sp>
        <p:nvSpPr>
          <p:cNvPr id="11" name="Rectangle 10"/>
          <p:cNvSpPr/>
          <p:nvPr/>
        </p:nvSpPr>
        <p:spPr bwMode="auto">
          <a:xfrm>
            <a:off x="9934972" y="6019800"/>
            <a:ext cx="152400" cy="152400"/>
          </a:xfrm>
          <a:prstGeom prst="rect">
            <a:avLst/>
          </a:prstGeom>
          <a:solidFill>
            <a:schemeClr val="bg1">
              <a:lumMod val="60000"/>
              <a:lumOff val="40000"/>
            </a:schemeClr>
          </a:solidFill>
          <a:ln w="952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fr-FR" sz="1600">
              <a:solidFill>
                <a:srgbClr val="FFFFFF"/>
              </a:solidFill>
            </a:endParaRPr>
          </a:p>
        </p:txBody>
      </p:sp>
      <p:sp>
        <p:nvSpPr>
          <p:cNvPr id="12" name="Rectangle 11"/>
          <p:cNvSpPr/>
          <p:nvPr/>
        </p:nvSpPr>
        <p:spPr bwMode="auto">
          <a:xfrm>
            <a:off x="6505972" y="4572000"/>
            <a:ext cx="152400" cy="152400"/>
          </a:xfrm>
          <a:prstGeom prst="rect">
            <a:avLst/>
          </a:prstGeom>
          <a:solidFill>
            <a:schemeClr val="bg1">
              <a:lumMod val="60000"/>
              <a:lumOff val="40000"/>
            </a:schemeClr>
          </a:solidFill>
          <a:ln w="952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fr-FR" sz="1600">
              <a:solidFill>
                <a:srgbClr val="FFFFFF"/>
              </a:solidFill>
            </a:endParaRPr>
          </a:p>
        </p:txBody>
      </p:sp>
      <p:sp>
        <p:nvSpPr>
          <p:cNvPr id="13" name="Rectangle 12"/>
          <p:cNvSpPr/>
          <p:nvPr/>
        </p:nvSpPr>
        <p:spPr bwMode="auto">
          <a:xfrm>
            <a:off x="10087372" y="4267200"/>
            <a:ext cx="152400" cy="152400"/>
          </a:xfrm>
          <a:prstGeom prst="rect">
            <a:avLst/>
          </a:prstGeom>
          <a:solidFill>
            <a:schemeClr val="bg1">
              <a:lumMod val="60000"/>
              <a:lumOff val="40000"/>
            </a:schemeClr>
          </a:solidFill>
          <a:ln w="952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fr-FR" sz="1600">
              <a:solidFill>
                <a:srgbClr val="FFFFFF"/>
              </a:solidFill>
            </a:endParaRPr>
          </a:p>
        </p:txBody>
      </p:sp>
      <p:sp>
        <p:nvSpPr>
          <p:cNvPr id="14" name="Ellipse 4"/>
          <p:cNvSpPr>
            <a:spLocks noChangeArrowheads="1"/>
          </p:cNvSpPr>
          <p:nvPr/>
        </p:nvSpPr>
        <p:spPr bwMode="auto">
          <a:xfrm>
            <a:off x="8563372" y="4724400"/>
            <a:ext cx="457200" cy="457200"/>
          </a:xfrm>
          <a:prstGeom prst="ellipse">
            <a:avLst/>
          </a:prstGeom>
          <a:solidFill>
            <a:srgbClr val="FF0000"/>
          </a:solidFill>
          <a:ln w="34925">
            <a:solidFill>
              <a:schemeClr val="bg2"/>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endParaRPr lang="fr-FR" altLang="fr-FR" sz="1600">
              <a:solidFill>
                <a:srgbClr val="FFFFFF"/>
              </a:solidFill>
              <a:latin typeface="Times New Roman" pitchFamily="18" charset="0"/>
            </a:endParaRPr>
          </a:p>
        </p:txBody>
      </p:sp>
      <p:sp>
        <p:nvSpPr>
          <p:cNvPr id="15" name="ZoneTexte 38"/>
          <p:cNvSpPr txBox="1">
            <a:spLocks noChangeArrowheads="1"/>
          </p:cNvSpPr>
          <p:nvPr/>
        </p:nvSpPr>
        <p:spPr bwMode="auto">
          <a:xfrm>
            <a:off x="550617" y="985460"/>
            <a:ext cx="2492128" cy="4614029"/>
          </a:xfrm>
          <a:prstGeom prst="roundRect">
            <a:avLst/>
          </a:prstGeom>
          <a:solidFill>
            <a:schemeClr val="tx1"/>
          </a:solidFill>
          <a:ln w="9525">
            <a:solidFill>
              <a:schemeClr val="bg2"/>
            </a:solidFill>
            <a:miter lim="800000"/>
            <a:headEnd/>
            <a:tailEnd/>
          </a:ln>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fr-FR" altLang="fr-FR" sz="2000" u="sng" dirty="0">
                <a:solidFill>
                  <a:srgbClr val="FFFFFF"/>
                </a:solidFill>
                <a:latin typeface="Arial" pitchFamily="34" charset="0"/>
              </a:rPr>
              <a:t>Paris City Public</a:t>
            </a:r>
          </a:p>
          <a:p>
            <a:pPr algn="ctr">
              <a:spcBef>
                <a:spcPct val="0"/>
              </a:spcBef>
              <a:buFontTx/>
              <a:buNone/>
            </a:pPr>
            <a:r>
              <a:rPr lang="fr-FR" altLang="fr-FR" sz="2000" u="sng" dirty="0">
                <a:solidFill>
                  <a:srgbClr val="FFFFFF"/>
                </a:solidFill>
                <a:latin typeface="Arial" pitchFamily="34" charset="0"/>
              </a:rPr>
              <a:t>STEMI Network</a:t>
            </a:r>
          </a:p>
          <a:p>
            <a:pPr algn="ctr">
              <a:spcBef>
                <a:spcPct val="0"/>
              </a:spcBef>
              <a:buFontTx/>
              <a:buNone/>
            </a:pPr>
            <a:endParaRPr lang="fr-FR" altLang="fr-FR" sz="2000" dirty="0">
              <a:solidFill>
                <a:srgbClr val="FFFFFF"/>
              </a:solidFill>
              <a:latin typeface="Arial" pitchFamily="34" charset="0"/>
            </a:endParaRPr>
          </a:p>
          <a:p>
            <a:pPr algn="ctr">
              <a:spcBef>
                <a:spcPct val="0"/>
              </a:spcBef>
              <a:buFontTx/>
              <a:buNone/>
            </a:pPr>
            <a:r>
              <a:rPr lang="fr-FR" altLang="fr-FR" sz="2000" dirty="0">
                <a:solidFill>
                  <a:srgbClr val="FFFFFF"/>
                </a:solidFill>
                <a:latin typeface="Arial" pitchFamily="34" charset="0"/>
              </a:rPr>
              <a:t>Pop = 2 168 000</a:t>
            </a:r>
          </a:p>
          <a:p>
            <a:pPr algn="ctr">
              <a:spcBef>
                <a:spcPct val="0"/>
              </a:spcBef>
              <a:buFontTx/>
              <a:buNone/>
            </a:pPr>
            <a:endParaRPr lang="fr-FR" altLang="fr-FR" sz="2000" dirty="0">
              <a:solidFill>
                <a:srgbClr val="FFFFFF"/>
              </a:solidFill>
              <a:latin typeface="Arial" pitchFamily="34" charset="0"/>
            </a:endParaRPr>
          </a:p>
          <a:p>
            <a:pPr algn="ctr">
              <a:spcBef>
                <a:spcPct val="0"/>
              </a:spcBef>
              <a:buFontTx/>
              <a:buNone/>
            </a:pPr>
            <a:r>
              <a:rPr lang="fr-FR" altLang="fr-FR" sz="2000" dirty="0" err="1">
                <a:solidFill>
                  <a:srgbClr val="FFFFFF"/>
                </a:solidFill>
                <a:latin typeface="Arial" pitchFamily="34" charset="0"/>
              </a:rPr>
              <a:t>Higher</a:t>
            </a:r>
            <a:r>
              <a:rPr lang="fr-FR" altLang="fr-FR" sz="2000" dirty="0">
                <a:solidFill>
                  <a:srgbClr val="FFFFFF"/>
                </a:solidFill>
                <a:latin typeface="Arial" pitchFamily="34" charset="0"/>
              </a:rPr>
              <a:t> </a:t>
            </a:r>
            <a:r>
              <a:rPr lang="fr-FR" altLang="fr-FR" sz="2000" dirty="0" err="1">
                <a:solidFill>
                  <a:srgbClr val="FFFFFF"/>
                </a:solidFill>
                <a:latin typeface="Arial" pitchFamily="34" charset="0"/>
              </a:rPr>
              <a:t>Density</a:t>
            </a:r>
            <a:r>
              <a:rPr lang="fr-FR" altLang="fr-FR" sz="2000" dirty="0">
                <a:solidFill>
                  <a:srgbClr val="FFFFFF"/>
                </a:solidFill>
                <a:latin typeface="Arial" pitchFamily="34" charset="0"/>
              </a:rPr>
              <a:t> in the East </a:t>
            </a:r>
            <a:r>
              <a:rPr lang="fr-FR" altLang="fr-FR" sz="2000" dirty="0" err="1">
                <a:solidFill>
                  <a:srgbClr val="FFFFFF"/>
                </a:solidFill>
                <a:latin typeface="Arial" pitchFamily="34" charset="0"/>
              </a:rPr>
              <a:t>Side</a:t>
            </a:r>
            <a:r>
              <a:rPr lang="fr-FR" altLang="fr-FR" sz="2000" dirty="0">
                <a:solidFill>
                  <a:srgbClr val="FFFFFF"/>
                </a:solidFill>
                <a:latin typeface="Arial" pitchFamily="34" charset="0"/>
              </a:rPr>
              <a:t>  ++</a:t>
            </a:r>
          </a:p>
          <a:p>
            <a:pPr algn="ctr">
              <a:spcBef>
                <a:spcPct val="0"/>
              </a:spcBef>
              <a:buFontTx/>
              <a:buNone/>
            </a:pPr>
            <a:endParaRPr lang="fr-FR" altLang="fr-FR" sz="2000" dirty="0">
              <a:solidFill>
                <a:srgbClr val="FFFFFF"/>
              </a:solidFill>
              <a:latin typeface="Arial" pitchFamily="34" charset="0"/>
            </a:endParaRPr>
          </a:p>
          <a:p>
            <a:pPr algn="ctr">
              <a:spcBef>
                <a:spcPct val="0"/>
              </a:spcBef>
              <a:buFontTx/>
              <a:buNone/>
            </a:pPr>
            <a:endParaRPr lang="fr-FR" altLang="fr-FR" sz="2000" dirty="0">
              <a:solidFill>
                <a:srgbClr val="FFFFFF"/>
              </a:solidFill>
              <a:latin typeface="Arial" pitchFamily="34" charset="0"/>
            </a:endParaRPr>
          </a:p>
          <a:p>
            <a:pPr algn="ctr">
              <a:spcBef>
                <a:spcPct val="0"/>
              </a:spcBef>
              <a:buFontTx/>
              <a:buNone/>
            </a:pPr>
            <a:r>
              <a:rPr lang="fr-FR" altLang="fr-FR" sz="2000" dirty="0">
                <a:solidFill>
                  <a:srgbClr val="FFFFFF"/>
                </a:solidFill>
                <a:latin typeface="Arial" pitchFamily="34" charset="0"/>
              </a:rPr>
              <a:t>   PCI 24/24H</a:t>
            </a:r>
          </a:p>
          <a:p>
            <a:pPr algn="ctr">
              <a:spcBef>
                <a:spcPct val="0"/>
              </a:spcBef>
              <a:buFontTx/>
              <a:buNone/>
            </a:pPr>
            <a:endParaRPr lang="fr-FR" altLang="fr-FR" sz="2000" dirty="0">
              <a:solidFill>
                <a:srgbClr val="FFFFFF"/>
              </a:solidFill>
              <a:latin typeface="Arial" pitchFamily="34" charset="0"/>
            </a:endParaRPr>
          </a:p>
          <a:p>
            <a:pPr algn="ctr">
              <a:spcBef>
                <a:spcPct val="0"/>
              </a:spcBef>
              <a:buFontTx/>
              <a:buNone/>
            </a:pPr>
            <a:r>
              <a:rPr lang="fr-FR" altLang="fr-FR" sz="2000" dirty="0">
                <a:solidFill>
                  <a:srgbClr val="FFFFFF"/>
                </a:solidFill>
                <a:latin typeface="Arial" pitchFamily="34" charset="0"/>
              </a:rPr>
              <a:t>Emergency</a:t>
            </a:r>
          </a:p>
          <a:p>
            <a:pPr algn="ctr">
              <a:spcBef>
                <a:spcPct val="0"/>
              </a:spcBef>
              <a:buFontTx/>
              <a:buNone/>
            </a:pPr>
            <a:r>
              <a:rPr lang="fr-FR" altLang="fr-FR" sz="2000" dirty="0">
                <a:solidFill>
                  <a:srgbClr val="FFFFFF"/>
                </a:solidFill>
                <a:latin typeface="Arial" pitchFamily="34" charset="0"/>
              </a:rPr>
              <a:t> </a:t>
            </a:r>
            <a:r>
              <a:rPr lang="fr-FR" altLang="fr-FR" sz="2000" dirty="0" err="1">
                <a:solidFill>
                  <a:srgbClr val="FFFFFF"/>
                </a:solidFill>
                <a:latin typeface="Arial" pitchFamily="34" charset="0"/>
              </a:rPr>
              <a:t>Dept</a:t>
            </a:r>
            <a:endParaRPr lang="fr-FR" altLang="fr-FR" sz="2000" dirty="0">
              <a:solidFill>
                <a:srgbClr val="FFFFFF"/>
              </a:solidFill>
              <a:latin typeface="Arial" pitchFamily="34" charset="0"/>
            </a:endParaRPr>
          </a:p>
          <a:p>
            <a:pPr algn="ctr">
              <a:spcBef>
                <a:spcPct val="0"/>
              </a:spcBef>
              <a:buFontTx/>
              <a:buNone/>
            </a:pPr>
            <a:endParaRPr lang="fr-FR" altLang="fr-FR" sz="2000" dirty="0">
              <a:solidFill>
                <a:srgbClr val="FFFFFF"/>
              </a:solidFill>
              <a:latin typeface="Arial" pitchFamily="34" charset="0"/>
            </a:endParaRPr>
          </a:p>
        </p:txBody>
      </p:sp>
      <p:sp>
        <p:nvSpPr>
          <p:cNvPr id="16" name="Ellipse 39"/>
          <p:cNvSpPr>
            <a:spLocks noChangeArrowheads="1"/>
          </p:cNvSpPr>
          <p:nvPr/>
        </p:nvSpPr>
        <p:spPr bwMode="auto">
          <a:xfrm>
            <a:off x="687854" y="3886200"/>
            <a:ext cx="381000" cy="381000"/>
          </a:xfrm>
          <a:prstGeom prst="ellipse">
            <a:avLst/>
          </a:prstGeom>
          <a:solidFill>
            <a:srgbClr val="FF0000"/>
          </a:solidFill>
          <a:ln w="9525">
            <a:solidFill>
              <a:schemeClr val="bg2"/>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endParaRPr lang="fr-FR" altLang="fr-FR" sz="1600">
              <a:solidFill>
                <a:srgbClr val="FFFFFF"/>
              </a:solidFill>
              <a:latin typeface="Times New Roman" pitchFamily="18" charset="0"/>
            </a:endParaRPr>
          </a:p>
        </p:txBody>
      </p:sp>
      <p:sp>
        <p:nvSpPr>
          <p:cNvPr id="17" name="Rectangle 16"/>
          <p:cNvSpPr/>
          <p:nvPr/>
        </p:nvSpPr>
        <p:spPr bwMode="auto">
          <a:xfrm>
            <a:off x="878354" y="4790090"/>
            <a:ext cx="228600" cy="228600"/>
          </a:xfrm>
          <a:prstGeom prst="rect">
            <a:avLst/>
          </a:prstGeom>
          <a:solidFill>
            <a:schemeClr val="bg1">
              <a:lumMod val="60000"/>
              <a:lumOff val="40000"/>
            </a:schemeClr>
          </a:solidFill>
          <a:ln w="9525" cap="flat" cmpd="sng" algn="ctr">
            <a:solidFill>
              <a:schemeClr val="bg2"/>
            </a:solidFill>
            <a:prstDash val="solid"/>
            <a:round/>
            <a:headEnd type="none" w="med" len="med"/>
            <a:tailEnd type="none" w="med" len="med"/>
          </a:ln>
          <a:effectLst/>
        </p:spPr>
        <p:txBody>
          <a:bodyPr wrap="none" anchor="ctr"/>
          <a:lstStyle/>
          <a:p>
            <a:pPr algn="ctr" eaLnBrk="0" hangingPunct="0">
              <a:defRPr/>
            </a:pPr>
            <a:endParaRPr lang="fr-FR" sz="1600">
              <a:solidFill>
                <a:srgbClr val="FFFFFF"/>
              </a:solidFill>
            </a:endParaRPr>
          </a:p>
        </p:txBody>
      </p:sp>
      <p:graphicFrame>
        <p:nvGraphicFramePr>
          <p:cNvPr id="18" name="Object 2"/>
          <p:cNvGraphicFramePr>
            <a:graphicFrameLocks/>
          </p:cNvGraphicFramePr>
          <p:nvPr>
            <p:extLst>
              <p:ext uri="{D42A27DB-BD31-4B8C-83A1-F6EECF244321}">
                <p14:modId xmlns:p14="http://schemas.microsoft.com/office/powerpoint/2010/main" xmlns="" val="3284173953"/>
              </p:ext>
            </p:extLst>
          </p:nvPr>
        </p:nvGraphicFramePr>
        <p:xfrm>
          <a:off x="9630172" y="5880100"/>
          <a:ext cx="1385888" cy="825500"/>
        </p:xfrm>
        <a:graphic>
          <a:graphicData uri="http://schemas.openxmlformats.org/presentationml/2006/ole">
            <p:oleObj spid="_x0000_s5157" name="Clip" r:id="rId4" imgW="828261" imgH="828261" progId="">
              <p:embed/>
            </p:oleObj>
          </a:graphicData>
        </a:graphic>
      </p:graphicFrame>
      <p:pic>
        <p:nvPicPr>
          <p:cNvPr id="19" name="Picture 2" descr="Fac médecine Sorbonne Universite (clr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Image 19">
            <a:extLst>
              <a:ext uri="{FF2B5EF4-FFF2-40B4-BE49-F238E27FC236}">
                <a16:creationId xmlns="" xmlns:a16="http://schemas.microsoft.com/office/drawing/2014/main" id="{D9595203-E15E-49C7-83AC-A4AA3BE8DC22}"/>
              </a:ext>
            </a:extLst>
          </p:cNvPr>
          <p:cNvPicPr>
            <a:picLocks noChangeAspect="1"/>
          </p:cNvPicPr>
          <p:nvPr/>
        </p:nvPicPr>
        <p:blipFill rotWithShape="1">
          <a:blip r:embed="rId6"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665081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écran 2017-09-04 à 10.36.16.png"/>
          <p:cNvPicPr>
            <a:picLocks noChangeAspect="1"/>
          </p:cNvPicPr>
          <p:nvPr/>
        </p:nvPicPr>
        <p:blipFill>
          <a:blip r:embed="rId2" cstate="print"/>
          <a:srcRect b="2988"/>
          <a:stretch>
            <a:fillRect/>
          </a:stretch>
        </p:blipFill>
        <p:spPr>
          <a:xfrm>
            <a:off x="329970" y="230278"/>
            <a:ext cx="5255609" cy="2310300"/>
          </a:xfrm>
          <a:prstGeom prst="rect">
            <a:avLst/>
          </a:prstGeom>
          <a:effectLst>
            <a:outerShdw blurRad="50800" dist="38100" dir="2700000" algn="br">
              <a:srgbClr val="000000">
                <a:alpha val="43000"/>
              </a:srgbClr>
            </a:outerShdw>
          </a:effectLst>
        </p:spPr>
      </p:pic>
      <p:pic>
        <p:nvPicPr>
          <p:cNvPr id="6" name="Image 5" descr="Capture d’écran 2018-03-28 à 17.25.19.png"/>
          <p:cNvPicPr>
            <a:picLocks noChangeAspect="1"/>
          </p:cNvPicPr>
          <p:nvPr/>
        </p:nvPicPr>
        <p:blipFill>
          <a:blip r:embed="rId3" cstate="print"/>
          <a:stretch>
            <a:fillRect/>
          </a:stretch>
        </p:blipFill>
        <p:spPr>
          <a:xfrm>
            <a:off x="329971" y="5333907"/>
            <a:ext cx="11005075" cy="1383276"/>
          </a:xfrm>
          <a:prstGeom prst="rect">
            <a:avLst/>
          </a:prstGeom>
          <a:effectLst>
            <a:outerShdw blurRad="50800" dist="38100" dir="2700000" algn="br">
              <a:srgbClr val="000000">
                <a:alpha val="43000"/>
              </a:srgbClr>
            </a:outerShdw>
          </a:effectLst>
        </p:spPr>
      </p:pic>
      <p:pic>
        <p:nvPicPr>
          <p:cNvPr id="7" name="Image 6" descr="Capture d’écran 2018-03-28 à 17.26.33.png"/>
          <p:cNvPicPr>
            <a:picLocks noChangeAspect="1"/>
          </p:cNvPicPr>
          <p:nvPr/>
        </p:nvPicPr>
        <p:blipFill>
          <a:blip r:embed="rId4" cstate="print"/>
          <a:srcRect t="16835"/>
          <a:stretch>
            <a:fillRect/>
          </a:stretch>
        </p:blipFill>
        <p:spPr>
          <a:xfrm>
            <a:off x="329970" y="2717255"/>
            <a:ext cx="7700157" cy="2474816"/>
          </a:xfrm>
          <a:prstGeom prst="rect">
            <a:avLst/>
          </a:prstGeom>
          <a:effectLst>
            <a:outerShdw blurRad="50800" dist="38100" dir="2700000" algn="br">
              <a:srgbClr val="000000">
                <a:alpha val="43000"/>
              </a:srgbClr>
            </a:outerShdw>
          </a:effectLst>
        </p:spPr>
      </p:pic>
      <p:grpSp>
        <p:nvGrpSpPr>
          <p:cNvPr id="8" name="Grouper 10"/>
          <p:cNvGrpSpPr/>
          <p:nvPr/>
        </p:nvGrpSpPr>
        <p:grpSpPr>
          <a:xfrm>
            <a:off x="7236825" y="137702"/>
            <a:ext cx="5196436" cy="2932068"/>
            <a:chOff x="1337733" y="1311759"/>
            <a:chExt cx="6654800" cy="3684766"/>
          </a:xfrm>
        </p:grpSpPr>
        <p:pic>
          <p:nvPicPr>
            <p:cNvPr id="9" name="Picture 2"/>
            <p:cNvPicPr>
              <a:picLocks noChangeAspect="1" noChangeArrowheads="1"/>
            </p:cNvPicPr>
            <p:nvPr/>
          </p:nvPicPr>
          <p:blipFill>
            <a:blip r:embed="rId5" cstate="print">
              <a:clrChange>
                <a:clrFrom>
                  <a:srgbClr val="FDFFFE"/>
                </a:clrFrom>
                <a:clrTo>
                  <a:srgbClr val="FDFFFE">
                    <a:alpha val="0"/>
                  </a:srgbClr>
                </a:clrTo>
              </a:clrChange>
            </a:blip>
            <a:srcRect/>
            <a:stretch>
              <a:fillRect/>
            </a:stretch>
          </p:blipFill>
          <p:spPr bwMode="auto">
            <a:xfrm>
              <a:off x="1655262" y="1311759"/>
              <a:ext cx="5841999" cy="3662003"/>
            </a:xfrm>
            <a:prstGeom prst="rect">
              <a:avLst/>
            </a:prstGeom>
            <a:noFill/>
            <a:ln w="9525">
              <a:noFill/>
              <a:miter lim="800000"/>
              <a:headEnd/>
              <a:tailEnd/>
            </a:ln>
            <a:effectLst/>
          </p:spPr>
        </p:pic>
        <p:sp>
          <p:nvSpPr>
            <p:cNvPr id="10" name="Rectangle 9"/>
            <p:cNvSpPr/>
            <p:nvPr/>
          </p:nvSpPr>
          <p:spPr>
            <a:xfrm>
              <a:off x="1337733" y="1311759"/>
              <a:ext cx="1168400" cy="2561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sp>
          <p:nvSpPr>
            <p:cNvPr id="11" name="Rectangle 10"/>
            <p:cNvSpPr/>
            <p:nvPr/>
          </p:nvSpPr>
          <p:spPr>
            <a:xfrm>
              <a:off x="6324599" y="4740356"/>
              <a:ext cx="1667934" cy="2561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pic>
          <p:nvPicPr>
            <p:cNvPr id="12" name="Image 11" descr="p_d9f23bebe4090780885c120c17e09f0ac65ab42e.png"/>
            <p:cNvPicPr>
              <a:picLocks noChangeAspect="1"/>
            </p:cNvPicPr>
            <p:nvPr/>
          </p:nvPicPr>
          <p:blipFill>
            <a:blip r:embed="rId6" cstate="print">
              <a:clrChange>
                <a:clrFrom>
                  <a:srgbClr val="FDFFFE"/>
                </a:clrFrom>
                <a:clrTo>
                  <a:srgbClr val="FDFFFE">
                    <a:alpha val="0"/>
                  </a:srgbClr>
                </a:clrTo>
              </a:clrChange>
            </a:blip>
            <a:stretch>
              <a:fillRect/>
            </a:stretch>
          </p:blipFill>
          <p:spPr>
            <a:xfrm rot="431662">
              <a:off x="3572866" y="1623515"/>
              <a:ext cx="1655184" cy="1433903"/>
            </a:xfrm>
            <a:prstGeom prst="rect">
              <a:avLst/>
            </a:prstGeom>
          </p:spPr>
        </p:pic>
        <p:sp>
          <p:nvSpPr>
            <p:cNvPr id="13" name="ZoneTexte 12"/>
            <p:cNvSpPr txBox="1"/>
            <p:nvPr/>
          </p:nvSpPr>
          <p:spPr>
            <a:xfrm rot="499502">
              <a:off x="2888789" y="2983631"/>
              <a:ext cx="2806478" cy="734894"/>
            </a:xfrm>
            <a:prstGeom prst="rect">
              <a:avLst/>
            </a:prstGeom>
            <a:noFill/>
          </p:spPr>
          <p:txBody>
            <a:bodyPr wrap="square" rtlCol="0">
              <a:spAutoFit/>
            </a:bodyPr>
            <a:lstStyle/>
            <a:p>
              <a:pPr algn="ctr"/>
              <a:r>
                <a:rPr lang="fr-FR" sz="3200" dirty="0">
                  <a:latin typeface="Bernard MT Condensed" charset="0"/>
                  <a:ea typeface="Bernard MT Condensed" charset="0"/>
                  <a:cs typeface="Bernard MT Condensed" charset="0"/>
                </a:rPr>
                <a:t>URGENTISTE</a:t>
              </a:r>
            </a:p>
          </p:txBody>
        </p:sp>
      </p:grpSp>
    </p:spTree>
    <p:extLst>
      <p:ext uri="{BB962C8B-B14F-4D97-AF65-F5344CB8AC3E}">
        <p14:creationId xmlns:p14="http://schemas.microsoft.com/office/powerpoint/2010/main" xmlns="" val="361540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8-03-28 à 17.25.03.png"/>
          <p:cNvPicPr>
            <a:picLocks noChangeAspect="1"/>
          </p:cNvPicPr>
          <p:nvPr/>
        </p:nvPicPr>
        <p:blipFill>
          <a:blip r:embed="rId2" cstate="print"/>
          <a:srcRect b="18974"/>
          <a:stretch>
            <a:fillRect/>
          </a:stretch>
        </p:blipFill>
        <p:spPr>
          <a:xfrm>
            <a:off x="329972" y="3073108"/>
            <a:ext cx="11510373" cy="3196221"/>
          </a:xfrm>
          <a:prstGeom prst="rect">
            <a:avLst/>
          </a:prstGeom>
          <a:effectLst>
            <a:outerShdw blurRad="50800" dist="38100" dir="2700000" algn="br">
              <a:srgbClr val="000000">
                <a:alpha val="43000"/>
              </a:srgbClr>
            </a:outerShdw>
          </a:effectLst>
        </p:spPr>
      </p:pic>
      <p:pic>
        <p:nvPicPr>
          <p:cNvPr id="5" name="Image 4" descr="Capture d’écran 2017-09-04 à 10.36.16.png"/>
          <p:cNvPicPr>
            <a:picLocks noChangeAspect="1"/>
          </p:cNvPicPr>
          <p:nvPr/>
        </p:nvPicPr>
        <p:blipFill>
          <a:blip r:embed="rId3" cstate="print"/>
          <a:srcRect b="2988"/>
          <a:stretch>
            <a:fillRect/>
          </a:stretch>
        </p:blipFill>
        <p:spPr>
          <a:xfrm>
            <a:off x="329971" y="339515"/>
            <a:ext cx="5255609" cy="2310300"/>
          </a:xfrm>
          <a:prstGeom prst="rect">
            <a:avLst/>
          </a:prstGeom>
          <a:effectLst>
            <a:outerShdw blurRad="50800" dist="38100" dir="2700000" algn="br">
              <a:srgbClr val="000000">
                <a:alpha val="43000"/>
              </a:srgbClr>
            </a:outerShdw>
          </a:effectLst>
        </p:spPr>
      </p:pic>
      <p:pic>
        <p:nvPicPr>
          <p:cNvPr id="7" name="Image 6" descr="Capture d’écran 2018-03-28 à 17.34.22.png"/>
          <p:cNvPicPr>
            <a:picLocks noChangeAspect="1"/>
          </p:cNvPicPr>
          <p:nvPr/>
        </p:nvPicPr>
        <p:blipFill>
          <a:blip r:embed="rId4" cstate="print"/>
          <a:stretch>
            <a:fillRect/>
          </a:stretch>
        </p:blipFill>
        <p:spPr>
          <a:xfrm>
            <a:off x="5773003" y="1976504"/>
            <a:ext cx="6067340" cy="669936"/>
          </a:xfrm>
          <a:prstGeom prst="rect">
            <a:avLst/>
          </a:prstGeom>
          <a:effectLst>
            <a:outerShdw blurRad="50800" dist="38100" dir="2700000" algn="br">
              <a:srgbClr val="000000">
                <a:alpha val="43000"/>
              </a:srgbClr>
            </a:outerShdw>
          </a:effectLst>
        </p:spPr>
      </p:pic>
      <p:pic>
        <p:nvPicPr>
          <p:cNvPr id="8" name="Image 7" descr="Capture d’écran 2018-03-28 à 17.28.38.png"/>
          <p:cNvPicPr>
            <a:picLocks noChangeAspect="1"/>
          </p:cNvPicPr>
          <p:nvPr/>
        </p:nvPicPr>
        <p:blipFill>
          <a:blip r:embed="rId5" cstate="print"/>
          <a:stretch>
            <a:fillRect/>
          </a:stretch>
        </p:blipFill>
        <p:spPr>
          <a:xfrm>
            <a:off x="528041" y="5511395"/>
            <a:ext cx="1949039" cy="1138376"/>
          </a:xfrm>
          <a:prstGeom prst="rect">
            <a:avLst/>
          </a:prstGeom>
          <a:effectLst>
            <a:outerShdw blurRad="50800" dist="38100" dir="2700000" algn="br">
              <a:srgbClr val="000000">
                <a:alpha val="43000"/>
              </a:srgbClr>
            </a:outerShdw>
          </a:effectLst>
        </p:spPr>
      </p:pic>
      <p:pic>
        <p:nvPicPr>
          <p:cNvPr id="9" name="Image 8" descr="Capture d’écran 2018-03-28 à 17.37.13.png"/>
          <p:cNvPicPr>
            <a:picLocks noChangeAspect="1"/>
          </p:cNvPicPr>
          <p:nvPr/>
        </p:nvPicPr>
        <p:blipFill>
          <a:blip r:embed="rId6" cstate="print"/>
          <a:stretch>
            <a:fillRect/>
          </a:stretch>
        </p:blipFill>
        <p:spPr>
          <a:xfrm>
            <a:off x="2616597" y="5511397"/>
            <a:ext cx="2654889" cy="1151547"/>
          </a:xfrm>
          <a:prstGeom prst="rect">
            <a:avLst/>
          </a:prstGeom>
        </p:spPr>
      </p:pic>
      <p:pic>
        <p:nvPicPr>
          <p:cNvPr id="10" name="Image 9" descr="Capture d’écran 2018-03-28 à 17.42.39.png"/>
          <p:cNvPicPr>
            <a:picLocks noChangeAspect="1"/>
          </p:cNvPicPr>
          <p:nvPr/>
        </p:nvPicPr>
        <p:blipFill>
          <a:blip r:embed="rId7" cstate="print"/>
          <a:stretch>
            <a:fillRect/>
          </a:stretch>
        </p:blipFill>
        <p:spPr>
          <a:xfrm>
            <a:off x="5435374" y="5511397"/>
            <a:ext cx="2608417" cy="1151547"/>
          </a:xfrm>
          <a:prstGeom prst="rect">
            <a:avLst/>
          </a:prstGeom>
        </p:spPr>
      </p:pic>
      <p:pic>
        <p:nvPicPr>
          <p:cNvPr id="11" name="Image 10" descr="Capture d’écran 2018-03-28 à 17.43.25.png"/>
          <p:cNvPicPr>
            <a:picLocks noChangeAspect="1"/>
          </p:cNvPicPr>
          <p:nvPr/>
        </p:nvPicPr>
        <p:blipFill>
          <a:blip r:embed="rId8" cstate="print"/>
          <a:stretch>
            <a:fillRect/>
          </a:stretch>
        </p:blipFill>
        <p:spPr>
          <a:xfrm>
            <a:off x="4324593" y="4486418"/>
            <a:ext cx="3582619" cy="810353"/>
          </a:xfrm>
          <a:prstGeom prst="rect">
            <a:avLst/>
          </a:prstGeom>
        </p:spPr>
      </p:pic>
      <p:pic>
        <p:nvPicPr>
          <p:cNvPr id="12" name="Image 11" descr="Capture d’écran 2018-03-28 à 17.44.29.png"/>
          <p:cNvPicPr>
            <a:picLocks noChangeAspect="1"/>
          </p:cNvPicPr>
          <p:nvPr/>
        </p:nvPicPr>
        <p:blipFill>
          <a:blip r:embed="rId9" cstate="print"/>
          <a:stretch>
            <a:fillRect/>
          </a:stretch>
        </p:blipFill>
        <p:spPr>
          <a:xfrm>
            <a:off x="8257731" y="5700733"/>
            <a:ext cx="3195663" cy="962211"/>
          </a:xfrm>
          <a:prstGeom prst="rect">
            <a:avLst/>
          </a:prstGeom>
        </p:spPr>
      </p:pic>
      <p:pic>
        <p:nvPicPr>
          <p:cNvPr id="13" name="Image 12" descr="Capture d’écran 2018-03-28 à 17.43.57.png"/>
          <p:cNvPicPr>
            <a:picLocks noChangeAspect="1"/>
          </p:cNvPicPr>
          <p:nvPr/>
        </p:nvPicPr>
        <p:blipFill>
          <a:blip r:embed="rId10" cstate="print"/>
          <a:stretch>
            <a:fillRect/>
          </a:stretch>
        </p:blipFill>
        <p:spPr>
          <a:xfrm>
            <a:off x="528041" y="4497866"/>
            <a:ext cx="3511737" cy="798905"/>
          </a:xfrm>
          <a:prstGeom prst="rect">
            <a:avLst/>
          </a:prstGeom>
        </p:spPr>
      </p:pic>
      <p:pic>
        <p:nvPicPr>
          <p:cNvPr id="15" name="Image 14" descr="Capture d’écran 2018-03-28 à 17.45.19.png"/>
          <p:cNvPicPr>
            <a:picLocks noChangeAspect="1"/>
          </p:cNvPicPr>
          <p:nvPr/>
        </p:nvPicPr>
        <p:blipFill>
          <a:blip r:embed="rId11" cstate="print"/>
          <a:stretch>
            <a:fillRect/>
          </a:stretch>
        </p:blipFill>
        <p:spPr>
          <a:xfrm>
            <a:off x="8257731" y="4361401"/>
            <a:ext cx="3195663" cy="1149995"/>
          </a:xfrm>
          <a:prstGeom prst="rect">
            <a:avLst/>
          </a:prstGeom>
        </p:spPr>
      </p:pic>
      <p:pic>
        <p:nvPicPr>
          <p:cNvPr id="16" name="Image 15" descr="Capture d’écran 2018-03-28 à 17.47.07.png"/>
          <p:cNvPicPr>
            <a:picLocks noChangeAspect="1"/>
          </p:cNvPicPr>
          <p:nvPr/>
        </p:nvPicPr>
        <p:blipFill>
          <a:blip r:embed="rId12" cstate="print"/>
          <a:stretch>
            <a:fillRect/>
          </a:stretch>
        </p:blipFill>
        <p:spPr>
          <a:xfrm>
            <a:off x="8257730" y="2649815"/>
            <a:ext cx="3195663" cy="1629248"/>
          </a:xfrm>
          <a:prstGeom prst="rect">
            <a:avLst/>
          </a:prstGeom>
        </p:spPr>
      </p:pic>
      <p:pic>
        <p:nvPicPr>
          <p:cNvPr id="17" name="Image 16" descr="Capture d’écran 2018-03-28 à 17.46.34.png"/>
          <p:cNvPicPr>
            <a:picLocks noChangeAspect="1"/>
          </p:cNvPicPr>
          <p:nvPr/>
        </p:nvPicPr>
        <p:blipFill>
          <a:blip r:embed="rId13" cstate="print"/>
          <a:stretch>
            <a:fillRect/>
          </a:stretch>
        </p:blipFill>
        <p:spPr>
          <a:xfrm>
            <a:off x="4324593" y="2331255"/>
            <a:ext cx="3582619" cy="1947815"/>
          </a:xfrm>
          <a:prstGeom prst="rect">
            <a:avLst/>
          </a:prstGeom>
        </p:spPr>
      </p:pic>
      <p:pic>
        <p:nvPicPr>
          <p:cNvPr id="18" name="Image 17" descr="Capture d’écran 2018-03-28 à 17.47.34.png"/>
          <p:cNvPicPr>
            <a:picLocks noChangeAspect="1"/>
          </p:cNvPicPr>
          <p:nvPr/>
        </p:nvPicPr>
        <p:blipFill>
          <a:blip r:embed="rId14" cstate="print"/>
          <a:stretch>
            <a:fillRect/>
          </a:stretch>
        </p:blipFill>
        <p:spPr>
          <a:xfrm>
            <a:off x="528041" y="3368463"/>
            <a:ext cx="3511737" cy="910607"/>
          </a:xfrm>
          <a:prstGeom prst="rect">
            <a:avLst/>
          </a:prstGeom>
        </p:spPr>
      </p:pic>
      <p:pic>
        <p:nvPicPr>
          <p:cNvPr id="19" name="Image 18" descr="Capture d’écran 2018-03-28 à 17.49.36.png"/>
          <p:cNvPicPr>
            <a:picLocks noChangeAspect="1"/>
          </p:cNvPicPr>
          <p:nvPr/>
        </p:nvPicPr>
        <p:blipFill>
          <a:blip r:embed="rId15" cstate="print"/>
          <a:stretch>
            <a:fillRect/>
          </a:stretch>
        </p:blipFill>
        <p:spPr>
          <a:xfrm>
            <a:off x="9228765" y="442395"/>
            <a:ext cx="2611579" cy="1410940"/>
          </a:xfrm>
          <a:prstGeom prst="rect">
            <a:avLst/>
          </a:prstGeom>
        </p:spPr>
      </p:pic>
      <p:pic>
        <p:nvPicPr>
          <p:cNvPr id="20" name="Image 19" descr="Capture d’écran 2018-03-28 à 17.49.55.png"/>
          <p:cNvPicPr>
            <a:picLocks noChangeAspect="1"/>
          </p:cNvPicPr>
          <p:nvPr/>
        </p:nvPicPr>
        <p:blipFill>
          <a:blip r:embed="rId16" cstate="print"/>
          <a:stretch>
            <a:fillRect/>
          </a:stretch>
        </p:blipFill>
        <p:spPr>
          <a:xfrm>
            <a:off x="329972" y="2057568"/>
            <a:ext cx="3373661" cy="1015541"/>
          </a:xfrm>
          <a:prstGeom prst="rect">
            <a:avLst/>
          </a:prstGeom>
        </p:spPr>
      </p:pic>
      <p:pic>
        <p:nvPicPr>
          <p:cNvPr id="21" name="Image 20" descr="Capture d’écran 2018-03-28 à 17.47.55.png"/>
          <p:cNvPicPr>
            <a:picLocks noChangeAspect="1"/>
          </p:cNvPicPr>
          <p:nvPr/>
        </p:nvPicPr>
        <p:blipFill>
          <a:blip r:embed="rId17" cstate="print"/>
          <a:stretch>
            <a:fillRect/>
          </a:stretch>
        </p:blipFill>
        <p:spPr>
          <a:xfrm>
            <a:off x="2808258" y="442394"/>
            <a:ext cx="5554655" cy="1199100"/>
          </a:xfrm>
          <a:prstGeom prst="rect">
            <a:avLst/>
          </a:prstGeom>
        </p:spPr>
      </p:pic>
      <p:pic>
        <p:nvPicPr>
          <p:cNvPr id="22" name="Image 21" descr="Capture d’écran 2018-03-28 à 17.48.34.png"/>
          <p:cNvPicPr>
            <a:picLocks noChangeAspect="1"/>
          </p:cNvPicPr>
          <p:nvPr/>
        </p:nvPicPr>
        <p:blipFill>
          <a:blip r:embed="rId18" cstate="print"/>
          <a:stretch>
            <a:fillRect/>
          </a:stretch>
        </p:blipFill>
        <p:spPr>
          <a:xfrm>
            <a:off x="1948358" y="1173864"/>
            <a:ext cx="4182839" cy="1358941"/>
          </a:xfrm>
          <a:prstGeom prst="rect">
            <a:avLst/>
          </a:prstGeom>
        </p:spPr>
      </p:pic>
      <p:pic>
        <p:nvPicPr>
          <p:cNvPr id="23" name="Image 22" descr="Capture d’écran 2018-03-28 à 17.48.56.png"/>
          <p:cNvPicPr>
            <a:picLocks noChangeAspect="1"/>
          </p:cNvPicPr>
          <p:nvPr/>
        </p:nvPicPr>
        <p:blipFill>
          <a:blip r:embed="rId19" cstate="print"/>
          <a:stretch>
            <a:fillRect/>
          </a:stretch>
        </p:blipFill>
        <p:spPr>
          <a:xfrm>
            <a:off x="4694007" y="2502771"/>
            <a:ext cx="5193433" cy="1257068"/>
          </a:xfrm>
          <a:prstGeom prst="rect">
            <a:avLst/>
          </a:prstGeom>
        </p:spPr>
      </p:pic>
      <p:pic>
        <p:nvPicPr>
          <p:cNvPr id="24" name="Image 23" descr="Capture d’écran 2018-03-28 à 17.49.16.png"/>
          <p:cNvPicPr>
            <a:picLocks noChangeAspect="1"/>
          </p:cNvPicPr>
          <p:nvPr/>
        </p:nvPicPr>
        <p:blipFill>
          <a:blip r:embed="rId20" cstate="print"/>
          <a:stretch>
            <a:fillRect/>
          </a:stretch>
        </p:blipFill>
        <p:spPr>
          <a:xfrm>
            <a:off x="1775301" y="3199510"/>
            <a:ext cx="3660073" cy="1329319"/>
          </a:xfrm>
          <a:prstGeom prst="rect">
            <a:avLst/>
          </a:prstGeom>
        </p:spPr>
      </p:pic>
    </p:spTree>
    <p:extLst>
      <p:ext uri="{BB962C8B-B14F-4D97-AF65-F5344CB8AC3E}">
        <p14:creationId xmlns:p14="http://schemas.microsoft.com/office/powerpoint/2010/main" xmlns="" val="8661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100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nodeType="afterEffect">
                                  <p:stCondLst>
                                    <p:cond delay="100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nodeType="afterEffect">
                                  <p:stCondLst>
                                    <p:cond delay="100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p:stCondLst>
                              <p:cond delay="5000"/>
                            </p:stCondLst>
                            <p:childTnLst>
                              <p:par>
                                <p:cTn id="27" presetID="1" presetClass="entr" presetSubtype="0" fill="hold" nodeType="afterEffect">
                                  <p:stCondLst>
                                    <p:cond delay="100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0"/>
                                          </p:stCondLst>
                                        </p:cTn>
                                        <p:tgtEl>
                                          <p:spTgt spid="16"/>
                                        </p:tgtEl>
                                        <p:attrNameLst>
                                          <p:attrName>style.visibility</p:attrName>
                                        </p:attrNameLst>
                                      </p:cBhvr>
                                      <p:to>
                                        <p:strVal val="visible"/>
                                      </p:to>
                                    </p:set>
                                  </p:childTnLst>
                                </p:cTn>
                              </p:par>
                            </p:childTnLst>
                          </p:cTn>
                        </p:par>
                        <p:par>
                          <p:cTn id="32" fill="hold">
                            <p:stCondLst>
                              <p:cond delay="7000"/>
                            </p:stCondLst>
                            <p:childTnLst>
                              <p:par>
                                <p:cTn id="33" presetID="1" presetClass="entr" presetSubtype="0" fill="hold" nodeType="afterEffect">
                                  <p:stCondLst>
                                    <p:cond delay="1000"/>
                                  </p:stCondLst>
                                  <p:childTnLst>
                                    <p:set>
                                      <p:cBhvr>
                                        <p:cTn id="34" dur="1" fill="hold">
                                          <p:stCondLst>
                                            <p:cond delay="0"/>
                                          </p:stCondLst>
                                        </p:cTn>
                                        <p:tgtEl>
                                          <p:spTgt spid="17"/>
                                        </p:tgtEl>
                                        <p:attrNameLst>
                                          <p:attrName>style.visibility</p:attrName>
                                        </p:attrNameLst>
                                      </p:cBhvr>
                                      <p:to>
                                        <p:strVal val="visible"/>
                                      </p:to>
                                    </p:set>
                                  </p:childTnLst>
                                </p:cTn>
                              </p:par>
                            </p:childTnLst>
                          </p:cTn>
                        </p:par>
                        <p:par>
                          <p:cTn id="35" fill="hold">
                            <p:stCondLst>
                              <p:cond delay="8000"/>
                            </p:stCondLst>
                            <p:childTnLst>
                              <p:par>
                                <p:cTn id="36" presetID="1" presetClass="entr" presetSubtype="0" fill="hold" nodeType="afterEffect">
                                  <p:stCondLst>
                                    <p:cond delay="1000"/>
                                  </p:stCondLst>
                                  <p:childTnLst>
                                    <p:set>
                                      <p:cBhvr>
                                        <p:cTn id="37" dur="1" fill="hold">
                                          <p:stCondLst>
                                            <p:cond delay="0"/>
                                          </p:stCondLst>
                                        </p:cTn>
                                        <p:tgtEl>
                                          <p:spTgt spid="18"/>
                                        </p:tgtEl>
                                        <p:attrNameLst>
                                          <p:attrName>style.visibility</p:attrName>
                                        </p:attrNameLst>
                                      </p:cBhvr>
                                      <p:to>
                                        <p:strVal val="visible"/>
                                      </p:to>
                                    </p:set>
                                  </p:childTnLst>
                                </p:cTn>
                              </p:par>
                            </p:childTnLst>
                          </p:cTn>
                        </p:par>
                        <p:par>
                          <p:cTn id="38" fill="hold">
                            <p:stCondLst>
                              <p:cond delay="9000"/>
                            </p:stCondLst>
                            <p:childTnLst>
                              <p:par>
                                <p:cTn id="39" presetID="1" presetClass="entr" presetSubtype="0" fill="hold" nodeType="afterEffect">
                                  <p:stCondLst>
                                    <p:cond delay="1000"/>
                                  </p:stCondLst>
                                  <p:childTnLst>
                                    <p:set>
                                      <p:cBhvr>
                                        <p:cTn id="40" dur="1" fill="hold">
                                          <p:stCondLst>
                                            <p:cond delay="0"/>
                                          </p:stCondLst>
                                        </p:cTn>
                                        <p:tgtEl>
                                          <p:spTgt spid="19"/>
                                        </p:tgtEl>
                                        <p:attrNameLst>
                                          <p:attrName>style.visibility</p:attrName>
                                        </p:attrNameLst>
                                      </p:cBhvr>
                                      <p:to>
                                        <p:strVal val="visible"/>
                                      </p:to>
                                    </p:set>
                                  </p:childTnLst>
                                </p:cTn>
                              </p:par>
                            </p:childTnLst>
                          </p:cTn>
                        </p:par>
                        <p:par>
                          <p:cTn id="41" fill="hold">
                            <p:stCondLst>
                              <p:cond delay="10000"/>
                            </p:stCondLst>
                            <p:childTnLst>
                              <p:par>
                                <p:cTn id="42" presetID="1" presetClass="entr" presetSubtype="0" fill="hold" nodeType="afterEffect">
                                  <p:stCondLst>
                                    <p:cond delay="1000"/>
                                  </p:stCondLst>
                                  <p:childTnLst>
                                    <p:set>
                                      <p:cBhvr>
                                        <p:cTn id="43" dur="1" fill="hold">
                                          <p:stCondLst>
                                            <p:cond delay="0"/>
                                          </p:stCondLst>
                                        </p:cTn>
                                        <p:tgtEl>
                                          <p:spTgt spid="20"/>
                                        </p:tgtEl>
                                        <p:attrNameLst>
                                          <p:attrName>style.visibility</p:attrName>
                                        </p:attrNameLst>
                                      </p:cBhvr>
                                      <p:to>
                                        <p:strVal val="visible"/>
                                      </p:to>
                                    </p:set>
                                  </p:childTnLst>
                                </p:cTn>
                              </p:par>
                            </p:childTnLst>
                          </p:cTn>
                        </p:par>
                        <p:par>
                          <p:cTn id="44" fill="hold">
                            <p:stCondLst>
                              <p:cond delay="11000"/>
                            </p:stCondLst>
                            <p:childTnLst>
                              <p:par>
                                <p:cTn id="45" presetID="1" presetClass="entr" presetSubtype="0" fill="hold" nodeType="afterEffect">
                                  <p:stCondLst>
                                    <p:cond delay="1000"/>
                                  </p:stCondLst>
                                  <p:childTnLst>
                                    <p:set>
                                      <p:cBhvr>
                                        <p:cTn id="46" dur="1" fill="hold">
                                          <p:stCondLst>
                                            <p:cond delay="0"/>
                                          </p:stCondLst>
                                        </p:cTn>
                                        <p:tgtEl>
                                          <p:spTgt spid="21"/>
                                        </p:tgtEl>
                                        <p:attrNameLst>
                                          <p:attrName>style.visibility</p:attrName>
                                        </p:attrNameLst>
                                      </p:cBhvr>
                                      <p:to>
                                        <p:strVal val="visible"/>
                                      </p:to>
                                    </p:set>
                                  </p:childTnLst>
                                </p:cTn>
                              </p:par>
                            </p:childTnLst>
                          </p:cTn>
                        </p:par>
                        <p:par>
                          <p:cTn id="47" fill="hold">
                            <p:stCondLst>
                              <p:cond delay="12000"/>
                            </p:stCondLst>
                            <p:childTnLst>
                              <p:par>
                                <p:cTn id="48" presetID="1" presetClass="entr" presetSubtype="0" fill="hold" nodeType="afterEffect">
                                  <p:stCondLst>
                                    <p:cond delay="1000"/>
                                  </p:stCondLst>
                                  <p:childTnLst>
                                    <p:set>
                                      <p:cBhvr>
                                        <p:cTn id="49" dur="1" fill="hold">
                                          <p:stCondLst>
                                            <p:cond delay="0"/>
                                          </p:stCondLst>
                                        </p:cTn>
                                        <p:tgtEl>
                                          <p:spTgt spid="22"/>
                                        </p:tgtEl>
                                        <p:attrNameLst>
                                          <p:attrName>style.visibility</p:attrName>
                                        </p:attrNameLst>
                                      </p:cBhvr>
                                      <p:to>
                                        <p:strVal val="visible"/>
                                      </p:to>
                                    </p:set>
                                  </p:childTnLst>
                                </p:cTn>
                              </p:par>
                            </p:childTnLst>
                          </p:cTn>
                        </p:par>
                        <p:par>
                          <p:cTn id="50" fill="hold">
                            <p:stCondLst>
                              <p:cond delay="13000"/>
                            </p:stCondLst>
                            <p:childTnLst>
                              <p:par>
                                <p:cTn id="51" presetID="1" presetClass="entr" presetSubtype="0" fill="hold" nodeType="afterEffect">
                                  <p:stCondLst>
                                    <p:cond delay="1000"/>
                                  </p:stCondLst>
                                  <p:childTnLst>
                                    <p:set>
                                      <p:cBhvr>
                                        <p:cTn id="52" dur="1" fill="hold">
                                          <p:stCondLst>
                                            <p:cond delay="0"/>
                                          </p:stCondLst>
                                        </p:cTn>
                                        <p:tgtEl>
                                          <p:spTgt spid="23"/>
                                        </p:tgtEl>
                                        <p:attrNameLst>
                                          <p:attrName>style.visibility</p:attrName>
                                        </p:attrNameLst>
                                      </p:cBhvr>
                                      <p:to>
                                        <p:strVal val="visible"/>
                                      </p:to>
                                    </p:set>
                                  </p:childTnLst>
                                </p:cTn>
                              </p:par>
                            </p:childTnLst>
                          </p:cTn>
                        </p:par>
                        <p:par>
                          <p:cTn id="53" fill="hold">
                            <p:stCondLst>
                              <p:cond delay="14000"/>
                            </p:stCondLst>
                            <p:childTnLst>
                              <p:par>
                                <p:cTn id="54" presetID="1" presetClass="entr" presetSubtype="0" fill="hold" nodeType="afterEffect">
                                  <p:stCondLst>
                                    <p:cond delay="1000"/>
                                  </p:stCondLst>
                                  <p:childTnLst>
                                    <p:set>
                                      <p:cBhvr>
                                        <p:cTn id="5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r="352"/>
          <a:stretch>
            <a:fillRect/>
          </a:stretch>
        </p:blipFill>
        <p:spPr bwMode="auto">
          <a:xfrm rot="20320390">
            <a:off x="4243273" y="1282162"/>
            <a:ext cx="4221395" cy="4146121"/>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Fac médecine Sorbonne Universite (clr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24" y="8736"/>
            <a:ext cx="1088616" cy="435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5">
            <a:extLst>
              <a:ext uri="{FF2B5EF4-FFF2-40B4-BE49-F238E27FC236}">
                <a16:creationId xmlns="" xmlns:a16="http://schemas.microsoft.com/office/drawing/2014/main" id="{D9595203-E15E-49C7-83AC-A4AA3BE8DC22}"/>
              </a:ext>
            </a:extLst>
          </p:cNvPr>
          <p:cNvPicPr>
            <a:picLocks noChangeAspect="1"/>
          </p:cNvPicPr>
          <p:nvPr/>
        </p:nvPicPr>
        <p:blipFill rotWithShape="1">
          <a:blip r:embed="rId4" cstate="print"/>
          <a:srcRect l="29870" r="36364"/>
          <a:stretch/>
        </p:blipFill>
        <p:spPr>
          <a:xfrm>
            <a:off x="10752339" y="0"/>
            <a:ext cx="1439662" cy="656488"/>
          </a:xfrm>
          <a:prstGeom prst="rect">
            <a:avLst/>
          </a:prstGeom>
        </p:spPr>
      </p:pic>
    </p:spTree>
    <p:extLst>
      <p:ext uri="{BB962C8B-B14F-4D97-AF65-F5344CB8AC3E}">
        <p14:creationId xmlns:p14="http://schemas.microsoft.com/office/powerpoint/2010/main" xmlns="" val="20929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6502400"/>
            <a:ext cx="56007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14" tIns="60957" rIns="121914" bIns="60957" numCol="1" anchor="t" anchorCtr="0" compatLnSpc="1">
            <a:prstTxWarp prst="textNoShape">
              <a:avLst/>
            </a:prstTxWarp>
            <a:noAutofit/>
          </a:bodyPr>
          <a:lstStyle>
            <a:defPPr>
              <a:defRPr lang="fr-FR"/>
            </a:defPPr>
            <a:lvl1pPr marR="0" lvl="0" indent="0" defTabSz="914400" fontAlgn="base">
              <a:lnSpc>
                <a:spcPct val="100000"/>
              </a:lnSpc>
              <a:spcBef>
                <a:spcPct val="20000"/>
              </a:spcBef>
              <a:spcAft>
                <a:spcPct val="0"/>
              </a:spcAft>
              <a:buClrTx/>
              <a:buSzTx/>
              <a:buFont typeface="Arial" pitchFamily="34" charset="0"/>
              <a:buNone/>
              <a:tabLst/>
              <a:defRPr kumimoji="0" sz="1600" b="0" i="0" u="none" strike="noStrike" cap="none" spc="0" normalizeH="0" baseline="0">
                <a:ln>
                  <a:noFill/>
                </a:ln>
                <a:solidFill>
                  <a:sysClr val="windowText" lastClr="000000"/>
                </a:solidFill>
                <a:effectLst/>
                <a:uLnTx/>
                <a:uFillTx/>
                <a:latin typeface="Calibri"/>
              </a:defRPr>
            </a:lvl1pPr>
            <a:lvl2pPr marL="609570" indent="0" eaLnBrk="0" fontAlgn="base" hangingPunct="0">
              <a:spcBef>
                <a:spcPct val="20000"/>
              </a:spcBef>
              <a:spcAft>
                <a:spcPct val="0"/>
              </a:spcAft>
              <a:buFont typeface="Arial" pitchFamily="34" charset="0"/>
              <a:buNone/>
              <a:defRPr sz="1600"/>
            </a:lvl2pPr>
            <a:lvl3pPr marL="1219140" indent="0" eaLnBrk="0" fontAlgn="base" hangingPunct="0">
              <a:spcBef>
                <a:spcPct val="20000"/>
              </a:spcBef>
              <a:spcAft>
                <a:spcPct val="0"/>
              </a:spcAft>
              <a:buFont typeface="Arial" pitchFamily="34" charset="0"/>
              <a:buNone/>
              <a:defRPr sz="1600"/>
            </a:lvl3pPr>
            <a:lvl4pPr marL="1828709" indent="0" eaLnBrk="0" fontAlgn="base" hangingPunct="0">
              <a:spcBef>
                <a:spcPct val="20000"/>
              </a:spcBef>
              <a:spcAft>
                <a:spcPct val="0"/>
              </a:spcAft>
              <a:buFont typeface="Arial" pitchFamily="34" charset="0"/>
              <a:buNone/>
              <a:defRPr sz="1600"/>
            </a:lvl4pPr>
            <a:lvl5pPr marL="2438278" indent="0" eaLnBrk="0" fontAlgn="base" hangingPunct="0">
              <a:spcBef>
                <a:spcPct val="20000"/>
              </a:spcBef>
              <a:spcAft>
                <a:spcPct val="0"/>
              </a:spcAft>
              <a:buFont typeface="Arial" pitchFamily="34" charset="0"/>
              <a:buNone/>
              <a:defRPr sz="1600"/>
            </a:lvl5pPr>
            <a:lvl6pPr marL="3352632" indent="-304784" defTabSz="1219140">
              <a:spcBef>
                <a:spcPct val="20000"/>
              </a:spcBef>
              <a:buFont typeface="Arial" panose="020B0604020202020204" pitchFamily="34" charset="0"/>
              <a:buChar char="•"/>
              <a:defRPr sz="2700"/>
            </a:lvl6pPr>
            <a:lvl7pPr marL="3962202" indent="-304784" defTabSz="1219140">
              <a:spcBef>
                <a:spcPct val="20000"/>
              </a:spcBef>
              <a:buFont typeface="Arial" panose="020B0604020202020204" pitchFamily="34" charset="0"/>
              <a:buChar char="•"/>
              <a:defRPr sz="2700"/>
            </a:lvl7pPr>
            <a:lvl8pPr marL="4571772" indent="-304784" defTabSz="1219140">
              <a:spcBef>
                <a:spcPct val="20000"/>
              </a:spcBef>
              <a:buFont typeface="Arial" panose="020B0604020202020204" pitchFamily="34" charset="0"/>
              <a:buChar char="•"/>
              <a:defRPr sz="2700"/>
            </a:lvl8pPr>
            <a:lvl9pPr marL="5181341" indent="-304784" defTabSz="1219140">
              <a:spcBef>
                <a:spcPct val="20000"/>
              </a:spcBef>
              <a:buFont typeface="Arial" panose="020B0604020202020204" pitchFamily="34" charset="0"/>
              <a:buChar char="•"/>
              <a:defRPr sz="2700"/>
            </a:lvl9pPr>
          </a:lstStyle>
          <a:p>
            <a:r>
              <a:rPr lang="en-GB" altLang="fr-FR" dirty="0" err="1"/>
              <a:t>Gersh</a:t>
            </a:r>
            <a:r>
              <a:rPr lang="en-GB" altLang="fr-FR" dirty="0"/>
              <a:t>, B. J. et al. JAMA 2005;293:979-986.</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4451" r="5638"/>
          <a:stretch>
            <a:fillRect/>
          </a:stretch>
        </p:blipFill>
        <p:spPr bwMode="auto">
          <a:xfrm>
            <a:off x="720980" y="1362350"/>
            <a:ext cx="11065934" cy="498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Image 3" descr="images.jpg"/>
          <p:cNvPicPr>
            <a:picLocks noChangeAspect="1"/>
          </p:cNvPicPr>
          <p:nvPr/>
        </p:nvPicPr>
        <p:blipFill rotWithShape="1">
          <a:blip r:embed="rId4" cstate="print"/>
          <a:srcRect t="13870" b="22308"/>
          <a:stretch/>
        </p:blipFill>
        <p:spPr>
          <a:xfrm>
            <a:off x="6791887" y="1737367"/>
            <a:ext cx="4793523" cy="2408964"/>
          </a:xfrm>
          <a:prstGeom prst="rect">
            <a:avLst/>
          </a:prstGeom>
        </p:spPr>
      </p:pic>
      <p:sp>
        <p:nvSpPr>
          <p:cNvPr id="2" name="ZoneTexte 1"/>
          <p:cNvSpPr txBox="1"/>
          <p:nvPr/>
        </p:nvSpPr>
        <p:spPr>
          <a:xfrm>
            <a:off x="2616855" y="231697"/>
            <a:ext cx="7269805" cy="537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defPPr>
              <a:defRPr lang="fr-FR"/>
            </a:defPPr>
            <a:lvl1pPr>
              <a:lnSpc>
                <a:spcPts val="2933"/>
              </a:lnSpc>
              <a:defRPr sz="2700" b="1">
                <a:solidFill>
                  <a:srgbClr val="C00000"/>
                </a:solidFill>
                <a:latin typeface="Calibri" pitchFamily="34"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r>
              <a:rPr lang="fr-FR" sz="4000" dirty="0"/>
              <a:t>The </a:t>
            </a:r>
            <a:r>
              <a:rPr lang="fr-FR" sz="4000" dirty="0" smtClean="0"/>
              <a:t>golden </a:t>
            </a:r>
            <a:r>
              <a:rPr lang="fr-FR" sz="4000" dirty="0" err="1" smtClean="0"/>
              <a:t>two-hours</a:t>
            </a:r>
            <a:r>
              <a:rPr lang="fr-FR" sz="4000" dirty="0" smtClean="0"/>
              <a:t> time </a:t>
            </a:r>
            <a:r>
              <a:rPr lang="fr-FR" sz="4000" dirty="0" err="1" smtClean="0"/>
              <a:t>delay</a:t>
            </a:r>
            <a:endParaRPr lang="fr-FR" sz="4000" dirty="0"/>
          </a:p>
        </p:txBody>
      </p:sp>
      <p:pic>
        <p:nvPicPr>
          <p:cNvPr id="7" name="Picture 2" descr="Fac médecine Sorbonne Universite (clr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 7">
            <a:extLst>
              <a:ext uri="{FF2B5EF4-FFF2-40B4-BE49-F238E27FC236}">
                <a16:creationId xmlns="" xmlns:a16="http://schemas.microsoft.com/office/drawing/2014/main" id="{D9595203-E15E-49C7-83AC-A4AA3BE8DC22}"/>
              </a:ext>
            </a:extLst>
          </p:cNvPr>
          <p:cNvPicPr>
            <a:picLocks noChangeAspect="1"/>
          </p:cNvPicPr>
          <p:nvPr/>
        </p:nvPicPr>
        <p:blipFill rotWithShape="1">
          <a:blip r:embed="rId6"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130856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4451" r="5638"/>
          <a:stretch>
            <a:fillRect/>
          </a:stretch>
        </p:blipFill>
        <p:spPr bwMode="auto">
          <a:xfrm>
            <a:off x="720980" y="1220456"/>
            <a:ext cx="11065934" cy="498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 Box 3"/>
          <p:cNvSpPr txBox="1">
            <a:spLocks noChangeArrowheads="1"/>
          </p:cNvSpPr>
          <p:nvPr/>
        </p:nvSpPr>
        <p:spPr bwMode="auto">
          <a:xfrm>
            <a:off x="0" y="6502400"/>
            <a:ext cx="56007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14" tIns="60957" rIns="121914" bIns="60957" numCol="1" anchor="t" anchorCtr="0" compatLnSpc="1">
            <a:prstTxWarp prst="textNoShape">
              <a:avLst/>
            </a:prstTxWarp>
            <a:noAutofit/>
          </a:bodyPr>
          <a:lstStyle>
            <a:defPPr>
              <a:defRPr lang="fr-FR"/>
            </a:defPPr>
            <a:lvl1pPr marR="0" lvl="0" indent="0" defTabSz="914400" fontAlgn="base">
              <a:lnSpc>
                <a:spcPct val="100000"/>
              </a:lnSpc>
              <a:spcBef>
                <a:spcPct val="20000"/>
              </a:spcBef>
              <a:spcAft>
                <a:spcPct val="0"/>
              </a:spcAft>
              <a:buClrTx/>
              <a:buSzTx/>
              <a:buFont typeface="Arial" pitchFamily="34" charset="0"/>
              <a:buNone/>
              <a:tabLst/>
              <a:defRPr kumimoji="0" sz="1600" b="0" i="0" u="none" strike="noStrike" cap="none" spc="0" normalizeH="0" baseline="0">
                <a:ln>
                  <a:noFill/>
                </a:ln>
                <a:solidFill>
                  <a:sysClr val="windowText" lastClr="000000"/>
                </a:solidFill>
                <a:effectLst/>
                <a:uLnTx/>
                <a:uFillTx/>
                <a:latin typeface="Calibri"/>
              </a:defRPr>
            </a:lvl1pPr>
            <a:lvl2pPr marL="609570" indent="0" eaLnBrk="0" fontAlgn="base" hangingPunct="0">
              <a:spcBef>
                <a:spcPct val="20000"/>
              </a:spcBef>
              <a:spcAft>
                <a:spcPct val="0"/>
              </a:spcAft>
              <a:buFont typeface="Arial" pitchFamily="34" charset="0"/>
              <a:buNone/>
              <a:defRPr sz="1600"/>
            </a:lvl2pPr>
            <a:lvl3pPr marL="1219140" indent="0" eaLnBrk="0" fontAlgn="base" hangingPunct="0">
              <a:spcBef>
                <a:spcPct val="20000"/>
              </a:spcBef>
              <a:spcAft>
                <a:spcPct val="0"/>
              </a:spcAft>
              <a:buFont typeface="Arial" pitchFamily="34" charset="0"/>
              <a:buNone/>
              <a:defRPr sz="1600"/>
            </a:lvl3pPr>
            <a:lvl4pPr marL="1828709" indent="0" eaLnBrk="0" fontAlgn="base" hangingPunct="0">
              <a:spcBef>
                <a:spcPct val="20000"/>
              </a:spcBef>
              <a:spcAft>
                <a:spcPct val="0"/>
              </a:spcAft>
              <a:buFont typeface="Arial" pitchFamily="34" charset="0"/>
              <a:buNone/>
              <a:defRPr sz="1600"/>
            </a:lvl4pPr>
            <a:lvl5pPr marL="2438278" indent="0" eaLnBrk="0" fontAlgn="base" hangingPunct="0">
              <a:spcBef>
                <a:spcPct val="20000"/>
              </a:spcBef>
              <a:spcAft>
                <a:spcPct val="0"/>
              </a:spcAft>
              <a:buFont typeface="Arial" pitchFamily="34" charset="0"/>
              <a:buNone/>
              <a:defRPr sz="1600"/>
            </a:lvl5pPr>
            <a:lvl6pPr marL="3352632" indent="-304784" defTabSz="1219140">
              <a:spcBef>
                <a:spcPct val="20000"/>
              </a:spcBef>
              <a:buFont typeface="Arial" panose="020B0604020202020204" pitchFamily="34" charset="0"/>
              <a:buChar char="•"/>
              <a:defRPr sz="2700"/>
            </a:lvl6pPr>
            <a:lvl7pPr marL="3962202" indent="-304784" defTabSz="1219140">
              <a:spcBef>
                <a:spcPct val="20000"/>
              </a:spcBef>
              <a:buFont typeface="Arial" panose="020B0604020202020204" pitchFamily="34" charset="0"/>
              <a:buChar char="•"/>
              <a:defRPr sz="2700"/>
            </a:lvl7pPr>
            <a:lvl8pPr marL="4571772" indent="-304784" defTabSz="1219140">
              <a:spcBef>
                <a:spcPct val="20000"/>
              </a:spcBef>
              <a:buFont typeface="Arial" panose="020B0604020202020204" pitchFamily="34" charset="0"/>
              <a:buChar char="•"/>
              <a:defRPr sz="2700"/>
            </a:lvl8pPr>
            <a:lvl9pPr marL="5181341" indent="-304784" defTabSz="1219140">
              <a:spcBef>
                <a:spcPct val="20000"/>
              </a:spcBef>
              <a:buFont typeface="Arial" panose="020B0604020202020204" pitchFamily="34" charset="0"/>
              <a:buChar char="•"/>
              <a:defRPr sz="2700"/>
            </a:lvl9pPr>
          </a:lstStyle>
          <a:p>
            <a:r>
              <a:rPr lang="en-GB" altLang="fr-FR" dirty="0" err="1"/>
              <a:t>Gersh</a:t>
            </a:r>
            <a:r>
              <a:rPr lang="en-GB" altLang="fr-FR" dirty="0"/>
              <a:t>, B. J. et al. JAMA 2005;293:979-986.</a:t>
            </a:r>
          </a:p>
        </p:txBody>
      </p:sp>
      <p:sp>
        <p:nvSpPr>
          <p:cNvPr id="2" name="Rectangle 1"/>
          <p:cNvSpPr/>
          <p:nvPr/>
        </p:nvSpPr>
        <p:spPr>
          <a:xfrm>
            <a:off x="6112933" y="1371606"/>
            <a:ext cx="5499947" cy="2730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fr-FR"/>
          </a:p>
        </p:txBody>
      </p:sp>
      <p:grpSp>
        <p:nvGrpSpPr>
          <p:cNvPr id="11" name="Grouper 10"/>
          <p:cNvGrpSpPr/>
          <p:nvPr/>
        </p:nvGrpSpPr>
        <p:grpSpPr>
          <a:xfrm>
            <a:off x="1715656" y="1165844"/>
            <a:ext cx="9770309" cy="3392760"/>
            <a:chOff x="1715655" y="1165844"/>
            <a:chExt cx="9770309" cy="3392760"/>
          </a:xfrm>
        </p:grpSpPr>
        <p:pic>
          <p:nvPicPr>
            <p:cNvPr id="12" name="Picture 111" descr="Image 1"/>
            <p:cNvPicPr>
              <a:picLocks noChangeAspect="1" noChangeArrowheads="1"/>
            </p:cNvPicPr>
            <p:nvPr/>
          </p:nvPicPr>
          <p:blipFill>
            <a:blip r:embed="rId4" cstate="print">
              <a:clrChange>
                <a:clrFrom>
                  <a:srgbClr val="FFFFFE"/>
                </a:clrFrom>
                <a:clrTo>
                  <a:srgbClr val="FFFFFE">
                    <a:alpha val="0"/>
                  </a:srgbClr>
                </a:clrTo>
              </a:clrChange>
            </a:blip>
            <a:srcRect l="36348" t="59402" r="52262" b="30341"/>
            <a:stretch>
              <a:fillRect/>
            </a:stretch>
          </p:blipFill>
          <p:spPr bwMode="auto">
            <a:xfrm>
              <a:off x="1715655" y="3786520"/>
              <a:ext cx="2481600" cy="669133"/>
            </a:xfrm>
            <a:prstGeom prst="rect">
              <a:avLst/>
            </a:prstGeom>
            <a:solidFill>
              <a:srgbClr val="FFFFFF"/>
            </a:solidFill>
            <a:effectLst/>
          </p:spPr>
        </p:pic>
        <p:pic>
          <p:nvPicPr>
            <p:cNvPr id="13" name="Picture 111" descr="Image 1"/>
            <p:cNvPicPr>
              <a:picLocks noChangeAspect="1" noChangeArrowheads="1"/>
            </p:cNvPicPr>
            <p:nvPr/>
          </p:nvPicPr>
          <p:blipFill>
            <a:blip r:embed="rId4" cstate="print">
              <a:clrChange>
                <a:clrFrom>
                  <a:srgbClr val="FFFFFE"/>
                </a:clrFrom>
                <a:clrTo>
                  <a:srgbClr val="FFFFFE">
                    <a:alpha val="0"/>
                  </a:srgbClr>
                </a:clrTo>
              </a:clrChange>
            </a:blip>
            <a:srcRect l="36348" t="66444" r="52262" b="30341"/>
            <a:stretch>
              <a:fillRect/>
            </a:stretch>
          </p:blipFill>
          <p:spPr bwMode="auto">
            <a:xfrm>
              <a:off x="1760215" y="4355404"/>
              <a:ext cx="2359415" cy="203200"/>
            </a:xfrm>
            <a:prstGeom prst="rect">
              <a:avLst/>
            </a:prstGeom>
            <a:solidFill>
              <a:srgbClr val="FFFFFF"/>
            </a:solidFill>
            <a:effectLst/>
          </p:spPr>
        </p:pic>
        <p:sp>
          <p:nvSpPr>
            <p:cNvPr id="14" name="Rectangle 13"/>
            <p:cNvSpPr/>
            <p:nvPr/>
          </p:nvSpPr>
          <p:spPr>
            <a:xfrm>
              <a:off x="1715655" y="1165844"/>
              <a:ext cx="9770309" cy="276731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grpSp>
        <p:nvGrpSpPr>
          <p:cNvPr id="3" name="Grouper 2"/>
          <p:cNvGrpSpPr/>
          <p:nvPr/>
        </p:nvGrpSpPr>
        <p:grpSpPr>
          <a:xfrm>
            <a:off x="8516908" y="1255646"/>
            <a:ext cx="5088925" cy="3470727"/>
            <a:chOff x="9520318" y="1368491"/>
            <a:chExt cx="5088925" cy="3470727"/>
          </a:xfrm>
        </p:grpSpPr>
        <p:pic>
          <p:nvPicPr>
            <p:cNvPr id="5" name="Image 4" descr="shantui-sd22-standard-bulldoze,dc6f6ab2.jpg"/>
            <p:cNvPicPr>
              <a:picLocks noChangeAspect="1"/>
            </p:cNvPicPr>
            <p:nvPr/>
          </p:nvPicPr>
          <p:blipFill>
            <a:blip r:embed="rId5" cstate="print">
              <a:clrChange>
                <a:clrFrom>
                  <a:srgbClr val="FFFFFF"/>
                </a:clrFrom>
                <a:clrTo>
                  <a:srgbClr val="FFFFFF">
                    <a:alpha val="0"/>
                  </a:srgbClr>
                </a:clrTo>
              </a:clrChange>
            </a:blip>
            <a:stretch>
              <a:fillRect/>
            </a:stretch>
          </p:blipFill>
          <p:spPr>
            <a:xfrm flipH="1">
              <a:off x="9520318" y="1368491"/>
              <a:ext cx="5088925" cy="3470727"/>
            </a:xfrm>
            <a:prstGeom prst="rect">
              <a:avLst/>
            </a:prstGeom>
          </p:spPr>
        </p:pic>
        <p:pic>
          <p:nvPicPr>
            <p:cNvPr id="15" name="Picture 9" descr="mage associée">
              <a:hlinkClick r:id="rId6"/>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37675"/>
            <a:stretch/>
          </p:blipFill>
          <p:spPr bwMode="auto">
            <a:xfrm rot="489984">
              <a:off x="10433224" y="3315091"/>
              <a:ext cx="1179560" cy="735157"/>
            </a:xfrm>
            <a:prstGeom prst="rect">
              <a:avLst/>
            </a:prstGeom>
            <a:noFill/>
            <a:scene3d>
              <a:camera prst="perspectiveRight"/>
              <a:lightRig rig="threePt" dir="t"/>
            </a:scene3d>
            <a:extLst>
              <a:ext uri="{909E8E84-426E-40DD-AFC4-6F175D3DCCD1}">
                <a14:hiddenFill xmlns:a14="http://schemas.microsoft.com/office/drawing/2010/main" xmlns="">
                  <a:solidFill>
                    <a:srgbClr val="FFFFFF"/>
                  </a:solidFill>
                </a14:hiddenFill>
              </a:ext>
            </a:extLst>
          </p:spPr>
        </p:pic>
      </p:grpSp>
      <p:pic>
        <p:nvPicPr>
          <p:cNvPr id="16" name="Image 15"/>
          <p:cNvPicPr>
            <a:picLocks noChangeAspect="1"/>
          </p:cNvPicPr>
          <p:nvPr/>
        </p:nvPicPr>
        <p:blipFill>
          <a:blip r:embed="rId8" cstate="print">
            <a:clrChange>
              <a:clrFrom>
                <a:srgbClr val="F8F8F8"/>
              </a:clrFrom>
              <a:clrTo>
                <a:srgbClr val="F8F8F8">
                  <a:alpha val="0"/>
                </a:srgbClr>
              </a:clrTo>
            </a:clrChange>
          </a:blip>
          <a:stretch>
            <a:fillRect/>
          </a:stretch>
        </p:blipFill>
        <p:spPr>
          <a:xfrm>
            <a:off x="2053052" y="1223729"/>
            <a:ext cx="3197903" cy="2657131"/>
          </a:xfrm>
          <a:prstGeom prst="rect">
            <a:avLst/>
          </a:prstGeom>
          <a:effectLst>
            <a:softEdge rad="101600"/>
          </a:effectLst>
        </p:spPr>
      </p:pic>
      <p:sp>
        <p:nvSpPr>
          <p:cNvPr id="19" name="ZoneTexte 18"/>
          <p:cNvSpPr txBox="1"/>
          <p:nvPr/>
        </p:nvSpPr>
        <p:spPr>
          <a:xfrm>
            <a:off x="2616855" y="231697"/>
            <a:ext cx="7269805" cy="537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defPPr>
              <a:defRPr lang="fr-FR"/>
            </a:defPPr>
            <a:lvl1pPr>
              <a:lnSpc>
                <a:spcPts val="2933"/>
              </a:lnSpc>
              <a:defRPr sz="2700" b="1">
                <a:solidFill>
                  <a:srgbClr val="C00000"/>
                </a:solidFill>
                <a:latin typeface="Calibri" pitchFamily="34" charset="0"/>
                <a:cs typeface="Arial" pitchFamily="34" charset="0"/>
              </a:defRPr>
            </a:lvl1pPr>
            <a:lvl2pPr marL="742950" indent="-285750" eaLnBrk="0" hangingPunct="0">
              <a:defRPr sz="2800" b="1">
                <a:solidFill>
                  <a:schemeClr val="bg1"/>
                </a:solidFill>
                <a:latin typeface="Times New Roman" pitchFamily="18" charset="0"/>
                <a:cs typeface="Arial" pitchFamily="34" charset="0"/>
              </a:defRPr>
            </a:lvl2pPr>
            <a:lvl3pPr marL="1143000" indent="-228600" eaLnBrk="0" hangingPunct="0">
              <a:defRPr sz="2800" b="1">
                <a:solidFill>
                  <a:schemeClr val="bg1"/>
                </a:solidFill>
                <a:latin typeface="Times New Roman" pitchFamily="18" charset="0"/>
                <a:cs typeface="Arial" pitchFamily="34" charset="0"/>
              </a:defRPr>
            </a:lvl3pPr>
            <a:lvl4pPr marL="1600200" indent="-228600" eaLnBrk="0" hangingPunct="0">
              <a:defRPr sz="2800" b="1">
                <a:solidFill>
                  <a:schemeClr val="bg1"/>
                </a:solidFill>
                <a:latin typeface="Times New Roman" pitchFamily="18" charset="0"/>
                <a:cs typeface="Arial" pitchFamily="34" charset="0"/>
              </a:defRPr>
            </a:lvl4pPr>
            <a:lvl5pPr marL="2057400" indent="-228600" eaLnBrk="0" hangingPunct="0">
              <a:defRPr sz="2800" b="1">
                <a:solidFill>
                  <a:schemeClr val="bg1"/>
                </a:solidFill>
                <a:latin typeface="Times New Roman" pitchFamily="18" charset="0"/>
                <a:cs typeface="Arial" pitchFamily="34" charset="0"/>
              </a:defRPr>
            </a:lvl5pPr>
            <a:lvl6pPr marL="2514600" indent="-228600" eaLnBrk="0" fontAlgn="base" hangingPunct="0">
              <a:spcBef>
                <a:spcPct val="0"/>
              </a:spcBef>
              <a:spcAft>
                <a:spcPct val="0"/>
              </a:spcAft>
              <a:defRPr sz="2800" b="1">
                <a:solidFill>
                  <a:schemeClr val="bg1"/>
                </a:solidFill>
                <a:latin typeface="Times New Roman" pitchFamily="18" charset="0"/>
                <a:cs typeface="Arial" pitchFamily="34" charset="0"/>
              </a:defRPr>
            </a:lvl6pPr>
            <a:lvl7pPr marL="2971800" indent="-228600" eaLnBrk="0" fontAlgn="base" hangingPunct="0">
              <a:spcBef>
                <a:spcPct val="0"/>
              </a:spcBef>
              <a:spcAft>
                <a:spcPct val="0"/>
              </a:spcAft>
              <a:defRPr sz="2800" b="1">
                <a:solidFill>
                  <a:schemeClr val="bg1"/>
                </a:solidFill>
                <a:latin typeface="Times New Roman" pitchFamily="18" charset="0"/>
                <a:cs typeface="Arial" pitchFamily="34" charset="0"/>
              </a:defRPr>
            </a:lvl7pPr>
            <a:lvl8pPr marL="3429000" indent="-228600" eaLnBrk="0" fontAlgn="base" hangingPunct="0">
              <a:spcBef>
                <a:spcPct val="0"/>
              </a:spcBef>
              <a:spcAft>
                <a:spcPct val="0"/>
              </a:spcAft>
              <a:defRPr sz="2800" b="1">
                <a:solidFill>
                  <a:schemeClr val="bg1"/>
                </a:solidFill>
                <a:latin typeface="Times New Roman" pitchFamily="18" charset="0"/>
                <a:cs typeface="Arial" pitchFamily="34" charset="0"/>
              </a:defRPr>
            </a:lvl8pPr>
            <a:lvl9pPr marL="3886200" indent="-228600" eaLnBrk="0" fontAlgn="base" hangingPunct="0">
              <a:spcBef>
                <a:spcPct val="0"/>
              </a:spcBef>
              <a:spcAft>
                <a:spcPct val="0"/>
              </a:spcAft>
              <a:defRPr sz="2800" b="1">
                <a:solidFill>
                  <a:schemeClr val="bg1"/>
                </a:solidFill>
                <a:latin typeface="Times New Roman" pitchFamily="18" charset="0"/>
                <a:cs typeface="Arial" pitchFamily="34" charset="0"/>
              </a:defRPr>
            </a:lvl9pPr>
          </a:lstStyle>
          <a:p>
            <a:r>
              <a:rPr lang="fr-FR" sz="4000" dirty="0"/>
              <a:t>The </a:t>
            </a:r>
            <a:r>
              <a:rPr lang="fr-FR" sz="4000" dirty="0" smtClean="0"/>
              <a:t>golden </a:t>
            </a:r>
            <a:r>
              <a:rPr lang="fr-FR" sz="4000" dirty="0" err="1" smtClean="0"/>
              <a:t>two-hours</a:t>
            </a:r>
            <a:r>
              <a:rPr lang="fr-FR" sz="4000" dirty="0" smtClean="0"/>
              <a:t> time </a:t>
            </a:r>
            <a:r>
              <a:rPr lang="fr-FR" sz="4000" dirty="0" err="1" smtClean="0"/>
              <a:t>delay</a:t>
            </a:r>
            <a:endParaRPr lang="fr-FR" sz="4000" dirty="0"/>
          </a:p>
        </p:txBody>
      </p:sp>
      <p:pic>
        <p:nvPicPr>
          <p:cNvPr id="20" name="Picture 2" descr="Fac médecine Sorbonne Universite (clrs)"/>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Image 20">
            <a:extLst>
              <a:ext uri="{FF2B5EF4-FFF2-40B4-BE49-F238E27FC236}">
                <a16:creationId xmlns="" xmlns:a16="http://schemas.microsoft.com/office/drawing/2014/main" id="{D9595203-E15E-49C7-83AC-A4AA3BE8DC22}"/>
              </a:ext>
            </a:extLst>
          </p:cNvPr>
          <p:cNvPicPr>
            <a:picLocks noChangeAspect="1"/>
          </p:cNvPicPr>
          <p:nvPr/>
        </p:nvPicPr>
        <p:blipFill rotWithShape="1">
          <a:blip r:embed="rId10"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808614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1.11111E-6 L -0.60521 -0.03495 " pathEditMode="relative" rAng="0" ptsTypes="AA">
                                      <p:cBhvr>
                                        <p:cTn id="6" dur="2000" fill="hold"/>
                                        <p:tgtEl>
                                          <p:spTgt spid="3"/>
                                        </p:tgtEl>
                                        <p:attrNameLst>
                                          <p:attrName>ppt_x</p:attrName>
                                          <p:attrName>ppt_y</p:attrName>
                                        </p:attrNameLst>
                                      </p:cBhvr>
                                      <p:rCtr x="-30260" y="-1759"/>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9"/>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9" presetClass="exit" presetSubtype="0" fill="hold" nodeType="withEffect">
                                  <p:stCondLst>
                                    <p:cond delay="0"/>
                                  </p:stCondLst>
                                  <p:childTnLst>
                                    <p:animEffect transition="out" filter="dissolv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977900" y="2549525"/>
            <a:ext cx="10515600" cy="1325563"/>
          </a:xfrm>
          <a:prstGeom prst="rect">
            <a:avLst/>
          </a:prstGeom>
        </p:spPr>
        <p:txBody>
          <a:bodyPr vert="horz" lIns="121909" tIns="60954" rIns="121909" bIns="60954" rtlCol="0" anchor="ctr">
            <a:normAutofit/>
          </a:bodyPr>
          <a:lstStyle>
            <a:lvl1pPr algn="ctr" defTabSz="609539" rtl="0" eaLnBrk="1" latinLnBrk="0" hangingPunct="1">
              <a:spcBef>
                <a:spcPct val="0"/>
              </a:spcBef>
              <a:buNone/>
              <a:defRPr sz="5900" b="0" i="0" kern="1200">
                <a:solidFill>
                  <a:schemeClr val="tx1"/>
                </a:solidFill>
                <a:latin typeface="Gill Sans MT"/>
                <a:ea typeface="+mj-ea"/>
                <a:cs typeface="Gill Sans MT"/>
              </a:defRPr>
            </a:lvl1pPr>
          </a:lstStyle>
          <a:p>
            <a:r>
              <a:rPr lang="fr-FR" b="1" dirty="0" smtClean="0">
                <a:solidFill>
                  <a:srgbClr val="0000FF"/>
                </a:solidFill>
                <a:latin typeface="+mn-lt"/>
                <a:ea typeface="MS PGothic" pitchFamily="34" charset="-128"/>
                <a:cs typeface="Arial" pitchFamily="34" charset="0"/>
              </a:rPr>
              <a:t>MICU-Arguments</a:t>
            </a:r>
            <a:endParaRPr lang="en-US" b="1" dirty="0">
              <a:solidFill>
                <a:srgbClr val="0000FF"/>
              </a:solidFill>
              <a:latin typeface="+mn-lt"/>
              <a:ea typeface="MS PGothic" pitchFamily="34" charset="-128"/>
              <a:cs typeface="Arial" pitchFamily="34" charset="0"/>
            </a:endParaRPr>
          </a:p>
        </p:txBody>
      </p:sp>
      <p:pic>
        <p:nvPicPr>
          <p:cNvPr id="5" name="Picture 2" descr="Fac médecine Sorbonne Universite (cl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5">
            <a:extLst>
              <a:ext uri="{FF2B5EF4-FFF2-40B4-BE49-F238E27FC236}">
                <a16:creationId xmlns="" xmlns:a16="http://schemas.microsoft.com/office/drawing/2014/main" id="{D9595203-E15E-49C7-83AC-A4AA3BE8DC22}"/>
              </a:ext>
            </a:extLst>
          </p:cNvPr>
          <p:cNvPicPr>
            <a:picLocks noChangeAspect="1"/>
          </p:cNvPicPr>
          <p:nvPr/>
        </p:nvPicPr>
        <p:blipFill rotWithShape="1">
          <a:blip r:embed="rId3"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3240349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xmlns="" val="4175629840"/>
              </p:ext>
            </p:extLst>
          </p:nvPr>
        </p:nvGraphicFramePr>
        <p:xfrm>
          <a:off x="583323" y="1207135"/>
          <a:ext cx="10838205" cy="5650865"/>
        </p:xfrm>
        <a:graphic>
          <a:graphicData uri="http://schemas.openxmlformats.org/presentationml/2006/ole">
            <p:oleObj spid="_x0000_s1123" name="Document" r:id="rId3" imgW="4596825" imgH="3060317" progId="Word.Document.12">
              <p:link updateAutomatic="1"/>
            </p:oleObj>
          </a:graphicData>
        </a:graphic>
      </p:graphicFrame>
      <p:sp>
        <p:nvSpPr>
          <p:cNvPr id="19" name="ZoneTexte 18"/>
          <p:cNvSpPr txBox="1"/>
          <p:nvPr/>
        </p:nvSpPr>
        <p:spPr>
          <a:xfrm>
            <a:off x="313273" y="370400"/>
            <a:ext cx="11768653" cy="646327"/>
          </a:xfrm>
          <a:prstGeom prst="rect">
            <a:avLst/>
          </a:prstGeom>
          <a:solidFill>
            <a:srgbClr val="FFFFFF"/>
          </a:solidFill>
        </p:spPr>
        <p:txBody>
          <a:bodyPr wrap="square" lIns="91430" tIns="45718" rIns="91430" bIns="45718" rtlCol="0">
            <a:spAutoFit/>
          </a:bodyPr>
          <a:lstStyle/>
          <a:p>
            <a:pPr algn="ctr">
              <a:buNone/>
            </a:pPr>
            <a:r>
              <a:rPr lang="fr-FR" sz="3600" b="1" dirty="0">
                <a:solidFill>
                  <a:srgbClr val="C00000"/>
                </a:solidFill>
                <a:latin typeface="Gill Sans MT" panose="020B0502020104020203" pitchFamily="34" charset="0"/>
                <a:cs typeface="Arial" pitchFamily="34" charset="0"/>
              </a:rPr>
              <a:t>« </a:t>
            </a:r>
            <a:r>
              <a:rPr lang="fr-FR" sz="3600" b="1" dirty="0" err="1">
                <a:solidFill>
                  <a:srgbClr val="C00000"/>
                </a:solidFill>
                <a:latin typeface="Gill Sans MT" panose="020B0502020104020203" pitchFamily="34" charset="0"/>
                <a:cs typeface="Arial" pitchFamily="34" charset="0"/>
              </a:rPr>
              <a:t>Early</a:t>
            </a:r>
            <a:r>
              <a:rPr lang="fr-FR" sz="3600" b="1" dirty="0">
                <a:solidFill>
                  <a:srgbClr val="C00000"/>
                </a:solidFill>
                <a:latin typeface="Gill Sans MT" panose="020B0502020104020203" pitchFamily="34" charset="0"/>
                <a:cs typeface="Arial" pitchFamily="34" charset="0"/>
              </a:rPr>
              <a:t> </a:t>
            </a:r>
            <a:r>
              <a:rPr lang="fr-FR" sz="3600" b="1" dirty="0" err="1">
                <a:solidFill>
                  <a:srgbClr val="C00000"/>
                </a:solidFill>
                <a:latin typeface="Gill Sans MT" panose="020B0502020104020203" pitchFamily="34" charset="0"/>
                <a:cs typeface="Arial" pitchFamily="34" charset="0"/>
              </a:rPr>
              <a:t>presenters</a:t>
            </a:r>
            <a:r>
              <a:rPr lang="fr-FR" sz="3600" b="1" dirty="0">
                <a:solidFill>
                  <a:srgbClr val="C00000"/>
                </a:solidFill>
                <a:latin typeface="Gill Sans MT" panose="020B0502020104020203" pitchFamily="34" charset="0"/>
                <a:cs typeface="Arial" pitchFamily="34" charset="0"/>
              </a:rPr>
              <a:t> » </a:t>
            </a:r>
            <a:r>
              <a:rPr lang="fr-FR" sz="3600" b="1" dirty="0" err="1">
                <a:solidFill>
                  <a:srgbClr val="C00000"/>
                </a:solidFill>
                <a:latin typeface="Gill Sans MT" panose="020B0502020104020203" pitchFamily="34" charset="0"/>
                <a:cs typeface="Arial" pitchFamily="34" charset="0"/>
              </a:rPr>
              <a:t>with</a:t>
            </a:r>
            <a:r>
              <a:rPr lang="fr-FR" sz="3600" b="1" dirty="0">
                <a:solidFill>
                  <a:srgbClr val="C00000"/>
                </a:solidFill>
                <a:latin typeface="Gill Sans MT" panose="020B0502020104020203" pitchFamily="34" charset="0"/>
                <a:cs typeface="Arial" pitchFamily="34" charset="0"/>
              </a:rPr>
              <a:t> </a:t>
            </a:r>
            <a:r>
              <a:rPr lang="fr-FR" sz="3600" b="1" dirty="0" err="1">
                <a:solidFill>
                  <a:srgbClr val="C00000"/>
                </a:solidFill>
                <a:latin typeface="Gill Sans MT" panose="020B0502020104020203" pitchFamily="34" charset="0"/>
                <a:cs typeface="Arial" pitchFamily="34" charset="0"/>
              </a:rPr>
              <a:t>pPCI</a:t>
            </a:r>
            <a:r>
              <a:rPr lang="fr-FR" sz="3600" b="1" dirty="0">
                <a:solidFill>
                  <a:srgbClr val="C00000"/>
                </a:solidFill>
                <a:latin typeface="Gill Sans MT" panose="020B0502020104020203" pitchFamily="34" charset="0"/>
                <a:cs typeface="Arial" pitchFamily="34" charset="0"/>
              </a:rPr>
              <a:t> in &lt;60 min</a:t>
            </a:r>
          </a:p>
        </p:txBody>
      </p:sp>
      <p:pic>
        <p:nvPicPr>
          <p:cNvPr id="4" name="Picture 2" descr="Fac médecine Sorbonne Universite (clr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 4">
            <a:extLst>
              <a:ext uri="{FF2B5EF4-FFF2-40B4-BE49-F238E27FC236}">
                <a16:creationId xmlns="" xmlns:a16="http://schemas.microsoft.com/office/drawing/2014/main" id="{D9595203-E15E-49C7-83AC-A4AA3BE8DC22}"/>
              </a:ext>
            </a:extLst>
          </p:cNvPr>
          <p:cNvPicPr>
            <a:picLocks noChangeAspect="1"/>
          </p:cNvPicPr>
          <p:nvPr/>
        </p:nvPicPr>
        <p:blipFill rotWithShape="1">
          <a:blip r:embed="rId5"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109072072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5814" y="0"/>
            <a:ext cx="10519952" cy="1070603"/>
          </a:xfrm>
        </p:spPr>
        <p:txBody>
          <a:bodyPr vert="horz" lIns="91430" tIns="45718" rIns="91430" bIns="45718" rtlCol="0" anchor="ctr">
            <a:normAutofit fontScale="90000"/>
          </a:bodyPr>
          <a:lstStyle/>
          <a:p>
            <a:r>
              <a:rPr lang="fr-FR" sz="4000" b="1" dirty="0">
                <a:solidFill>
                  <a:srgbClr val="C00000"/>
                </a:solidFill>
                <a:latin typeface="Gill Sans MT" panose="020B0502020104020203" pitchFamily="34" charset="0"/>
                <a:ea typeface="+mn-ea"/>
                <a:cs typeface="Arial" pitchFamily="34" charset="0"/>
              </a:rPr>
              <a:t>Guidelines </a:t>
            </a:r>
            <a:r>
              <a:rPr lang="fr-FR" sz="4000" b="1" dirty="0" err="1">
                <a:solidFill>
                  <a:srgbClr val="C00000"/>
                </a:solidFill>
                <a:latin typeface="Gill Sans MT" panose="020B0502020104020203" pitchFamily="34" charset="0"/>
                <a:ea typeface="+mn-ea"/>
                <a:cs typeface="Arial" pitchFamily="34" charset="0"/>
              </a:rPr>
              <a:t>Adherence</a:t>
            </a:r>
            <a:r>
              <a:rPr lang="fr-FR" sz="4000" b="1" dirty="0">
                <a:solidFill>
                  <a:srgbClr val="C00000"/>
                </a:solidFill>
                <a:latin typeface="Gill Sans MT" panose="020B0502020104020203" pitchFamily="34" charset="0"/>
                <a:ea typeface="+mn-ea"/>
                <a:cs typeface="Arial" pitchFamily="34" charset="0"/>
              </a:rPr>
              <a:t> and </a:t>
            </a:r>
            <a:r>
              <a:rPr lang="fr-FR" sz="4000" b="1" dirty="0" err="1">
                <a:solidFill>
                  <a:srgbClr val="C00000"/>
                </a:solidFill>
                <a:latin typeface="Gill Sans MT" panose="020B0502020104020203" pitchFamily="34" charset="0"/>
                <a:ea typeface="+mn-ea"/>
                <a:cs typeface="Arial" pitchFamily="34" charset="0"/>
              </a:rPr>
              <a:t>outcome</a:t>
            </a:r>
            <a:r>
              <a:rPr lang="fr-FR" sz="4000" b="1" dirty="0">
                <a:solidFill>
                  <a:srgbClr val="C00000"/>
                </a:solidFill>
                <a:latin typeface="Gill Sans MT" panose="020B0502020104020203" pitchFamily="34" charset="0"/>
                <a:ea typeface="+mn-ea"/>
                <a:cs typeface="Arial" pitchFamily="34" charset="0"/>
              </a:rPr>
              <a:t> in STEMI</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9628" y="1773838"/>
            <a:ext cx="8138679" cy="48683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ZoneTexte 4"/>
          <p:cNvSpPr txBox="1"/>
          <p:nvPr/>
        </p:nvSpPr>
        <p:spPr>
          <a:xfrm>
            <a:off x="0" y="6480229"/>
            <a:ext cx="5765744" cy="369328"/>
          </a:xfrm>
          <a:prstGeom prst="rect">
            <a:avLst/>
          </a:prstGeom>
          <a:noFill/>
        </p:spPr>
        <p:txBody>
          <a:bodyPr wrap="square" lIns="91430" tIns="45718" rIns="91430" bIns="45718" rtlCol="0">
            <a:spAutoFit/>
          </a:bodyPr>
          <a:lstStyle/>
          <a:p>
            <a:pPr defTabSz="914286"/>
            <a:r>
              <a:rPr lang="fr-FR" sz="1800" dirty="0">
                <a:solidFill>
                  <a:prstClr val="black"/>
                </a:solidFill>
                <a:latin typeface="Abadi MT Condensed Light" charset="0"/>
                <a:ea typeface="Abadi MT Condensed Light" charset="0"/>
                <a:cs typeface="Abadi MT Condensed Light" charset="0"/>
              </a:rPr>
              <a:t>Lapostolle, </a:t>
            </a:r>
            <a:r>
              <a:rPr lang="fr-FR" sz="1800" i="1" dirty="0" err="1">
                <a:solidFill>
                  <a:prstClr val="black"/>
                </a:solidFill>
                <a:latin typeface="Abadi MT Condensed Light" charset="0"/>
                <a:ea typeface="Abadi MT Condensed Light" charset="0"/>
                <a:cs typeface="Abadi MT Condensed Light" charset="0"/>
              </a:rPr>
              <a:t>Eur</a:t>
            </a:r>
            <a:r>
              <a:rPr lang="fr-FR" sz="1800" i="1" dirty="0">
                <a:solidFill>
                  <a:prstClr val="black"/>
                </a:solidFill>
                <a:latin typeface="Abadi MT Condensed Light" charset="0"/>
                <a:ea typeface="Abadi MT Condensed Light" charset="0"/>
                <a:cs typeface="Abadi MT Condensed Light" charset="0"/>
              </a:rPr>
              <a:t> J </a:t>
            </a:r>
            <a:r>
              <a:rPr lang="fr-FR" sz="1800" i="1" dirty="0" err="1">
                <a:solidFill>
                  <a:prstClr val="black"/>
                </a:solidFill>
                <a:latin typeface="Abadi MT Condensed Light" charset="0"/>
                <a:ea typeface="Abadi MT Condensed Light" charset="0"/>
                <a:cs typeface="Abadi MT Condensed Light" charset="0"/>
              </a:rPr>
              <a:t>Emerg</a:t>
            </a:r>
            <a:r>
              <a:rPr lang="fr-FR" sz="1800" i="1" dirty="0">
                <a:solidFill>
                  <a:prstClr val="black"/>
                </a:solidFill>
                <a:latin typeface="Abadi MT Condensed Light" charset="0"/>
                <a:ea typeface="Abadi MT Condensed Light" charset="0"/>
                <a:cs typeface="Abadi MT Condensed Light" charset="0"/>
              </a:rPr>
              <a:t> Med</a:t>
            </a:r>
            <a:r>
              <a:rPr lang="fr-FR" sz="1800" dirty="0">
                <a:solidFill>
                  <a:prstClr val="black"/>
                </a:solidFill>
                <a:latin typeface="Abadi MT Condensed Light" charset="0"/>
                <a:ea typeface="Abadi MT Condensed Light" charset="0"/>
                <a:cs typeface="Abadi MT Condensed Light" charset="0"/>
              </a:rPr>
              <a:t>, </a:t>
            </a:r>
            <a:r>
              <a:rPr lang="fr-FR" sz="1800" dirty="0" smtClean="0">
                <a:solidFill>
                  <a:prstClr val="black"/>
                </a:solidFill>
                <a:latin typeface="Abadi MT Condensed Light" charset="0"/>
                <a:ea typeface="Abadi MT Condensed Light" charset="0"/>
                <a:cs typeface="Abadi MT Condensed Light" charset="0"/>
              </a:rPr>
              <a:t>2019 </a:t>
            </a:r>
            <a:r>
              <a:rPr lang="fr-FR" sz="1800" dirty="0">
                <a:solidFill>
                  <a:prstClr val="black"/>
                </a:solidFill>
                <a:latin typeface="Abadi MT Condensed Light" charset="0"/>
                <a:ea typeface="Abadi MT Condensed Light" charset="0"/>
                <a:cs typeface="Abadi MT Condensed Light" charset="0"/>
              </a:rPr>
              <a:t>(in </a:t>
            </a:r>
            <a:r>
              <a:rPr lang="fr-FR" sz="1800" dirty="0" err="1">
                <a:solidFill>
                  <a:prstClr val="black"/>
                </a:solidFill>
                <a:latin typeface="Abadi MT Condensed Light" charset="0"/>
                <a:ea typeface="Abadi MT Condensed Light" charset="0"/>
                <a:cs typeface="Abadi MT Condensed Light" charset="0"/>
              </a:rPr>
              <a:t>Press</a:t>
            </a:r>
            <a:r>
              <a:rPr lang="fr-FR" sz="1800" dirty="0">
                <a:solidFill>
                  <a:prstClr val="black"/>
                </a:solidFill>
                <a:latin typeface="Abadi MT Condensed Light" charset="0"/>
                <a:ea typeface="Abadi MT Condensed Light" charset="0"/>
                <a:cs typeface="Abadi MT Condensed Light" charset="0"/>
              </a:rPr>
              <a:t>)</a:t>
            </a:r>
          </a:p>
        </p:txBody>
      </p:sp>
      <p:sp>
        <p:nvSpPr>
          <p:cNvPr id="4" name="ZoneTexte 3"/>
          <p:cNvSpPr txBox="1"/>
          <p:nvPr/>
        </p:nvSpPr>
        <p:spPr>
          <a:xfrm>
            <a:off x="1874434" y="903897"/>
            <a:ext cx="9229065" cy="1015663"/>
          </a:xfrm>
          <a:prstGeom prst="rect">
            <a:avLst/>
          </a:prstGeom>
          <a:noFill/>
        </p:spPr>
        <p:txBody>
          <a:bodyPr wrap="none" rtlCol="0">
            <a:spAutoFit/>
          </a:bodyPr>
          <a:lstStyle/>
          <a:p>
            <a:pPr marL="342900" indent="-342900">
              <a:buFont typeface="Symbol" panose="05050102010706020507" pitchFamily="18" charset="2"/>
              <a:buChar char="-"/>
            </a:pPr>
            <a:r>
              <a:rPr lang="fr-FR" sz="2000" dirty="0" smtClean="0"/>
              <a:t>N=22,160 (2003-2015) </a:t>
            </a:r>
            <a:r>
              <a:rPr lang="fr-FR" sz="2000" dirty="0" smtClean="0">
                <a:sym typeface="Wingdings"/>
              </a:rPr>
              <a:t> 61% (13,569) of </a:t>
            </a:r>
            <a:r>
              <a:rPr lang="fr-FR" sz="2000" dirty="0" err="1" smtClean="0">
                <a:sym typeface="Wingdings"/>
              </a:rPr>
              <a:t>early</a:t>
            </a:r>
            <a:r>
              <a:rPr lang="fr-FR" sz="2000" dirty="0" smtClean="0">
                <a:sym typeface="Wingdings"/>
              </a:rPr>
              <a:t> </a:t>
            </a:r>
            <a:r>
              <a:rPr lang="fr-FR" sz="2000" dirty="0" err="1" smtClean="0">
                <a:sym typeface="Wingdings"/>
              </a:rPr>
              <a:t>presenters</a:t>
            </a:r>
            <a:r>
              <a:rPr lang="fr-FR" sz="2000" dirty="0" smtClean="0">
                <a:sym typeface="Wingdings"/>
              </a:rPr>
              <a:t> (&lt;2 </a:t>
            </a:r>
            <a:r>
              <a:rPr lang="fr-FR" sz="2000" dirty="0" err="1" smtClean="0">
                <a:sym typeface="Wingdings"/>
              </a:rPr>
              <a:t>hours</a:t>
            </a:r>
            <a:r>
              <a:rPr lang="fr-FR" sz="2000" dirty="0" smtClean="0">
                <a:sym typeface="Wingdings"/>
              </a:rPr>
              <a:t> </a:t>
            </a:r>
            <a:r>
              <a:rPr lang="fr-FR" sz="2000" dirty="0" err="1" smtClean="0">
                <a:sym typeface="Wingdings"/>
              </a:rPr>
              <a:t>from</a:t>
            </a:r>
            <a:r>
              <a:rPr lang="fr-FR" sz="2000" dirty="0" smtClean="0">
                <a:sym typeface="Wingdings"/>
              </a:rPr>
              <a:t> SO-FMC) </a:t>
            </a:r>
          </a:p>
          <a:p>
            <a:pPr marL="342900" indent="-342900">
              <a:buFont typeface="Symbol" panose="05050102010706020507" pitchFamily="18" charset="2"/>
              <a:buChar char="-"/>
            </a:pPr>
            <a:r>
              <a:rPr lang="fr-FR" sz="2000" dirty="0" smtClean="0">
                <a:sym typeface="Wingdings"/>
              </a:rPr>
              <a:t>35% of EP </a:t>
            </a:r>
            <a:r>
              <a:rPr lang="fr-FR" sz="2000" dirty="0" err="1" smtClean="0">
                <a:sym typeface="Wingdings"/>
              </a:rPr>
              <a:t>were</a:t>
            </a:r>
            <a:r>
              <a:rPr lang="fr-FR" sz="2000" dirty="0" smtClean="0">
                <a:sym typeface="Wingdings"/>
              </a:rPr>
              <a:t> </a:t>
            </a:r>
            <a:r>
              <a:rPr lang="fr-FR" sz="2000" dirty="0" err="1" smtClean="0">
                <a:sym typeface="Wingdings"/>
              </a:rPr>
              <a:t>eligible</a:t>
            </a:r>
            <a:r>
              <a:rPr lang="fr-FR" sz="2000" dirty="0">
                <a:sym typeface="Wingdings"/>
              </a:rPr>
              <a:t> </a:t>
            </a:r>
            <a:r>
              <a:rPr lang="fr-FR" sz="2000" dirty="0" smtClean="0">
                <a:sym typeface="Wingdings"/>
              </a:rPr>
              <a:t>(n=7684) of </a:t>
            </a:r>
            <a:r>
              <a:rPr lang="fr-FR" sz="2000" dirty="0" err="1" smtClean="0">
                <a:sym typeface="Wingdings"/>
              </a:rPr>
              <a:t>whom</a:t>
            </a:r>
            <a:r>
              <a:rPr lang="fr-FR" sz="2000" dirty="0" smtClean="0">
                <a:sym typeface="Wingdings"/>
              </a:rPr>
              <a:t> 2839 </a:t>
            </a:r>
            <a:r>
              <a:rPr lang="fr-FR" sz="2000" dirty="0" err="1" smtClean="0">
                <a:sym typeface="Wingdings"/>
              </a:rPr>
              <a:t>had</a:t>
            </a:r>
            <a:r>
              <a:rPr lang="fr-FR" sz="2000" dirty="0" smtClean="0">
                <a:sym typeface="Wingdings"/>
              </a:rPr>
              <a:t> </a:t>
            </a:r>
            <a:r>
              <a:rPr lang="fr-FR" sz="2000" dirty="0" err="1" smtClean="0">
                <a:sym typeface="Wingdings"/>
              </a:rPr>
              <a:t>prehospital</a:t>
            </a:r>
            <a:r>
              <a:rPr lang="fr-FR" sz="2000" dirty="0" smtClean="0">
                <a:sym typeface="Wingdings"/>
              </a:rPr>
              <a:t> </a:t>
            </a:r>
            <a:r>
              <a:rPr lang="fr-FR" sz="2000" dirty="0" err="1" smtClean="0">
                <a:sym typeface="Wingdings"/>
              </a:rPr>
              <a:t>lytics</a:t>
            </a:r>
            <a:r>
              <a:rPr lang="fr-FR" sz="2000" dirty="0" smtClean="0">
                <a:sym typeface="Wingdings"/>
              </a:rPr>
              <a:t> (&lt;15% of EP)</a:t>
            </a:r>
          </a:p>
          <a:p>
            <a:endParaRPr lang="fr-FR" sz="2000" dirty="0"/>
          </a:p>
        </p:txBody>
      </p:sp>
      <p:sp>
        <p:nvSpPr>
          <p:cNvPr id="6" name="ZoneTexte 5"/>
          <p:cNvSpPr txBox="1"/>
          <p:nvPr/>
        </p:nvSpPr>
        <p:spPr>
          <a:xfrm>
            <a:off x="3066602" y="5039258"/>
            <a:ext cx="2263761" cy="707886"/>
          </a:xfrm>
          <a:prstGeom prst="rect">
            <a:avLst/>
          </a:prstGeom>
          <a:noFill/>
        </p:spPr>
        <p:txBody>
          <a:bodyPr wrap="none" rtlCol="0">
            <a:spAutoFit/>
          </a:bodyPr>
          <a:lstStyle/>
          <a:p>
            <a:pPr algn="ctr"/>
            <a:r>
              <a:rPr lang="en-US" sz="2000" dirty="0"/>
              <a:t>5.7% </a:t>
            </a:r>
          </a:p>
          <a:p>
            <a:pPr algn="ctr"/>
            <a:r>
              <a:rPr lang="en-US" sz="2000" dirty="0"/>
              <a:t>95% </a:t>
            </a:r>
            <a:r>
              <a:rPr lang="it-IT" sz="2000" dirty="0"/>
              <a:t>(CI): 5.1–6.2%] </a:t>
            </a:r>
            <a:endParaRPr lang="fr-FR" sz="2000" dirty="0"/>
          </a:p>
        </p:txBody>
      </p:sp>
      <p:sp>
        <p:nvSpPr>
          <p:cNvPr id="7" name="Rectangle 6"/>
          <p:cNvSpPr/>
          <p:nvPr/>
        </p:nvSpPr>
        <p:spPr>
          <a:xfrm>
            <a:off x="4614666" y="1940577"/>
            <a:ext cx="2502608" cy="707886"/>
          </a:xfrm>
          <a:prstGeom prst="rect">
            <a:avLst/>
          </a:prstGeom>
        </p:spPr>
        <p:txBody>
          <a:bodyPr wrap="none">
            <a:spAutoFit/>
          </a:bodyPr>
          <a:lstStyle/>
          <a:p>
            <a:pPr algn="ctr"/>
            <a:r>
              <a:rPr lang="it-IT" sz="2000" dirty="0"/>
              <a:t>85.8</a:t>
            </a:r>
            <a:r>
              <a:rPr lang="it-IT" sz="2000" dirty="0" smtClean="0"/>
              <a:t>%</a:t>
            </a:r>
          </a:p>
          <a:p>
            <a:pPr algn="ctr"/>
            <a:r>
              <a:rPr lang="it-IT" sz="2000" dirty="0" smtClean="0"/>
              <a:t>(</a:t>
            </a:r>
            <a:r>
              <a:rPr lang="it-IT" sz="2000" dirty="0"/>
              <a:t>95% CI: 85.0–86.8%) </a:t>
            </a:r>
            <a:endParaRPr lang="fr-FR" dirty="0"/>
          </a:p>
        </p:txBody>
      </p:sp>
      <p:pic>
        <p:nvPicPr>
          <p:cNvPr id="8" name="Picture 2" descr="Fac médecine Sorbonne Universite (clr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 8">
            <a:extLst>
              <a:ext uri="{FF2B5EF4-FFF2-40B4-BE49-F238E27FC236}">
                <a16:creationId xmlns="" xmlns:a16="http://schemas.microsoft.com/office/drawing/2014/main" id="{D9595203-E15E-49C7-83AC-A4AA3BE8DC22}"/>
              </a:ext>
            </a:extLst>
          </p:cNvPr>
          <p:cNvPicPr>
            <a:picLocks noChangeAspect="1"/>
          </p:cNvPicPr>
          <p:nvPr/>
        </p:nvPicPr>
        <p:blipFill rotWithShape="1">
          <a:blip r:embed="rId5"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3483497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2413" y="0"/>
            <a:ext cx="10421008" cy="1024759"/>
          </a:xfrm>
        </p:spPr>
        <p:txBody>
          <a:bodyPr>
            <a:normAutofit fontScale="90000"/>
          </a:bodyPr>
          <a:lstStyle/>
          <a:p>
            <a:r>
              <a:rPr lang="en-US" sz="4000" b="1" dirty="0">
                <a:solidFill>
                  <a:srgbClr val="C00000"/>
                </a:solidFill>
                <a:latin typeface="Gill Sans MT" panose="020B0502020104020203" pitchFamily="34" charset="0"/>
                <a:ea typeface="+mn-ea"/>
                <a:cs typeface="Arial" pitchFamily="34" charset="0"/>
              </a:rPr>
              <a:t>Guidelines Adherence and outcome in STEMI</a:t>
            </a:r>
            <a:endParaRPr lang="fr-FR" sz="4000" b="1" dirty="0">
              <a:solidFill>
                <a:srgbClr val="C00000"/>
              </a:solidFill>
              <a:latin typeface="Gill Sans MT" panose="020B0502020104020203" pitchFamily="34" charset="0"/>
              <a:ea typeface="+mn-ea"/>
              <a:cs typeface="Arial"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34206" y="1245475"/>
            <a:ext cx="9175532" cy="50923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ZoneTexte 4"/>
          <p:cNvSpPr txBox="1"/>
          <p:nvPr/>
        </p:nvSpPr>
        <p:spPr>
          <a:xfrm>
            <a:off x="0" y="6442129"/>
            <a:ext cx="5765744" cy="400105"/>
          </a:xfrm>
          <a:prstGeom prst="rect">
            <a:avLst/>
          </a:prstGeom>
          <a:noFill/>
        </p:spPr>
        <p:txBody>
          <a:bodyPr wrap="square" lIns="91430" tIns="45718" rIns="91430" bIns="45718" rtlCol="0">
            <a:spAutoFit/>
          </a:bodyPr>
          <a:lstStyle/>
          <a:p>
            <a:pPr defTabSz="914286"/>
            <a:r>
              <a:rPr lang="fr-FR" sz="2000" dirty="0">
                <a:solidFill>
                  <a:prstClr val="black"/>
                </a:solidFill>
                <a:latin typeface="Abadi MT Condensed Light" charset="0"/>
                <a:ea typeface="Abadi MT Condensed Light" charset="0"/>
                <a:cs typeface="Abadi MT Condensed Light" charset="0"/>
              </a:rPr>
              <a:t>Lapostolle, </a:t>
            </a:r>
            <a:r>
              <a:rPr lang="fr-FR" sz="2000" i="1" dirty="0" err="1">
                <a:solidFill>
                  <a:prstClr val="black"/>
                </a:solidFill>
                <a:latin typeface="Abadi MT Condensed Light" charset="0"/>
                <a:ea typeface="Abadi MT Condensed Light" charset="0"/>
                <a:cs typeface="Abadi MT Condensed Light" charset="0"/>
              </a:rPr>
              <a:t>Eur</a:t>
            </a:r>
            <a:r>
              <a:rPr lang="fr-FR" sz="2000" i="1" dirty="0">
                <a:solidFill>
                  <a:prstClr val="black"/>
                </a:solidFill>
                <a:latin typeface="Abadi MT Condensed Light" charset="0"/>
                <a:ea typeface="Abadi MT Condensed Light" charset="0"/>
                <a:cs typeface="Abadi MT Condensed Light" charset="0"/>
              </a:rPr>
              <a:t> J </a:t>
            </a:r>
            <a:r>
              <a:rPr lang="fr-FR" sz="2000" i="1" dirty="0" err="1">
                <a:solidFill>
                  <a:prstClr val="black"/>
                </a:solidFill>
                <a:latin typeface="Abadi MT Condensed Light" charset="0"/>
                <a:ea typeface="Abadi MT Condensed Light" charset="0"/>
                <a:cs typeface="Abadi MT Condensed Light" charset="0"/>
              </a:rPr>
              <a:t>Emerg</a:t>
            </a:r>
            <a:r>
              <a:rPr lang="fr-FR" sz="2000" i="1" dirty="0">
                <a:solidFill>
                  <a:prstClr val="black"/>
                </a:solidFill>
                <a:latin typeface="Abadi MT Condensed Light" charset="0"/>
                <a:ea typeface="Abadi MT Condensed Light" charset="0"/>
                <a:cs typeface="Abadi MT Condensed Light" charset="0"/>
              </a:rPr>
              <a:t> Med</a:t>
            </a:r>
            <a:r>
              <a:rPr lang="fr-FR" sz="2000" dirty="0">
                <a:solidFill>
                  <a:prstClr val="black"/>
                </a:solidFill>
                <a:latin typeface="Abadi MT Condensed Light" charset="0"/>
                <a:ea typeface="Abadi MT Condensed Light" charset="0"/>
                <a:cs typeface="Abadi MT Condensed Light" charset="0"/>
              </a:rPr>
              <a:t>, </a:t>
            </a:r>
            <a:r>
              <a:rPr lang="fr-FR" sz="2000" dirty="0" smtClean="0">
                <a:solidFill>
                  <a:prstClr val="black"/>
                </a:solidFill>
                <a:latin typeface="Abadi MT Condensed Light" charset="0"/>
                <a:ea typeface="Abadi MT Condensed Light" charset="0"/>
                <a:cs typeface="Abadi MT Condensed Light" charset="0"/>
              </a:rPr>
              <a:t>2019 </a:t>
            </a:r>
            <a:r>
              <a:rPr lang="fr-FR" sz="2000" dirty="0">
                <a:solidFill>
                  <a:prstClr val="black"/>
                </a:solidFill>
                <a:latin typeface="Abadi MT Condensed Light" charset="0"/>
                <a:ea typeface="Abadi MT Condensed Light" charset="0"/>
                <a:cs typeface="Abadi MT Condensed Light" charset="0"/>
              </a:rPr>
              <a:t>(in </a:t>
            </a:r>
            <a:r>
              <a:rPr lang="fr-FR" sz="2000" dirty="0" err="1">
                <a:solidFill>
                  <a:prstClr val="black"/>
                </a:solidFill>
                <a:latin typeface="Abadi MT Condensed Light" charset="0"/>
                <a:ea typeface="Abadi MT Condensed Light" charset="0"/>
                <a:cs typeface="Abadi MT Condensed Light" charset="0"/>
              </a:rPr>
              <a:t>Press</a:t>
            </a:r>
            <a:r>
              <a:rPr lang="fr-FR" sz="2000" dirty="0">
                <a:solidFill>
                  <a:prstClr val="black"/>
                </a:solidFill>
                <a:latin typeface="Abadi MT Condensed Light" charset="0"/>
                <a:ea typeface="Abadi MT Condensed Light" charset="0"/>
                <a:cs typeface="Abadi MT Condensed Light" charset="0"/>
              </a:rPr>
              <a:t>)</a:t>
            </a:r>
          </a:p>
        </p:txBody>
      </p:sp>
      <p:sp>
        <p:nvSpPr>
          <p:cNvPr id="4" name="Rectangle 3"/>
          <p:cNvSpPr/>
          <p:nvPr/>
        </p:nvSpPr>
        <p:spPr>
          <a:xfrm>
            <a:off x="6442840" y="3437723"/>
            <a:ext cx="2185214" cy="707886"/>
          </a:xfrm>
          <a:prstGeom prst="rect">
            <a:avLst/>
          </a:prstGeom>
        </p:spPr>
        <p:txBody>
          <a:bodyPr wrap="none">
            <a:spAutoFit/>
          </a:bodyPr>
          <a:lstStyle/>
          <a:p>
            <a:pPr algn="ctr"/>
            <a:r>
              <a:rPr lang="en-US" sz="2000" dirty="0" smtClean="0"/>
              <a:t>1.6%</a:t>
            </a:r>
          </a:p>
          <a:p>
            <a:pPr algn="ctr"/>
            <a:r>
              <a:rPr lang="en-US" sz="2000" dirty="0" smtClean="0"/>
              <a:t> </a:t>
            </a:r>
            <a:r>
              <a:rPr lang="en-US" sz="2000" dirty="0"/>
              <a:t>(95% CI: </a:t>
            </a:r>
            <a:r>
              <a:rPr lang="fr-FR" sz="2000" dirty="0"/>
              <a:t>0.4–2.8</a:t>
            </a:r>
            <a:r>
              <a:rPr lang="fr-FR" sz="2000" dirty="0" smtClean="0"/>
              <a:t>%)</a:t>
            </a:r>
            <a:endParaRPr lang="fr-FR" dirty="0"/>
          </a:p>
        </p:txBody>
      </p:sp>
      <p:sp>
        <p:nvSpPr>
          <p:cNvPr id="3" name="Rectangle 2"/>
          <p:cNvSpPr/>
          <p:nvPr/>
        </p:nvSpPr>
        <p:spPr>
          <a:xfrm>
            <a:off x="8011977" y="1484232"/>
            <a:ext cx="2185214" cy="707886"/>
          </a:xfrm>
          <a:prstGeom prst="rect">
            <a:avLst/>
          </a:prstGeom>
        </p:spPr>
        <p:txBody>
          <a:bodyPr wrap="none">
            <a:spAutoFit/>
          </a:bodyPr>
          <a:lstStyle/>
          <a:p>
            <a:pPr algn="ctr"/>
            <a:r>
              <a:rPr lang="fr-FR" sz="2000" dirty="0"/>
              <a:t>3.3% </a:t>
            </a:r>
            <a:endParaRPr lang="fr-FR" sz="2000" dirty="0" smtClean="0"/>
          </a:p>
          <a:p>
            <a:pPr algn="ctr"/>
            <a:r>
              <a:rPr lang="fr-FR" sz="2000" dirty="0" smtClean="0"/>
              <a:t>(</a:t>
            </a:r>
            <a:r>
              <a:rPr lang="fr-FR" sz="2000" dirty="0"/>
              <a:t>95% CI: 2.9–3.7%) </a:t>
            </a:r>
          </a:p>
        </p:txBody>
      </p:sp>
      <p:sp>
        <p:nvSpPr>
          <p:cNvPr id="7" name="ZoneTexte 6"/>
          <p:cNvSpPr txBox="1"/>
          <p:nvPr/>
        </p:nvSpPr>
        <p:spPr>
          <a:xfrm>
            <a:off x="2577871" y="4818541"/>
            <a:ext cx="2263761" cy="707886"/>
          </a:xfrm>
          <a:prstGeom prst="rect">
            <a:avLst/>
          </a:prstGeom>
          <a:noFill/>
        </p:spPr>
        <p:txBody>
          <a:bodyPr wrap="none" rtlCol="0">
            <a:spAutoFit/>
          </a:bodyPr>
          <a:lstStyle/>
          <a:p>
            <a:pPr algn="ctr"/>
            <a:r>
              <a:rPr lang="en-US" sz="2000" dirty="0"/>
              <a:t>5.7% </a:t>
            </a:r>
          </a:p>
          <a:p>
            <a:pPr algn="ctr"/>
            <a:r>
              <a:rPr lang="en-US" sz="2000" dirty="0"/>
              <a:t>95% </a:t>
            </a:r>
            <a:r>
              <a:rPr lang="it-IT" sz="2000" dirty="0"/>
              <a:t>(CI): 5.1–6.2%] </a:t>
            </a:r>
            <a:endParaRPr lang="fr-FR" sz="2000" dirty="0"/>
          </a:p>
        </p:txBody>
      </p:sp>
      <p:sp>
        <p:nvSpPr>
          <p:cNvPr id="8" name="Rectangle 7"/>
          <p:cNvSpPr/>
          <p:nvPr/>
        </p:nvSpPr>
        <p:spPr>
          <a:xfrm>
            <a:off x="3940232" y="1422586"/>
            <a:ext cx="2502608" cy="707886"/>
          </a:xfrm>
          <a:prstGeom prst="rect">
            <a:avLst/>
          </a:prstGeom>
        </p:spPr>
        <p:txBody>
          <a:bodyPr wrap="none">
            <a:spAutoFit/>
          </a:bodyPr>
          <a:lstStyle/>
          <a:p>
            <a:pPr algn="ctr"/>
            <a:r>
              <a:rPr lang="it-IT" sz="2000" dirty="0"/>
              <a:t>85.8</a:t>
            </a:r>
            <a:r>
              <a:rPr lang="it-IT" sz="2000" dirty="0" smtClean="0"/>
              <a:t>%</a:t>
            </a:r>
          </a:p>
          <a:p>
            <a:pPr algn="ctr"/>
            <a:r>
              <a:rPr lang="it-IT" sz="2000" dirty="0" smtClean="0"/>
              <a:t>(</a:t>
            </a:r>
            <a:r>
              <a:rPr lang="it-IT" sz="2000" dirty="0"/>
              <a:t>95% CI: 85.0–86.8%) </a:t>
            </a:r>
            <a:endParaRPr lang="fr-FR" dirty="0"/>
          </a:p>
        </p:txBody>
      </p:sp>
      <p:pic>
        <p:nvPicPr>
          <p:cNvPr id="9" name="Picture 2" descr="Fac médecine Sorbonne Universite (clr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age 9">
            <a:extLst>
              <a:ext uri="{FF2B5EF4-FFF2-40B4-BE49-F238E27FC236}">
                <a16:creationId xmlns="" xmlns:a16="http://schemas.microsoft.com/office/drawing/2014/main" id="{D9595203-E15E-49C7-83AC-A4AA3BE8DC22}"/>
              </a:ext>
            </a:extLst>
          </p:cNvPr>
          <p:cNvPicPr>
            <a:picLocks noChangeAspect="1"/>
          </p:cNvPicPr>
          <p:nvPr/>
        </p:nvPicPr>
        <p:blipFill rotWithShape="1">
          <a:blip r:embed="rId5"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951441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769428" y="239848"/>
            <a:ext cx="10653159" cy="6273800"/>
          </a:xfrm>
          <a:prstGeom prst="rect">
            <a:avLst/>
          </a:prstGeom>
        </p:spPr>
      </p:pic>
      <p:sp>
        <p:nvSpPr>
          <p:cNvPr id="2" name="ZoneTexte 1"/>
          <p:cNvSpPr txBox="1"/>
          <p:nvPr/>
        </p:nvSpPr>
        <p:spPr>
          <a:xfrm>
            <a:off x="0" y="6473281"/>
            <a:ext cx="2270169" cy="384719"/>
          </a:xfrm>
          <a:prstGeom prst="rect">
            <a:avLst/>
          </a:prstGeom>
          <a:noFill/>
        </p:spPr>
        <p:txBody>
          <a:bodyPr wrap="none" lIns="91430" tIns="45718" rIns="91430" bIns="45718" rtlCol="0">
            <a:spAutoFit/>
          </a:bodyPr>
          <a:lstStyle/>
          <a:p>
            <a:r>
              <a:rPr lang="fr-FR" dirty="0" err="1">
                <a:latin typeface="Arial Narrow" charset="0"/>
                <a:ea typeface="Arial Narrow" charset="0"/>
                <a:cs typeface="Arial Narrow" charset="0"/>
              </a:rPr>
              <a:t>Steg</a:t>
            </a:r>
            <a:r>
              <a:rPr lang="fr-FR" dirty="0">
                <a:latin typeface="Arial Narrow" charset="0"/>
                <a:ea typeface="Arial Narrow" charset="0"/>
                <a:cs typeface="Arial Narrow" charset="0"/>
              </a:rPr>
              <a:t>, </a:t>
            </a:r>
            <a:r>
              <a:rPr lang="fr-FR" i="1" dirty="0" err="1">
                <a:latin typeface="Arial Narrow" charset="0"/>
                <a:ea typeface="Arial Narrow" charset="0"/>
                <a:cs typeface="Arial Narrow" charset="0"/>
              </a:rPr>
              <a:t>Eur</a:t>
            </a:r>
            <a:r>
              <a:rPr lang="fr-FR" i="1" dirty="0">
                <a:latin typeface="Arial Narrow" charset="0"/>
                <a:ea typeface="Arial Narrow" charset="0"/>
                <a:cs typeface="Arial Narrow" charset="0"/>
              </a:rPr>
              <a:t> </a:t>
            </a:r>
            <a:r>
              <a:rPr lang="fr-FR" i="1" dirty="0" err="1">
                <a:latin typeface="Arial Narrow" charset="0"/>
                <a:ea typeface="Arial Narrow" charset="0"/>
                <a:cs typeface="Arial Narrow" charset="0"/>
              </a:rPr>
              <a:t>Heart</a:t>
            </a:r>
            <a:r>
              <a:rPr lang="fr-FR" i="1" dirty="0">
                <a:latin typeface="Arial Narrow" charset="0"/>
                <a:ea typeface="Arial Narrow" charset="0"/>
                <a:cs typeface="Arial Narrow" charset="0"/>
              </a:rPr>
              <a:t> J, </a:t>
            </a:r>
            <a:r>
              <a:rPr lang="fr-FR" dirty="0">
                <a:latin typeface="Arial Narrow" charset="0"/>
                <a:ea typeface="Arial Narrow" charset="0"/>
                <a:cs typeface="Arial Narrow" charset="0"/>
              </a:rPr>
              <a:t>2012</a:t>
            </a:r>
          </a:p>
        </p:txBody>
      </p:sp>
      <p:pic>
        <p:nvPicPr>
          <p:cNvPr id="6" name="Image 5"/>
          <p:cNvPicPr>
            <a:picLocks noChangeAspect="1"/>
          </p:cNvPicPr>
          <p:nvPr/>
        </p:nvPicPr>
        <p:blipFill>
          <a:blip r:embed="rId2" cstate="print">
            <a:clrChange>
              <a:clrFrom>
                <a:srgbClr val="FFFFFF"/>
              </a:clrFrom>
              <a:clrTo>
                <a:srgbClr val="FFFFFF">
                  <a:alpha val="0"/>
                </a:srgbClr>
              </a:clrTo>
            </a:clrChange>
          </a:blip>
          <a:stretch>
            <a:fillRect/>
          </a:stretch>
        </p:blipFill>
        <p:spPr>
          <a:xfrm>
            <a:off x="769427" y="239847"/>
            <a:ext cx="10653159" cy="6273800"/>
          </a:xfrm>
          <a:prstGeom prst="rect">
            <a:avLst/>
          </a:prstGeom>
        </p:spPr>
      </p:pic>
      <p:pic>
        <p:nvPicPr>
          <p:cNvPr id="5" name="Picture 7" descr="ésultat de recherche d'images pour &quot;recommandations&quot;">
            <a:hlinkClick r:id="rId3"/>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5322" y="3628"/>
            <a:ext cx="1280159" cy="108437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Image 9" descr="images.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0593902" y="239847"/>
            <a:ext cx="1361877" cy="1361877"/>
          </a:xfrm>
          <a:prstGeom prst="rect">
            <a:avLst/>
          </a:prstGeom>
          <a:solidFill>
            <a:srgbClr val="FF0000"/>
          </a:solidFill>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50057" y="1793543"/>
            <a:ext cx="3549774" cy="21698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ZoneTexte 17"/>
          <p:cNvSpPr txBox="1"/>
          <p:nvPr/>
        </p:nvSpPr>
        <p:spPr>
          <a:xfrm>
            <a:off x="8547405" y="6470105"/>
            <a:ext cx="3195747" cy="384721"/>
          </a:xfrm>
          <a:prstGeom prst="rect">
            <a:avLst/>
          </a:prstGeom>
          <a:noFill/>
        </p:spPr>
        <p:txBody>
          <a:bodyPr wrap="none" rtlCol="0">
            <a:spAutoFit/>
          </a:bodyPr>
          <a:lstStyle/>
          <a:p>
            <a:r>
              <a:rPr lang="fr-FR" dirty="0" smtClean="0"/>
              <a:t>* More </a:t>
            </a:r>
            <a:r>
              <a:rPr lang="fr-FR" dirty="0" err="1" smtClean="0"/>
              <a:t>than</a:t>
            </a:r>
            <a:r>
              <a:rPr lang="fr-FR" dirty="0" smtClean="0"/>
              <a:t> 4 </a:t>
            </a:r>
            <a:r>
              <a:rPr lang="fr-FR" dirty="0" err="1" smtClean="0"/>
              <a:t>hours</a:t>
            </a:r>
            <a:r>
              <a:rPr lang="fr-FR" dirty="0" smtClean="0"/>
              <a:t> </a:t>
            </a:r>
            <a:r>
              <a:rPr lang="fr-FR" dirty="0" smtClean="0">
                <a:sym typeface="Wingdings"/>
              </a:rPr>
              <a:t></a:t>
            </a:r>
            <a:r>
              <a:rPr lang="fr-FR" dirty="0" err="1" smtClean="0">
                <a:sym typeface="Wingdings"/>
              </a:rPr>
              <a:t>discuss</a:t>
            </a:r>
            <a:endParaRPr lang="fr-FR" dirty="0"/>
          </a:p>
        </p:txBody>
      </p:sp>
    </p:spTree>
    <p:extLst>
      <p:ext uri="{BB962C8B-B14F-4D97-AF65-F5344CB8AC3E}">
        <p14:creationId xmlns:p14="http://schemas.microsoft.com/office/powerpoint/2010/main" xmlns="" val="341469549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77900" y="2498725"/>
            <a:ext cx="10515600" cy="1325563"/>
          </a:xfrm>
        </p:spPr>
        <p:txBody>
          <a:bodyPr>
            <a:normAutofit/>
          </a:bodyPr>
          <a:lstStyle/>
          <a:p>
            <a:pPr algn="ctr"/>
            <a:r>
              <a:rPr lang="fr-FR" sz="5400" b="1" dirty="0" err="1" smtClean="0">
                <a:solidFill>
                  <a:srgbClr val="0000FF"/>
                </a:solidFill>
                <a:latin typeface="Gill Sans MT" panose="020B0502020104020203" pitchFamily="34" charset="0"/>
                <a:ea typeface="MS PGothic" pitchFamily="34" charset="-128"/>
                <a:cs typeface="Arial" pitchFamily="34" charset="0"/>
              </a:rPr>
              <a:t>What</a:t>
            </a:r>
            <a:r>
              <a:rPr lang="fr-FR" sz="5400" b="1" dirty="0" smtClean="0">
                <a:solidFill>
                  <a:srgbClr val="0000FF"/>
                </a:solidFill>
                <a:latin typeface="Gill Sans MT" panose="020B0502020104020203" pitchFamily="34" charset="0"/>
                <a:ea typeface="MS PGothic" pitchFamily="34" charset="-128"/>
                <a:cs typeface="Arial" pitchFamily="34" charset="0"/>
              </a:rPr>
              <a:t> do I </a:t>
            </a:r>
            <a:r>
              <a:rPr lang="fr-FR" sz="5400" b="1" dirty="0" err="1" smtClean="0">
                <a:solidFill>
                  <a:srgbClr val="0000FF"/>
                </a:solidFill>
                <a:latin typeface="Gill Sans MT" panose="020B0502020104020203" pitchFamily="34" charset="0"/>
                <a:ea typeface="MS PGothic" pitchFamily="34" charset="-128"/>
                <a:cs typeface="Arial" pitchFamily="34" charset="0"/>
              </a:rPr>
              <a:t>see</a:t>
            </a:r>
            <a:r>
              <a:rPr lang="fr-FR" sz="5400" b="1" dirty="0" smtClean="0">
                <a:solidFill>
                  <a:srgbClr val="0000FF"/>
                </a:solidFill>
                <a:latin typeface="Gill Sans MT" panose="020B0502020104020203" pitchFamily="34" charset="0"/>
                <a:ea typeface="MS PGothic" pitchFamily="34" charset="-128"/>
                <a:cs typeface="Arial" pitchFamily="34" charset="0"/>
              </a:rPr>
              <a:t>?</a:t>
            </a:r>
            <a:endParaRPr lang="en-US" sz="5400" b="1" dirty="0">
              <a:solidFill>
                <a:srgbClr val="0000FF"/>
              </a:solidFill>
              <a:latin typeface="Gill Sans MT" panose="020B0502020104020203" pitchFamily="34" charset="0"/>
              <a:ea typeface="MS PGothic" pitchFamily="34" charset="-128"/>
              <a:cs typeface="Arial" pitchFamily="34" charset="0"/>
            </a:endParaRPr>
          </a:p>
        </p:txBody>
      </p:sp>
      <p:pic>
        <p:nvPicPr>
          <p:cNvPr id="5" name="Picture 2" descr="Fac médecine Sorbonne Universite (cl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5">
            <a:extLst>
              <a:ext uri="{FF2B5EF4-FFF2-40B4-BE49-F238E27FC236}">
                <a16:creationId xmlns="" xmlns:a16="http://schemas.microsoft.com/office/drawing/2014/main" id="{D9595203-E15E-49C7-83AC-A4AA3BE8DC22}"/>
              </a:ext>
            </a:extLst>
          </p:cNvPr>
          <p:cNvPicPr>
            <a:picLocks noChangeAspect="1"/>
          </p:cNvPicPr>
          <p:nvPr/>
        </p:nvPicPr>
        <p:blipFill rotWithShape="1">
          <a:blip r:embed="rId3"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3762537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p:spPr>
      </p:pic>
    </p:spTree>
    <p:extLst>
      <p:ext uri="{BB962C8B-B14F-4D97-AF65-F5344CB8AC3E}">
        <p14:creationId xmlns:p14="http://schemas.microsoft.com/office/powerpoint/2010/main" xmlns="" val="1416579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3" cstate="print">
            <a:extLst>
              <a:ext uri="{28A0092B-C50C-407E-A947-70E740481C1C}">
                <a14:useLocalDpi xmlns:a14="http://schemas.microsoft.com/office/drawing/2010/main" xmlns="" val="0"/>
              </a:ext>
            </a:extLst>
          </a:blip>
          <a:srcRect l="11343"/>
          <a:stretch/>
        </p:blipFill>
        <p:spPr>
          <a:xfrm>
            <a:off x="7779443" y="3827855"/>
            <a:ext cx="3475460" cy="2455036"/>
          </a:xfrm>
          <a:prstGeom prst="rect">
            <a:avLst/>
          </a:prstGeom>
          <a:effectLst>
            <a:outerShdw blurRad="50800" dist="76200" dir="2700000" algn="tl" rotWithShape="0">
              <a:prstClr val="black">
                <a:alpha val="40000"/>
              </a:prstClr>
            </a:outerShdw>
          </a:effec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037" y="1079773"/>
            <a:ext cx="6910102" cy="53338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ZoneTexte 2"/>
          <p:cNvSpPr txBox="1"/>
          <p:nvPr/>
        </p:nvSpPr>
        <p:spPr>
          <a:xfrm>
            <a:off x="0" y="0"/>
            <a:ext cx="11802718" cy="646331"/>
          </a:xfrm>
          <a:prstGeom prst="rect">
            <a:avLst/>
          </a:prstGeom>
          <a:noFill/>
        </p:spPr>
        <p:txBody>
          <a:bodyPr wrap="none" rtlCol="0">
            <a:spAutoFit/>
          </a:bodyPr>
          <a:lstStyle/>
          <a:p>
            <a:r>
              <a:rPr lang="fr-FR" sz="3600" b="1" dirty="0">
                <a:solidFill>
                  <a:srgbClr val="C00000"/>
                </a:solidFill>
                <a:latin typeface="Gill Sans MT" panose="020B0502020104020203" pitchFamily="34" charset="0"/>
                <a:cs typeface="Arial" pitchFamily="34" charset="0"/>
              </a:rPr>
              <a:t>The Pitié-Salpêtrière network </a:t>
            </a:r>
            <a:r>
              <a:rPr lang="fr-FR" sz="3600" b="1" dirty="0" err="1">
                <a:solidFill>
                  <a:srgbClr val="C00000"/>
                </a:solidFill>
                <a:latin typeface="Gill Sans MT" panose="020B0502020104020203" pitchFamily="34" charset="0"/>
                <a:cs typeface="Arial" pitchFamily="34" charset="0"/>
              </a:rPr>
              <a:t>experience</a:t>
            </a:r>
            <a:r>
              <a:rPr lang="fr-FR" sz="3600" b="1" dirty="0">
                <a:solidFill>
                  <a:srgbClr val="C00000"/>
                </a:solidFill>
                <a:latin typeface="Gill Sans MT" panose="020B0502020104020203" pitchFamily="34" charset="0"/>
                <a:cs typeface="Arial" pitchFamily="34" charset="0"/>
              </a:rPr>
              <a:t> (2004-2007)</a:t>
            </a:r>
            <a:endParaRPr lang="en-US" sz="3600" b="1" dirty="0">
              <a:solidFill>
                <a:srgbClr val="C00000"/>
              </a:solidFill>
              <a:latin typeface="Gill Sans MT" panose="020B0502020104020203" pitchFamily="34" charset="0"/>
              <a:cs typeface="Arial" pitchFamily="34" charset="0"/>
            </a:endParaRPr>
          </a:p>
        </p:txBody>
      </p:sp>
      <p:sp>
        <p:nvSpPr>
          <p:cNvPr id="4" name="Rectangle à coins arrondis 3"/>
          <p:cNvSpPr/>
          <p:nvPr/>
        </p:nvSpPr>
        <p:spPr>
          <a:xfrm>
            <a:off x="7648958" y="885466"/>
            <a:ext cx="3736429" cy="2861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Symptom </a:t>
            </a:r>
            <a:r>
              <a:rPr lang="en-US" sz="2000" b="1" dirty="0"/>
              <a:t>onset to FMC</a:t>
            </a:r>
          </a:p>
          <a:p>
            <a:pPr marL="342900" indent="-342900">
              <a:buFont typeface="Symbol" panose="05050102010706020507" pitchFamily="18" charset="2"/>
              <a:buChar char="-"/>
            </a:pPr>
            <a:r>
              <a:rPr lang="en-US" sz="2000" dirty="0"/>
              <a:t>&lt;2h : 51,5% </a:t>
            </a:r>
          </a:p>
          <a:p>
            <a:pPr marL="342900" indent="-342900">
              <a:buFont typeface="Symbol" panose="05050102010706020507" pitchFamily="18" charset="2"/>
              <a:buChar char="-"/>
            </a:pPr>
            <a:r>
              <a:rPr lang="en-US" sz="2000" dirty="0"/>
              <a:t>&lt;3h : 62,2% </a:t>
            </a:r>
          </a:p>
          <a:p>
            <a:pPr marL="342900" indent="-342900">
              <a:buFont typeface="Symbol" panose="05050102010706020507" pitchFamily="18" charset="2"/>
              <a:buChar char="-"/>
            </a:pPr>
            <a:r>
              <a:rPr lang="en-US" sz="2000" dirty="0"/>
              <a:t>&gt;4h : 28,4% </a:t>
            </a:r>
          </a:p>
          <a:p>
            <a:r>
              <a:rPr lang="en-US" sz="2000" dirty="0"/>
              <a:t> </a:t>
            </a:r>
          </a:p>
          <a:p>
            <a:pPr algn="ctr"/>
            <a:r>
              <a:rPr lang="en-US" sz="2000" b="1" dirty="0"/>
              <a:t>EKG- wire</a:t>
            </a:r>
          </a:p>
          <a:p>
            <a:pPr marL="342900" indent="-342900">
              <a:buFont typeface="Symbol" panose="05050102010706020507" pitchFamily="18" charset="2"/>
              <a:buChar char="-"/>
            </a:pPr>
            <a:r>
              <a:rPr lang="en-US" sz="2000" dirty="0"/>
              <a:t>&lt;90 min : 38,5% </a:t>
            </a:r>
          </a:p>
          <a:p>
            <a:pPr marL="342900" indent="-342900">
              <a:buFont typeface="Symbol" panose="05050102010706020507" pitchFamily="18" charset="2"/>
              <a:buChar char="-"/>
            </a:pPr>
            <a:r>
              <a:rPr lang="en-US" sz="2000" dirty="0"/>
              <a:t>&lt;120 min: 61,6% </a:t>
            </a:r>
          </a:p>
        </p:txBody>
      </p:sp>
      <p:sp>
        <p:nvSpPr>
          <p:cNvPr id="5" name="Rectangle 4"/>
          <p:cNvSpPr/>
          <p:nvPr/>
        </p:nvSpPr>
        <p:spPr>
          <a:xfrm>
            <a:off x="0" y="6500102"/>
            <a:ext cx="5786008" cy="384721"/>
          </a:xfrm>
          <a:prstGeom prst="rect">
            <a:avLst/>
          </a:prstGeom>
        </p:spPr>
        <p:txBody>
          <a:bodyPr wrap="none">
            <a:spAutoFit/>
          </a:bodyPr>
          <a:lstStyle/>
          <a:p>
            <a:r>
              <a:rPr lang="en-US" i="1" dirty="0"/>
              <a:t>Archives of Cardiovascular Disease </a:t>
            </a:r>
            <a:r>
              <a:rPr lang="en-US" dirty="0"/>
              <a:t>(2012) </a:t>
            </a:r>
            <a:r>
              <a:rPr lang="en-US" b="1" dirty="0"/>
              <a:t>105</a:t>
            </a:r>
            <a:r>
              <a:rPr lang="en-US" dirty="0"/>
              <a:t>, 639—648</a:t>
            </a:r>
            <a:endParaRPr lang="fr-FR" dirty="0"/>
          </a:p>
        </p:txBody>
      </p:sp>
      <p:sp>
        <p:nvSpPr>
          <p:cNvPr id="6" name="ZoneTexte 5"/>
          <p:cNvSpPr txBox="1"/>
          <p:nvPr/>
        </p:nvSpPr>
        <p:spPr>
          <a:xfrm>
            <a:off x="6459164" y="6438434"/>
            <a:ext cx="5727017" cy="400110"/>
          </a:xfrm>
          <a:prstGeom prst="rect">
            <a:avLst/>
          </a:prstGeom>
          <a:noFill/>
        </p:spPr>
        <p:txBody>
          <a:bodyPr wrap="none" rtlCol="0">
            <a:spAutoFit/>
          </a:bodyPr>
          <a:lstStyle/>
          <a:p>
            <a:r>
              <a:rPr lang="en-US" sz="2000" dirty="0">
                <a:solidFill>
                  <a:srgbClr val="FF0000"/>
                </a:solidFill>
              </a:rPr>
              <a:t>Median </a:t>
            </a:r>
            <a:r>
              <a:rPr lang="en-US" sz="2000" dirty="0" smtClean="0">
                <a:solidFill>
                  <a:srgbClr val="FF0000"/>
                </a:solidFill>
              </a:rPr>
              <a:t>PT was 110 minutes (57 min versus 324 min) </a:t>
            </a:r>
            <a:endParaRPr lang="fr-FR" dirty="0">
              <a:solidFill>
                <a:srgbClr val="FF0000"/>
              </a:solidFill>
            </a:endParaRPr>
          </a:p>
        </p:txBody>
      </p:sp>
    </p:spTree>
    <p:extLst>
      <p:ext uri="{BB962C8B-B14F-4D97-AF65-F5344CB8AC3E}">
        <p14:creationId xmlns:p14="http://schemas.microsoft.com/office/powerpoint/2010/main" xmlns="" val="388284821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Titre 1"/>
          <p:cNvSpPr txBox="1">
            <a:spLocks/>
          </p:cNvSpPr>
          <p:nvPr/>
        </p:nvSpPr>
        <p:spPr>
          <a:xfrm>
            <a:off x="977900" y="2549525"/>
            <a:ext cx="10515600" cy="1325563"/>
          </a:xfrm>
          <a:prstGeom prst="rect">
            <a:avLst/>
          </a:prstGeom>
        </p:spPr>
        <p:txBody>
          <a:bodyPr vert="horz" lIns="121909" tIns="60954" rIns="121909" bIns="60954" rtlCol="0" anchor="ctr">
            <a:normAutofit/>
          </a:bodyPr>
          <a:lstStyle>
            <a:lvl1pPr algn="ctr" defTabSz="609539" rtl="0" eaLnBrk="1" latinLnBrk="0" hangingPunct="1">
              <a:spcBef>
                <a:spcPct val="0"/>
              </a:spcBef>
              <a:buNone/>
              <a:defRPr sz="5900" b="0" i="0" kern="1200">
                <a:solidFill>
                  <a:schemeClr val="tx1"/>
                </a:solidFill>
                <a:latin typeface="Gill Sans MT"/>
                <a:ea typeface="+mj-ea"/>
                <a:cs typeface="Gill Sans MT"/>
              </a:defRPr>
            </a:lvl1pPr>
          </a:lstStyle>
          <a:p>
            <a:r>
              <a:rPr lang="fr-FR" b="1" dirty="0" smtClean="0">
                <a:solidFill>
                  <a:srgbClr val="0000FF"/>
                </a:solidFill>
                <a:latin typeface="Gill Sans MT" panose="020B0502020104020203" pitchFamily="34" charset="0"/>
                <a:ea typeface="MS PGothic" pitchFamily="34" charset="-128"/>
                <a:cs typeface="Arial" pitchFamily="34" charset="0"/>
              </a:rPr>
              <a:t>The « </a:t>
            </a:r>
            <a:r>
              <a:rPr lang="fr-FR" b="1" dirty="0" err="1" smtClean="0">
                <a:solidFill>
                  <a:srgbClr val="0000FF"/>
                </a:solidFill>
                <a:latin typeface="Gill Sans MT" panose="020B0502020104020203" pitchFamily="34" charset="0"/>
                <a:ea typeface="MS PGothic" pitchFamily="34" charset="-128"/>
                <a:cs typeface="Arial" pitchFamily="34" charset="0"/>
              </a:rPr>
              <a:t>lytic</a:t>
            </a:r>
            <a:r>
              <a:rPr lang="fr-FR" b="1" dirty="0" smtClean="0">
                <a:solidFill>
                  <a:srgbClr val="0000FF"/>
                </a:solidFill>
                <a:latin typeface="Gill Sans MT" panose="020B0502020104020203" pitchFamily="34" charset="0"/>
                <a:ea typeface="MS PGothic" pitchFamily="34" charset="-128"/>
                <a:cs typeface="Arial" pitchFamily="34" charset="0"/>
              </a:rPr>
              <a:t> » </a:t>
            </a:r>
            <a:r>
              <a:rPr lang="fr-FR" b="1" dirty="0" err="1" smtClean="0">
                <a:solidFill>
                  <a:srgbClr val="0000FF"/>
                </a:solidFill>
                <a:latin typeface="Gill Sans MT" panose="020B0502020104020203" pitchFamily="34" charset="0"/>
                <a:ea typeface="MS PGothic" pitchFamily="34" charset="-128"/>
                <a:cs typeface="Arial" pitchFamily="34" charset="0"/>
              </a:rPr>
              <a:t>era</a:t>
            </a:r>
            <a:endParaRPr lang="en-US" b="1" dirty="0">
              <a:solidFill>
                <a:srgbClr val="0000FF"/>
              </a:solidFill>
              <a:latin typeface="Gill Sans MT" panose="020B0502020104020203" pitchFamily="34" charset="0"/>
              <a:ea typeface="MS PGothic" pitchFamily="34" charset="-128"/>
              <a:cs typeface="Arial" pitchFamily="34" charset="0"/>
            </a:endParaRPr>
          </a:p>
        </p:txBody>
      </p:sp>
      <p:pic>
        <p:nvPicPr>
          <p:cNvPr id="5" name="Picture 2" descr="Fac médecine Sorbonne Universite (cl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5">
            <a:extLst>
              <a:ext uri="{FF2B5EF4-FFF2-40B4-BE49-F238E27FC236}">
                <a16:creationId xmlns="" xmlns:a16="http://schemas.microsoft.com/office/drawing/2014/main" id="{D9595203-E15E-49C7-83AC-A4AA3BE8DC22}"/>
              </a:ext>
            </a:extLst>
          </p:cNvPr>
          <p:cNvPicPr>
            <a:picLocks noChangeAspect="1"/>
          </p:cNvPicPr>
          <p:nvPr/>
        </p:nvPicPr>
        <p:blipFill rotWithShape="1">
          <a:blip r:embed="rId3"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1362012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06430" y="0"/>
            <a:ext cx="8725658" cy="646331"/>
          </a:xfrm>
          <a:prstGeom prst="rect">
            <a:avLst/>
          </a:prstGeom>
          <a:noFill/>
        </p:spPr>
        <p:txBody>
          <a:bodyPr wrap="none" rtlCol="0">
            <a:spAutoFit/>
          </a:bodyPr>
          <a:lstStyle>
            <a:defPPr>
              <a:defRPr lang="fr-FR"/>
            </a:defPPr>
            <a:lvl1pPr>
              <a:defRPr sz="3600" b="1">
                <a:solidFill>
                  <a:srgbClr val="C00000"/>
                </a:solidFill>
                <a:latin typeface="Gill Sans MT" panose="020B0502020104020203" pitchFamily="34" charset="0"/>
                <a:cs typeface="Arial" pitchFamily="34" charset="0"/>
              </a:defRPr>
            </a:lvl1pPr>
          </a:lstStyle>
          <a:p>
            <a:r>
              <a:rPr lang="fr-FR" dirty="0"/>
              <a:t>Transfer time (SO-</a:t>
            </a:r>
            <a:r>
              <a:rPr lang="fr-FR" dirty="0" err="1"/>
              <a:t>angio</a:t>
            </a:r>
            <a:r>
              <a:rPr lang="fr-FR" dirty="0"/>
              <a:t>)  and </a:t>
            </a:r>
            <a:r>
              <a:rPr lang="fr-FR" dirty="0" err="1"/>
              <a:t>mortality</a:t>
            </a:r>
            <a:endParaRPr lang="en-US"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7166" y="1149350"/>
            <a:ext cx="4565650" cy="42323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6739" y="1149350"/>
            <a:ext cx="4617915" cy="42323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0" y="6493753"/>
            <a:ext cx="5786008" cy="384721"/>
          </a:xfrm>
          <a:prstGeom prst="rect">
            <a:avLst/>
          </a:prstGeom>
        </p:spPr>
        <p:txBody>
          <a:bodyPr wrap="none">
            <a:spAutoFit/>
          </a:bodyPr>
          <a:lstStyle/>
          <a:p>
            <a:r>
              <a:rPr lang="en-US" i="1" dirty="0"/>
              <a:t>Archives of Cardiovascular Disease </a:t>
            </a:r>
            <a:r>
              <a:rPr lang="en-US" dirty="0"/>
              <a:t>(2012) </a:t>
            </a:r>
            <a:r>
              <a:rPr lang="en-US" b="1" dirty="0"/>
              <a:t>105</a:t>
            </a:r>
            <a:r>
              <a:rPr lang="en-US" dirty="0"/>
              <a:t>, 639—648</a:t>
            </a:r>
            <a:endParaRPr lang="fr-FR" dirty="0"/>
          </a:p>
        </p:txBody>
      </p:sp>
      <p:sp>
        <p:nvSpPr>
          <p:cNvPr id="5" name="ZoneTexte 4"/>
          <p:cNvSpPr txBox="1"/>
          <p:nvPr/>
        </p:nvSpPr>
        <p:spPr>
          <a:xfrm>
            <a:off x="2399248" y="5524179"/>
            <a:ext cx="7856510" cy="677108"/>
          </a:xfrm>
          <a:prstGeom prst="rect">
            <a:avLst/>
          </a:prstGeom>
          <a:noFill/>
        </p:spPr>
        <p:txBody>
          <a:bodyPr wrap="none" rtlCol="0">
            <a:spAutoFit/>
          </a:bodyPr>
          <a:lstStyle/>
          <a:p>
            <a:r>
              <a:rPr lang="en-US" dirty="0"/>
              <a:t>After adjustment for confounding variables such as the severity of patients,</a:t>
            </a:r>
          </a:p>
          <a:p>
            <a:r>
              <a:rPr lang="en-US" dirty="0"/>
              <a:t>the relationship between mortality and transfer time was no longer apparent.</a:t>
            </a:r>
            <a:endParaRPr lang="fr-FR" dirty="0"/>
          </a:p>
        </p:txBody>
      </p:sp>
      <p:sp>
        <p:nvSpPr>
          <p:cNvPr id="6" name="ZoneTexte 5"/>
          <p:cNvSpPr txBox="1"/>
          <p:nvPr/>
        </p:nvSpPr>
        <p:spPr>
          <a:xfrm>
            <a:off x="1706430" y="2611930"/>
            <a:ext cx="692818" cy="276999"/>
          </a:xfrm>
          <a:prstGeom prst="rect">
            <a:avLst/>
          </a:prstGeom>
          <a:noFill/>
        </p:spPr>
        <p:txBody>
          <a:bodyPr wrap="none" rtlCol="0">
            <a:spAutoFit/>
          </a:bodyPr>
          <a:lstStyle/>
          <a:p>
            <a:r>
              <a:rPr lang="fr-FR" sz="1200" dirty="0" smtClean="0"/>
              <a:t>&lt;80 min</a:t>
            </a:r>
            <a:endParaRPr lang="fr-FR" sz="1200" dirty="0"/>
          </a:p>
        </p:txBody>
      </p:sp>
      <p:sp>
        <p:nvSpPr>
          <p:cNvPr id="9" name="ZoneTexte 8"/>
          <p:cNvSpPr txBox="1"/>
          <p:nvPr/>
        </p:nvSpPr>
        <p:spPr>
          <a:xfrm>
            <a:off x="2564517" y="3555699"/>
            <a:ext cx="933269" cy="276999"/>
          </a:xfrm>
          <a:prstGeom prst="rect">
            <a:avLst/>
          </a:prstGeom>
          <a:noFill/>
        </p:spPr>
        <p:txBody>
          <a:bodyPr wrap="none" rtlCol="0">
            <a:spAutoFit/>
          </a:bodyPr>
          <a:lstStyle/>
          <a:p>
            <a:r>
              <a:rPr lang="fr-FR" sz="1200" dirty="0" smtClean="0"/>
              <a:t>81-104  min</a:t>
            </a:r>
            <a:endParaRPr lang="fr-FR" sz="1200" dirty="0"/>
          </a:p>
        </p:txBody>
      </p:sp>
      <p:sp>
        <p:nvSpPr>
          <p:cNvPr id="10" name="ZoneTexte 9"/>
          <p:cNvSpPr txBox="1"/>
          <p:nvPr/>
        </p:nvSpPr>
        <p:spPr>
          <a:xfrm>
            <a:off x="3497787" y="2580438"/>
            <a:ext cx="1011815" cy="276999"/>
          </a:xfrm>
          <a:prstGeom prst="rect">
            <a:avLst/>
          </a:prstGeom>
          <a:noFill/>
        </p:spPr>
        <p:txBody>
          <a:bodyPr wrap="none" rtlCol="0">
            <a:spAutoFit/>
          </a:bodyPr>
          <a:lstStyle/>
          <a:p>
            <a:r>
              <a:rPr lang="fr-FR" sz="1200" dirty="0" smtClean="0"/>
              <a:t>105-155  min</a:t>
            </a:r>
            <a:endParaRPr lang="fr-FR" sz="1200" dirty="0"/>
          </a:p>
        </p:txBody>
      </p:sp>
      <p:sp>
        <p:nvSpPr>
          <p:cNvPr id="11" name="ZoneTexte 10"/>
          <p:cNvSpPr txBox="1"/>
          <p:nvPr/>
        </p:nvSpPr>
        <p:spPr>
          <a:xfrm>
            <a:off x="4509602" y="2610068"/>
            <a:ext cx="806631" cy="276999"/>
          </a:xfrm>
          <a:prstGeom prst="rect">
            <a:avLst/>
          </a:prstGeom>
          <a:noFill/>
        </p:spPr>
        <p:txBody>
          <a:bodyPr wrap="none" rtlCol="0">
            <a:spAutoFit/>
          </a:bodyPr>
          <a:lstStyle/>
          <a:p>
            <a:r>
              <a:rPr lang="fr-FR" sz="1200" dirty="0" smtClean="0"/>
              <a:t>≥156  min</a:t>
            </a:r>
            <a:endParaRPr lang="fr-FR" sz="1200" dirty="0"/>
          </a:p>
        </p:txBody>
      </p:sp>
      <p:sp>
        <p:nvSpPr>
          <p:cNvPr id="12" name="ZoneTexte 11"/>
          <p:cNvSpPr txBox="1"/>
          <p:nvPr/>
        </p:nvSpPr>
        <p:spPr>
          <a:xfrm>
            <a:off x="6936668" y="4232433"/>
            <a:ext cx="692818" cy="276999"/>
          </a:xfrm>
          <a:prstGeom prst="rect">
            <a:avLst/>
          </a:prstGeom>
          <a:noFill/>
        </p:spPr>
        <p:txBody>
          <a:bodyPr wrap="none" rtlCol="0">
            <a:spAutoFit/>
          </a:bodyPr>
          <a:lstStyle/>
          <a:p>
            <a:r>
              <a:rPr lang="fr-FR" sz="1200" dirty="0" smtClean="0"/>
              <a:t>&lt;80 min</a:t>
            </a:r>
            <a:endParaRPr lang="fr-FR" sz="1200" dirty="0"/>
          </a:p>
        </p:txBody>
      </p:sp>
      <p:sp>
        <p:nvSpPr>
          <p:cNvPr id="13" name="ZoneTexte 12"/>
          <p:cNvSpPr txBox="1"/>
          <p:nvPr/>
        </p:nvSpPr>
        <p:spPr>
          <a:xfrm>
            <a:off x="7765572" y="3683991"/>
            <a:ext cx="933269" cy="276999"/>
          </a:xfrm>
          <a:prstGeom prst="rect">
            <a:avLst/>
          </a:prstGeom>
          <a:noFill/>
        </p:spPr>
        <p:txBody>
          <a:bodyPr wrap="none" rtlCol="0">
            <a:spAutoFit/>
          </a:bodyPr>
          <a:lstStyle/>
          <a:p>
            <a:r>
              <a:rPr lang="fr-FR" sz="1200" dirty="0" smtClean="0"/>
              <a:t>81-104  min</a:t>
            </a:r>
            <a:endParaRPr lang="fr-FR" sz="1200" dirty="0"/>
          </a:p>
        </p:txBody>
      </p:sp>
      <p:sp>
        <p:nvSpPr>
          <p:cNvPr id="14" name="ZoneTexte 13"/>
          <p:cNvSpPr txBox="1"/>
          <p:nvPr/>
        </p:nvSpPr>
        <p:spPr>
          <a:xfrm>
            <a:off x="8698838" y="3398010"/>
            <a:ext cx="1011815" cy="276999"/>
          </a:xfrm>
          <a:prstGeom prst="rect">
            <a:avLst/>
          </a:prstGeom>
          <a:noFill/>
        </p:spPr>
        <p:txBody>
          <a:bodyPr wrap="none" rtlCol="0">
            <a:spAutoFit/>
          </a:bodyPr>
          <a:lstStyle/>
          <a:p>
            <a:r>
              <a:rPr lang="fr-FR" sz="1200" dirty="0" smtClean="0"/>
              <a:t>105-155  min</a:t>
            </a:r>
            <a:endParaRPr lang="fr-FR" sz="1200" dirty="0"/>
          </a:p>
        </p:txBody>
      </p:sp>
      <p:sp>
        <p:nvSpPr>
          <p:cNvPr id="15" name="ZoneTexte 14"/>
          <p:cNvSpPr txBox="1"/>
          <p:nvPr/>
        </p:nvSpPr>
        <p:spPr>
          <a:xfrm>
            <a:off x="9771678" y="1807934"/>
            <a:ext cx="806631" cy="276999"/>
          </a:xfrm>
          <a:prstGeom prst="rect">
            <a:avLst/>
          </a:prstGeom>
          <a:noFill/>
        </p:spPr>
        <p:txBody>
          <a:bodyPr wrap="none" rtlCol="0">
            <a:spAutoFit/>
          </a:bodyPr>
          <a:lstStyle/>
          <a:p>
            <a:r>
              <a:rPr lang="fr-FR" sz="1200" dirty="0" smtClean="0"/>
              <a:t>≥156  min</a:t>
            </a:r>
            <a:endParaRPr lang="fr-FR" sz="1200" dirty="0"/>
          </a:p>
        </p:txBody>
      </p:sp>
    </p:spTree>
    <p:extLst>
      <p:ext uri="{BB962C8B-B14F-4D97-AF65-F5344CB8AC3E}">
        <p14:creationId xmlns:p14="http://schemas.microsoft.com/office/powerpoint/2010/main" xmlns="" val="129815071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80337"/>
            <a:ext cx="3805465" cy="338554"/>
          </a:xfrm>
          <a:prstGeom prst="rect">
            <a:avLst/>
          </a:prstGeom>
        </p:spPr>
        <p:txBody>
          <a:bodyPr wrap="none">
            <a:spAutoFit/>
          </a:bodyPr>
          <a:lstStyle/>
          <a:p>
            <a:r>
              <a:rPr lang="en-US" sz="1600" dirty="0" err="1"/>
              <a:t>Lattuca</a:t>
            </a:r>
            <a:r>
              <a:rPr lang="en-US" sz="1600" dirty="0"/>
              <a:t>, B. et al. J Am </a:t>
            </a:r>
            <a:r>
              <a:rPr lang="en-US" sz="1600" dirty="0" err="1"/>
              <a:t>Coll</a:t>
            </a:r>
            <a:r>
              <a:rPr lang="en-US" sz="1600" dirty="0"/>
              <a:t> </a:t>
            </a:r>
            <a:r>
              <a:rPr lang="en-US" sz="1600" dirty="0" err="1"/>
              <a:t>Cardiol</a:t>
            </a:r>
            <a:r>
              <a:rPr lang="en-US" sz="1600" dirty="0"/>
              <a:t> </a:t>
            </a:r>
            <a:r>
              <a:rPr lang="en-US" sz="1600" dirty="0" err="1"/>
              <a:t>Intv</a:t>
            </a:r>
            <a:r>
              <a:rPr lang="en-US" sz="1600" dirty="0"/>
              <a:t>. </a:t>
            </a:r>
            <a:r>
              <a:rPr lang="en-US" sz="1600" dirty="0" smtClean="0"/>
              <a:t>2019</a:t>
            </a:r>
            <a:endParaRPr lang="fr-FR" sz="16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7937" y="1011677"/>
            <a:ext cx="4685198" cy="5123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14418" y="2940534"/>
            <a:ext cx="4714720" cy="38783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82559" y="720214"/>
            <a:ext cx="4738448" cy="21081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ZoneTexte 9"/>
          <p:cNvSpPr txBox="1"/>
          <p:nvPr/>
        </p:nvSpPr>
        <p:spPr>
          <a:xfrm>
            <a:off x="370048" y="70534"/>
            <a:ext cx="11821954" cy="646331"/>
          </a:xfrm>
          <a:prstGeom prst="rect">
            <a:avLst/>
          </a:prstGeom>
          <a:noFill/>
        </p:spPr>
        <p:txBody>
          <a:bodyPr wrap="none" rtlCol="0">
            <a:spAutoFit/>
          </a:bodyPr>
          <a:lstStyle>
            <a:defPPr>
              <a:defRPr lang="fr-FR"/>
            </a:defPPr>
            <a:lvl1pPr>
              <a:defRPr sz="3600" b="1">
                <a:solidFill>
                  <a:srgbClr val="C00000"/>
                </a:solidFill>
                <a:latin typeface="Gill Sans MT" panose="020B0502020104020203" pitchFamily="34" charset="0"/>
                <a:cs typeface="Arial" pitchFamily="34" charset="0"/>
              </a:defRPr>
            </a:lvl1pPr>
          </a:lstStyle>
          <a:p>
            <a:r>
              <a:rPr lang="fr-FR" dirty="0"/>
              <a:t>The Pitié-Salpêtrière network </a:t>
            </a:r>
            <a:r>
              <a:rPr lang="fr-FR" dirty="0" err="1"/>
              <a:t>experience</a:t>
            </a:r>
            <a:r>
              <a:rPr lang="fr-FR" dirty="0"/>
              <a:t> (2007-2014)</a:t>
            </a:r>
            <a:endParaRPr lang="en-US" dirty="0"/>
          </a:p>
        </p:txBody>
      </p:sp>
      <p:sp>
        <p:nvSpPr>
          <p:cNvPr id="7" name="ZoneTexte 6"/>
          <p:cNvSpPr txBox="1"/>
          <p:nvPr/>
        </p:nvSpPr>
        <p:spPr>
          <a:xfrm rot="1581937">
            <a:off x="9314927" y="1662155"/>
            <a:ext cx="2929124" cy="384721"/>
          </a:xfrm>
          <a:prstGeom prst="rect">
            <a:avLst/>
          </a:prstGeom>
          <a:noFill/>
        </p:spPr>
        <p:txBody>
          <a:bodyPr wrap="square" rtlCol="0">
            <a:spAutoFit/>
          </a:bodyPr>
          <a:lstStyle/>
          <a:p>
            <a:r>
              <a:rPr lang="fr-FR" b="1" dirty="0" err="1" smtClean="0">
                <a:solidFill>
                  <a:srgbClr val="C00000"/>
                </a:solidFill>
                <a:latin typeface="Gill Sans MT" panose="020B0502020104020203" pitchFamily="34" charset="0"/>
              </a:rPr>
              <a:t>Early</a:t>
            </a:r>
            <a:r>
              <a:rPr lang="fr-FR" b="1" dirty="0" smtClean="0">
                <a:solidFill>
                  <a:srgbClr val="C00000"/>
                </a:solidFill>
                <a:latin typeface="Gill Sans MT" panose="020B0502020104020203" pitchFamily="34" charset="0"/>
              </a:rPr>
              <a:t> </a:t>
            </a:r>
            <a:r>
              <a:rPr lang="fr-FR" b="1" dirty="0" err="1" smtClean="0">
                <a:solidFill>
                  <a:srgbClr val="C00000"/>
                </a:solidFill>
                <a:latin typeface="Gill Sans MT" panose="020B0502020104020203" pitchFamily="34" charset="0"/>
              </a:rPr>
              <a:t>Presenters</a:t>
            </a:r>
            <a:r>
              <a:rPr lang="fr-FR" b="1" dirty="0" smtClean="0">
                <a:solidFill>
                  <a:srgbClr val="C00000"/>
                </a:solidFill>
                <a:latin typeface="Gill Sans MT" panose="020B0502020104020203" pitchFamily="34" charset="0"/>
              </a:rPr>
              <a:t>: 22% </a:t>
            </a:r>
            <a:endParaRPr lang="fr-FR"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xmlns="" val="27018980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7483" y="0"/>
            <a:ext cx="10515600" cy="1325563"/>
          </a:xfrm>
        </p:spPr>
        <p:txBody>
          <a:bodyPr>
            <a:normAutofit/>
          </a:bodyPr>
          <a:lstStyle/>
          <a:p>
            <a:pPr algn="ctr"/>
            <a:r>
              <a:rPr lang="fr-FR" b="1" dirty="0" smtClean="0">
                <a:solidFill>
                  <a:srgbClr val="C00000"/>
                </a:solidFill>
                <a:latin typeface="Gill Sans MT" panose="020B0502020104020203" pitchFamily="34" charset="0"/>
                <a:ea typeface="+mn-ea"/>
                <a:cs typeface="Arial" pitchFamily="34" charset="0"/>
              </a:rPr>
              <a:t>Conclusions</a:t>
            </a:r>
            <a:endParaRPr lang="fr-FR" b="1" dirty="0">
              <a:solidFill>
                <a:srgbClr val="C00000"/>
              </a:solidFill>
              <a:latin typeface="Gill Sans MT" panose="020B0502020104020203" pitchFamily="34" charset="0"/>
              <a:ea typeface="+mn-ea"/>
              <a:cs typeface="Arial" pitchFamily="34" charset="0"/>
            </a:endParaRPr>
          </a:p>
        </p:txBody>
      </p:sp>
      <p:sp>
        <p:nvSpPr>
          <p:cNvPr id="3" name="Espace réservé du contenu 2"/>
          <p:cNvSpPr>
            <a:spLocks noGrp="1"/>
          </p:cNvSpPr>
          <p:nvPr>
            <p:ph idx="1"/>
          </p:nvPr>
        </p:nvSpPr>
        <p:spPr>
          <a:xfrm>
            <a:off x="1437289" y="1573376"/>
            <a:ext cx="10515600" cy="4351339"/>
          </a:xfrm>
        </p:spPr>
        <p:txBody>
          <a:bodyPr/>
          <a:lstStyle/>
          <a:p>
            <a:pPr>
              <a:lnSpc>
                <a:spcPct val="150000"/>
              </a:lnSpc>
              <a:buFont typeface="Symbol" panose="05050102010706020507" pitchFamily="18" charset="2"/>
              <a:buChar char="-"/>
            </a:pPr>
            <a:r>
              <a:rPr lang="fr-FR" dirty="0" err="1" smtClean="0"/>
              <a:t>Better</a:t>
            </a:r>
            <a:r>
              <a:rPr lang="fr-FR" dirty="0" smtClean="0"/>
              <a:t> </a:t>
            </a:r>
            <a:r>
              <a:rPr lang="fr-FR" dirty="0" err="1" smtClean="0"/>
              <a:t>myocardial</a:t>
            </a:r>
            <a:r>
              <a:rPr lang="fr-FR" dirty="0" smtClean="0"/>
              <a:t> perfusion</a:t>
            </a:r>
          </a:p>
          <a:p>
            <a:pPr>
              <a:lnSpc>
                <a:spcPct val="150000"/>
              </a:lnSpc>
              <a:buFont typeface="Symbol" panose="05050102010706020507" pitchFamily="18" charset="2"/>
              <a:buChar char="-"/>
            </a:pPr>
            <a:r>
              <a:rPr lang="fr-FR" dirty="0" smtClean="0"/>
              <a:t>Time </a:t>
            </a:r>
            <a:r>
              <a:rPr lang="fr-FR" dirty="0" err="1" smtClean="0"/>
              <a:t>delay</a:t>
            </a:r>
            <a:r>
              <a:rPr lang="fr-FR" dirty="0" smtClean="0"/>
              <a:t> for oral </a:t>
            </a:r>
            <a:r>
              <a:rPr lang="fr-FR" dirty="0" err="1" smtClean="0"/>
              <a:t>drugs</a:t>
            </a:r>
            <a:r>
              <a:rPr lang="fr-FR" dirty="0" smtClean="0"/>
              <a:t> to </a:t>
            </a:r>
            <a:r>
              <a:rPr lang="fr-FR" dirty="0" err="1" smtClean="0"/>
              <a:t>be</a:t>
            </a:r>
            <a:r>
              <a:rPr lang="fr-FR" dirty="0" smtClean="0"/>
              <a:t> active</a:t>
            </a:r>
          </a:p>
          <a:p>
            <a:pPr>
              <a:lnSpc>
                <a:spcPct val="150000"/>
              </a:lnSpc>
              <a:buFont typeface="Symbol" panose="05050102010706020507" pitchFamily="18" charset="2"/>
              <a:buChar char="-"/>
            </a:pPr>
            <a:r>
              <a:rPr lang="fr-FR" dirty="0" smtClean="0"/>
              <a:t>Pharmaco-invasive </a:t>
            </a:r>
            <a:r>
              <a:rPr lang="fr-FR" dirty="0" err="1" smtClean="0"/>
              <a:t>is</a:t>
            </a:r>
            <a:r>
              <a:rPr lang="fr-FR" dirty="0" smtClean="0"/>
              <a:t> </a:t>
            </a:r>
            <a:r>
              <a:rPr lang="fr-FR" dirty="0" err="1" smtClean="0"/>
              <a:t>done</a:t>
            </a:r>
            <a:r>
              <a:rPr lang="fr-FR" dirty="0" smtClean="0"/>
              <a:t> in </a:t>
            </a:r>
            <a:r>
              <a:rPr lang="fr-FR" dirty="0" err="1" smtClean="0"/>
              <a:t>less</a:t>
            </a:r>
            <a:r>
              <a:rPr lang="fr-FR" dirty="0" smtClean="0"/>
              <a:t> </a:t>
            </a:r>
            <a:r>
              <a:rPr lang="fr-FR" dirty="0" err="1" smtClean="0"/>
              <a:t>than</a:t>
            </a:r>
            <a:r>
              <a:rPr lang="fr-FR" dirty="0" smtClean="0"/>
              <a:t> 10% </a:t>
            </a:r>
          </a:p>
          <a:p>
            <a:pPr>
              <a:lnSpc>
                <a:spcPct val="150000"/>
              </a:lnSpc>
              <a:buFont typeface="Symbol" panose="05050102010706020507" pitchFamily="18" charset="2"/>
              <a:buChar char="-"/>
            </a:pPr>
            <a:r>
              <a:rPr lang="fr-FR" dirty="0" smtClean="0"/>
              <a:t> </a:t>
            </a:r>
            <a:r>
              <a:rPr lang="fr-FR" dirty="0" err="1" smtClean="0"/>
              <a:t>Immediate</a:t>
            </a:r>
            <a:r>
              <a:rPr lang="fr-FR" dirty="0" smtClean="0"/>
              <a:t> </a:t>
            </a:r>
            <a:r>
              <a:rPr lang="fr-FR" dirty="0" err="1" smtClean="0"/>
              <a:t>appraisal</a:t>
            </a:r>
            <a:r>
              <a:rPr lang="fr-FR" dirty="0" smtClean="0"/>
              <a:t> of the </a:t>
            </a:r>
            <a:r>
              <a:rPr lang="fr-FR" dirty="0" err="1" smtClean="0"/>
              <a:t>coronary</a:t>
            </a:r>
            <a:r>
              <a:rPr lang="fr-FR" dirty="0" smtClean="0"/>
              <a:t> </a:t>
            </a:r>
            <a:r>
              <a:rPr lang="fr-FR" dirty="0" err="1" smtClean="0"/>
              <a:t>anatomy</a:t>
            </a:r>
            <a:endParaRPr lang="fr-FR" dirty="0" smtClean="0"/>
          </a:p>
          <a:p>
            <a:pPr>
              <a:lnSpc>
                <a:spcPct val="150000"/>
              </a:lnSpc>
              <a:buFont typeface="Symbol" panose="05050102010706020507" pitchFamily="18" charset="2"/>
              <a:buChar char="-"/>
            </a:pPr>
            <a:r>
              <a:rPr lang="fr-FR" dirty="0" smtClean="0"/>
              <a:t>The best option for </a:t>
            </a:r>
            <a:r>
              <a:rPr lang="fr-FR" dirty="0" err="1" smtClean="0"/>
              <a:t>shock</a:t>
            </a:r>
            <a:r>
              <a:rPr lang="fr-FR" dirty="0" smtClean="0"/>
              <a:t> </a:t>
            </a:r>
          </a:p>
          <a:p>
            <a:pPr>
              <a:lnSpc>
                <a:spcPct val="150000"/>
              </a:lnSpc>
              <a:buFont typeface="Symbol" panose="05050102010706020507" pitchFamily="18" charset="2"/>
              <a:buChar char="-"/>
            </a:pPr>
            <a:endParaRPr lang="fr-FR" dirty="0"/>
          </a:p>
          <a:p>
            <a:pPr marL="0" indent="0">
              <a:lnSpc>
                <a:spcPct val="150000"/>
              </a:lnSpc>
              <a:buNone/>
            </a:pPr>
            <a:endParaRPr lang="fr-FR" dirty="0"/>
          </a:p>
        </p:txBody>
      </p:sp>
    </p:spTree>
    <p:extLst>
      <p:ext uri="{BB962C8B-B14F-4D97-AF65-F5344CB8AC3E}">
        <p14:creationId xmlns:p14="http://schemas.microsoft.com/office/powerpoint/2010/main" xmlns="" val="166992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rot="16200000">
            <a:off x="-1450032" y="2233466"/>
            <a:ext cx="10382944" cy="1636777"/>
          </a:xfrm>
        </p:spPr>
        <p:txBody>
          <a:bodyPr>
            <a:normAutofit/>
          </a:bodyPr>
          <a:lstStyle/>
          <a:p>
            <a:pPr marL="0" indent="0" algn="ctr">
              <a:buNone/>
            </a:pPr>
            <a:r>
              <a:rPr lang="fr-FR" sz="5300" b="1" dirty="0" err="1"/>
              <a:t>Thank</a:t>
            </a:r>
            <a:r>
              <a:rPr lang="fr-FR" sz="5300" b="1" dirty="0"/>
              <a:t> </a:t>
            </a:r>
            <a:r>
              <a:rPr lang="fr-FR" sz="5300" b="1" dirty="0" err="1"/>
              <a:t>you</a:t>
            </a:r>
            <a:endParaRPr lang="fr-FR" sz="5300" b="1" dirty="0"/>
          </a:p>
        </p:txBody>
      </p:sp>
      <p:pic>
        <p:nvPicPr>
          <p:cNvPr id="3" name="Picture 9" descr="Afficher l'image d'origi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79777" y="1124744"/>
            <a:ext cx="4252383" cy="4252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01166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ac médecine Sorbonne Universite (clr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924" y="8736"/>
            <a:ext cx="1088616" cy="435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 4">
            <a:extLst>
              <a:ext uri="{FF2B5EF4-FFF2-40B4-BE49-F238E27FC236}">
                <a16:creationId xmlns:a16="http://schemas.microsoft.com/office/drawing/2014/main" xmlns="" id="{36F8C1F7-93C7-4D36-9340-4CFF36909A38}"/>
              </a:ext>
            </a:extLst>
          </p:cNvPr>
          <p:cNvPicPr>
            <a:picLocks noChangeAspect="1"/>
          </p:cNvPicPr>
          <p:nvPr/>
        </p:nvPicPr>
        <p:blipFill>
          <a:blip r:embed="rId5" cstate="print"/>
          <a:stretch>
            <a:fillRect/>
          </a:stretch>
        </p:blipFill>
        <p:spPr>
          <a:xfrm>
            <a:off x="11573625" y="6250253"/>
            <a:ext cx="606391" cy="595563"/>
          </a:xfrm>
          <a:prstGeom prst="rect">
            <a:avLst/>
          </a:prstGeom>
        </p:spPr>
      </p:pic>
      <p:graphicFrame>
        <p:nvGraphicFramePr>
          <p:cNvPr id="6" name="Objet 5"/>
          <p:cNvGraphicFramePr>
            <a:graphicFrameLocks noChangeAspect="1"/>
          </p:cNvGraphicFramePr>
          <p:nvPr>
            <p:extLst>
              <p:ext uri="{D42A27DB-BD31-4B8C-83A1-F6EECF244321}">
                <p14:modId xmlns:p14="http://schemas.microsoft.com/office/powerpoint/2010/main" xmlns="" val="1620369203"/>
              </p:ext>
            </p:extLst>
          </p:nvPr>
        </p:nvGraphicFramePr>
        <p:xfrm>
          <a:off x="6706233" y="3504475"/>
          <a:ext cx="4332523" cy="2745778"/>
        </p:xfrm>
        <a:graphic>
          <a:graphicData uri="http://schemas.openxmlformats.org/presentationml/2006/ole">
            <p:oleObj spid="_x0000_s6165" name="Image" r:id="rId6" imgW="4685714" imgH="2971429" progId="">
              <p:embed/>
            </p:oleObj>
          </a:graphicData>
        </a:graphic>
      </p:graphicFrame>
      <p:sp>
        <p:nvSpPr>
          <p:cNvPr id="8" name="Rectangle 7"/>
          <p:cNvSpPr/>
          <p:nvPr/>
        </p:nvSpPr>
        <p:spPr>
          <a:xfrm>
            <a:off x="3479656" y="6501343"/>
            <a:ext cx="7833747" cy="369316"/>
          </a:xfrm>
          <a:prstGeom prst="rect">
            <a:avLst/>
          </a:prstGeom>
        </p:spPr>
        <p:txBody>
          <a:bodyPr wrap="square" lIns="121890" tIns="60945" rIns="121890" bIns="60945">
            <a:spAutoFit/>
          </a:bodyPr>
          <a:lstStyle/>
          <a:p>
            <a:pPr defTabSz="609523"/>
            <a:r>
              <a:rPr lang="en-US" sz="1600" dirty="0">
                <a:solidFill>
                  <a:prstClr val="black"/>
                </a:solidFill>
              </a:rPr>
              <a:t>COI: Dr Collet has nothing to declare with respect to this presentation (action-coeur.org). </a:t>
            </a:r>
            <a:endParaRPr lang="en-GB" sz="1600" dirty="0">
              <a:solidFill>
                <a:prstClr val="black"/>
              </a:solidFill>
            </a:endParaRPr>
          </a:p>
        </p:txBody>
      </p:sp>
      <p:sp>
        <p:nvSpPr>
          <p:cNvPr id="10" name="Rectangle 5"/>
          <p:cNvSpPr>
            <a:spLocks noChangeArrowheads="1"/>
          </p:cNvSpPr>
          <p:nvPr/>
        </p:nvSpPr>
        <p:spPr bwMode="auto">
          <a:xfrm>
            <a:off x="403577" y="3667133"/>
            <a:ext cx="4823568" cy="1990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848" tIns="60924" rIns="121848" bIns="60924" anchor="ctr">
            <a:spAutoFit/>
          </a:bodyPr>
          <a:lstStyle>
            <a:lvl1pPr indent="449263"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indent="0" defTabSz="609215">
              <a:spcBef>
                <a:spcPct val="0"/>
              </a:spcBef>
              <a:buNone/>
            </a:pPr>
            <a:r>
              <a:rPr lang="fr-FR" altLang="fr-FR" sz="2800" b="1" dirty="0">
                <a:solidFill>
                  <a:srgbClr val="0000FF"/>
                </a:solidFill>
                <a:latin typeface="Gill Sans MT" panose="020B0502020104020203" pitchFamily="34" charset="0"/>
                <a:cs typeface="Arial" pitchFamily="34" charset="0"/>
              </a:rPr>
              <a:t>Jean-Philippe COLLET</a:t>
            </a:r>
          </a:p>
          <a:p>
            <a:pPr indent="0" defTabSz="609215">
              <a:spcBef>
                <a:spcPct val="0"/>
              </a:spcBef>
              <a:buNone/>
            </a:pPr>
            <a:endParaRPr lang="fr-FR" altLang="fr-FR" sz="2000" b="1" i="1" baseline="30000" dirty="0">
              <a:solidFill>
                <a:prstClr val="black"/>
              </a:solidFill>
              <a:latin typeface="Gill Sans MT" panose="020B0502020104020203" pitchFamily="34" charset="0"/>
              <a:cs typeface="Arial" pitchFamily="34" charset="0"/>
            </a:endParaRPr>
          </a:p>
          <a:p>
            <a:pPr indent="0" defTabSz="609215" eaLnBrk="1" hangingPunct="1">
              <a:spcBef>
                <a:spcPct val="0"/>
              </a:spcBef>
              <a:buNone/>
            </a:pPr>
            <a:r>
              <a:rPr lang="fr-FR" altLang="fr-FR" sz="2000" b="1" i="1" dirty="0">
                <a:solidFill>
                  <a:prstClr val="black"/>
                </a:solidFill>
                <a:latin typeface="Gill Sans MT" panose="020B0502020104020203" pitchFamily="34" charset="0"/>
                <a:cs typeface="Arial" pitchFamily="34" charset="0"/>
              </a:rPr>
              <a:t>Sorbonne Université</a:t>
            </a:r>
          </a:p>
          <a:p>
            <a:pPr indent="0" defTabSz="609215" eaLnBrk="1" hangingPunct="1">
              <a:spcBef>
                <a:spcPct val="0"/>
              </a:spcBef>
              <a:buNone/>
            </a:pPr>
            <a:r>
              <a:rPr lang="fr-FR" altLang="fr-FR" sz="2000" b="1" i="1" dirty="0">
                <a:solidFill>
                  <a:prstClr val="black"/>
                </a:solidFill>
                <a:latin typeface="Gill Sans MT" panose="020B0502020104020203" pitchFamily="34" charset="0"/>
                <a:cs typeface="Arial" pitchFamily="34" charset="0"/>
              </a:rPr>
              <a:t>Action </a:t>
            </a:r>
            <a:r>
              <a:rPr lang="fr-FR" altLang="fr-FR" sz="2000" b="1" i="1" dirty="0" err="1">
                <a:solidFill>
                  <a:prstClr val="black"/>
                </a:solidFill>
                <a:latin typeface="Gill Sans MT" panose="020B0502020104020203" pitchFamily="34" charset="0"/>
                <a:cs typeface="Arial" pitchFamily="34" charset="0"/>
              </a:rPr>
              <a:t>Study</a:t>
            </a:r>
            <a:r>
              <a:rPr lang="fr-FR" altLang="fr-FR" sz="2000" b="1" i="1" dirty="0">
                <a:solidFill>
                  <a:prstClr val="black"/>
                </a:solidFill>
                <a:latin typeface="Gill Sans MT" panose="020B0502020104020203" pitchFamily="34" charset="0"/>
                <a:cs typeface="Arial" pitchFamily="34" charset="0"/>
              </a:rPr>
              <a:t> Group (action-cœur.org)</a:t>
            </a:r>
          </a:p>
          <a:p>
            <a:pPr indent="0" defTabSz="609215" eaLnBrk="1" hangingPunct="1">
              <a:spcBef>
                <a:spcPct val="0"/>
              </a:spcBef>
              <a:buNone/>
            </a:pPr>
            <a:r>
              <a:rPr lang="fr-FR" altLang="fr-FR" sz="2000" b="1" i="1" dirty="0">
                <a:solidFill>
                  <a:prstClr val="black"/>
                </a:solidFill>
                <a:latin typeface="Gill Sans MT" panose="020B0502020104020203" pitchFamily="34" charset="0"/>
                <a:cs typeface="Arial" pitchFamily="34" charset="0"/>
              </a:rPr>
              <a:t>Institut de Cardiologie (APHP)</a:t>
            </a:r>
          </a:p>
          <a:p>
            <a:pPr indent="0" defTabSz="609215" eaLnBrk="1" hangingPunct="1">
              <a:spcBef>
                <a:spcPct val="0"/>
              </a:spcBef>
              <a:buNone/>
            </a:pPr>
            <a:r>
              <a:rPr lang="fr-FR" altLang="fr-FR" sz="2000" b="1" i="1" dirty="0">
                <a:solidFill>
                  <a:prstClr val="black"/>
                </a:solidFill>
                <a:latin typeface="Gill Sans MT" panose="020B0502020104020203" pitchFamily="34" charset="0"/>
                <a:cs typeface="Arial" pitchFamily="34" charset="0"/>
              </a:rPr>
              <a:t>Pitié-Salpêtrière</a:t>
            </a:r>
            <a:r>
              <a:rPr lang="fr-FR" altLang="fr-FR" sz="2000" b="1" i="1" dirty="0">
                <a:solidFill>
                  <a:srgbClr val="FF0000"/>
                </a:solidFill>
                <a:latin typeface="Gill Sans MT" panose="020B0502020104020203" pitchFamily="34" charset="0"/>
                <a:cs typeface="Arial" pitchFamily="34" charset="0"/>
              </a:rPr>
              <a:t>-</a:t>
            </a:r>
            <a:r>
              <a:rPr lang="fr-FR" altLang="fr-FR" sz="2000" b="1" i="1" dirty="0">
                <a:solidFill>
                  <a:prstClr val="black"/>
                </a:solidFill>
                <a:latin typeface="Gill Sans MT" panose="020B0502020104020203" pitchFamily="34" charset="0"/>
                <a:cs typeface="Arial" pitchFamily="34" charset="0"/>
              </a:rPr>
              <a:t>Paris, France </a:t>
            </a:r>
            <a:endParaRPr lang="fr-FR" altLang="fr-FR" sz="2000" dirty="0">
              <a:solidFill>
                <a:prstClr val="black"/>
              </a:solidFill>
              <a:latin typeface="Gill Sans MT" panose="020B0502020104020203" pitchFamily="34" charset="0"/>
              <a:cs typeface="Arial" pitchFamily="34" charset="0"/>
            </a:endParaRPr>
          </a:p>
        </p:txBody>
      </p:sp>
      <p:sp>
        <p:nvSpPr>
          <p:cNvPr id="11" name="ZoneTexte 1"/>
          <p:cNvSpPr txBox="1">
            <a:spLocks noChangeArrowheads="1"/>
          </p:cNvSpPr>
          <p:nvPr/>
        </p:nvSpPr>
        <p:spPr bwMode="auto">
          <a:xfrm>
            <a:off x="1460495" y="28441"/>
            <a:ext cx="10010044" cy="1477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848" tIns="60924" rIns="121848" bIns="60924">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ts val="0"/>
              </a:spcBef>
              <a:buNone/>
            </a:pPr>
            <a:r>
              <a:rPr lang="fr-FR" sz="4400" b="1" dirty="0">
                <a:solidFill>
                  <a:srgbClr val="0000FF"/>
                </a:solidFill>
                <a:latin typeface="Gill Sans MT" panose="020B0502020104020203" pitchFamily="34" charset="0"/>
                <a:cs typeface="Arial" pitchFamily="34" charset="0"/>
              </a:rPr>
              <a:t>There </a:t>
            </a:r>
            <a:r>
              <a:rPr lang="fr-FR" sz="4400" b="1" dirty="0" err="1">
                <a:solidFill>
                  <a:srgbClr val="0000FF"/>
                </a:solidFill>
                <a:latin typeface="Gill Sans MT" panose="020B0502020104020203" pitchFamily="34" charset="0"/>
                <a:cs typeface="Arial" pitchFamily="34" charset="0"/>
              </a:rPr>
              <a:t>is</a:t>
            </a:r>
            <a:r>
              <a:rPr lang="fr-FR" sz="4400" b="1" dirty="0">
                <a:solidFill>
                  <a:srgbClr val="0000FF"/>
                </a:solidFill>
                <a:latin typeface="Gill Sans MT" panose="020B0502020104020203" pitchFamily="34" charset="0"/>
                <a:cs typeface="Arial" pitchFamily="34" charset="0"/>
              </a:rPr>
              <a:t> </a:t>
            </a:r>
            <a:r>
              <a:rPr lang="fr-FR" sz="4400" b="1" dirty="0" err="1">
                <a:solidFill>
                  <a:srgbClr val="0000FF"/>
                </a:solidFill>
                <a:latin typeface="Gill Sans MT" panose="020B0502020104020203" pitchFamily="34" charset="0"/>
                <a:cs typeface="Arial" pitchFamily="34" charset="0"/>
              </a:rPr>
              <a:t>still</a:t>
            </a:r>
            <a:r>
              <a:rPr lang="fr-FR" sz="4400" b="1" dirty="0">
                <a:solidFill>
                  <a:srgbClr val="0000FF"/>
                </a:solidFill>
                <a:latin typeface="Gill Sans MT" panose="020B0502020104020203" pitchFamily="34" charset="0"/>
                <a:cs typeface="Arial" pitchFamily="34" charset="0"/>
              </a:rPr>
              <a:t> a place for </a:t>
            </a:r>
            <a:r>
              <a:rPr lang="fr-FR" sz="4400" b="1" dirty="0" err="1">
                <a:solidFill>
                  <a:srgbClr val="0000FF"/>
                </a:solidFill>
                <a:latin typeface="Gill Sans MT" panose="020B0502020104020203" pitchFamily="34" charset="0"/>
                <a:cs typeface="Arial" pitchFamily="34" charset="0"/>
              </a:rPr>
              <a:t>thrombolysis</a:t>
            </a:r>
            <a:r>
              <a:rPr lang="fr-FR" sz="4400" b="1" dirty="0">
                <a:solidFill>
                  <a:srgbClr val="0000FF"/>
                </a:solidFill>
                <a:latin typeface="Gill Sans MT" panose="020B0502020104020203" pitchFamily="34" charset="0"/>
                <a:cs typeface="Arial" pitchFamily="34" charset="0"/>
              </a:rPr>
              <a:t> in </a:t>
            </a:r>
            <a:r>
              <a:rPr lang="fr-FR" sz="4400" b="1" dirty="0" err="1">
                <a:solidFill>
                  <a:srgbClr val="0000FF"/>
                </a:solidFill>
                <a:latin typeface="Gill Sans MT" panose="020B0502020104020203" pitchFamily="34" charset="0"/>
                <a:cs typeface="Arial" pitchFamily="34" charset="0"/>
              </a:rPr>
              <a:t>myocardial</a:t>
            </a:r>
            <a:r>
              <a:rPr lang="fr-FR" sz="4400" b="1" dirty="0">
                <a:solidFill>
                  <a:srgbClr val="0000FF"/>
                </a:solidFill>
                <a:latin typeface="Gill Sans MT" panose="020B0502020104020203" pitchFamily="34" charset="0"/>
                <a:cs typeface="Arial" pitchFamily="34" charset="0"/>
              </a:rPr>
              <a:t> </a:t>
            </a:r>
            <a:r>
              <a:rPr lang="fr-FR" sz="4400" b="1" dirty="0" err="1">
                <a:solidFill>
                  <a:srgbClr val="0000FF"/>
                </a:solidFill>
                <a:latin typeface="Gill Sans MT" panose="020B0502020104020203" pitchFamily="34" charset="0"/>
                <a:cs typeface="Arial" pitchFamily="34" charset="0"/>
              </a:rPr>
              <a:t>infarction</a:t>
            </a:r>
            <a:r>
              <a:rPr lang="fr-FR" sz="4400" b="1" dirty="0">
                <a:solidFill>
                  <a:srgbClr val="0000FF"/>
                </a:solidFill>
                <a:latin typeface="Gill Sans MT" panose="020B0502020104020203" pitchFamily="34" charset="0"/>
                <a:cs typeface="Arial" pitchFamily="34" charset="0"/>
              </a:rPr>
              <a:t> - CON</a:t>
            </a:r>
            <a:r>
              <a:rPr lang="fr-FR" sz="4000" b="1" dirty="0">
                <a:solidFill>
                  <a:srgbClr val="4472C4"/>
                </a:solidFill>
                <a:latin typeface="Gill Sans MT" panose="020B0502020104020203" pitchFamily="34" charset="0"/>
              </a:rPr>
              <a:t>.</a:t>
            </a:r>
            <a:endParaRPr lang="fr-FR" altLang="fr-FR" sz="4000" b="1" dirty="0">
              <a:solidFill>
                <a:srgbClr val="4472C4"/>
              </a:solidFill>
              <a:latin typeface="Gill Sans MT" panose="020B0502020104020203" pitchFamily="34" charset="0"/>
            </a:endParaRPr>
          </a:p>
        </p:txBody>
      </p:sp>
      <p:pic>
        <p:nvPicPr>
          <p:cNvPr id="9" name="Picture 3" descr="Image 9.png"/>
          <p:cNvPicPr>
            <a:picLocks noChangeAspect="1"/>
          </p:cNvPicPr>
          <p:nvPr/>
        </p:nvPicPr>
        <p:blipFill>
          <a:blip r:embed="rId7" cstate="print">
            <a:extLst>
              <a:ext uri="{28A0092B-C50C-407E-A947-70E740481C1C}">
                <a14:useLocalDpi xmlns:a14="http://schemas.microsoft.com/office/drawing/2010/main" xmlns="" val="0"/>
              </a:ext>
            </a:extLst>
          </a:blip>
          <a:srcRect r="826"/>
          <a:stretch>
            <a:fillRect/>
          </a:stretch>
        </p:blipFill>
        <p:spPr bwMode="auto">
          <a:xfrm>
            <a:off x="174584" y="1616070"/>
            <a:ext cx="11817686" cy="1694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566961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2238" y="0"/>
            <a:ext cx="10515600" cy="1325563"/>
          </a:xfrm>
        </p:spPr>
        <p:txBody>
          <a:bodyPr>
            <a:normAutofit/>
          </a:bodyPr>
          <a:lstStyle/>
          <a:p>
            <a:pPr algn="ctr"/>
            <a:r>
              <a:rPr lang="fr-FR" b="1" dirty="0">
                <a:solidFill>
                  <a:srgbClr val="0000FF"/>
                </a:solidFill>
                <a:latin typeface="+mn-lt"/>
                <a:ea typeface="MS PGothic" pitchFamily="34" charset="-128"/>
                <a:cs typeface="Arial" pitchFamily="34" charset="0"/>
              </a:rPr>
              <a:t>Conclusions</a:t>
            </a:r>
          </a:p>
        </p:txBody>
      </p:sp>
      <p:sp>
        <p:nvSpPr>
          <p:cNvPr id="3" name="Espace réservé du contenu 2"/>
          <p:cNvSpPr>
            <a:spLocks noGrp="1"/>
          </p:cNvSpPr>
          <p:nvPr>
            <p:ph idx="1"/>
          </p:nvPr>
        </p:nvSpPr>
        <p:spPr>
          <a:xfrm>
            <a:off x="799290" y="1465701"/>
            <a:ext cx="10515600" cy="4351339"/>
          </a:xfrm>
        </p:spPr>
        <p:txBody>
          <a:bodyPr/>
          <a:lstStyle/>
          <a:p>
            <a:pPr>
              <a:buFont typeface="Symbol" panose="05050102010706020507" pitchFamily="18" charset="2"/>
              <a:buChar char="-"/>
            </a:pPr>
            <a:endParaRPr lang="fr-FR"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l="572"/>
          <a:stretch>
            <a:fillRect/>
          </a:stretch>
        </p:blipFill>
        <p:spPr bwMode="auto">
          <a:xfrm rot="724604">
            <a:off x="4539979" y="1200971"/>
            <a:ext cx="3279720" cy="5059857"/>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6011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descr="ésultat de recherche d'images pour &quot;divorce&quot;">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451" y="248196"/>
            <a:ext cx="11557935" cy="63354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01323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7381" y="0"/>
            <a:ext cx="10972800" cy="1143000"/>
          </a:xfrm>
        </p:spPr>
        <p:txBody>
          <a:bodyPr>
            <a:normAutofit/>
          </a:bodyPr>
          <a:lstStyle/>
          <a:p>
            <a:pPr algn="ctr"/>
            <a:r>
              <a:rPr lang="fr-FR" sz="5300" b="1" dirty="0" err="1">
                <a:solidFill>
                  <a:srgbClr val="C00000"/>
                </a:solidFill>
              </a:rPr>
              <a:t>Randomized</a:t>
            </a:r>
            <a:r>
              <a:rPr lang="fr-FR" sz="5300" b="1" dirty="0">
                <a:solidFill>
                  <a:srgbClr val="C00000"/>
                </a:solidFill>
              </a:rPr>
              <a:t> trials</a:t>
            </a:r>
            <a:endParaRPr lang="en-US" sz="5300" b="1" dirty="0">
              <a:solidFill>
                <a:srgbClr val="C00000"/>
              </a:solidFill>
            </a:endParaRPr>
          </a:p>
        </p:txBody>
      </p:sp>
      <p:sp>
        <p:nvSpPr>
          <p:cNvPr id="4" name="Rectangle à coins arrondis 3"/>
          <p:cNvSpPr/>
          <p:nvPr/>
        </p:nvSpPr>
        <p:spPr>
          <a:xfrm>
            <a:off x="8271735" y="1662708"/>
            <a:ext cx="3744416" cy="96010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121917" tIns="60958" rIns="121917" bIns="60958" rtlCol="0" anchor="ctr"/>
          <a:lstStyle/>
          <a:p>
            <a:pPr algn="ctr"/>
            <a:r>
              <a:rPr lang="fr-FR" sz="2700" b="1" dirty="0"/>
              <a:t>IRA ONLY</a:t>
            </a:r>
            <a:endParaRPr lang="en-US" sz="2700" b="1" dirty="0"/>
          </a:p>
        </p:txBody>
      </p:sp>
      <p:sp>
        <p:nvSpPr>
          <p:cNvPr id="6" name="Rectangle à coins arrondis 5"/>
          <p:cNvSpPr/>
          <p:nvPr/>
        </p:nvSpPr>
        <p:spPr>
          <a:xfrm>
            <a:off x="239349" y="1647495"/>
            <a:ext cx="3888000" cy="960107"/>
          </a:xfrm>
          <a:prstGeom prst="roundRect">
            <a:avLst/>
          </a:prstGeom>
          <a:solidFill>
            <a:srgbClr val="33CC33"/>
          </a:solidFill>
        </p:spPr>
        <p:style>
          <a:lnRef idx="2">
            <a:schemeClr val="dk1">
              <a:shade val="50000"/>
            </a:schemeClr>
          </a:lnRef>
          <a:fillRef idx="1">
            <a:schemeClr val="dk1"/>
          </a:fillRef>
          <a:effectRef idx="0">
            <a:schemeClr val="dk1"/>
          </a:effectRef>
          <a:fontRef idx="minor">
            <a:schemeClr val="lt1"/>
          </a:fontRef>
        </p:style>
        <p:txBody>
          <a:bodyPr lIns="121917" tIns="60958" rIns="121917" bIns="60958" rtlCol="0" anchor="ctr"/>
          <a:lstStyle/>
          <a:p>
            <a:pPr algn="ctr"/>
            <a:r>
              <a:rPr lang="fr-FR" sz="2700" b="1" dirty="0">
                <a:solidFill>
                  <a:schemeClr val="tx1"/>
                </a:solidFill>
              </a:rPr>
              <a:t>DO IT ALL DURING INDEX</a:t>
            </a:r>
            <a:endParaRPr lang="en-US" sz="2700" b="1" dirty="0">
              <a:solidFill>
                <a:schemeClr val="tx1"/>
              </a:solidFill>
            </a:endParaRPr>
          </a:p>
        </p:txBody>
      </p:sp>
      <p:sp>
        <p:nvSpPr>
          <p:cNvPr id="7" name="Rectangle à coins arrondis 6"/>
          <p:cNvSpPr/>
          <p:nvPr/>
        </p:nvSpPr>
        <p:spPr>
          <a:xfrm>
            <a:off x="4246397" y="1668297"/>
            <a:ext cx="3888000" cy="960107"/>
          </a:xfrm>
          <a:prstGeom prst="roundRect">
            <a:avLst/>
          </a:prstGeom>
          <a:solidFill>
            <a:srgbClr val="FFCC00"/>
          </a:solidFill>
        </p:spPr>
        <p:style>
          <a:lnRef idx="2">
            <a:schemeClr val="dk1">
              <a:shade val="50000"/>
            </a:schemeClr>
          </a:lnRef>
          <a:fillRef idx="1">
            <a:schemeClr val="dk1"/>
          </a:fillRef>
          <a:effectRef idx="0">
            <a:schemeClr val="dk1"/>
          </a:effectRef>
          <a:fontRef idx="minor">
            <a:schemeClr val="lt1"/>
          </a:fontRef>
        </p:style>
        <p:txBody>
          <a:bodyPr lIns="121917" tIns="60958" rIns="121917" bIns="60958" rtlCol="0" anchor="ctr"/>
          <a:lstStyle/>
          <a:p>
            <a:pPr algn="ctr"/>
            <a:r>
              <a:rPr lang="fr-FR" sz="2700" b="1" dirty="0">
                <a:solidFill>
                  <a:schemeClr val="tx1"/>
                </a:solidFill>
              </a:rPr>
              <a:t>DO IT ALL STAGED</a:t>
            </a:r>
            <a:endParaRPr lang="en-US" sz="2700" b="1" dirty="0">
              <a:solidFill>
                <a:schemeClr val="tx1"/>
              </a:solidFill>
            </a:endParaRPr>
          </a:p>
        </p:txBody>
      </p:sp>
      <p:sp>
        <p:nvSpPr>
          <p:cNvPr id="5" name="Rectangle à coins arrondis 4"/>
          <p:cNvSpPr/>
          <p:nvPr/>
        </p:nvSpPr>
        <p:spPr>
          <a:xfrm>
            <a:off x="623392" y="3140968"/>
            <a:ext cx="1440000" cy="72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ANGIO</a:t>
            </a:r>
          </a:p>
          <a:p>
            <a:pPr algn="ctr"/>
            <a:r>
              <a:rPr lang="fr-FR" dirty="0" smtClean="0">
                <a:solidFill>
                  <a:schemeClr val="tx1"/>
                </a:solidFill>
              </a:rPr>
              <a:t>GUIDED</a:t>
            </a:r>
            <a:endParaRPr lang="en-US" dirty="0">
              <a:solidFill>
                <a:schemeClr val="tx1"/>
              </a:solidFill>
            </a:endParaRPr>
          </a:p>
        </p:txBody>
      </p:sp>
      <p:sp>
        <p:nvSpPr>
          <p:cNvPr id="9" name="Rectangle à coins arrondis 8"/>
          <p:cNvSpPr/>
          <p:nvPr/>
        </p:nvSpPr>
        <p:spPr>
          <a:xfrm>
            <a:off x="2326344" y="3140968"/>
            <a:ext cx="1440000" cy="72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FFR</a:t>
            </a:r>
          </a:p>
          <a:p>
            <a:pPr algn="ctr"/>
            <a:r>
              <a:rPr lang="fr-FR" dirty="0" smtClean="0">
                <a:solidFill>
                  <a:schemeClr val="tx1"/>
                </a:solidFill>
              </a:rPr>
              <a:t>GUIDED</a:t>
            </a:r>
            <a:endParaRPr lang="en-US" dirty="0">
              <a:solidFill>
                <a:schemeClr val="tx1"/>
              </a:solidFill>
            </a:endParaRPr>
          </a:p>
        </p:txBody>
      </p:sp>
      <p:sp>
        <p:nvSpPr>
          <p:cNvPr id="10" name="Rectangle à coins arrondis 9"/>
          <p:cNvSpPr/>
          <p:nvPr/>
        </p:nvSpPr>
        <p:spPr>
          <a:xfrm>
            <a:off x="4662951" y="3131143"/>
            <a:ext cx="1440000" cy="72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ANGIO</a:t>
            </a:r>
          </a:p>
          <a:p>
            <a:pPr algn="ctr"/>
            <a:r>
              <a:rPr lang="fr-FR" dirty="0" smtClean="0">
                <a:solidFill>
                  <a:schemeClr val="tx1"/>
                </a:solidFill>
              </a:rPr>
              <a:t>GUIDED</a:t>
            </a:r>
            <a:endParaRPr lang="en-US" dirty="0">
              <a:solidFill>
                <a:schemeClr val="tx1"/>
              </a:solidFill>
            </a:endParaRPr>
          </a:p>
        </p:txBody>
      </p:sp>
      <p:sp>
        <p:nvSpPr>
          <p:cNvPr id="11" name="Rectangle à coins arrondis 10"/>
          <p:cNvSpPr/>
          <p:nvPr/>
        </p:nvSpPr>
        <p:spPr>
          <a:xfrm>
            <a:off x="6365903" y="3131143"/>
            <a:ext cx="1440000" cy="72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FFR</a:t>
            </a:r>
          </a:p>
          <a:p>
            <a:pPr algn="ctr"/>
            <a:r>
              <a:rPr lang="fr-FR" dirty="0" smtClean="0">
                <a:solidFill>
                  <a:schemeClr val="tx1"/>
                </a:solidFill>
              </a:rPr>
              <a:t>GUIDED</a:t>
            </a:r>
            <a:endParaRPr lang="en-US" dirty="0">
              <a:solidFill>
                <a:schemeClr val="tx1"/>
              </a:solidFill>
            </a:endParaRPr>
          </a:p>
        </p:txBody>
      </p:sp>
      <p:sp>
        <p:nvSpPr>
          <p:cNvPr id="16" name="Rectangle à coins arrondis 15"/>
          <p:cNvSpPr/>
          <p:nvPr/>
        </p:nvSpPr>
        <p:spPr>
          <a:xfrm>
            <a:off x="8420451" y="3128268"/>
            <a:ext cx="3456000" cy="72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BASED ON ISCHEMIC SYMPTOMS</a:t>
            </a:r>
            <a:endParaRPr lang="en-US" dirty="0">
              <a:solidFill>
                <a:schemeClr val="tx1"/>
              </a:solidFill>
            </a:endParaRPr>
          </a:p>
        </p:txBody>
      </p:sp>
      <p:cxnSp>
        <p:nvCxnSpPr>
          <p:cNvPr id="17" name="Connecteur droit 16"/>
          <p:cNvCxnSpPr/>
          <p:nvPr/>
        </p:nvCxnSpPr>
        <p:spPr>
          <a:xfrm>
            <a:off x="1500188" y="4351007"/>
            <a:ext cx="8736971"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10224459" y="3860968"/>
            <a:ext cx="0" cy="4800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1526547" y="3848268"/>
            <a:ext cx="0" cy="4800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20" name="Rectangle à coins arrondis 19"/>
          <p:cNvSpPr/>
          <p:nvPr/>
        </p:nvSpPr>
        <p:spPr>
          <a:xfrm>
            <a:off x="4896075" y="4005064"/>
            <a:ext cx="1872000" cy="816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PRAMI &amp; CULPRIT</a:t>
            </a:r>
            <a:endParaRPr lang="en-US" dirty="0">
              <a:solidFill>
                <a:schemeClr val="tx1"/>
              </a:solidFill>
            </a:endParaRPr>
          </a:p>
        </p:txBody>
      </p:sp>
      <p:cxnSp>
        <p:nvCxnSpPr>
          <p:cNvPr id="23" name="Connecteur droit 22"/>
          <p:cNvCxnSpPr/>
          <p:nvPr/>
        </p:nvCxnSpPr>
        <p:spPr>
          <a:xfrm>
            <a:off x="7289348" y="5141788"/>
            <a:ext cx="2928000"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10211759" y="4677149"/>
            <a:ext cx="0" cy="4800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a:xfrm>
            <a:off x="7751151" y="4846505"/>
            <a:ext cx="1872000" cy="816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DANAMI</a:t>
            </a:r>
          </a:p>
          <a:p>
            <a:pPr algn="ctr"/>
            <a:r>
              <a:rPr lang="fr-FR" dirty="0" smtClean="0">
                <a:solidFill>
                  <a:schemeClr val="tx1"/>
                </a:solidFill>
              </a:rPr>
              <a:t>PRIMULTI</a:t>
            </a:r>
            <a:endParaRPr lang="en-US" dirty="0">
              <a:solidFill>
                <a:schemeClr val="tx1"/>
              </a:solidFill>
            </a:endParaRPr>
          </a:p>
        </p:txBody>
      </p:sp>
      <p:cxnSp>
        <p:nvCxnSpPr>
          <p:cNvPr id="27" name="Connecteur droit avec flèche 26"/>
          <p:cNvCxnSpPr/>
          <p:nvPr/>
        </p:nvCxnSpPr>
        <p:spPr>
          <a:xfrm flipV="1">
            <a:off x="7315707" y="4472492"/>
            <a:ext cx="0" cy="6720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10249859" y="5445235"/>
            <a:ext cx="0" cy="4800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3034769" y="4470896"/>
            <a:ext cx="0" cy="14880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023659" y="5946531"/>
            <a:ext cx="7248000"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30" name="Rectangle à coins arrondis 29"/>
          <p:cNvSpPr/>
          <p:nvPr/>
        </p:nvSpPr>
        <p:spPr>
          <a:xfrm>
            <a:off x="4921475" y="5589331"/>
            <a:ext cx="1872000" cy="816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fr-FR" dirty="0" smtClean="0">
                <a:solidFill>
                  <a:schemeClr val="tx1"/>
                </a:solidFill>
              </a:rPr>
              <a:t>COMPARE</a:t>
            </a:r>
          </a:p>
          <a:p>
            <a:pPr algn="ctr"/>
            <a:r>
              <a:rPr lang="fr-FR" dirty="0" smtClean="0">
                <a:solidFill>
                  <a:schemeClr val="tx1"/>
                </a:solidFill>
              </a:rPr>
              <a:t>ACUTE</a:t>
            </a:r>
            <a:endParaRPr lang="en-US" dirty="0">
              <a:solidFill>
                <a:schemeClr val="tx1"/>
              </a:solidFill>
            </a:endParaRPr>
          </a:p>
        </p:txBody>
      </p:sp>
    </p:spTree>
    <p:extLst>
      <p:ext uri="{BB962C8B-B14F-4D97-AF65-F5344CB8AC3E}">
        <p14:creationId xmlns:p14="http://schemas.microsoft.com/office/powerpoint/2010/main" xmlns="" val="28137574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328" y="29105"/>
            <a:ext cx="12121256" cy="68435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091629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re 1"/>
          <p:cNvSpPr txBox="1">
            <a:spLocks/>
          </p:cNvSpPr>
          <p:nvPr/>
        </p:nvSpPr>
        <p:spPr>
          <a:xfrm>
            <a:off x="35496" y="35998"/>
            <a:ext cx="11991404" cy="936104"/>
          </a:xfrm>
          <a:prstGeom prst="rect">
            <a:avLst/>
          </a:prstGeom>
        </p:spPr>
        <p:txBody>
          <a:bodyPr vert="horz" lIns="91440" tIns="45720" rIns="91440" bIns="45720" rtlCol="0" anchor="t" anchorCtr="0">
            <a:noAutofit/>
          </a:bodyPr>
          <a:lstStyle>
            <a:lvl1pPr algn="l" defTabSz="914400" rtl="0" eaLnBrk="1" latinLnBrk="0" hangingPunct="1">
              <a:lnSpc>
                <a:spcPts val="3500"/>
              </a:lnSpc>
              <a:spcBef>
                <a:spcPts val="0"/>
              </a:spcBef>
              <a:buNone/>
              <a:defRPr sz="3000" b="1" kern="1200">
                <a:solidFill>
                  <a:schemeClr val="tx2"/>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C00000"/>
                </a:solidFill>
              </a:rPr>
              <a:t>French FAST MI observational registry</a:t>
            </a:r>
            <a:br>
              <a:rPr lang="en-US" sz="3600" dirty="0">
                <a:solidFill>
                  <a:srgbClr val="C00000"/>
                </a:solidFill>
              </a:rPr>
            </a:br>
            <a:r>
              <a:rPr kumimoji="0" lang="en-US" sz="2400" b="0" i="0" u="none" strike="noStrike" kern="1200" cap="none" spc="0" normalizeH="0" baseline="0" noProof="0" dirty="0" smtClean="0">
                <a:ln>
                  <a:noFill/>
                </a:ln>
                <a:solidFill>
                  <a:srgbClr val="1F497D"/>
                </a:solidFill>
                <a:effectLst/>
                <a:uLnTx/>
                <a:uFillTx/>
                <a:latin typeface="Calibri" panose="020F0502020204030204" pitchFamily="34" charset="0"/>
                <a:ea typeface="+mj-ea"/>
                <a:cs typeface="+mj-cs"/>
              </a:rPr>
              <a:t>Best survival </a:t>
            </a:r>
            <a:r>
              <a:rPr kumimoji="0" lang="en-US" sz="2400" b="0" i="0" u="none" strike="noStrike" kern="1200" cap="none" spc="0" normalizeH="0" baseline="0" noProof="0" dirty="0" smtClean="0">
                <a:ln>
                  <a:noFill/>
                </a:ln>
                <a:solidFill>
                  <a:srgbClr val="1F497D"/>
                </a:solidFill>
                <a:effectLst/>
                <a:uLnTx/>
                <a:uFillTx/>
                <a:latin typeface="Calibri" panose="020F0502020204030204" pitchFamily="34" charset="0"/>
                <a:ea typeface="+mj-ea"/>
                <a:cs typeface="+mj-cs"/>
                <a:sym typeface="Wingdings"/>
              </a:rPr>
              <a:t></a:t>
            </a:r>
            <a:r>
              <a:rPr kumimoji="0" lang="en-US" sz="2400" b="0" i="0" u="none" strike="noStrike" kern="1200" cap="none" spc="0" normalizeH="0" baseline="0" noProof="0" dirty="0" smtClean="0">
                <a:ln>
                  <a:noFill/>
                </a:ln>
                <a:solidFill>
                  <a:srgbClr val="1F497D"/>
                </a:solidFill>
                <a:effectLst/>
                <a:uLnTx/>
                <a:uFillTx/>
                <a:latin typeface="Calibri" panose="020F0502020204030204" pitchFamily="34" charset="0"/>
                <a:ea typeface="+mj-ea"/>
                <a:cs typeface="+mj-cs"/>
              </a:rPr>
              <a:t> pre-hospital thrombolysis</a:t>
            </a:r>
            <a:endParaRPr kumimoji="0" lang="fr-FR" sz="2400" b="0" i="0" u="none" strike="noStrike" kern="1200" cap="none" spc="0" normalizeH="0" baseline="0" noProof="0" dirty="0">
              <a:ln>
                <a:noFill/>
              </a:ln>
              <a:solidFill>
                <a:srgbClr val="1F497D"/>
              </a:solidFill>
              <a:effectLst/>
              <a:uLnTx/>
              <a:uFillTx/>
              <a:latin typeface="Calibri" panose="020F0502020204030204" pitchFamily="34" charset="0"/>
              <a:ea typeface="+mj-ea"/>
              <a:cs typeface="+mj-cs"/>
            </a:endParaRPr>
          </a:p>
        </p:txBody>
      </p:sp>
      <p:sp>
        <p:nvSpPr>
          <p:cNvPr id="15" name="Espace réservé du contenu 2"/>
          <p:cNvSpPr txBox="1">
            <a:spLocks/>
          </p:cNvSpPr>
          <p:nvPr/>
        </p:nvSpPr>
        <p:spPr>
          <a:xfrm>
            <a:off x="395536" y="1384300"/>
            <a:ext cx="10450264" cy="50690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smtClean="0">
                <a:ln>
                  <a:noFill/>
                </a:ln>
                <a:solidFill>
                  <a:srgbClr val="1F497D"/>
                </a:solidFill>
                <a:effectLst/>
                <a:uLnTx/>
                <a:uFillTx/>
                <a:latin typeface="Calibri"/>
                <a:ea typeface="+mn-ea"/>
                <a:cs typeface="+mn-cs"/>
              </a:rPr>
              <a:t>FAST-MI (France)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1F497D"/>
                </a:solidFill>
                <a:effectLst/>
                <a:uLnTx/>
                <a:uFillTx/>
                <a:latin typeface="Calibri"/>
                <a:ea typeface="+mn-ea"/>
                <a:cs typeface="+mn-cs"/>
              </a:rPr>
              <a:t>N = 1,714 consecutive definite AMI  in ICU over a period of one month (from October 2005)</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1F497D"/>
                </a:solidFill>
                <a:effectLst/>
                <a:uLnTx/>
                <a:uFillTx/>
                <a:latin typeface="Calibri"/>
                <a:ea typeface="+mn-ea"/>
                <a:cs typeface="+mn-cs"/>
              </a:rPr>
              <a:t>60% had reperfusion: 33% primary PCI, 29% fibrinolysis (including 18% prehospital)</a:t>
            </a:r>
            <a:endParaRPr kumimoji="0" lang="en-US" sz="2000" b="0" i="0" u="none" strike="noStrike" kern="1200" cap="none" spc="0" normalizeH="0" baseline="0" noProof="0" dirty="0">
              <a:ln>
                <a:noFill/>
              </a:ln>
              <a:solidFill>
                <a:srgbClr val="1F497D"/>
              </a:solidFill>
              <a:effectLst/>
              <a:uLnTx/>
              <a:uFillTx/>
              <a:latin typeface="Calibri"/>
              <a:ea typeface="+mn-ea"/>
              <a:cs typeface="+mn-cs"/>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85269" y="2727423"/>
            <a:ext cx="8326439" cy="39924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Espace réservé du texte 4"/>
          <p:cNvSpPr txBox="1">
            <a:spLocks/>
          </p:cNvSpPr>
          <p:nvPr/>
        </p:nvSpPr>
        <p:spPr>
          <a:xfrm>
            <a:off x="1" y="6581777"/>
            <a:ext cx="6948488" cy="27622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400" b="0" i="0" u="none" strike="noStrike" kern="1200" cap="none" spc="0" normalizeH="0" baseline="0" noProof="0" dirty="0" smtClean="0">
                <a:ln>
                  <a:noFill/>
                </a:ln>
                <a:solidFill>
                  <a:sysClr val="windowText" lastClr="000000"/>
                </a:solidFill>
                <a:effectLst/>
                <a:uLnTx/>
                <a:uFillTx/>
                <a:latin typeface="Calibri"/>
                <a:ea typeface="+mn-ea"/>
                <a:cs typeface="+mn-cs"/>
              </a:rPr>
              <a:t>Danchin N et al. </a:t>
            </a:r>
            <a:r>
              <a:rPr kumimoji="0" lang="fr-FR" sz="1400" b="0" i="1" u="none" strike="noStrike" kern="1200" cap="none" spc="0" normalizeH="0" baseline="0" noProof="0" dirty="0" smtClean="0">
                <a:ln>
                  <a:noFill/>
                </a:ln>
                <a:solidFill>
                  <a:sysClr val="windowText" lastClr="000000"/>
                </a:solidFill>
                <a:effectLst/>
                <a:uLnTx/>
                <a:uFillTx/>
                <a:latin typeface="Calibri"/>
                <a:ea typeface="+mn-ea"/>
                <a:cs typeface="+mn-cs"/>
              </a:rPr>
              <a:t>Circulation </a:t>
            </a:r>
            <a:r>
              <a:rPr kumimoji="0" lang="fr-FR" sz="1400" b="0" i="0" u="none" strike="noStrike" kern="1200" cap="none" spc="0" normalizeH="0" baseline="0" noProof="0" dirty="0" smtClean="0">
                <a:ln>
                  <a:noFill/>
                </a:ln>
                <a:solidFill>
                  <a:sysClr val="windowText" lastClr="000000"/>
                </a:solidFill>
                <a:effectLst/>
                <a:uLnTx/>
                <a:uFillTx/>
                <a:latin typeface="Calibri"/>
                <a:ea typeface="+mn-ea"/>
                <a:cs typeface="+mn-cs"/>
              </a:rPr>
              <a:t>2008;118:268-76</a:t>
            </a:r>
            <a:endParaRPr kumimoji="0" lang="fr-FR"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7954766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555956"/>
            <a:ext cx="3275411" cy="212944"/>
          </a:xfrm>
        </p:spPr>
        <p:txBody>
          <a:bodyPr>
            <a:noAutofit/>
          </a:bodyPr>
          <a:lstStyle/>
          <a:p>
            <a:r>
              <a:rPr lang="fr-FR" sz="2400" dirty="0">
                <a:latin typeface="Arial Narrow" charset="0"/>
                <a:ea typeface="Arial Narrow" charset="0"/>
                <a:cs typeface="Arial Narrow" charset="0"/>
              </a:rPr>
              <a:t>Boersma, </a:t>
            </a:r>
            <a:r>
              <a:rPr lang="fr-FR" sz="2400" i="1" dirty="0">
                <a:latin typeface="Arial Narrow" charset="0"/>
                <a:ea typeface="Arial Narrow" charset="0"/>
                <a:cs typeface="Arial Narrow" charset="0"/>
              </a:rPr>
              <a:t>Lancet</a:t>
            </a:r>
            <a:r>
              <a:rPr lang="fr-FR" sz="2400" dirty="0">
                <a:latin typeface="Arial Narrow" charset="0"/>
                <a:ea typeface="Arial Narrow" charset="0"/>
                <a:cs typeface="Arial Narrow" charset="0"/>
              </a:rPr>
              <a:t>, 1996 </a:t>
            </a:r>
          </a:p>
        </p:txBody>
      </p:sp>
      <p:pic>
        <p:nvPicPr>
          <p:cNvPr id="3" name="Image 2"/>
          <p:cNvPicPr>
            <a:picLocks noChangeAspect="1"/>
          </p:cNvPicPr>
          <p:nvPr/>
        </p:nvPicPr>
        <p:blipFill rotWithShape="1">
          <a:blip r:embed="rId2" cstate="print">
            <a:extLst>
              <a:ext uri="{28A0092B-C50C-407E-A947-70E740481C1C}">
                <a14:useLocalDpi xmlns:a14="http://schemas.microsoft.com/office/drawing/2010/main" xmlns="" val="0"/>
              </a:ext>
            </a:extLst>
          </a:blip>
          <a:srcRect b="14967"/>
          <a:stretch/>
        </p:blipFill>
        <p:spPr>
          <a:xfrm>
            <a:off x="1072057" y="1073955"/>
            <a:ext cx="9456243" cy="5482001"/>
          </a:xfrm>
          <a:prstGeom prst="rect">
            <a:avLst/>
          </a:prstGeom>
        </p:spPr>
      </p:pic>
      <p:sp>
        <p:nvSpPr>
          <p:cNvPr id="4" name="ZoneTexte 3"/>
          <p:cNvSpPr txBox="1"/>
          <p:nvPr/>
        </p:nvSpPr>
        <p:spPr>
          <a:xfrm>
            <a:off x="1540362" y="12700"/>
            <a:ext cx="9696617" cy="1138769"/>
          </a:xfrm>
          <a:prstGeom prst="rect">
            <a:avLst/>
          </a:prstGeom>
          <a:noFill/>
        </p:spPr>
        <p:txBody>
          <a:bodyPr wrap="none" lIns="91434" tIns="45718" rIns="91434" bIns="45718" rtlCol="0">
            <a:spAutoFit/>
          </a:bodyPr>
          <a:lstStyle>
            <a:defPPr>
              <a:defRPr lang="fr-FR"/>
            </a:defPPr>
            <a:lvl1pPr>
              <a:defRPr sz="4400" b="1">
                <a:solidFill>
                  <a:srgbClr val="C00000"/>
                </a:solidFill>
                <a:latin typeface="Gill Sans MT" panose="020B0502020104020203" pitchFamily="34" charset="0"/>
                <a:ea typeface="MS PGothic" pitchFamily="34" charset="-128"/>
                <a:cs typeface="Arial" pitchFamily="34" charset="0"/>
              </a:defRPr>
            </a:lvl1pPr>
          </a:lstStyle>
          <a:p>
            <a:pPr algn="ctr"/>
            <a:r>
              <a:rPr lang="fr-FR" sz="4000" dirty="0" err="1"/>
              <a:t>Mortality</a:t>
            </a:r>
            <a:r>
              <a:rPr lang="fr-FR" sz="4000" dirty="0"/>
              <a:t> </a:t>
            </a:r>
            <a:r>
              <a:rPr lang="fr-FR" sz="4000" dirty="0" err="1"/>
              <a:t>reduction</a:t>
            </a:r>
            <a:r>
              <a:rPr lang="fr-FR" sz="4000" dirty="0"/>
              <a:t> by </a:t>
            </a:r>
            <a:r>
              <a:rPr lang="fr-FR" sz="4000" dirty="0" err="1"/>
              <a:t>treatment</a:t>
            </a:r>
            <a:r>
              <a:rPr lang="fr-FR" sz="4000" dirty="0"/>
              <a:t> </a:t>
            </a:r>
            <a:r>
              <a:rPr lang="fr-FR" sz="4000" dirty="0" err="1"/>
              <a:t>delay</a:t>
            </a:r>
            <a:r>
              <a:rPr lang="fr-FR" sz="4000" dirty="0"/>
              <a:t> </a:t>
            </a:r>
            <a:endParaRPr lang="fr-FR" sz="4000" dirty="0" smtClean="0"/>
          </a:p>
          <a:p>
            <a:pPr algn="ctr"/>
            <a:r>
              <a:rPr lang="fr-FR" sz="2800" dirty="0" smtClean="0"/>
              <a:t>(</a:t>
            </a:r>
            <a:r>
              <a:rPr lang="fr-FR" sz="2800" dirty="0"/>
              <a:t>N=</a:t>
            </a:r>
            <a:r>
              <a:rPr lang="is-IS" sz="2800" dirty="0"/>
              <a:t>50.246)</a:t>
            </a:r>
            <a:endParaRPr lang="fr-FR" sz="2800" dirty="0"/>
          </a:p>
        </p:txBody>
      </p:sp>
      <p:sp>
        <p:nvSpPr>
          <p:cNvPr id="5" name="ZoneTexte 4"/>
          <p:cNvSpPr txBox="1"/>
          <p:nvPr/>
        </p:nvSpPr>
        <p:spPr>
          <a:xfrm>
            <a:off x="5680405" y="1878135"/>
            <a:ext cx="4584707" cy="1123383"/>
          </a:xfrm>
          <a:prstGeom prst="rect">
            <a:avLst/>
          </a:prstGeom>
          <a:noFill/>
        </p:spPr>
        <p:txBody>
          <a:bodyPr wrap="square" lIns="91430" tIns="45718" rIns="91430" bIns="45718" rtlCol="0">
            <a:spAutoFit/>
          </a:bodyPr>
          <a:lstStyle/>
          <a:p>
            <a:r>
              <a:rPr lang="en-US" sz="2400" b="1" dirty="0">
                <a:solidFill>
                  <a:srgbClr val="FF0000"/>
                </a:solidFill>
                <a:latin typeface="Arial Narrow" charset="0"/>
                <a:ea typeface="Arial Narrow" charset="0"/>
                <a:cs typeface="Arial Narrow" charset="0"/>
              </a:rPr>
              <a:t>65</a:t>
            </a:r>
            <a:r>
              <a:rPr lang="en-US" sz="2400" dirty="0">
                <a:latin typeface="Arial Narrow" charset="0"/>
                <a:ea typeface="Arial Narrow" charset="0"/>
                <a:cs typeface="Arial Narrow" charset="0"/>
              </a:rPr>
              <a:t> (95%CI 38, 93) lives saved per 1000 treated patients vs </a:t>
            </a:r>
            <a:r>
              <a:rPr lang="mr-IN" sz="2400" b="1" dirty="0">
                <a:solidFill>
                  <a:srgbClr val="00B050"/>
                </a:solidFill>
                <a:latin typeface="Arial Narrow" charset="0"/>
                <a:ea typeface="Arial Narrow" charset="0"/>
                <a:cs typeface="Arial Narrow" charset="0"/>
              </a:rPr>
              <a:t>26</a:t>
            </a:r>
            <a:r>
              <a:rPr lang="mr-IN" sz="2400" dirty="0">
                <a:latin typeface="Arial Narrow" charset="0"/>
                <a:ea typeface="Arial Narrow" charset="0"/>
                <a:cs typeface="Arial Narrow" charset="0"/>
              </a:rPr>
              <a:t> (14, 37)</a:t>
            </a:r>
            <a:endParaRPr lang="en-US" sz="2400" dirty="0">
              <a:latin typeface="Arial Narrow" charset="0"/>
              <a:ea typeface="Arial Narrow" charset="0"/>
              <a:cs typeface="Arial Narrow" charset="0"/>
            </a:endParaRPr>
          </a:p>
          <a:p>
            <a:endParaRPr lang="fr-FR" dirty="0"/>
          </a:p>
        </p:txBody>
      </p:sp>
      <p:sp>
        <p:nvSpPr>
          <p:cNvPr id="6" name="Rectangle 5"/>
          <p:cNvSpPr/>
          <p:nvPr/>
        </p:nvSpPr>
        <p:spPr>
          <a:xfrm>
            <a:off x="2691965" y="2039141"/>
            <a:ext cx="136635" cy="1366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fr-FR"/>
          </a:p>
        </p:txBody>
      </p:sp>
      <p:sp>
        <p:nvSpPr>
          <p:cNvPr id="10" name="Rectangle 9"/>
          <p:cNvSpPr/>
          <p:nvPr/>
        </p:nvSpPr>
        <p:spPr>
          <a:xfrm>
            <a:off x="3098807" y="3929256"/>
            <a:ext cx="310055" cy="31868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fr-FR"/>
          </a:p>
        </p:txBody>
      </p:sp>
      <p:pic>
        <p:nvPicPr>
          <p:cNvPr id="8" name="Picture 2" descr="Fac médecine Sorbonne Universite (clr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 8">
            <a:extLst>
              <a:ext uri="{FF2B5EF4-FFF2-40B4-BE49-F238E27FC236}">
                <a16:creationId xmlns="" xmlns:a16="http://schemas.microsoft.com/office/drawing/2014/main" id="{D9595203-E15E-49C7-83AC-A4AA3BE8DC22}"/>
              </a:ext>
            </a:extLst>
          </p:cNvPr>
          <p:cNvPicPr>
            <a:picLocks noChangeAspect="1"/>
          </p:cNvPicPr>
          <p:nvPr/>
        </p:nvPicPr>
        <p:blipFill rotWithShape="1">
          <a:blip r:embed="rId4"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3152199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6837" y="870506"/>
            <a:ext cx="9908062" cy="5554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ZoneTexte 3"/>
          <p:cNvSpPr txBox="1"/>
          <p:nvPr/>
        </p:nvSpPr>
        <p:spPr>
          <a:xfrm>
            <a:off x="268022" y="165959"/>
            <a:ext cx="11750396" cy="590931"/>
          </a:xfrm>
          <a:prstGeom prst="rect">
            <a:avLst/>
          </a:prstGeom>
          <a:noFill/>
        </p:spPr>
        <p:txBody>
          <a:bodyPr wrap="none" rtlCol="0">
            <a:spAutoFit/>
          </a:bodyPr>
          <a:lstStyle/>
          <a:p>
            <a:pPr algn="ctr">
              <a:lnSpc>
                <a:spcPct val="90000"/>
              </a:lnSpc>
              <a:spcBef>
                <a:spcPct val="0"/>
              </a:spcBef>
            </a:pPr>
            <a:r>
              <a:rPr lang="en-US" sz="3600" b="1" dirty="0">
                <a:solidFill>
                  <a:srgbClr val="C00000"/>
                </a:solidFill>
                <a:latin typeface="Gill Sans MT" panose="020B0502020104020203" pitchFamily="34" charset="0"/>
                <a:ea typeface="MS PGothic" pitchFamily="34" charset="-128"/>
                <a:cs typeface="Arial" pitchFamily="34" charset="0"/>
              </a:rPr>
              <a:t>Important timeline metrics in management of </a:t>
            </a:r>
            <a:r>
              <a:rPr lang="en-US" sz="3600" b="1" dirty="0" smtClean="0">
                <a:solidFill>
                  <a:srgbClr val="C00000"/>
                </a:solidFill>
                <a:latin typeface="Gill Sans MT" panose="020B0502020104020203" pitchFamily="34" charset="0"/>
                <a:ea typeface="MS PGothic" pitchFamily="34" charset="-128"/>
                <a:cs typeface="Arial" pitchFamily="34" charset="0"/>
              </a:rPr>
              <a:t>STEMI</a:t>
            </a:r>
            <a:endParaRPr lang="en-US" sz="3600" b="1" dirty="0">
              <a:solidFill>
                <a:srgbClr val="C00000"/>
              </a:solidFill>
              <a:latin typeface="Gill Sans MT" panose="020B0502020104020203" pitchFamily="34" charset="0"/>
              <a:ea typeface="MS PGothic" pitchFamily="34" charset="-128"/>
              <a:cs typeface="Arial" pitchFamily="34" charset="0"/>
            </a:endParaRPr>
          </a:p>
        </p:txBody>
      </p:sp>
      <p:sp>
        <p:nvSpPr>
          <p:cNvPr id="5" name="Rectangle 4"/>
          <p:cNvSpPr/>
          <p:nvPr/>
        </p:nvSpPr>
        <p:spPr>
          <a:xfrm>
            <a:off x="0" y="6424650"/>
            <a:ext cx="2747612" cy="384721"/>
          </a:xfrm>
          <a:prstGeom prst="rect">
            <a:avLst/>
          </a:prstGeom>
        </p:spPr>
        <p:txBody>
          <a:bodyPr wrap="none">
            <a:spAutoFit/>
          </a:bodyPr>
          <a:lstStyle/>
          <a:p>
            <a:r>
              <a:rPr lang="en-US" i="1" dirty="0"/>
              <a:t>Lancet </a:t>
            </a:r>
            <a:r>
              <a:rPr lang="en-US" dirty="0"/>
              <a:t>2013; 382: 624–32</a:t>
            </a:r>
          </a:p>
        </p:txBody>
      </p:sp>
    </p:spTree>
    <p:extLst>
      <p:ext uri="{BB962C8B-B14F-4D97-AF65-F5344CB8AC3E}">
        <p14:creationId xmlns:p14="http://schemas.microsoft.com/office/powerpoint/2010/main" xmlns="" val="1102196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Grp="1" noChangeAspect="1"/>
          </p:cNvGraphicFramePr>
          <p:nvPr>
            <p:extLst>
              <p:ext uri="{D42A27DB-BD31-4B8C-83A1-F6EECF244321}">
                <p14:modId xmlns:p14="http://schemas.microsoft.com/office/powerpoint/2010/main" xmlns="" val="1215739911"/>
              </p:ext>
            </p:extLst>
          </p:nvPr>
        </p:nvGraphicFramePr>
        <p:xfrm>
          <a:off x="1936749" y="1189038"/>
          <a:ext cx="8614363" cy="5226772"/>
        </p:xfrm>
        <a:graphic>
          <a:graphicData uri="http://schemas.openxmlformats.org/presentationml/2006/ole">
            <p:oleObj spid="_x0000_s4187" name="Feuille de calcul" r:id="rId4" imgW="9075388" imgH="4892255" progId="Excel.Sheet.8">
              <p:embed/>
            </p:oleObj>
          </a:graphicData>
        </a:graphic>
      </p:graphicFrame>
      <p:sp>
        <p:nvSpPr>
          <p:cNvPr id="5" name="Text Box 4"/>
          <p:cNvSpPr txBox="1">
            <a:spLocks noChangeArrowheads="1"/>
          </p:cNvSpPr>
          <p:nvPr/>
        </p:nvSpPr>
        <p:spPr bwMode="auto">
          <a:xfrm>
            <a:off x="7136856" y="5139178"/>
            <a:ext cx="1210733" cy="307777"/>
          </a:xfrm>
          <a:prstGeom prst="rect">
            <a:avLst/>
          </a:prstGeom>
          <a:noFill/>
          <a:ln w="9525">
            <a:noFill/>
            <a:miter lim="800000"/>
            <a:headEnd/>
            <a:tailEnd/>
          </a:ln>
        </p:spPr>
        <p:txBody>
          <a:bodyPr>
            <a:spAutoFit/>
          </a:bodyPr>
          <a:lstStyle/>
          <a:p>
            <a:pPr algn="ctr" eaLnBrk="0" hangingPunct="0">
              <a:buFont typeface="Monotype Sorts" pitchFamily="-64" charset="2"/>
              <a:buNone/>
              <a:defRPr/>
            </a:pPr>
            <a:r>
              <a:rPr kumimoji="1" lang="en-US" sz="1400" b="1" dirty="0">
                <a:solidFill>
                  <a:schemeClr val="bg2"/>
                </a:solidFill>
                <a:cs typeface="Arial" charset="0"/>
              </a:rPr>
              <a:t>19.517</a:t>
            </a:r>
          </a:p>
        </p:txBody>
      </p:sp>
      <p:sp>
        <p:nvSpPr>
          <p:cNvPr id="6" name="Text Box 5"/>
          <p:cNvSpPr txBox="1">
            <a:spLocks noChangeArrowheads="1"/>
          </p:cNvSpPr>
          <p:nvPr/>
        </p:nvSpPr>
        <p:spPr bwMode="auto">
          <a:xfrm>
            <a:off x="7898655" y="4603887"/>
            <a:ext cx="1037166" cy="307777"/>
          </a:xfrm>
          <a:prstGeom prst="rect">
            <a:avLst/>
          </a:prstGeom>
          <a:noFill/>
          <a:ln w="9525">
            <a:noFill/>
            <a:miter lim="800000"/>
            <a:headEnd/>
            <a:tailEnd/>
          </a:ln>
        </p:spPr>
        <p:txBody>
          <a:bodyPr>
            <a:spAutoFit/>
          </a:bodyPr>
          <a:lstStyle/>
          <a:p>
            <a:pPr algn="ctr" eaLnBrk="0" hangingPunct="0">
              <a:buFont typeface="Monotype Sorts" pitchFamily="-64" charset="2"/>
              <a:buNone/>
              <a:defRPr/>
            </a:pPr>
            <a:r>
              <a:rPr kumimoji="1" lang="en-US" sz="1400" b="1" dirty="0">
                <a:solidFill>
                  <a:schemeClr val="bg2"/>
                </a:solidFill>
                <a:cs typeface="Arial" charset="0"/>
              </a:rPr>
              <a:t>5.296</a:t>
            </a:r>
          </a:p>
        </p:txBody>
      </p:sp>
      <p:sp>
        <p:nvSpPr>
          <p:cNvPr id="7" name="Text Box 6"/>
          <p:cNvSpPr txBox="1">
            <a:spLocks noChangeArrowheads="1"/>
          </p:cNvSpPr>
          <p:nvPr/>
        </p:nvSpPr>
        <p:spPr bwMode="auto">
          <a:xfrm>
            <a:off x="4807224" y="3854666"/>
            <a:ext cx="1037167" cy="307777"/>
          </a:xfrm>
          <a:prstGeom prst="rect">
            <a:avLst/>
          </a:prstGeom>
          <a:noFill/>
          <a:ln w="9525">
            <a:noFill/>
            <a:miter lim="800000"/>
            <a:headEnd/>
            <a:tailEnd/>
          </a:ln>
        </p:spPr>
        <p:txBody>
          <a:bodyPr>
            <a:spAutoFit/>
          </a:bodyPr>
          <a:lstStyle/>
          <a:p>
            <a:pPr algn="ctr" eaLnBrk="0" hangingPunct="0">
              <a:buFont typeface="Monotype Sorts" pitchFamily="-64" charset="2"/>
              <a:buNone/>
              <a:defRPr/>
            </a:pPr>
            <a:r>
              <a:rPr kumimoji="1" lang="en-US" sz="1400" b="1" dirty="0">
                <a:solidFill>
                  <a:schemeClr val="bg2"/>
                </a:solidFill>
                <a:cs typeface="Arial" charset="0"/>
              </a:rPr>
              <a:t>9.812</a:t>
            </a:r>
          </a:p>
        </p:txBody>
      </p:sp>
      <p:sp>
        <p:nvSpPr>
          <p:cNvPr id="8" name="Text Box 7"/>
          <p:cNvSpPr txBox="1">
            <a:spLocks noChangeArrowheads="1"/>
          </p:cNvSpPr>
          <p:nvPr/>
        </p:nvSpPr>
        <p:spPr bwMode="auto">
          <a:xfrm>
            <a:off x="6039283" y="4714266"/>
            <a:ext cx="1102078" cy="307777"/>
          </a:xfrm>
          <a:prstGeom prst="rect">
            <a:avLst/>
          </a:prstGeom>
          <a:noFill/>
          <a:ln w="9525">
            <a:noFill/>
            <a:miter lim="800000"/>
            <a:headEnd/>
            <a:tailEnd/>
          </a:ln>
        </p:spPr>
        <p:txBody>
          <a:bodyPr>
            <a:spAutoFit/>
          </a:bodyPr>
          <a:lstStyle/>
          <a:p>
            <a:pPr algn="ctr" eaLnBrk="0" hangingPunct="0">
              <a:buFont typeface="Monotype Sorts" pitchFamily="-64" charset="2"/>
              <a:buNone/>
              <a:defRPr/>
            </a:pPr>
            <a:r>
              <a:rPr kumimoji="1" lang="en-US" sz="1400" b="1" dirty="0">
                <a:solidFill>
                  <a:schemeClr val="bg2"/>
                </a:solidFill>
                <a:cs typeface="Arial" charset="0"/>
              </a:rPr>
              <a:t>41.774</a:t>
            </a:r>
          </a:p>
        </p:txBody>
      </p:sp>
      <p:sp>
        <p:nvSpPr>
          <p:cNvPr id="9" name="Text Box 8"/>
          <p:cNvSpPr txBox="1">
            <a:spLocks noChangeArrowheads="1"/>
          </p:cNvSpPr>
          <p:nvPr/>
        </p:nvSpPr>
        <p:spPr bwMode="auto">
          <a:xfrm>
            <a:off x="6459598" y="3700777"/>
            <a:ext cx="1103489" cy="307777"/>
          </a:xfrm>
          <a:prstGeom prst="rect">
            <a:avLst/>
          </a:prstGeom>
          <a:noFill/>
          <a:ln w="9525">
            <a:noFill/>
            <a:miter lim="800000"/>
            <a:headEnd/>
            <a:tailEnd/>
          </a:ln>
        </p:spPr>
        <p:txBody>
          <a:bodyPr>
            <a:spAutoFit/>
          </a:bodyPr>
          <a:lstStyle/>
          <a:p>
            <a:pPr algn="ctr" eaLnBrk="0" hangingPunct="0">
              <a:buFont typeface="Monotype Sorts" pitchFamily="-64" charset="2"/>
              <a:buNone/>
              <a:defRPr/>
            </a:pPr>
            <a:r>
              <a:rPr kumimoji="1" lang="en-US" sz="1400" b="1" dirty="0">
                <a:solidFill>
                  <a:schemeClr val="bg2"/>
                </a:solidFill>
                <a:cs typeface="Arial" charset="0"/>
              </a:rPr>
              <a:t>16.119</a:t>
            </a:r>
          </a:p>
        </p:txBody>
      </p:sp>
      <p:sp>
        <p:nvSpPr>
          <p:cNvPr id="10" name="Text Box 9"/>
          <p:cNvSpPr txBox="1">
            <a:spLocks noChangeArrowheads="1"/>
          </p:cNvSpPr>
          <p:nvPr/>
        </p:nvSpPr>
        <p:spPr bwMode="auto">
          <a:xfrm>
            <a:off x="3765822" y="2902503"/>
            <a:ext cx="1209323" cy="307777"/>
          </a:xfrm>
          <a:prstGeom prst="rect">
            <a:avLst/>
          </a:prstGeom>
          <a:noFill/>
          <a:ln w="9525">
            <a:noFill/>
            <a:miter lim="800000"/>
            <a:headEnd/>
            <a:tailEnd/>
          </a:ln>
        </p:spPr>
        <p:txBody>
          <a:bodyPr>
            <a:spAutoFit/>
          </a:bodyPr>
          <a:lstStyle/>
          <a:p>
            <a:pPr algn="ctr" eaLnBrk="0" hangingPunct="0">
              <a:buFont typeface="Monotype Sorts" pitchFamily="-64" charset="2"/>
              <a:buNone/>
              <a:defRPr/>
            </a:pPr>
            <a:r>
              <a:rPr kumimoji="1" lang="en-US" sz="1400" b="1" dirty="0">
                <a:solidFill>
                  <a:schemeClr val="bg2"/>
                </a:solidFill>
                <a:cs typeface="Arial" charset="0"/>
              </a:rPr>
              <a:t>20.424</a:t>
            </a:r>
          </a:p>
        </p:txBody>
      </p:sp>
      <p:sp>
        <p:nvSpPr>
          <p:cNvPr id="11" name="Text Box 10"/>
          <p:cNvSpPr txBox="1">
            <a:spLocks noChangeArrowheads="1"/>
          </p:cNvSpPr>
          <p:nvPr/>
        </p:nvSpPr>
        <p:spPr bwMode="auto">
          <a:xfrm>
            <a:off x="4423401" y="1971667"/>
            <a:ext cx="1103489" cy="307777"/>
          </a:xfrm>
          <a:prstGeom prst="rect">
            <a:avLst/>
          </a:prstGeom>
          <a:noFill/>
          <a:ln w="9525">
            <a:noFill/>
            <a:miter lim="800000"/>
            <a:headEnd/>
            <a:tailEnd/>
          </a:ln>
        </p:spPr>
        <p:txBody>
          <a:bodyPr>
            <a:spAutoFit/>
          </a:bodyPr>
          <a:lstStyle/>
          <a:p>
            <a:pPr algn="ctr" eaLnBrk="0" hangingPunct="0">
              <a:buFont typeface="Monotype Sorts" pitchFamily="-64" charset="2"/>
              <a:buNone/>
              <a:defRPr/>
            </a:pPr>
            <a:r>
              <a:rPr kumimoji="1" lang="en-US" sz="1400" b="1" dirty="0">
                <a:cs typeface="Arial" charset="0"/>
              </a:rPr>
              <a:t>10.614</a:t>
            </a:r>
          </a:p>
        </p:txBody>
      </p:sp>
      <p:sp>
        <p:nvSpPr>
          <p:cNvPr id="12" name="Text Box 12"/>
          <p:cNvSpPr txBox="1">
            <a:spLocks noChangeArrowheads="1"/>
          </p:cNvSpPr>
          <p:nvPr/>
        </p:nvSpPr>
        <p:spPr bwMode="auto">
          <a:xfrm>
            <a:off x="5553155" y="2902502"/>
            <a:ext cx="1037167" cy="307777"/>
          </a:xfrm>
          <a:prstGeom prst="rect">
            <a:avLst/>
          </a:prstGeom>
          <a:noFill/>
          <a:ln w="9525">
            <a:noFill/>
            <a:miter lim="800000"/>
            <a:headEnd/>
            <a:tailEnd/>
          </a:ln>
        </p:spPr>
        <p:txBody>
          <a:bodyPr>
            <a:spAutoFit/>
          </a:bodyPr>
          <a:lstStyle/>
          <a:p>
            <a:pPr algn="ctr" eaLnBrk="0" hangingPunct="0">
              <a:buFont typeface="Monotype Sorts" pitchFamily="-64" charset="2"/>
              <a:buNone/>
              <a:defRPr/>
            </a:pPr>
            <a:r>
              <a:rPr kumimoji="1" lang="en-US" sz="1400" b="1" dirty="0">
                <a:solidFill>
                  <a:schemeClr val="bg2"/>
                </a:solidFill>
                <a:cs typeface="Arial" charset="0"/>
              </a:rPr>
              <a:t>3.739</a:t>
            </a:r>
          </a:p>
        </p:txBody>
      </p:sp>
      <p:sp>
        <p:nvSpPr>
          <p:cNvPr id="13" name="ZoneTexte 12"/>
          <p:cNvSpPr txBox="1"/>
          <p:nvPr/>
        </p:nvSpPr>
        <p:spPr>
          <a:xfrm>
            <a:off x="7380072" y="1277247"/>
            <a:ext cx="3046628" cy="369332"/>
          </a:xfrm>
          <a:prstGeom prst="rect">
            <a:avLst/>
          </a:prstGeom>
          <a:noFill/>
        </p:spPr>
        <p:txBody>
          <a:bodyPr wrap="square" rtlCol="0">
            <a:spAutoFit/>
          </a:bodyPr>
          <a:lstStyle/>
          <a:p>
            <a:r>
              <a:rPr lang="fr-FR" sz="1800" dirty="0" smtClean="0"/>
              <a:t>N=</a:t>
            </a:r>
            <a:r>
              <a:rPr lang="fr-FR" sz="1800" dirty="0"/>
              <a:t>192 509 patients </a:t>
            </a:r>
          </a:p>
        </p:txBody>
      </p:sp>
      <p:sp>
        <p:nvSpPr>
          <p:cNvPr id="14" name="ZoneTexte 13"/>
          <p:cNvSpPr txBox="1"/>
          <p:nvPr/>
        </p:nvSpPr>
        <p:spPr>
          <a:xfrm>
            <a:off x="9177872" y="5744688"/>
            <a:ext cx="2497656" cy="400110"/>
          </a:xfrm>
          <a:prstGeom prst="rect">
            <a:avLst/>
          </a:prstGeom>
          <a:noFill/>
        </p:spPr>
        <p:txBody>
          <a:bodyPr wrap="square" rtlCol="0">
            <a:spAutoFit/>
          </a:bodyPr>
          <a:lstStyle/>
          <a:p>
            <a:pPr algn="ctr"/>
            <a:r>
              <a:rPr lang="fr-FR" sz="2000" dirty="0" err="1" smtClean="0"/>
              <a:t>Symptoms</a:t>
            </a:r>
            <a:r>
              <a:rPr lang="fr-FR" sz="2000" dirty="0" smtClean="0"/>
              <a:t> to FMC</a:t>
            </a:r>
            <a:endParaRPr lang="fr-FR" sz="2000" dirty="0"/>
          </a:p>
        </p:txBody>
      </p:sp>
      <p:sp>
        <p:nvSpPr>
          <p:cNvPr id="15" name="ZoneTexte 14"/>
          <p:cNvSpPr txBox="1"/>
          <p:nvPr/>
        </p:nvSpPr>
        <p:spPr>
          <a:xfrm>
            <a:off x="7742222" y="2279444"/>
            <a:ext cx="4128415" cy="830997"/>
          </a:xfrm>
          <a:prstGeom prst="rect">
            <a:avLst/>
          </a:prstGeom>
          <a:solidFill>
            <a:schemeClr val="bg1"/>
          </a:solidFill>
        </p:spPr>
        <p:txBody>
          <a:bodyPr wrap="square" rtlCol="0">
            <a:spAutoFit/>
          </a:bodyPr>
          <a:lstStyle/>
          <a:p>
            <a:r>
              <a:rPr lang="fr-FR" sz="2800" dirty="0" smtClean="0">
                <a:solidFill>
                  <a:srgbClr val="C00000"/>
                </a:solidFill>
              </a:rPr>
              <a:t>*</a:t>
            </a:r>
            <a:r>
              <a:rPr lang="fr-FR" sz="2000" dirty="0" smtClean="0"/>
              <a:t>Note </a:t>
            </a:r>
            <a:r>
              <a:rPr lang="fr-FR" sz="2000" dirty="0" err="1" smtClean="0"/>
              <a:t>that</a:t>
            </a:r>
            <a:r>
              <a:rPr lang="fr-FR" sz="2000" dirty="0" smtClean="0"/>
              <a:t> guidelines </a:t>
            </a:r>
            <a:r>
              <a:rPr lang="fr-FR" sz="2000" dirty="0" err="1" smtClean="0"/>
              <a:t>recommend</a:t>
            </a:r>
            <a:r>
              <a:rPr lang="fr-FR" sz="2000" dirty="0" smtClean="0"/>
              <a:t> a </a:t>
            </a:r>
            <a:r>
              <a:rPr lang="fr-FR" sz="2000" dirty="0" err="1" smtClean="0"/>
              <a:t>decision</a:t>
            </a:r>
            <a:r>
              <a:rPr lang="fr-FR" sz="2000" dirty="0" smtClean="0"/>
              <a:t> time of 120’ for all patients</a:t>
            </a:r>
            <a:endParaRPr lang="fr-FR" sz="2000" dirty="0"/>
          </a:p>
        </p:txBody>
      </p:sp>
      <p:sp>
        <p:nvSpPr>
          <p:cNvPr id="17" name="Titre 1"/>
          <p:cNvSpPr txBox="1">
            <a:spLocks/>
          </p:cNvSpPr>
          <p:nvPr/>
        </p:nvSpPr>
        <p:spPr>
          <a:xfrm>
            <a:off x="127000" y="25400"/>
            <a:ext cx="11938000" cy="1130300"/>
          </a:xfrm>
          <a:prstGeom prst="rect">
            <a:avLst/>
          </a:prstGeom>
        </p:spPr>
        <p:txBody>
          <a:bodyPr vert="horz" lIns="91440" tIns="45720" rIns="91440" bIns="45720" rtlCol="0" anchor="t" anchorCtr="0">
            <a:noAutofit/>
          </a:bodyPr>
          <a:lstStyle>
            <a:lvl1pPr algn="l" defTabSz="914400" rtl="0" eaLnBrk="1" latinLnBrk="0" hangingPunct="1">
              <a:lnSpc>
                <a:spcPts val="3500"/>
              </a:lnSpc>
              <a:spcBef>
                <a:spcPts val="0"/>
              </a:spcBef>
              <a:buNone/>
              <a:defRPr sz="3000" b="1" kern="1200">
                <a:solidFill>
                  <a:schemeClr val="tx2"/>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C00000"/>
                </a:solidFill>
                <a:latin typeface="Gill Sans MT" panose="020B0502020104020203" pitchFamily="34" charset="0"/>
              </a:rPr>
              <a:t>One size does not fit all</a:t>
            </a:r>
            <a:br>
              <a:rPr lang="en-US" sz="3600" dirty="0">
                <a:solidFill>
                  <a:srgbClr val="C00000"/>
                </a:solidFill>
                <a:latin typeface="Gill Sans MT" panose="020B0502020104020203" pitchFamily="34" charset="0"/>
              </a:rPr>
            </a:br>
            <a:r>
              <a:rPr kumimoji="0" lang="en-US" sz="2000" b="0" i="0" u="none" strike="noStrike" kern="1200" cap="none" spc="0" normalizeH="0" baseline="0" noProof="0" dirty="0" smtClean="0">
                <a:ln>
                  <a:noFill/>
                </a:ln>
                <a:solidFill>
                  <a:srgbClr val="1F497D"/>
                </a:solidFill>
                <a:effectLst/>
                <a:uLnTx/>
                <a:uFillTx/>
                <a:latin typeface="Gill Sans MT" panose="020B0502020104020203" pitchFamily="34" charset="0"/>
              </a:rPr>
              <a:t>The acceptable PCI vs</a:t>
            </a:r>
            <a:r>
              <a:rPr kumimoji="0" lang="en-US" sz="2000" b="0" i="0" u="none" strike="noStrike" kern="1200" cap="none" spc="0" normalizeH="0" noProof="0" dirty="0" smtClean="0">
                <a:ln>
                  <a:noFill/>
                </a:ln>
                <a:solidFill>
                  <a:srgbClr val="1F497D"/>
                </a:solidFill>
                <a:effectLst/>
                <a:uLnTx/>
                <a:uFillTx/>
                <a:latin typeface="Gill Sans MT" panose="020B0502020104020203" pitchFamily="34" charset="0"/>
              </a:rPr>
              <a:t> </a:t>
            </a:r>
            <a:r>
              <a:rPr kumimoji="0" lang="en-US" sz="2000" b="0" i="0" u="none" strike="noStrike" kern="1200" cap="none" spc="0" normalizeH="0" baseline="0" noProof="0" dirty="0" smtClean="0">
                <a:ln>
                  <a:noFill/>
                </a:ln>
                <a:solidFill>
                  <a:srgbClr val="1F497D"/>
                </a:solidFill>
                <a:effectLst/>
                <a:uLnTx/>
                <a:uFillTx/>
                <a:latin typeface="Gill Sans MT" panose="020B0502020104020203" pitchFamily="34" charset="0"/>
              </a:rPr>
              <a:t>thrombolysis related delay depends on patient age, infarct location, and symptom duration</a:t>
            </a:r>
            <a:endParaRPr kumimoji="0" lang="fr-FR" sz="3000" b="0" i="0" u="none" strike="noStrike" kern="1200" cap="none" spc="0" normalizeH="0" baseline="0" noProof="0" dirty="0">
              <a:ln>
                <a:noFill/>
              </a:ln>
              <a:solidFill>
                <a:srgbClr val="1F497D"/>
              </a:solidFill>
              <a:effectLst/>
              <a:uLnTx/>
              <a:uFillTx/>
              <a:latin typeface="Gill Sans MT" panose="020B0502020104020203" pitchFamily="34" charset="0"/>
            </a:endParaRPr>
          </a:p>
        </p:txBody>
      </p:sp>
      <p:sp>
        <p:nvSpPr>
          <p:cNvPr id="21" name="Text Box 11"/>
          <p:cNvSpPr txBox="1">
            <a:spLocks noChangeArrowheads="1"/>
          </p:cNvSpPr>
          <p:nvPr/>
        </p:nvSpPr>
        <p:spPr bwMode="auto">
          <a:xfrm rot="16200000">
            <a:off x="-281156" y="3097672"/>
            <a:ext cx="4682546" cy="677108"/>
          </a:xfrm>
          <a:prstGeom prst="rect">
            <a:avLst/>
          </a:prstGeom>
          <a:noFill/>
          <a:ln w="9525">
            <a:noFill/>
            <a:miter lim="800000"/>
            <a:headEnd/>
            <a:tailEnd/>
          </a:ln>
        </p:spPr>
        <p:txBody>
          <a:bodyPr wrap="square">
            <a:prstTxWarp prst="textNoShape">
              <a:avLst/>
            </a:prstTxWarp>
            <a:spAutoFit/>
          </a:bodyPr>
          <a:lstStyle/>
          <a:p>
            <a:pPr algn="ctr" eaLnBrk="0" hangingPunct="0">
              <a:buFont typeface="Monotype Sorts" charset="2"/>
              <a:buNone/>
              <a:defRPr/>
            </a:pPr>
            <a:r>
              <a:rPr kumimoji="1" lang="en-US" dirty="0">
                <a:solidFill>
                  <a:schemeClr val="tx2"/>
                </a:solidFill>
                <a:effectLst>
                  <a:outerShdw blurRad="38100" dist="38100" dir="2700000" algn="tl">
                    <a:srgbClr val="DDDDDD"/>
                  </a:outerShdw>
                </a:effectLst>
                <a:ea typeface="Arial" charset="0"/>
                <a:cs typeface="Arial" charset="0"/>
              </a:rPr>
              <a:t>PCI Related Delay (DB-DN) Where </a:t>
            </a:r>
          </a:p>
          <a:p>
            <a:pPr algn="ctr" eaLnBrk="0" hangingPunct="0">
              <a:buFont typeface="Monotype Sorts" charset="2"/>
              <a:buNone/>
              <a:defRPr/>
            </a:pPr>
            <a:r>
              <a:rPr kumimoji="1" lang="en-US" dirty="0">
                <a:solidFill>
                  <a:schemeClr val="tx2"/>
                </a:solidFill>
                <a:effectLst>
                  <a:outerShdw blurRad="38100" dist="38100" dir="2700000" algn="tl">
                    <a:srgbClr val="DDDDDD"/>
                  </a:outerShdw>
                </a:effectLst>
                <a:ea typeface="Arial" charset="0"/>
                <a:cs typeface="Arial" charset="0"/>
              </a:rPr>
              <a:t>PCI and </a:t>
            </a:r>
            <a:r>
              <a:rPr kumimoji="1" lang="en-US" dirty="0" err="1">
                <a:solidFill>
                  <a:schemeClr val="tx2"/>
                </a:solidFill>
                <a:effectLst>
                  <a:outerShdw blurRad="38100" dist="38100" dir="2700000" algn="tl">
                    <a:srgbClr val="DDDDDD"/>
                  </a:outerShdw>
                </a:effectLst>
                <a:ea typeface="Arial" charset="0"/>
                <a:cs typeface="Arial" charset="0"/>
              </a:rPr>
              <a:t>Fibrinolytic</a:t>
            </a:r>
            <a:r>
              <a:rPr kumimoji="1" lang="en-US" dirty="0">
                <a:solidFill>
                  <a:schemeClr val="tx2"/>
                </a:solidFill>
                <a:effectLst>
                  <a:outerShdw blurRad="38100" dist="38100" dir="2700000" algn="tl">
                    <a:srgbClr val="DDDDDD"/>
                  </a:outerShdw>
                </a:effectLst>
                <a:ea typeface="Arial" charset="0"/>
                <a:cs typeface="Arial" charset="0"/>
              </a:rPr>
              <a:t> Mortality Are Equal (Min)</a:t>
            </a:r>
          </a:p>
        </p:txBody>
      </p:sp>
      <p:sp>
        <p:nvSpPr>
          <p:cNvPr id="22" name="Espace réservé du texte 4"/>
          <p:cNvSpPr txBox="1">
            <a:spLocks/>
          </p:cNvSpPr>
          <p:nvPr/>
        </p:nvSpPr>
        <p:spPr>
          <a:xfrm>
            <a:off x="1" y="6415810"/>
            <a:ext cx="6948488" cy="442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14" tIns="60957" rIns="121914" bIns="60957" numCol="1" anchor="t" anchorCtr="0" compatLnSpc="1">
            <a:prstTxWarp prst="textNoShape">
              <a:avLst/>
            </a:prstTxWarp>
            <a:noAutofit/>
          </a:bodyPr>
          <a:lstStyle>
            <a:defPPr>
              <a:defRPr lang="fr-FR"/>
            </a:defPPr>
            <a:lvl1pPr marR="0" lvl="0" indent="0" defTabSz="914400" fontAlgn="base">
              <a:lnSpc>
                <a:spcPct val="100000"/>
              </a:lnSpc>
              <a:spcBef>
                <a:spcPct val="20000"/>
              </a:spcBef>
              <a:spcAft>
                <a:spcPct val="0"/>
              </a:spcAft>
              <a:buClrTx/>
              <a:buSzTx/>
              <a:buFont typeface="Arial" pitchFamily="34" charset="0"/>
              <a:buNone/>
              <a:tabLst/>
              <a:defRPr kumimoji="0" sz="2000" b="0" i="0" u="none" strike="noStrike" cap="none" spc="0" normalizeH="0" baseline="0">
                <a:ln>
                  <a:noFill/>
                </a:ln>
                <a:solidFill>
                  <a:sysClr val="windowText" lastClr="000000"/>
                </a:solidFill>
                <a:effectLst/>
                <a:uLnTx/>
                <a:uFillTx/>
                <a:latin typeface="Calibri"/>
              </a:defRPr>
            </a:lvl1pPr>
            <a:lvl2pPr marL="609570" indent="0" eaLnBrk="0" fontAlgn="base" hangingPunct="0">
              <a:spcBef>
                <a:spcPct val="20000"/>
              </a:spcBef>
              <a:spcAft>
                <a:spcPct val="0"/>
              </a:spcAft>
              <a:buFont typeface="Arial" pitchFamily="34" charset="0"/>
              <a:buNone/>
              <a:defRPr sz="1600"/>
            </a:lvl2pPr>
            <a:lvl3pPr marL="1219140" indent="0" eaLnBrk="0" fontAlgn="base" hangingPunct="0">
              <a:spcBef>
                <a:spcPct val="20000"/>
              </a:spcBef>
              <a:spcAft>
                <a:spcPct val="0"/>
              </a:spcAft>
              <a:buFont typeface="Arial" pitchFamily="34" charset="0"/>
              <a:buNone/>
              <a:defRPr sz="1600"/>
            </a:lvl3pPr>
            <a:lvl4pPr marL="1828709" indent="0" eaLnBrk="0" fontAlgn="base" hangingPunct="0">
              <a:spcBef>
                <a:spcPct val="20000"/>
              </a:spcBef>
              <a:spcAft>
                <a:spcPct val="0"/>
              </a:spcAft>
              <a:buFont typeface="Arial" pitchFamily="34" charset="0"/>
              <a:buNone/>
              <a:defRPr sz="1600"/>
            </a:lvl4pPr>
            <a:lvl5pPr marL="2438278" indent="0" eaLnBrk="0" fontAlgn="base" hangingPunct="0">
              <a:spcBef>
                <a:spcPct val="20000"/>
              </a:spcBef>
              <a:spcAft>
                <a:spcPct val="0"/>
              </a:spcAft>
              <a:buFont typeface="Arial" pitchFamily="34" charset="0"/>
              <a:buNone/>
              <a:defRPr sz="1600"/>
            </a:lvl5pPr>
            <a:lvl6pPr marL="3352632" indent="-304784" defTabSz="1219140">
              <a:spcBef>
                <a:spcPct val="20000"/>
              </a:spcBef>
              <a:buFont typeface="Arial" panose="020B0604020202020204" pitchFamily="34" charset="0"/>
              <a:buChar char="•"/>
              <a:defRPr sz="2700"/>
            </a:lvl6pPr>
            <a:lvl7pPr marL="3962202" indent="-304784" defTabSz="1219140">
              <a:spcBef>
                <a:spcPct val="20000"/>
              </a:spcBef>
              <a:buFont typeface="Arial" panose="020B0604020202020204" pitchFamily="34" charset="0"/>
              <a:buChar char="•"/>
              <a:defRPr sz="2700"/>
            </a:lvl7pPr>
            <a:lvl8pPr marL="4571772" indent="-304784" defTabSz="1219140">
              <a:spcBef>
                <a:spcPct val="20000"/>
              </a:spcBef>
              <a:buFont typeface="Arial" panose="020B0604020202020204" pitchFamily="34" charset="0"/>
              <a:buChar char="•"/>
              <a:defRPr sz="2700"/>
            </a:lvl8pPr>
            <a:lvl9pPr marL="5181341" indent="-304784" defTabSz="1219140">
              <a:spcBef>
                <a:spcPct val="20000"/>
              </a:spcBef>
              <a:buFont typeface="Arial" panose="020B0604020202020204" pitchFamily="34" charset="0"/>
              <a:buChar char="•"/>
              <a:defRPr sz="2700"/>
            </a:lvl9pPr>
          </a:lstStyle>
          <a:p>
            <a:r>
              <a:rPr lang="fr-FR" dirty="0"/>
              <a:t>Pinto DS et al. Circulation 2006;114:2019-25</a:t>
            </a:r>
          </a:p>
        </p:txBody>
      </p:sp>
      <p:pic>
        <p:nvPicPr>
          <p:cNvPr id="18" name="Picture 2" descr="Fac médecine Sorbonne Universite (clr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Image 18">
            <a:extLst>
              <a:ext uri="{FF2B5EF4-FFF2-40B4-BE49-F238E27FC236}">
                <a16:creationId xmlns="" xmlns:a16="http://schemas.microsoft.com/office/drawing/2014/main" id="{D9595203-E15E-49C7-83AC-A4AA3BE8DC22}"/>
              </a:ext>
            </a:extLst>
          </p:cNvPr>
          <p:cNvPicPr>
            <a:picLocks noChangeAspect="1"/>
          </p:cNvPicPr>
          <p:nvPr/>
        </p:nvPicPr>
        <p:blipFill rotWithShape="1">
          <a:blip r:embed="rId6"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161397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Titre 1"/>
          <p:cNvSpPr txBox="1">
            <a:spLocks/>
          </p:cNvSpPr>
          <p:nvPr/>
        </p:nvSpPr>
        <p:spPr>
          <a:xfrm>
            <a:off x="977900" y="2549525"/>
            <a:ext cx="10515600" cy="1325563"/>
          </a:xfrm>
          <a:prstGeom prst="rect">
            <a:avLst/>
          </a:prstGeom>
        </p:spPr>
        <p:txBody>
          <a:bodyPr vert="horz" lIns="121909" tIns="60954" rIns="121909" bIns="60954" rtlCol="0" anchor="ctr">
            <a:normAutofit/>
          </a:bodyPr>
          <a:lstStyle>
            <a:lvl1pPr algn="ctr" defTabSz="609539" rtl="0" eaLnBrk="1" latinLnBrk="0" hangingPunct="1">
              <a:spcBef>
                <a:spcPct val="0"/>
              </a:spcBef>
              <a:buNone/>
              <a:defRPr sz="5900" b="0" i="0" kern="1200">
                <a:solidFill>
                  <a:schemeClr val="tx1"/>
                </a:solidFill>
                <a:latin typeface="Gill Sans MT"/>
                <a:ea typeface="+mj-ea"/>
                <a:cs typeface="Gill Sans MT"/>
              </a:defRPr>
            </a:lvl1pPr>
          </a:lstStyle>
          <a:p>
            <a:r>
              <a:rPr lang="fr-FR" b="1" dirty="0" smtClean="0">
                <a:solidFill>
                  <a:srgbClr val="0000FF"/>
                </a:solidFill>
                <a:latin typeface="Gill Sans MT" panose="020B0502020104020203" pitchFamily="34" charset="0"/>
                <a:ea typeface="MS PGothic" pitchFamily="34" charset="-128"/>
                <a:cs typeface="Arial" pitchFamily="34" charset="0"/>
              </a:rPr>
              <a:t>The « </a:t>
            </a:r>
            <a:r>
              <a:rPr lang="fr-FR" b="1" dirty="0" err="1" smtClean="0">
                <a:solidFill>
                  <a:srgbClr val="0000FF"/>
                </a:solidFill>
                <a:latin typeface="Gill Sans MT" panose="020B0502020104020203" pitchFamily="34" charset="0"/>
                <a:ea typeface="MS PGothic" pitchFamily="34" charset="-128"/>
                <a:cs typeface="Arial" pitchFamily="34" charset="0"/>
              </a:rPr>
              <a:t>percutaneous</a:t>
            </a:r>
            <a:r>
              <a:rPr lang="fr-FR" b="1" dirty="0" smtClean="0">
                <a:solidFill>
                  <a:srgbClr val="0000FF"/>
                </a:solidFill>
                <a:latin typeface="Gill Sans MT" panose="020B0502020104020203" pitchFamily="34" charset="0"/>
                <a:ea typeface="MS PGothic" pitchFamily="34" charset="-128"/>
                <a:cs typeface="Arial" pitchFamily="34" charset="0"/>
              </a:rPr>
              <a:t> » </a:t>
            </a:r>
            <a:r>
              <a:rPr lang="fr-FR" b="1" dirty="0" err="1" smtClean="0">
                <a:solidFill>
                  <a:srgbClr val="0000FF"/>
                </a:solidFill>
                <a:latin typeface="Gill Sans MT" panose="020B0502020104020203" pitchFamily="34" charset="0"/>
                <a:ea typeface="MS PGothic" pitchFamily="34" charset="-128"/>
                <a:cs typeface="Arial" pitchFamily="34" charset="0"/>
              </a:rPr>
              <a:t>era</a:t>
            </a:r>
            <a:endParaRPr lang="en-US" b="1" dirty="0">
              <a:solidFill>
                <a:srgbClr val="0000FF"/>
              </a:solidFill>
              <a:latin typeface="Gill Sans MT" panose="020B0502020104020203" pitchFamily="34" charset="0"/>
              <a:ea typeface="MS PGothic" pitchFamily="34" charset="-128"/>
              <a:cs typeface="Arial" pitchFamily="34" charset="0"/>
            </a:endParaRPr>
          </a:p>
        </p:txBody>
      </p:sp>
      <p:pic>
        <p:nvPicPr>
          <p:cNvPr id="5" name="Picture 2" descr="Fac médecine Sorbonne Universite (cl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5">
            <a:extLst>
              <a:ext uri="{FF2B5EF4-FFF2-40B4-BE49-F238E27FC236}">
                <a16:creationId xmlns="" xmlns:a16="http://schemas.microsoft.com/office/drawing/2014/main" id="{D9595203-E15E-49C7-83AC-A4AA3BE8DC22}"/>
              </a:ext>
            </a:extLst>
          </p:cNvPr>
          <p:cNvPicPr>
            <a:picLocks noChangeAspect="1"/>
          </p:cNvPicPr>
          <p:nvPr/>
        </p:nvPicPr>
        <p:blipFill rotWithShape="1">
          <a:blip r:embed="rId3"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228020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Espace réservé du contenu 2"/>
          <p:cNvSpPr txBox="1">
            <a:spLocks/>
          </p:cNvSpPr>
          <p:nvPr/>
        </p:nvSpPr>
        <p:spPr bwMode="auto">
          <a:xfrm>
            <a:off x="214362" y="914917"/>
            <a:ext cx="11040533" cy="933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14" tIns="60957" rIns="121914" bIns="60957" numCol="1" rtlCol="0" anchor="t" anchorCtr="0" compatLnSpc="1">
            <a:prstTxWarp prst="textNoShape">
              <a:avLst/>
            </a:prstTxWarp>
            <a:normAutofit fontScale="92500" lnSpcReduction="20000"/>
          </a:bodyPr>
          <a:lstStyle>
            <a:lvl1pPr marL="457178" indent="-457178" algn="l" rtl="0" eaLnBrk="0" fontAlgn="base" hangingPunct="0">
              <a:spcBef>
                <a:spcPct val="20000"/>
              </a:spcBef>
              <a:spcAft>
                <a:spcPct val="0"/>
              </a:spcAft>
              <a:buFont typeface="Arial" pitchFamily="34" charset="0"/>
              <a:buChar char="•"/>
              <a:defRPr sz="3200" kern="1200">
                <a:solidFill>
                  <a:schemeClr val="tx2"/>
                </a:solidFill>
                <a:latin typeface="+mn-lt"/>
                <a:ea typeface="+mn-ea"/>
                <a:cs typeface="+mn-cs"/>
              </a:defRPr>
            </a:lvl1pPr>
            <a:lvl2pPr marL="990550" indent="-380981" algn="l" rtl="0" eaLnBrk="0" fontAlgn="base" hangingPunct="0">
              <a:spcBef>
                <a:spcPct val="20000"/>
              </a:spcBef>
              <a:spcAft>
                <a:spcPct val="0"/>
              </a:spcAft>
              <a:buFont typeface="Arial" pitchFamily="34" charset="0"/>
              <a:buChar char="–"/>
              <a:defRPr sz="2700" kern="1200">
                <a:solidFill>
                  <a:schemeClr val="tx2"/>
                </a:solidFill>
                <a:latin typeface="+mn-lt"/>
                <a:ea typeface="+mn-ea"/>
                <a:cs typeface="+mn-cs"/>
              </a:defRPr>
            </a:lvl2pPr>
            <a:lvl3pPr marL="1523925" indent="-304784" algn="l" rtl="0" eaLnBrk="0" fontAlgn="base" hangingPunct="0">
              <a:spcBef>
                <a:spcPct val="20000"/>
              </a:spcBef>
              <a:spcAft>
                <a:spcPct val="0"/>
              </a:spcAft>
              <a:buFont typeface="Arial" pitchFamily="34" charset="0"/>
              <a:buChar char="•"/>
              <a:defRPr kern="1200">
                <a:solidFill>
                  <a:schemeClr val="tx2"/>
                </a:solidFill>
                <a:latin typeface="+mn-lt"/>
                <a:ea typeface="+mn-ea"/>
                <a:cs typeface="+mn-cs"/>
              </a:defRPr>
            </a:lvl3pPr>
            <a:lvl4pPr marL="2133493" indent="-304784" algn="l" rtl="0" eaLnBrk="0" fontAlgn="base" hangingPunct="0">
              <a:spcBef>
                <a:spcPct val="20000"/>
              </a:spcBef>
              <a:spcAft>
                <a:spcPct val="0"/>
              </a:spcAft>
              <a:buFont typeface="Arial" pitchFamily="34" charset="0"/>
              <a:buChar char="–"/>
              <a:defRPr sz="2100" kern="1200">
                <a:solidFill>
                  <a:schemeClr val="tx2"/>
                </a:solidFill>
                <a:latin typeface="+mn-lt"/>
                <a:ea typeface="+mn-ea"/>
                <a:cs typeface="+mn-cs"/>
              </a:defRPr>
            </a:lvl4pPr>
            <a:lvl5pPr marL="2743062" indent="-304784" algn="l" rtl="0" eaLnBrk="0" fontAlgn="base" hangingPunct="0">
              <a:spcBef>
                <a:spcPct val="20000"/>
              </a:spcBef>
              <a:spcAft>
                <a:spcPct val="0"/>
              </a:spcAft>
              <a:buFont typeface="Arial" pitchFamily="34" charset="0"/>
              <a:buChar char="»"/>
              <a:defRPr sz="2100" kern="1200">
                <a:solidFill>
                  <a:schemeClr val="tx2"/>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100" b="1" i="0" u="none" strike="noStrike" kern="1200" cap="none" spc="0" normalizeH="0" baseline="0" noProof="0" dirty="0" smtClean="0">
                <a:ln>
                  <a:noFill/>
                </a:ln>
                <a:solidFill>
                  <a:srgbClr val="1F497D"/>
                </a:solidFill>
                <a:effectLst/>
                <a:uLnTx/>
                <a:uFillTx/>
                <a:latin typeface="Calibri"/>
                <a:ea typeface="+mn-ea"/>
                <a:cs typeface="+mn-cs"/>
              </a:rPr>
              <a:t>Pooled analysis of 23 randomized clinical trials</a:t>
            </a:r>
            <a:endParaRPr kumimoji="0" lang="en-US" sz="2700" b="1" i="0" u="none" strike="noStrike" kern="1200" cap="none" spc="0" normalizeH="0" baseline="0" noProof="0" dirty="0" smtClean="0">
              <a:ln>
                <a:noFill/>
              </a:ln>
              <a:solidFill>
                <a:srgbClr val="1F497D"/>
              </a:solidFill>
              <a:effectLst/>
              <a:uLnTx/>
              <a:uFillTx/>
              <a:latin typeface="Calibri"/>
              <a:ea typeface="+mn-ea"/>
              <a:cs typeface="+mn-cs"/>
            </a:endParaRPr>
          </a:p>
          <a:p>
            <a:pPr marL="457178" marR="0" lvl="0" indent="-45717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dirty="0" smtClean="0">
                <a:ln>
                  <a:noFill/>
                </a:ln>
                <a:solidFill>
                  <a:srgbClr val="1F497D"/>
                </a:solidFill>
                <a:effectLst/>
                <a:uLnTx/>
                <a:uFillTx/>
                <a:latin typeface="Calibri"/>
                <a:ea typeface="+mn-ea"/>
                <a:cs typeface="+mn-cs"/>
              </a:rPr>
              <a:t>N = 7739 thrombolytic-eligible patients with STEMI</a:t>
            </a:r>
          </a:p>
          <a:p>
            <a:pPr marL="457178" marR="0" lvl="0" indent="-45717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dirty="0" smtClean="0">
                <a:ln>
                  <a:noFill/>
                </a:ln>
                <a:solidFill>
                  <a:srgbClr val="1F497D"/>
                </a:solidFill>
                <a:effectLst/>
                <a:uLnTx/>
                <a:uFillTx/>
                <a:latin typeface="Calibri"/>
                <a:ea typeface="+mn-ea"/>
                <a:cs typeface="+mn-cs"/>
              </a:rPr>
              <a:t>PPCI (n=3872) or thrombolytic therapy (n=3867)</a:t>
            </a:r>
          </a:p>
          <a:p>
            <a:pPr marL="457178" marR="0" lvl="0" indent="-457178"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45" name="Espace réservé du texte 4"/>
          <p:cNvSpPr txBox="1">
            <a:spLocks/>
          </p:cNvSpPr>
          <p:nvPr/>
        </p:nvSpPr>
        <p:spPr bwMode="auto">
          <a:xfrm>
            <a:off x="21166" y="6449485"/>
            <a:ext cx="9264651" cy="277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14" tIns="60957" rIns="121914" bIns="60957" numCol="1" anchor="t" anchorCtr="0" compatLnSpc="1">
            <a:prstTxWarp prst="textNoShape">
              <a:avLst/>
            </a:prstTxWarp>
            <a:noAutofit/>
          </a:bodyPr>
          <a:lstStyle>
            <a:lvl1pPr marL="0" indent="0" algn="l" rtl="0" eaLnBrk="0" fontAlgn="base" hangingPunct="0">
              <a:spcBef>
                <a:spcPct val="20000"/>
              </a:spcBef>
              <a:spcAft>
                <a:spcPct val="0"/>
              </a:spcAft>
              <a:buFont typeface="Arial" pitchFamily="34" charset="0"/>
              <a:buNone/>
              <a:defRPr sz="1600" kern="1200">
                <a:solidFill>
                  <a:schemeClr val="tx1"/>
                </a:solidFill>
                <a:latin typeface="+mn-lt"/>
                <a:ea typeface="+mn-ea"/>
                <a:cs typeface="+mn-cs"/>
              </a:defRPr>
            </a:lvl1pPr>
            <a:lvl2pPr marL="609570" indent="0" algn="l" rtl="0" eaLnBrk="0" fontAlgn="base" hangingPunct="0">
              <a:spcBef>
                <a:spcPct val="20000"/>
              </a:spcBef>
              <a:spcAft>
                <a:spcPct val="0"/>
              </a:spcAft>
              <a:buFont typeface="Arial" pitchFamily="34" charset="0"/>
              <a:buNone/>
              <a:defRPr sz="1600" kern="1200">
                <a:solidFill>
                  <a:schemeClr val="tx1"/>
                </a:solidFill>
                <a:latin typeface="+mn-lt"/>
                <a:ea typeface="+mn-ea"/>
                <a:cs typeface="+mn-cs"/>
              </a:defRPr>
            </a:lvl2pPr>
            <a:lvl3pPr marL="1219140" indent="0" algn="l" rtl="0" eaLnBrk="0" fontAlgn="base" hangingPunct="0">
              <a:spcBef>
                <a:spcPct val="20000"/>
              </a:spcBef>
              <a:spcAft>
                <a:spcPct val="0"/>
              </a:spcAft>
              <a:buFont typeface="Arial" pitchFamily="34" charset="0"/>
              <a:buNone/>
              <a:defRPr sz="1600" kern="1200">
                <a:solidFill>
                  <a:schemeClr val="tx1"/>
                </a:solidFill>
                <a:latin typeface="+mn-lt"/>
                <a:ea typeface="+mn-ea"/>
                <a:cs typeface="+mn-cs"/>
              </a:defRPr>
            </a:lvl3pPr>
            <a:lvl4pPr marL="1828709" indent="0" algn="l" rtl="0" eaLnBrk="0" fontAlgn="base" hangingPunct="0">
              <a:spcBef>
                <a:spcPct val="20000"/>
              </a:spcBef>
              <a:spcAft>
                <a:spcPct val="0"/>
              </a:spcAft>
              <a:buFont typeface="Arial" pitchFamily="34" charset="0"/>
              <a:buNone/>
              <a:defRPr sz="1600" kern="1200">
                <a:solidFill>
                  <a:schemeClr val="tx1"/>
                </a:solidFill>
                <a:latin typeface="+mn-lt"/>
                <a:ea typeface="+mn-ea"/>
                <a:cs typeface="+mn-cs"/>
              </a:defRPr>
            </a:lvl4pPr>
            <a:lvl5pPr marL="2438278" indent="0" algn="l" rtl="0" eaLnBrk="0" fontAlgn="base" hangingPunct="0">
              <a:spcBef>
                <a:spcPct val="20000"/>
              </a:spcBef>
              <a:spcAft>
                <a:spcPct val="0"/>
              </a:spcAft>
              <a:buFont typeface="Arial" pitchFamily="34" charset="0"/>
              <a:buNone/>
              <a:defRPr sz="16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fr-FR" altLang="fr-FR" sz="1600" b="0" i="0" u="none" strike="noStrike" kern="1200" cap="none" spc="0" normalizeH="0" baseline="0" noProof="0" dirty="0" err="1" smtClean="0">
                <a:ln>
                  <a:noFill/>
                </a:ln>
                <a:solidFill>
                  <a:sysClr val="windowText" lastClr="000000"/>
                </a:solidFill>
                <a:effectLst/>
                <a:uLnTx/>
                <a:uFillTx/>
                <a:latin typeface="Calibri"/>
                <a:ea typeface="+mn-ea"/>
                <a:cs typeface="+mn-cs"/>
              </a:rPr>
              <a:t>Keeley</a:t>
            </a:r>
            <a:r>
              <a:rPr kumimoji="0" lang="fr-FR" altLang="fr-FR" sz="1600" b="0" i="0" u="none" strike="noStrike" kern="1200" cap="none" spc="0" normalizeH="0" baseline="0" noProof="0" dirty="0" smtClean="0">
                <a:ln>
                  <a:noFill/>
                </a:ln>
                <a:solidFill>
                  <a:sysClr val="windowText" lastClr="000000"/>
                </a:solidFill>
                <a:effectLst/>
                <a:uLnTx/>
                <a:uFillTx/>
                <a:latin typeface="Calibri"/>
                <a:ea typeface="+mn-ea"/>
                <a:cs typeface="+mn-cs"/>
              </a:rPr>
              <a:t> EC et al. </a:t>
            </a:r>
            <a:r>
              <a:rPr kumimoji="0" lang="fr-FR" altLang="fr-FR" sz="1600" b="0" i="1" u="none" strike="noStrike" kern="1200" cap="none" spc="0" normalizeH="0" baseline="0" noProof="0" dirty="0" smtClean="0">
                <a:ln>
                  <a:noFill/>
                </a:ln>
                <a:solidFill>
                  <a:sysClr val="windowText" lastClr="000000"/>
                </a:solidFill>
                <a:effectLst/>
                <a:uLnTx/>
                <a:uFillTx/>
                <a:latin typeface="Calibri"/>
                <a:ea typeface="+mn-ea"/>
                <a:cs typeface="+mn-cs"/>
              </a:rPr>
              <a:t>Lancet </a:t>
            </a:r>
            <a:r>
              <a:rPr kumimoji="0" lang="fr-FR" altLang="fr-FR" sz="1600" b="0" i="0" u="none" strike="noStrike" kern="1200" cap="none" spc="0" normalizeH="0" baseline="0" noProof="0" dirty="0" smtClean="0">
                <a:ln>
                  <a:noFill/>
                </a:ln>
                <a:solidFill>
                  <a:sysClr val="windowText" lastClr="000000"/>
                </a:solidFill>
                <a:effectLst/>
                <a:uLnTx/>
                <a:uFillTx/>
                <a:latin typeface="Calibri"/>
                <a:ea typeface="+mn-ea"/>
                <a:cs typeface="+mn-cs"/>
              </a:rPr>
              <a:t>2003;361:13-20</a:t>
            </a:r>
          </a:p>
        </p:txBody>
      </p:sp>
      <p:sp>
        <p:nvSpPr>
          <p:cNvPr id="146" name="ZoneTexte 145"/>
          <p:cNvSpPr txBox="1">
            <a:spLocks noChangeAspect="1"/>
          </p:cNvSpPr>
          <p:nvPr/>
        </p:nvSpPr>
        <p:spPr>
          <a:xfrm>
            <a:off x="1330277" y="2200948"/>
            <a:ext cx="569370" cy="3817953"/>
          </a:xfrm>
          <a:prstGeom prst="rect">
            <a:avLst/>
          </a:prstGeom>
          <a:solidFill>
            <a:sysClr val="window" lastClr="FFFFFF"/>
          </a:solidFill>
        </p:spPr>
        <p:txBody>
          <a:bodyPr vert="vert270" lIns="121912" tIns="60956" rIns="121912" bIns="60956">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fr-FR" sz="2100" b="0" i="0" u="none" strike="noStrike" kern="0" cap="none" spc="0" normalizeH="0" baseline="0" noProof="0" dirty="0">
                <a:ln>
                  <a:noFill/>
                </a:ln>
                <a:solidFill>
                  <a:srgbClr val="1F497D"/>
                </a:solidFill>
                <a:effectLst/>
                <a:uLnTx/>
                <a:uFillTx/>
                <a:cs typeface="Arial" pitchFamily="34" charset="0"/>
              </a:rPr>
              <a:t>Incidence (%)</a:t>
            </a:r>
          </a:p>
        </p:txBody>
      </p:sp>
      <p:sp>
        <p:nvSpPr>
          <p:cNvPr id="147" name="ZoneTexte 146"/>
          <p:cNvSpPr txBox="1"/>
          <p:nvPr/>
        </p:nvSpPr>
        <p:spPr>
          <a:xfrm>
            <a:off x="3638552" y="2004486"/>
            <a:ext cx="1617133" cy="353937"/>
          </a:xfrm>
          <a:prstGeom prst="rect">
            <a:avLst/>
          </a:prstGeom>
          <a:noFill/>
        </p:spPr>
        <p:txBody>
          <a:bodyPr lIns="121912" tIns="60956" rIns="121912" bIns="60956">
            <a:spAutoFit/>
          </a:bodyPr>
          <a:lstStyle/>
          <a:p>
            <a:pPr defTabSz="1219170">
              <a:defRPr/>
            </a:pPr>
            <a:r>
              <a:rPr lang="fr-FR" sz="1500" dirty="0">
                <a:solidFill>
                  <a:srgbClr val="C00000"/>
                </a:solidFill>
                <a:cs typeface="Arial" pitchFamily="34" charset="0"/>
              </a:rPr>
              <a:t>*</a:t>
            </a:r>
            <a:r>
              <a:rPr lang="fr-FR" sz="1500" dirty="0">
                <a:solidFill>
                  <a:prstClr val="black"/>
                </a:solidFill>
                <a:cs typeface="Arial" pitchFamily="34" charset="0"/>
              </a:rPr>
              <a:t>4-6 </a:t>
            </a:r>
            <a:r>
              <a:rPr lang="fr-FR" sz="1500" dirty="0" err="1">
                <a:solidFill>
                  <a:prstClr val="black"/>
                </a:solidFill>
                <a:cs typeface="Arial" pitchFamily="34" charset="0"/>
              </a:rPr>
              <a:t>weeks</a:t>
            </a:r>
            <a:endParaRPr lang="fr-FR" sz="1500" dirty="0">
              <a:solidFill>
                <a:prstClr val="black"/>
              </a:solidFill>
              <a:cs typeface="Arial" pitchFamily="34" charset="0"/>
            </a:endParaRPr>
          </a:p>
        </p:txBody>
      </p:sp>
      <p:sp>
        <p:nvSpPr>
          <p:cNvPr id="148" name="ZoneTexte 147"/>
          <p:cNvSpPr txBox="1"/>
          <p:nvPr/>
        </p:nvSpPr>
        <p:spPr>
          <a:xfrm>
            <a:off x="3653369" y="4040718"/>
            <a:ext cx="1847851" cy="353937"/>
          </a:xfrm>
          <a:prstGeom prst="rect">
            <a:avLst/>
          </a:prstGeom>
          <a:noFill/>
        </p:spPr>
        <p:txBody>
          <a:bodyPr lIns="121912" tIns="60956" rIns="121912" bIns="60956">
            <a:spAutoFit/>
          </a:bodyPr>
          <a:lstStyle/>
          <a:p>
            <a:pPr defTabSz="1219170">
              <a:defRPr/>
            </a:pPr>
            <a:r>
              <a:rPr lang="fr-FR" sz="1500" dirty="0">
                <a:solidFill>
                  <a:srgbClr val="C00000"/>
                </a:solidFill>
                <a:cs typeface="Arial" pitchFamily="34" charset="0"/>
              </a:rPr>
              <a:t>**</a:t>
            </a:r>
            <a:r>
              <a:rPr lang="fr-FR" sz="1500" dirty="0">
                <a:solidFill>
                  <a:prstClr val="black"/>
                </a:solidFill>
                <a:cs typeface="Arial" pitchFamily="34" charset="0"/>
              </a:rPr>
              <a:t>6-18 </a:t>
            </a:r>
            <a:r>
              <a:rPr lang="fr-FR" sz="1500" dirty="0" err="1">
                <a:solidFill>
                  <a:prstClr val="black"/>
                </a:solidFill>
                <a:cs typeface="Arial" pitchFamily="34" charset="0"/>
              </a:rPr>
              <a:t>months</a:t>
            </a:r>
            <a:endParaRPr lang="fr-FR" sz="1500" dirty="0">
              <a:solidFill>
                <a:prstClr val="black"/>
              </a:solidFill>
              <a:cs typeface="Arial" pitchFamily="34" charset="0"/>
            </a:endParaRPr>
          </a:p>
        </p:txBody>
      </p:sp>
      <p:cxnSp>
        <p:nvCxnSpPr>
          <p:cNvPr id="149" name="Connecteur droit 148"/>
          <p:cNvCxnSpPr/>
          <p:nvPr/>
        </p:nvCxnSpPr>
        <p:spPr>
          <a:xfrm>
            <a:off x="2290233" y="2199217"/>
            <a:ext cx="0" cy="1778000"/>
          </a:xfrm>
          <a:prstGeom prst="line">
            <a:avLst/>
          </a:prstGeom>
          <a:noFill/>
          <a:ln w="9525" cap="flat" cmpd="sng" algn="ctr">
            <a:solidFill>
              <a:sysClr val="windowText" lastClr="000000"/>
            </a:solidFill>
            <a:prstDash val="solid"/>
          </a:ln>
          <a:effectLst/>
        </p:spPr>
      </p:cxnSp>
      <p:cxnSp>
        <p:nvCxnSpPr>
          <p:cNvPr id="150" name="Connecteur droit 149"/>
          <p:cNvCxnSpPr/>
          <p:nvPr/>
        </p:nvCxnSpPr>
        <p:spPr>
          <a:xfrm>
            <a:off x="2224621" y="3977217"/>
            <a:ext cx="7681383" cy="0"/>
          </a:xfrm>
          <a:prstGeom prst="line">
            <a:avLst/>
          </a:prstGeom>
          <a:noFill/>
          <a:ln w="9525" cap="flat" cmpd="sng" algn="ctr">
            <a:solidFill>
              <a:sysClr val="windowText" lastClr="000000"/>
            </a:solidFill>
            <a:prstDash val="solid"/>
          </a:ln>
          <a:effectLst/>
        </p:spPr>
      </p:cxnSp>
      <p:cxnSp>
        <p:nvCxnSpPr>
          <p:cNvPr id="151" name="Connecteur droit 150"/>
          <p:cNvCxnSpPr/>
          <p:nvPr/>
        </p:nvCxnSpPr>
        <p:spPr>
          <a:xfrm flipH="1">
            <a:off x="2224617" y="3602567"/>
            <a:ext cx="65616" cy="0"/>
          </a:xfrm>
          <a:prstGeom prst="line">
            <a:avLst/>
          </a:prstGeom>
          <a:noFill/>
          <a:ln w="9525" cap="flat" cmpd="sng" algn="ctr">
            <a:solidFill>
              <a:sysClr val="windowText" lastClr="000000"/>
            </a:solidFill>
            <a:prstDash val="solid"/>
          </a:ln>
          <a:effectLst/>
        </p:spPr>
      </p:cxnSp>
      <p:cxnSp>
        <p:nvCxnSpPr>
          <p:cNvPr id="152" name="Connecteur droit 151"/>
          <p:cNvCxnSpPr/>
          <p:nvPr/>
        </p:nvCxnSpPr>
        <p:spPr>
          <a:xfrm flipH="1">
            <a:off x="2222503" y="3276600"/>
            <a:ext cx="63500" cy="0"/>
          </a:xfrm>
          <a:prstGeom prst="line">
            <a:avLst/>
          </a:prstGeom>
          <a:noFill/>
          <a:ln w="9525" cap="flat" cmpd="sng" algn="ctr">
            <a:solidFill>
              <a:sysClr val="windowText" lastClr="000000"/>
            </a:solidFill>
            <a:prstDash val="solid"/>
          </a:ln>
          <a:effectLst/>
        </p:spPr>
      </p:cxnSp>
      <p:cxnSp>
        <p:nvCxnSpPr>
          <p:cNvPr id="153" name="Connecteur droit 152"/>
          <p:cNvCxnSpPr/>
          <p:nvPr/>
        </p:nvCxnSpPr>
        <p:spPr>
          <a:xfrm flipH="1">
            <a:off x="2220387" y="2912533"/>
            <a:ext cx="63500" cy="0"/>
          </a:xfrm>
          <a:prstGeom prst="line">
            <a:avLst/>
          </a:prstGeom>
          <a:noFill/>
          <a:ln w="9525" cap="flat" cmpd="sng" algn="ctr">
            <a:solidFill>
              <a:sysClr val="windowText" lastClr="000000"/>
            </a:solidFill>
            <a:prstDash val="solid"/>
          </a:ln>
          <a:effectLst/>
        </p:spPr>
      </p:cxnSp>
      <p:cxnSp>
        <p:nvCxnSpPr>
          <p:cNvPr id="154" name="Connecteur droit 153"/>
          <p:cNvCxnSpPr/>
          <p:nvPr/>
        </p:nvCxnSpPr>
        <p:spPr>
          <a:xfrm flipH="1">
            <a:off x="2220384" y="2561167"/>
            <a:ext cx="65616" cy="0"/>
          </a:xfrm>
          <a:prstGeom prst="line">
            <a:avLst/>
          </a:prstGeom>
          <a:noFill/>
          <a:ln w="9525" cap="flat" cmpd="sng" algn="ctr">
            <a:solidFill>
              <a:sysClr val="windowText" lastClr="000000"/>
            </a:solidFill>
            <a:prstDash val="solid"/>
          </a:ln>
          <a:effectLst/>
        </p:spPr>
      </p:cxnSp>
      <p:cxnSp>
        <p:nvCxnSpPr>
          <p:cNvPr id="155" name="Connecteur droit 154"/>
          <p:cNvCxnSpPr/>
          <p:nvPr/>
        </p:nvCxnSpPr>
        <p:spPr>
          <a:xfrm flipH="1">
            <a:off x="2220387" y="2199217"/>
            <a:ext cx="63500" cy="0"/>
          </a:xfrm>
          <a:prstGeom prst="line">
            <a:avLst/>
          </a:prstGeom>
          <a:noFill/>
          <a:ln w="9525" cap="flat" cmpd="sng" algn="ctr">
            <a:solidFill>
              <a:sysClr val="windowText" lastClr="000000"/>
            </a:solidFill>
            <a:prstDash val="solid"/>
          </a:ln>
          <a:effectLst/>
        </p:spPr>
      </p:cxnSp>
      <p:sp>
        <p:nvSpPr>
          <p:cNvPr id="156" name="ZoneTexte 155"/>
          <p:cNvSpPr txBox="1"/>
          <p:nvPr/>
        </p:nvSpPr>
        <p:spPr bwMode="auto">
          <a:xfrm>
            <a:off x="1892302" y="2082802"/>
            <a:ext cx="441775" cy="353937"/>
          </a:xfrm>
          <a:prstGeom prst="rect">
            <a:avLst/>
          </a:prstGeom>
          <a:noFill/>
          <a:ln w="12700">
            <a:noFill/>
            <a:miter lim="800000"/>
            <a:headEnd/>
            <a:tailEnd/>
          </a:ln>
        </p:spPr>
        <p:txBody>
          <a:bodyPr wrap="none" lIns="121912" tIns="60956" rIns="121912" bIns="60956">
            <a:spAutoFit/>
          </a:bodyPr>
          <a:lstStyle/>
          <a:p>
            <a:pPr defTabSz="1219170">
              <a:defRPr/>
            </a:pPr>
            <a:r>
              <a:rPr lang="fr-FR" sz="1500" dirty="0">
                <a:solidFill>
                  <a:prstClr val="black"/>
                </a:solidFill>
                <a:cs typeface="Arial" pitchFamily="34" charset="0"/>
              </a:rPr>
              <a:t>25</a:t>
            </a:r>
          </a:p>
        </p:txBody>
      </p:sp>
      <p:sp>
        <p:nvSpPr>
          <p:cNvPr id="157" name="ZoneTexte 156"/>
          <p:cNvSpPr txBox="1"/>
          <p:nvPr/>
        </p:nvSpPr>
        <p:spPr bwMode="auto">
          <a:xfrm>
            <a:off x="1896536" y="2421469"/>
            <a:ext cx="441775" cy="353937"/>
          </a:xfrm>
          <a:prstGeom prst="rect">
            <a:avLst/>
          </a:prstGeom>
          <a:noFill/>
          <a:ln w="12700">
            <a:noFill/>
            <a:miter lim="800000"/>
            <a:headEnd/>
            <a:tailEnd/>
          </a:ln>
        </p:spPr>
        <p:txBody>
          <a:bodyPr wrap="none" lIns="121912" tIns="60956" rIns="121912" bIns="60956">
            <a:spAutoFit/>
          </a:bodyPr>
          <a:lstStyle/>
          <a:p>
            <a:pPr defTabSz="1219170">
              <a:defRPr/>
            </a:pPr>
            <a:r>
              <a:rPr lang="fr-FR" sz="1500" dirty="0">
                <a:solidFill>
                  <a:prstClr val="black"/>
                </a:solidFill>
                <a:cs typeface="Arial" pitchFamily="34" charset="0"/>
              </a:rPr>
              <a:t>20</a:t>
            </a:r>
          </a:p>
        </p:txBody>
      </p:sp>
      <p:sp>
        <p:nvSpPr>
          <p:cNvPr id="158" name="ZoneTexte 157"/>
          <p:cNvSpPr txBox="1"/>
          <p:nvPr/>
        </p:nvSpPr>
        <p:spPr bwMode="auto">
          <a:xfrm>
            <a:off x="1896536" y="2779186"/>
            <a:ext cx="441775" cy="353937"/>
          </a:xfrm>
          <a:prstGeom prst="rect">
            <a:avLst/>
          </a:prstGeom>
          <a:noFill/>
          <a:ln w="12700">
            <a:noFill/>
            <a:miter lim="800000"/>
            <a:headEnd/>
            <a:tailEnd/>
          </a:ln>
        </p:spPr>
        <p:txBody>
          <a:bodyPr wrap="none" lIns="121912" tIns="60956" rIns="121912" bIns="60956">
            <a:spAutoFit/>
          </a:bodyPr>
          <a:lstStyle/>
          <a:p>
            <a:pPr defTabSz="1219170">
              <a:defRPr/>
            </a:pPr>
            <a:r>
              <a:rPr lang="fr-FR" sz="1500" dirty="0">
                <a:solidFill>
                  <a:prstClr val="black"/>
                </a:solidFill>
                <a:cs typeface="Arial" pitchFamily="34" charset="0"/>
              </a:rPr>
              <a:t>15</a:t>
            </a:r>
          </a:p>
        </p:txBody>
      </p:sp>
      <p:sp>
        <p:nvSpPr>
          <p:cNvPr id="159" name="ZoneTexte 158"/>
          <p:cNvSpPr txBox="1"/>
          <p:nvPr/>
        </p:nvSpPr>
        <p:spPr bwMode="auto">
          <a:xfrm>
            <a:off x="1902886" y="3145369"/>
            <a:ext cx="441775" cy="353937"/>
          </a:xfrm>
          <a:prstGeom prst="rect">
            <a:avLst/>
          </a:prstGeom>
          <a:noFill/>
          <a:ln w="12700">
            <a:noFill/>
            <a:miter lim="800000"/>
            <a:headEnd/>
            <a:tailEnd/>
          </a:ln>
        </p:spPr>
        <p:txBody>
          <a:bodyPr wrap="none" lIns="121912" tIns="60956" rIns="121912" bIns="60956">
            <a:spAutoFit/>
          </a:bodyPr>
          <a:lstStyle/>
          <a:p>
            <a:pPr defTabSz="1219170">
              <a:defRPr/>
            </a:pPr>
            <a:r>
              <a:rPr lang="fr-FR" sz="1500" dirty="0">
                <a:solidFill>
                  <a:prstClr val="black"/>
                </a:solidFill>
                <a:cs typeface="Arial" pitchFamily="34" charset="0"/>
              </a:rPr>
              <a:t>10</a:t>
            </a:r>
          </a:p>
        </p:txBody>
      </p:sp>
      <p:sp>
        <p:nvSpPr>
          <p:cNvPr id="160" name="ZoneTexte 159"/>
          <p:cNvSpPr txBox="1"/>
          <p:nvPr/>
        </p:nvSpPr>
        <p:spPr bwMode="auto">
          <a:xfrm>
            <a:off x="1987553" y="3464986"/>
            <a:ext cx="343993" cy="353937"/>
          </a:xfrm>
          <a:prstGeom prst="rect">
            <a:avLst/>
          </a:prstGeom>
          <a:noFill/>
          <a:ln w="12700">
            <a:noFill/>
            <a:miter lim="800000"/>
            <a:headEnd/>
            <a:tailEnd/>
          </a:ln>
        </p:spPr>
        <p:txBody>
          <a:bodyPr wrap="none" lIns="121912" tIns="60956" rIns="121912" bIns="60956">
            <a:spAutoFit/>
          </a:bodyPr>
          <a:lstStyle/>
          <a:p>
            <a:pPr defTabSz="1219170">
              <a:defRPr/>
            </a:pPr>
            <a:r>
              <a:rPr lang="fr-FR" sz="1500" dirty="0">
                <a:solidFill>
                  <a:prstClr val="black"/>
                </a:solidFill>
                <a:cs typeface="Arial" pitchFamily="34" charset="0"/>
              </a:rPr>
              <a:t>5</a:t>
            </a:r>
          </a:p>
        </p:txBody>
      </p:sp>
      <p:sp>
        <p:nvSpPr>
          <p:cNvPr id="161" name="ZoneTexte 160"/>
          <p:cNvSpPr txBox="1"/>
          <p:nvPr/>
        </p:nvSpPr>
        <p:spPr bwMode="auto">
          <a:xfrm>
            <a:off x="1987553" y="3845985"/>
            <a:ext cx="343993" cy="353937"/>
          </a:xfrm>
          <a:prstGeom prst="rect">
            <a:avLst/>
          </a:prstGeom>
          <a:noFill/>
          <a:ln w="12700">
            <a:noFill/>
            <a:miter lim="800000"/>
            <a:headEnd/>
            <a:tailEnd/>
          </a:ln>
        </p:spPr>
        <p:txBody>
          <a:bodyPr wrap="none" lIns="121912" tIns="60956" rIns="121912" bIns="60956">
            <a:spAutoFit/>
          </a:bodyPr>
          <a:lstStyle/>
          <a:p>
            <a:pPr defTabSz="1219170">
              <a:defRPr/>
            </a:pPr>
            <a:r>
              <a:rPr lang="fr-FR" sz="1500" dirty="0">
                <a:solidFill>
                  <a:prstClr val="black"/>
                </a:solidFill>
                <a:cs typeface="Arial" pitchFamily="34" charset="0"/>
              </a:rPr>
              <a:t>0</a:t>
            </a:r>
          </a:p>
        </p:txBody>
      </p:sp>
      <p:sp>
        <p:nvSpPr>
          <p:cNvPr id="162" name="ZoneTexte 161"/>
          <p:cNvSpPr txBox="1"/>
          <p:nvPr/>
        </p:nvSpPr>
        <p:spPr bwMode="auto">
          <a:xfrm>
            <a:off x="2216154" y="2021421"/>
            <a:ext cx="1621367" cy="309033"/>
          </a:xfrm>
          <a:prstGeom prst="rect">
            <a:avLst/>
          </a:prstGeom>
          <a:noFill/>
          <a:ln w="12700">
            <a:noFill/>
            <a:miter lim="800000"/>
            <a:headEnd/>
            <a:tailEnd/>
          </a:ln>
        </p:spPr>
        <p:txBody>
          <a:bodyPr wrap="none" lIns="121912" tIns="60956" rIns="121912" bIns="60956">
            <a:spAutoFit/>
          </a:bodyPr>
          <a:lstStyle/>
          <a:p>
            <a:pPr defTabSz="1219170">
              <a:defRPr/>
            </a:pPr>
            <a:r>
              <a:rPr lang="fr-FR" sz="1200" b="1" dirty="0">
                <a:solidFill>
                  <a:prstClr val="black"/>
                </a:solidFill>
                <a:cs typeface="Arial" pitchFamily="34" charset="0"/>
              </a:rPr>
              <a:t>Short-</a:t>
            </a:r>
            <a:r>
              <a:rPr lang="fr-FR" sz="1200" b="1" dirty="0" err="1">
                <a:solidFill>
                  <a:prstClr val="black"/>
                </a:solidFill>
                <a:cs typeface="Arial" pitchFamily="34" charset="0"/>
              </a:rPr>
              <a:t>term</a:t>
            </a:r>
            <a:r>
              <a:rPr lang="fr-FR" sz="1200" b="1" dirty="0">
                <a:solidFill>
                  <a:prstClr val="black"/>
                </a:solidFill>
                <a:cs typeface="Arial" pitchFamily="34" charset="0"/>
              </a:rPr>
              <a:t> </a:t>
            </a:r>
            <a:r>
              <a:rPr lang="fr-FR" sz="1200" b="1" dirty="0" err="1">
                <a:solidFill>
                  <a:prstClr val="black"/>
                </a:solidFill>
                <a:cs typeface="Arial" pitchFamily="34" charset="0"/>
              </a:rPr>
              <a:t>outcomes</a:t>
            </a:r>
            <a:endParaRPr lang="fr-FR" sz="1200" b="1" dirty="0">
              <a:solidFill>
                <a:prstClr val="black"/>
              </a:solidFill>
              <a:cs typeface="Arial" pitchFamily="34" charset="0"/>
            </a:endParaRPr>
          </a:p>
        </p:txBody>
      </p:sp>
      <p:sp>
        <p:nvSpPr>
          <p:cNvPr id="163" name="ZoneTexte 162"/>
          <p:cNvSpPr txBox="1"/>
          <p:nvPr/>
        </p:nvSpPr>
        <p:spPr bwMode="auto">
          <a:xfrm>
            <a:off x="2220384" y="4061887"/>
            <a:ext cx="1574800" cy="306916"/>
          </a:xfrm>
          <a:prstGeom prst="rect">
            <a:avLst/>
          </a:prstGeom>
          <a:noFill/>
          <a:ln w="12700">
            <a:noFill/>
            <a:miter lim="800000"/>
            <a:headEnd/>
            <a:tailEnd/>
          </a:ln>
        </p:spPr>
        <p:txBody>
          <a:bodyPr wrap="none" lIns="121912" tIns="60956" rIns="121912" bIns="60956">
            <a:spAutoFit/>
          </a:bodyPr>
          <a:lstStyle/>
          <a:p>
            <a:pPr defTabSz="1219170">
              <a:defRPr/>
            </a:pPr>
            <a:r>
              <a:rPr lang="fr-FR" sz="1200" b="1" dirty="0">
                <a:solidFill>
                  <a:prstClr val="black"/>
                </a:solidFill>
                <a:cs typeface="Arial" pitchFamily="34" charset="0"/>
              </a:rPr>
              <a:t>Long-</a:t>
            </a:r>
            <a:r>
              <a:rPr lang="fr-FR" sz="1200" b="1" dirty="0" err="1">
                <a:solidFill>
                  <a:prstClr val="black"/>
                </a:solidFill>
                <a:cs typeface="Arial" pitchFamily="34" charset="0"/>
              </a:rPr>
              <a:t>term</a:t>
            </a:r>
            <a:r>
              <a:rPr lang="fr-FR" sz="1200" b="1" dirty="0">
                <a:solidFill>
                  <a:prstClr val="black"/>
                </a:solidFill>
                <a:cs typeface="Arial" pitchFamily="34" charset="0"/>
              </a:rPr>
              <a:t> </a:t>
            </a:r>
            <a:r>
              <a:rPr lang="fr-FR" sz="1200" b="1" dirty="0" err="1">
                <a:solidFill>
                  <a:prstClr val="black"/>
                </a:solidFill>
                <a:cs typeface="Arial" pitchFamily="34" charset="0"/>
              </a:rPr>
              <a:t>outcomes</a:t>
            </a:r>
            <a:endParaRPr lang="fr-FR" sz="1200" b="1" dirty="0">
              <a:solidFill>
                <a:prstClr val="black"/>
              </a:solidFill>
              <a:cs typeface="Arial" pitchFamily="34" charset="0"/>
            </a:endParaRPr>
          </a:p>
        </p:txBody>
      </p:sp>
      <p:sp>
        <p:nvSpPr>
          <p:cNvPr id="164" name="ZoneTexte 163"/>
          <p:cNvSpPr txBox="1"/>
          <p:nvPr/>
        </p:nvSpPr>
        <p:spPr bwMode="auto">
          <a:xfrm>
            <a:off x="2726267" y="2307167"/>
            <a:ext cx="571500" cy="306917"/>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PTCA</a:t>
            </a:r>
          </a:p>
        </p:txBody>
      </p:sp>
      <p:sp>
        <p:nvSpPr>
          <p:cNvPr id="165" name="ZoneTexte 164"/>
          <p:cNvSpPr txBox="1"/>
          <p:nvPr/>
        </p:nvSpPr>
        <p:spPr bwMode="auto">
          <a:xfrm>
            <a:off x="2734737" y="2465919"/>
            <a:ext cx="1604433" cy="306916"/>
          </a:xfrm>
          <a:prstGeom prst="rect">
            <a:avLst/>
          </a:prstGeom>
          <a:noFill/>
          <a:ln w="12700">
            <a:noFill/>
            <a:miter lim="800000"/>
            <a:headEnd/>
            <a:tailEnd/>
          </a:ln>
        </p:spPr>
        <p:txBody>
          <a:bodyPr wrap="none" lIns="121912" tIns="60956" rIns="121912" bIns="60956">
            <a:spAutoFit/>
          </a:bodyPr>
          <a:lstStyle/>
          <a:p>
            <a:pPr defTabSz="1219170">
              <a:defRPr/>
            </a:pPr>
            <a:r>
              <a:rPr lang="fr-FR" sz="1200" dirty="0" err="1">
                <a:solidFill>
                  <a:prstClr val="black"/>
                </a:solidFill>
                <a:cs typeface="Arial" pitchFamily="34" charset="0"/>
              </a:rPr>
              <a:t>Thrombolytic</a:t>
            </a:r>
            <a:r>
              <a:rPr lang="fr-FR" sz="1200" dirty="0">
                <a:solidFill>
                  <a:prstClr val="black"/>
                </a:solidFill>
                <a:cs typeface="Arial" pitchFamily="34" charset="0"/>
              </a:rPr>
              <a:t> </a:t>
            </a:r>
            <a:r>
              <a:rPr lang="fr-FR" sz="1200" dirty="0" err="1">
                <a:solidFill>
                  <a:prstClr val="black"/>
                </a:solidFill>
                <a:cs typeface="Arial" pitchFamily="34" charset="0"/>
              </a:rPr>
              <a:t>therapy</a:t>
            </a:r>
            <a:endParaRPr lang="fr-FR" sz="1200" dirty="0">
              <a:solidFill>
                <a:prstClr val="black"/>
              </a:solidFill>
              <a:cs typeface="Arial" pitchFamily="34" charset="0"/>
            </a:endParaRPr>
          </a:p>
        </p:txBody>
      </p:sp>
      <p:sp>
        <p:nvSpPr>
          <p:cNvPr id="166" name="Rectangle 165"/>
          <p:cNvSpPr/>
          <p:nvPr/>
        </p:nvSpPr>
        <p:spPr>
          <a:xfrm>
            <a:off x="2639487" y="2385488"/>
            <a:ext cx="137583" cy="80433"/>
          </a:xfrm>
          <a:prstGeom prst="rect">
            <a:avLst/>
          </a:prstGeom>
          <a:noFill/>
          <a:ln w="12700" cap="flat" cmpd="sng" algn="ctr">
            <a:solidFill>
              <a:sysClr val="window" lastClr="FFFFFF">
                <a:lumMod val="50000"/>
              </a:sysClr>
            </a:solidFill>
            <a:prstDash val="solid"/>
          </a:ln>
          <a:effectLst/>
        </p:spPr>
        <p:txBody>
          <a:bodyPr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167" name="Rectangle 166"/>
          <p:cNvSpPr/>
          <p:nvPr/>
        </p:nvSpPr>
        <p:spPr>
          <a:xfrm>
            <a:off x="2639617" y="2537983"/>
            <a:ext cx="136651" cy="79628"/>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168" name="Rectangle 167"/>
          <p:cNvSpPr/>
          <p:nvPr/>
        </p:nvSpPr>
        <p:spPr>
          <a:xfrm>
            <a:off x="2821405" y="3353136"/>
            <a:ext cx="343403" cy="625768"/>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169" name="Rectangle 168"/>
          <p:cNvSpPr/>
          <p:nvPr/>
        </p:nvSpPr>
        <p:spPr>
          <a:xfrm>
            <a:off x="3756693" y="3488757"/>
            <a:ext cx="343403" cy="49014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170" name="Rectangle 169"/>
          <p:cNvSpPr/>
          <p:nvPr/>
        </p:nvSpPr>
        <p:spPr>
          <a:xfrm>
            <a:off x="4701561" y="3492569"/>
            <a:ext cx="343403" cy="49014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171" name="Rectangle 170"/>
          <p:cNvSpPr/>
          <p:nvPr/>
        </p:nvSpPr>
        <p:spPr>
          <a:xfrm>
            <a:off x="5639685" y="2495549"/>
            <a:ext cx="343403" cy="1483359"/>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172" name="Rectangle 171"/>
          <p:cNvSpPr/>
          <p:nvPr/>
        </p:nvSpPr>
        <p:spPr>
          <a:xfrm>
            <a:off x="6576053" y="3833188"/>
            <a:ext cx="343403" cy="145719"/>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173" name="Rectangle 172"/>
          <p:cNvSpPr/>
          <p:nvPr/>
        </p:nvSpPr>
        <p:spPr>
          <a:xfrm>
            <a:off x="7445229" y="3906048"/>
            <a:ext cx="343403" cy="76669"/>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174" name="Rectangle 173"/>
          <p:cNvSpPr/>
          <p:nvPr/>
        </p:nvSpPr>
        <p:spPr>
          <a:xfrm>
            <a:off x="8456137" y="3609327"/>
            <a:ext cx="343403" cy="373391"/>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175" name="Rectangle 174"/>
          <p:cNvSpPr/>
          <p:nvPr/>
        </p:nvSpPr>
        <p:spPr>
          <a:xfrm>
            <a:off x="9395925" y="2989747"/>
            <a:ext cx="343403" cy="984208"/>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176" name="ZoneTexte 175"/>
          <p:cNvSpPr txBox="1"/>
          <p:nvPr/>
        </p:nvSpPr>
        <p:spPr bwMode="auto">
          <a:xfrm>
            <a:off x="2419351" y="2878668"/>
            <a:ext cx="827616" cy="306917"/>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p=0.0002</a:t>
            </a:r>
          </a:p>
        </p:txBody>
      </p:sp>
      <p:sp>
        <p:nvSpPr>
          <p:cNvPr id="177" name="ZoneTexte 176"/>
          <p:cNvSpPr txBox="1"/>
          <p:nvPr/>
        </p:nvSpPr>
        <p:spPr bwMode="auto">
          <a:xfrm>
            <a:off x="3354917" y="2874437"/>
            <a:ext cx="827616" cy="309033"/>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p=0.0003</a:t>
            </a:r>
          </a:p>
        </p:txBody>
      </p:sp>
      <p:sp>
        <p:nvSpPr>
          <p:cNvPr id="178" name="ZoneTexte 177"/>
          <p:cNvSpPr txBox="1"/>
          <p:nvPr/>
        </p:nvSpPr>
        <p:spPr bwMode="auto">
          <a:xfrm>
            <a:off x="4294717" y="2904068"/>
            <a:ext cx="827616" cy="306917"/>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p&lt;0.0001</a:t>
            </a:r>
          </a:p>
        </p:txBody>
      </p:sp>
      <p:sp>
        <p:nvSpPr>
          <p:cNvPr id="179" name="ZoneTexte 178"/>
          <p:cNvSpPr txBox="1"/>
          <p:nvPr/>
        </p:nvSpPr>
        <p:spPr bwMode="auto">
          <a:xfrm>
            <a:off x="6165851" y="2874437"/>
            <a:ext cx="827616" cy="309033"/>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p&lt;0.0004</a:t>
            </a:r>
          </a:p>
        </p:txBody>
      </p:sp>
      <p:sp>
        <p:nvSpPr>
          <p:cNvPr id="180" name="ZoneTexte 179"/>
          <p:cNvSpPr txBox="1"/>
          <p:nvPr/>
        </p:nvSpPr>
        <p:spPr bwMode="auto">
          <a:xfrm>
            <a:off x="7101417" y="2882900"/>
            <a:ext cx="827616" cy="306917"/>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p&lt;0.0001</a:t>
            </a:r>
          </a:p>
        </p:txBody>
      </p:sp>
      <p:sp>
        <p:nvSpPr>
          <p:cNvPr id="181" name="ZoneTexte 180"/>
          <p:cNvSpPr txBox="1"/>
          <p:nvPr/>
        </p:nvSpPr>
        <p:spPr bwMode="auto">
          <a:xfrm>
            <a:off x="8087784" y="2887136"/>
            <a:ext cx="751416" cy="306917"/>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p=0.032</a:t>
            </a:r>
          </a:p>
        </p:txBody>
      </p:sp>
      <p:sp>
        <p:nvSpPr>
          <p:cNvPr id="182" name="ZoneTexte 181"/>
          <p:cNvSpPr txBox="1"/>
          <p:nvPr/>
        </p:nvSpPr>
        <p:spPr bwMode="auto">
          <a:xfrm>
            <a:off x="8985251" y="2540000"/>
            <a:ext cx="827616" cy="306917"/>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p&lt;0.0001</a:t>
            </a:r>
          </a:p>
        </p:txBody>
      </p:sp>
      <p:sp>
        <p:nvSpPr>
          <p:cNvPr id="183" name="ZoneTexte 182"/>
          <p:cNvSpPr txBox="1"/>
          <p:nvPr/>
        </p:nvSpPr>
        <p:spPr bwMode="auto">
          <a:xfrm>
            <a:off x="5226051" y="2108200"/>
            <a:ext cx="827616" cy="306917"/>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p&lt;0.0001</a:t>
            </a:r>
          </a:p>
        </p:txBody>
      </p:sp>
      <p:cxnSp>
        <p:nvCxnSpPr>
          <p:cNvPr id="184" name="Connecteur droit 183"/>
          <p:cNvCxnSpPr/>
          <p:nvPr/>
        </p:nvCxnSpPr>
        <p:spPr>
          <a:xfrm flipH="1">
            <a:off x="2446869" y="3492500"/>
            <a:ext cx="374651" cy="0"/>
          </a:xfrm>
          <a:prstGeom prst="line">
            <a:avLst/>
          </a:prstGeom>
          <a:noFill/>
          <a:ln w="9525" cap="flat" cmpd="sng" algn="ctr">
            <a:solidFill>
              <a:sysClr val="window" lastClr="FFFFFF">
                <a:lumMod val="50000"/>
              </a:sysClr>
            </a:solidFill>
            <a:prstDash val="solid"/>
          </a:ln>
          <a:effectLst/>
        </p:spPr>
      </p:cxnSp>
      <p:cxnSp>
        <p:nvCxnSpPr>
          <p:cNvPr id="185" name="Connecteur droit 184"/>
          <p:cNvCxnSpPr/>
          <p:nvPr/>
        </p:nvCxnSpPr>
        <p:spPr>
          <a:xfrm>
            <a:off x="2448984" y="3492504"/>
            <a:ext cx="0" cy="486833"/>
          </a:xfrm>
          <a:prstGeom prst="line">
            <a:avLst/>
          </a:prstGeom>
          <a:noFill/>
          <a:ln w="9525" cap="flat" cmpd="sng" algn="ctr">
            <a:solidFill>
              <a:sysClr val="window" lastClr="FFFFFF">
                <a:lumMod val="50000"/>
              </a:sysClr>
            </a:solidFill>
            <a:prstDash val="solid"/>
          </a:ln>
          <a:effectLst/>
        </p:spPr>
      </p:cxnSp>
      <p:cxnSp>
        <p:nvCxnSpPr>
          <p:cNvPr id="186" name="Connecteur droit 185"/>
          <p:cNvCxnSpPr/>
          <p:nvPr/>
        </p:nvCxnSpPr>
        <p:spPr>
          <a:xfrm flipH="1">
            <a:off x="2624669" y="3134784"/>
            <a:ext cx="374651" cy="0"/>
          </a:xfrm>
          <a:prstGeom prst="line">
            <a:avLst/>
          </a:prstGeom>
          <a:noFill/>
          <a:ln w="9525" cap="flat" cmpd="sng" algn="ctr">
            <a:solidFill>
              <a:sysClr val="window" lastClr="FFFFFF">
                <a:lumMod val="50000"/>
              </a:sysClr>
            </a:solidFill>
            <a:prstDash val="solid"/>
          </a:ln>
          <a:effectLst/>
        </p:spPr>
      </p:cxnSp>
      <p:cxnSp>
        <p:nvCxnSpPr>
          <p:cNvPr id="187" name="Connecteur droit 186"/>
          <p:cNvCxnSpPr/>
          <p:nvPr/>
        </p:nvCxnSpPr>
        <p:spPr>
          <a:xfrm flipH="1">
            <a:off x="3382433" y="3632200"/>
            <a:ext cx="374651" cy="0"/>
          </a:xfrm>
          <a:prstGeom prst="line">
            <a:avLst/>
          </a:prstGeom>
          <a:noFill/>
          <a:ln w="9525" cap="flat" cmpd="sng" algn="ctr">
            <a:solidFill>
              <a:sysClr val="window" lastClr="FFFFFF">
                <a:lumMod val="50000"/>
              </a:sysClr>
            </a:solidFill>
            <a:prstDash val="solid"/>
          </a:ln>
          <a:effectLst/>
        </p:spPr>
      </p:cxnSp>
      <p:cxnSp>
        <p:nvCxnSpPr>
          <p:cNvPr id="188" name="Connecteur droit 187"/>
          <p:cNvCxnSpPr/>
          <p:nvPr/>
        </p:nvCxnSpPr>
        <p:spPr>
          <a:xfrm flipH="1">
            <a:off x="3566584" y="3132667"/>
            <a:ext cx="372533" cy="0"/>
          </a:xfrm>
          <a:prstGeom prst="line">
            <a:avLst/>
          </a:prstGeom>
          <a:noFill/>
          <a:ln w="9525" cap="flat" cmpd="sng" algn="ctr">
            <a:solidFill>
              <a:sysClr val="window" lastClr="FFFFFF">
                <a:lumMod val="50000"/>
              </a:sysClr>
            </a:solidFill>
            <a:prstDash val="solid"/>
          </a:ln>
          <a:effectLst/>
        </p:spPr>
      </p:cxnSp>
      <p:cxnSp>
        <p:nvCxnSpPr>
          <p:cNvPr id="189" name="Connecteur droit 188"/>
          <p:cNvCxnSpPr/>
          <p:nvPr/>
        </p:nvCxnSpPr>
        <p:spPr>
          <a:xfrm flipH="1">
            <a:off x="4504269" y="3132667"/>
            <a:ext cx="374651" cy="0"/>
          </a:xfrm>
          <a:prstGeom prst="line">
            <a:avLst/>
          </a:prstGeom>
          <a:noFill/>
          <a:ln w="9525" cap="flat" cmpd="sng" algn="ctr">
            <a:solidFill>
              <a:sysClr val="window" lastClr="FFFFFF">
                <a:lumMod val="50000"/>
              </a:sysClr>
            </a:solidFill>
            <a:prstDash val="solid"/>
          </a:ln>
          <a:effectLst/>
        </p:spPr>
      </p:cxnSp>
      <p:cxnSp>
        <p:nvCxnSpPr>
          <p:cNvPr id="190" name="Connecteur droit 189"/>
          <p:cNvCxnSpPr/>
          <p:nvPr/>
        </p:nvCxnSpPr>
        <p:spPr>
          <a:xfrm flipH="1">
            <a:off x="4332820" y="3807884"/>
            <a:ext cx="372533" cy="0"/>
          </a:xfrm>
          <a:prstGeom prst="line">
            <a:avLst/>
          </a:prstGeom>
          <a:noFill/>
          <a:ln w="9525" cap="flat" cmpd="sng" algn="ctr">
            <a:solidFill>
              <a:sysClr val="window" lastClr="FFFFFF">
                <a:lumMod val="50000"/>
              </a:sysClr>
            </a:solidFill>
            <a:prstDash val="solid"/>
          </a:ln>
          <a:effectLst/>
        </p:spPr>
      </p:cxnSp>
      <p:cxnSp>
        <p:nvCxnSpPr>
          <p:cNvPr id="191" name="Connecteur droit 190"/>
          <p:cNvCxnSpPr/>
          <p:nvPr/>
        </p:nvCxnSpPr>
        <p:spPr>
          <a:xfrm flipH="1">
            <a:off x="5268384" y="3545417"/>
            <a:ext cx="372533" cy="0"/>
          </a:xfrm>
          <a:prstGeom prst="line">
            <a:avLst/>
          </a:prstGeom>
          <a:noFill/>
          <a:ln w="9525" cap="flat" cmpd="sng" algn="ctr">
            <a:solidFill>
              <a:sysClr val="window" lastClr="FFFFFF">
                <a:lumMod val="50000"/>
              </a:sysClr>
            </a:solidFill>
            <a:prstDash val="solid"/>
          </a:ln>
          <a:effectLst/>
        </p:spPr>
      </p:cxnSp>
      <p:cxnSp>
        <p:nvCxnSpPr>
          <p:cNvPr id="192" name="Connecteur droit 191"/>
          <p:cNvCxnSpPr/>
          <p:nvPr/>
        </p:nvCxnSpPr>
        <p:spPr>
          <a:xfrm flipH="1">
            <a:off x="5446184" y="2338917"/>
            <a:ext cx="372533" cy="0"/>
          </a:xfrm>
          <a:prstGeom prst="line">
            <a:avLst/>
          </a:prstGeom>
          <a:noFill/>
          <a:ln w="9525" cap="flat" cmpd="sng" algn="ctr">
            <a:solidFill>
              <a:sysClr val="window" lastClr="FFFFFF">
                <a:lumMod val="50000"/>
              </a:sysClr>
            </a:solidFill>
            <a:prstDash val="solid"/>
          </a:ln>
          <a:effectLst/>
        </p:spPr>
      </p:cxnSp>
      <p:cxnSp>
        <p:nvCxnSpPr>
          <p:cNvPr id="193" name="Connecteur droit 192"/>
          <p:cNvCxnSpPr/>
          <p:nvPr/>
        </p:nvCxnSpPr>
        <p:spPr>
          <a:xfrm flipH="1">
            <a:off x="6383869" y="3122084"/>
            <a:ext cx="374651" cy="0"/>
          </a:xfrm>
          <a:prstGeom prst="line">
            <a:avLst/>
          </a:prstGeom>
          <a:noFill/>
          <a:ln w="9525" cap="flat" cmpd="sng" algn="ctr">
            <a:solidFill>
              <a:sysClr val="window" lastClr="FFFFFF">
                <a:lumMod val="50000"/>
              </a:sysClr>
            </a:solidFill>
            <a:prstDash val="solid"/>
          </a:ln>
          <a:effectLst/>
        </p:spPr>
      </p:cxnSp>
      <p:cxnSp>
        <p:nvCxnSpPr>
          <p:cNvPr id="194" name="Connecteur droit 193"/>
          <p:cNvCxnSpPr/>
          <p:nvPr/>
        </p:nvCxnSpPr>
        <p:spPr>
          <a:xfrm flipH="1">
            <a:off x="6191254" y="3901017"/>
            <a:ext cx="374649" cy="0"/>
          </a:xfrm>
          <a:prstGeom prst="line">
            <a:avLst/>
          </a:prstGeom>
          <a:noFill/>
          <a:ln w="9525" cap="flat" cmpd="sng" algn="ctr">
            <a:solidFill>
              <a:sysClr val="window" lastClr="FFFFFF">
                <a:lumMod val="50000"/>
              </a:sysClr>
            </a:solidFill>
            <a:prstDash val="solid"/>
          </a:ln>
          <a:effectLst/>
        </p:spPr>
      </p:cxnSp>
      <p:cxnSp>
        <p:nvCxnSpPr>
          <p:cNvPr id="195" name="Connecteur droit 194"/>
          <p:cNvCxnSpPr/>
          <p:nvPr/>
        </p:nvCxnSpPr>
        <p:spPr>
          <a:xfrm flipH="1">
            <a:off x="7325784" y="3132667"/>
            <a:ext cx="372533" cy="0"/>
          </a:xfrm>
          <a:prstGeom prst="line">
            <a:avLst/>
          </a:prstGeom>
          <a:noFill/>
          <a:ln w="9525" cap="flat" cmpd="sng" algn="ctr">
            <a:solidFill>
              <a:sysClr val="window" lastClr="FFFFFF">
                <a:lumMod val="50000"/>
              </a:sysClr>
            </a:solidFill>
            <a:prstDash val="solid"/>
          </a:ln>
          <a:effectLst/>
        </p:spPr>
      </p:cxnSp>
      <p:cxnSp>
        <p:nvCxnSpPr>
          <p:cNvPr id="196" name="Connecteur droit 195"/>
          <p:cNvCxnSpPr/>
          <p:nvPr/>
        </p:nvCxnSpPr>
        <p:spPr>
          <a:xfrm flipH="1">
            <a:off x="8087784" y="3488267"/>
            <a:ext cx="372533" cy="0"/>
          </a:xfrm>
          <a:prstGeom prst="line">
            <a:avLst/>
          </a:prstGeom>
          <a:noFill/>
          <a:ln w="9525" cap="flat" cmpd="sng" algn="ctr">
            <a:solidFill>
              <a:sysClr val="window" lastClr="FFFFFF">
                <a:lumMod val="50000"/>
              </a:sysClr>
            </a:solidFill>
            <a:prstDash val="solid"/>
          </a:ln>
          <a:effectLst/>
        </p:spPr>
      </p:cxnSp>
      <p:cxnSp>
        <p:nvCxnSpPr>
          <p:cNvPr id="197" name="Connecteur droit 196"/>
          <p:cNvCxnSpPr/>
          <p:nvPr/>
        </p:nvCxnSpPr>
        <p:spPr>
          <a:xfrm flipH="1">
            <a:off x="8265584" y="3134784"/>
            <a:ext cx="372533" cy="0"/>
          </a:xfrm>
          <a:prstGeom prst="line">
            <a:avLst/>
          </a:prstGeom>
          <a:noFill/>
          <a:ln w="9525" cap="flat" cmpd="sng" algn="ctr">
            <a:solidFill>
              <a:sysClr val="window" lastClr="FFFFFF">
                <a:lumMod val="50000"/>
              </a:sysClr>
            </a:solidFill>
            <a:prstDash val="solid"/>
          </a:ln>
          <a:effectLst/>
        </p:spPr>
      </p:cxnSp>
      <p:cxnSp>
        <p:nvCxnSpPr>
          <p:cNvPr id="198" name="Connecteur droit 197"/>
          <p:cNvCxnSpPr/>
          <p:nvPr/>
        </p:nvCxnSpPr>
        <p:spPr>
          <a:xfrm flipH="1">
            <a:off x="9027588" y="3416300"/>
            <a:ext cx="374649" cy="0"/>
          </a:xfrm>
          <a:prstGeom prst="line">
            <a:avLst/>
          </a:prstGeom>
          <a:noFill/>
          <a:ln w="9525" cap="flat" cmpd="sng" algn="ctr">
            <a:solidFill>
              <a:sysClr val="window" lastClr="FFFFFF">
                <a:lumMod val="50000"/>
              </a:sysClr>
            </a:solidFill>
            <a:prstDash val="solid"/>
          </a:ln>
          <a:effectLst/>
        </p:spPr>
      </p:cxnSp>
      <p:cxnSp>
        <p:nvCxnSpPr>
          <p:cNvPr id="199" name="Connecteur droit 198"/>
          <p:cNvCxnSpPr/>
          <p:nvPr/>
        </p:nvCxnSpPr>
        <p:spPr>
          <a:xfrm flipH="1">
            <a:off x="9209621" y="2783417"/>
            <a:ext cx="374649" cy="0"/>
          </a:xfrm>
          <a:prstGeom prst="line">
            <a:avLst/>
          </a:prstGeom>
          <a:noFill/>
          <a:ln w="9525" cap="flat" cmpd="sng" algn="ctr">
            <a:solidFill>
              <a:sysClr val="window" lastClr="FFFFFF">
                <a:lumMod val="50000"/>
              </a:sysClr>
            </a:solidFill>
            <a:prstDash val="solid"/>
          </a:ln>
          <a:effectLst/>
        </p:spPr>
      </p:cxnSp>
      <p:cxnSp>
        <p:nvCxnSpPr>
          <p:cNvPr id="200" name="Connecteur droit 199"/>
          <p:cNvCxnSpPr/>
          <p:nvPr/>
        </p:nvCxnSpPr>
        <p:spPr>
          <a:xfrm>
            <a:off x="2624667" y="3132668"/>
            <a:ext cx="0" cy="332317"/>
          </a:xfrm>
          <a:prstGeom prst="line">
            <a:avLst/>
          </a:prstGeom>
          <a:noFill/>
          <a:ln w="9525" cap="flat" cmpd="sng" algn="ctr">
            <a:solidFill>
              <a:sysClr val="window" lastClr="FFFFFF">
                <a:lumMod val="50000"/>
              </a:sysClr>
            </a:solidFill>
            <a:prstDash val="solid"/>
          </a:ln>
          <a:effectLst/>
        </p:spPr>
      </p:cxnSp>
      <p:cxnSp>
        <p:nvCxnSpPr>
          <p:cNvPr id="201" name="Connecteur droit 200"/>
          <p:cNvCxnSpPr/>
          <p:nvPr/>
        </p:nvCxnSpPr>
        <p:spPr>
          <a:xfrm>
            <a:off x="2992967" y="3134787"/>
            <a:ext cx="0" cy="165100"/>
          </a:xfrm>
          <a:prstGeom prst="line">
            <a:avLst/>
          </a:prstGeom>
          <a:noFill/>
          <a:ln w="9525" cap="flat" cmpd="sng" algn="ctr">
            <a:solidFill>
              <a:sysClr val="window" lastClr="FFFFFF">
                <a:lumMod val="50000"/>
              </a:sysClr>
            </a:solidFill>
            <a:prstDash val="solid"/>
          </a:ln>
          <a:effectLst/>
        </p:spPr>
      </p:cxnSp>
      <p:cxnSp>
        <p:nvCxnSpPr>
          <p:cNvPr id="202" name="Connecteur droit 201"/>
          <p:cNvCxnSpPr/>
          <p:nvPr/>
        </p:nvCxnSpPr>
        <p:spPr>
          <a:xfrm>
            <a:off x="3572933" y="3132668"/>
            <a:ext cx="0" cy="459317"/>
          </a:xfrm>
          <a:prstGeom prst="line">
            <a:avLst/>
          </a:prstGeom>
          <a:noFill/>
          <a:ln w="9525" cap="flat" cmpd="sng" algn="ctr">
            <a:solidFill>
              <a:sysClr val="window" lastClr="FFFFFF">
                <a:lumMod val="50000"/>
              </a:sysClr>
            </a:solidFill>
            <a:prstDash val="solid"/>
          </a:ln>
          <a:effectLst/>
        </p:spPr>
      </p:cxnSp>
      <p:cxnSp>
        <p:nvCxnSpPr>
          <p:cNvPr id="203" name="Connecteur droit 202"/>
          <p:cNvCxnSpPr/>
          <p:nvPr/>
        </p:nvCxnSpPr>
        <p:spPr>
          <a:xfrm>
            <a:off x="3937000" y="3134785"/>
            <a:ext cx="0" cy="328083"/>
          </a:xfrm>
          <a:prstGeom prst="line">
            <a:avLst/>
          </a:prstGeom>
          <a:noFill/>
          <a:ln w="9525" cap="flat" cmpd="sng" algn="ctr">
            <a:solidFill>
              <a:sysClr val="window" lastClr="FFFFFF">
                <a:lumMod val="50000"/>
              </a:sysClr>
            </a:solidFill>
            <a:prstDash val="solid"/>
          </a:ln>
          <a:effectLst/>
        </p:spPr>
      </p:cxnSp>
      <p:cxnSp>
        <p:nvCxnSpPr>
          <p:cNvPr id="204" name="Connecteur droit 203"/>
          <p:cNvCxnSpPr/>
          <p:nvPr/>
        </p:nvCxnSpPr>
        <p:spPr>
          <a:xfrm>
            <a:off x="3386667" y="3632200"/>
            <a:ext cx="0" cy="340784"/>
          </a:xfrm>
          <a:prstGeom prst="line">
            <a:avLst/>
          </a:prstGeom>
          <a:noFill/>
          <a:ln w="9525" cap="flat" cmpd="sng" algn="ctr">
            <a:solidFill>
              <a:sysClr val="window" lastClr="FFFFFF">
                <a:lumMod val="50000"/>
              </a:sysClr>
            </a:solidFill>
            <a:prstDash val="solid"/>
          </a:ln>
          <a:effectLst/>
        </p:spPr>
      </p:cxnSp>
      <p:cxnSp>
        <p:nvCxnSpPr>
          <p:cNvPr id="205" name="Connecteur droit 204"/>
          <p:cNvCxnSpPr/>
          <p:nvPr/>
        </p:nvCxnSpPr>
        <p:spPr>
          <a:xfrm>
            <a:off x="4506384" y="3134787"/>
            <a:ext cx="0" cy="620183"/>
          </a:xfrm>
          <a:prstGeom prst="line">
            <a:avLst/>
          </a:prstGeom>
          <a:noFill/>
          <a:ln w="9525" cap="flat" cmpd="sng" algn="ctr">
            <a:solidFill>
              <a:sysClr val="window" lastClr="FFFFFF">
                <a:lumMod val="50000"/>
              </a:sysClr>
            </a:solidFill>
            <a:prstDash val="solid"/>
          </a:ln>
          <a:effectLst/>
        </p:spPr>
      </p:cxnSp>
      <p:cxnSp>
        <p:nvCxnSpPr>
          <p:cNvPr id="206" name="Connecteur droit 205"/>
          <p:cNvCxnSpPr/>
          <p:nvPr/>
        </p:nvCxnSpPr>
        <p:spPr>
          <a:xfrm>
            <a:off x="4872567" y="3132670"/>
            <a:ext cx="0" cy="311151"/>
          </a:xfrm>
          <a:prstGeom prst="line">
            <a:avLst/>
          </a:prstGeom>
          <a:noFill/>
          <a:ln w="9525" cap="flat" cmpd="sng" algn="ctr">
            <a:solidFill>
              <a:sysClr val="window" lastClr="FFFFFF">
                <a:lumMod val="50000"/>
              </a:sysClr>
            </a:solidFill>
            <a:prstDash val="solid"/>
          </a:ln>
          <a:effectLst/>
        </p:spPr>
      </p:cxnSp>
      <p:cxnSp>
        <p:nvCxnSpPr>
          <p:cNvPr id="207" name="Connecteur droit 206"/>
          <p:cNvCxnSpPr/>
          <p:nvPr/>
        </p:nvCxnSpPr>
        <p:spPr>
          <a:xfrm>
            <a:off x="4330700" y="3805767"/>
            <a:ext cx="0" cy="175684"/>
          </a:xfrm>
          <a:prstGeom prst="line">
            <a:avLst/>
          </a:prstGeom>
          <a:noFill/>
          <a:ln w="9525" cap="flat" cmpd="sng" algn="ctr">
            <a:solidFill>
              <a:sysClr val="window" lastClr="FFFFFF">
                <a:lumMod val="50000"/>
              </a:sysClr>
            </a:solidFill>
            <a:prstDash val="solid"/>
          </a:ln>
          <a:effectLst/>
        </p:spPr>
      </p:cxnSp>
      <p:cxnSp>
        <p:nvCxnSpPr>
          <p:cNvPr id="208" name="Connecteur droit 207"/>
          <p:cNvCxnSpPr/>
          <p:nvPr/>
        </p:nvCxnSpPr>
        <p:spPr>
          <a:xfrm>
            <a:off x="5448300" y="2341033"/>
            <a:ext cx="0" cy="1151467"/>
          </a:xfrm>
          <a:prstGeom prst="line">
            <a:avLst/>
          </a:prstGeom>
          <a:noFill/>
          <a:ln w="9525" cap="flat" cmpd="sng" algn="ctr">
            <a:solidFill>
              <a:sysClr val="window" lastClr="FFFFFF">
                <a:lumMod val="50000"/>
              </a:sysClr>
            </a:solidFill>
            <a:prstDash val="solid"/>
          </a:ln>
          <a:effectLst/>
        </p:spPr>
      </p:cxnSp>
      <p:cxnSp>
        <p:nvCxnSpPr>
          <p:cNvPr id="209" name="Connecteur droit 208"/>
          <p:cNvCxnSpPr/>
          <p:nvPr/>
        </p:nvCxnSpPr>
        <p:spPr>
          <a:xfrm>
            <a:off x="5274733" y="3545417"/>
            <a:ext cx="0" cy="431800"/>
          </a:xfrm>
          <a:prstGeom prst="line">
            <a:avLst/>
          </a:prstGeom>
          <a:noFill/>
          <a:ln w="9525" cap="flat" cmpd="sng" algn="ctr">
            <a:solidFill>
              <a:sysClr val="window" lastClr="FFFFFF">
                <a:lumMod val="50000"/>
              </a:sysClr>
            </a:solidFill>
            <a:prstDash val="solid"/>
          </a:ln>
          <a:effectLst/>
        </p:spPr>
      </p:cxnSp>
      <p:cxnSp>
        <p:nvCxnSpPr>
          <p:cNvPr id="210" name="Connecteur droit 209"/>
          <p:cNvCxnSpPr/>
          <p:nvPr/>
        </p:nvCxnSpPr>
        <p:spPr>
          <a:xfrm>
            <a:off x="5822951" y="2341035"/>
            <a:ext cx="0" cy="124884"/>
          </a:xfrm>
          <a:prstGeom prst="line">
            <a:avLst/>
          </a:prstGeom>
          <a:noFill/>
          <a:ln w="9525" cap="flat" cmpd="sng" algn="ctr">
            <a:solidFill>
              <a:sysClr val="window" lastClr="FFFFFF">
                <a:lumMod val="50000"/>
              </a:sysClr>
            </a:solidFill>
            <a:prstDash val="solid"/>
          </a:ln>
          <a:effectLst/>
        </p:spPr>
      </p:cxnSp>
      <p:cxnSp>
        <p:nvCxnSpPr>
          <p:cNvPr id="211" name="Connecteur droit 210"/>
          <p:cNvCxnSpPr/>
          <p:nvPr/>
        </p:nvCxnSpPr>
        <p:spPr>
          <a:xfrm>
            <a:off x="6390217" y="3122086"/>
            <a:ext cx="0" cy="723900"/>
          </a:xfrm>
          <a:prstGeom prst="line">
            <a:avLst/>
          </a:prstGeom>
          <a:noFill/>
          <a:ln w="9525" cap="flat" cmpd="sng" algn="ctr">
            <a:solidFill>
              <a:sysClr val="window" lastClr="FFFFFF">
                <a:lumMod val="50000"/>
              </a:sysClr>
            </a:solidFill>
            <a:prstDash val="solid"/>
          </a:ln>
          <a:effectLst/>
        </p:spPr>
      </p:cxnSp>
      <p:cxnSp>
        <p:nvCxnSpPr>
          <p:cNvPr id="212" name="Connecteur droit 211"/>
          <p:cNvCxnSpPr/>
          <p:nvPr/>
        </p:nvCxnSpPr>
        <p:spPr>
          <a:xfrm>
            <a:off x="6754284" y="3122087"/>
            <a:ext cx="0" cy="673100"/>
          </a:xfrm>
          <a:prstGeom prst="line">
            <a:avLst/>
          </a:prstGeom>
          <a:noFill/>
          <a:ln w="9525" cap="flat" cmpd="sng" algn="ctr">
            <a:solidFill>
              <a:sysClr val="window" lastClr="FFFFFF">
                <a:lumMod val="50000"/>
              </a:sysClr>
            </a:solidFill>
            <a:prstDash val="solid"/>
          </a:ln>
          <a:effectLst/>
        </p:spPr>
      </p:cxnSp>
      <p:cxnSp>
        <p:nvCxnSpPr>
          <p:cNvPr id="213" name="Connecteur droit 212"/>
          <p:cNvCxnSpPr/>
          <p:nvPr/>
        </p:nvCxnSpPr>
        <p:spPr>
          <a:xfrm>
            <a:off x="7327900" y="3134784"/>
            <a:ext cx="0" cy="844549"/>
          </a:xfrm>
          <a:prstGeom prst="line">
            <a:avLst/>
          </a:prstGeom>
          <a:noFill/>
          <a:ln w="9525" cap="flat" cmpd="sng" algn="ctr">
            <a:solidFill>
              <a:sysClr val="window" lastClr="FFFFFF">
                <a:lumMod val="50000"/>
              </a:sysClr>
            </a:solidFill>
            <a:prstDash val="solid"/>
          </a:ln>
          <a:effectLst/>
        </p:spPr>
      </p:cxnSp>
      <p:cxnSp>
        <p:nvCxnSpPr>
          <p:cNvPr id="214" name="Connecteur droit 213"/>
          <p:cNvCxnSpPr/>
          <p:nvPr/>
        </p:nvCxnSpPr>
        <p:spPr>
          <a:xfrm>
            <a:off x="7694084" y="3134784"/>
            <a:ext cx="0" cy="711200"/>
          </a:xfrm>
          <a:prstGeom prst="line">
            <a:avLst/>
          </a:prstGeom>
          <a:noFill/>
          <a:ln w="9525" cap="flat" cmpd="sng" algn="ctr">
            <a:solidFill>
              <a:sysClr val="window" lastClr="FFFFFF">
                <a:lumMod val="50000"/>
              </a:sysClr>
            </a:solidFill>
            <a:prstDash val="solid"/>
          </a:ln>
          <a:effectLst/>
        </p:spPr>
      </p:cxnSp>
      <p:cxnSp>
        <p:nvCxnSpPr>
          <p:cNvPr id="215" name="Connecteur droit 214"/>
          <p:cNvCxnSpPr/>
          <p:nvPr/>
        </p:nvCxnSpPr>
        <p:spPr>
          <a:xfrm>
            <a:off x="8269817" y="3134788"/>
            <a:ext cx="0" cy="309033"/>
          </a:xfrm>
          <a:prstGeom prst="line">
            <a:avLst/>
          </a:prstGeom>
          <a:noFill/>
          <a:ln w="9525" cap="flat" cmpd="sng" algn="ctr">
            <a:solidFill>
              <a:sysClr val="window" lastClr="FFFFFF">
                <a:lumMod val="50000"/>
              </a:sysClr>
            </a:solidFill>
            <a:prstDash val="solid"/>
          </a:ln>
          <a:effectLst/>
        </p:spPr>
      </p:cxnSp>
      <p:cxnSp>
        <p:nvCxnSpPr>
          <p:cNvPr id="216" name="Connecteur droit 215"/>
          <p:cNvCxnSpPr/>
          <p:nvPr/>
        </p:nvCxnSpPr>
        <p:spPr>
          <a:xfrm>
            <a:off x="8633884" y="3134784"/>
            <a:ext cx="0" cy="421216"/>
          </a:xfrm>
          <a:prstGeom prst="line">
            <a:avLst/>
          </a:prstGeom>
          <a:noFill/>
          <a:ln w="9525" cap="flat" cmpd="sng" algn="ctr">
            <a:solidFill>
              <a:sysClr val="window" lastClr="FFFFFF">
                <a:lumMod val="50000"/>
              </a:sysClr>
            </a:solidFill>
            <a:prstDash val="solid"/>
          </a:ln>
          <a:effectLst/>
        </p:spPr>
      </p:cxnSp>
      <p:cxnSp>
        <p:nvCxnSpPr>
          <p:cNvPr id="217" name="Connecteur droit 216"/>
          <p:cNvCxnSpPr/>
          <p:nvPr/>
        </p:nvCxnSpPr>
        <p:spPr>
          <a:xfrm>
            <a:off x="8094133" y="3492503"/>
            <a:ext cx="0" cy="480484"/>
          </a:xfrm>
          <a:prstGeom prst="line">
            <a:avLst/>
          </a:prstGeom>
          <a:noFill/>
          <a:ln w="9525" cap="flat" cmpd="sng" algn="ctr">
            <a:solidFill>
              <a:sysClr val="window" lastClr="FFFFFF">
                <a:lumMod val="50000"/>
              </a:sysClr>
            </a:solidFill>
            <a:prstDash val="solid"/>
          </a:ln>
          <a:effectLst/>
        </p:spPr>
      </p:cxnSp>
      <p:cxnSp>
        <p:nvCxnSpPr>
          <p:cNvPr id="218" name="Connecteur droit 217"/>
          <p:cNvCxnSpPr/>
          <p:nvPr/>
        </p:nvCxnSpPr>
        <p:spPr>
          <a:xfrm>
            <a:off x="8456084" y="3488270"/>
            <a:ext cx="0" cy="97367"/>
          </a:xfrm>
          <a:prstGeom prst="line">
            <a:avLst/>
          </a:prstGeom>
          <a:noFill/>
          <a:ln w="9525" cap="flat" cmpd="sng" algn="ctr">
            <a:solidFill>
              <a:sysClr val="window" lastClr="FFFFFF">
                <a:lumMod val="50000"/>
              </a:sysClr>
            </a:solidFill>
            <a:prstDash val="solid"/>
          </a:ln>
          <a:effectLst/>
        </p:spPr>
      </p:cxnSp>
      <p:cxnSp>
        <p:nvCxnSpPr>
          <p:cNvPr id="219" name="Connecteur droit 218"/>
          <p:cNvCxnSpPr/>
          <p:nvPr/>
        </p:nvCxnSpPr>
        <p:spPr>
          <a:xfrm>
            <a:off x="9031817" y="3414184"/>
            <a:ext cx="0" cy="565149"/>
          </a:xfrm>
          <a:prstGeom prst="line">
            <a:avLst/>
          </a:prstGeom>
          <a:noFill/>
          <a:ln w="9525" cap="flat" cmpd="sng" algn="ctr">
            <a:solidFill>
              <a:sysClr val="window" lastClr="FFFFFF">
                <a:lumMod val="50000"/>
              </a:sysClr>
            </a:solidFill>
            <a:prstDash val="solid"/>
          </a:ln>
          <a:effectLst/>
        </p:spPr>
      </p:cxnSp>
      <p:cxnSp>
        <p:nvCxnSpPr>
          <p:cNvPr id="220" name="Connecteur droit 219"/>
          <p:cNvCxnSpPr/>
          <p:nvPr/>
        </p:nvCxnSpPr>
        <p:spPr>
          <a:xfrm>
            <a:off x="9213851" y="2783421"/>
            <a:ext cx="0" cy="579967"/>
          </a:xfrm>
          <a:prstGeom prst="line">
            <a:avLst/>
          </a:prstGeom>
          <a:noFill/>
          <a:ln w="9525" cap="flat" cmpd="sng" algn="ctr">
            <a:solidFill>
              <a:sysClr val="window" lastClr="FFFFFF">
                <a:lumMod val="50000"/>
              </a:sysClr>
            </a:solidFill>
            <a:prstDash val="solid"/>
          </a:ln>
          <a:effectLst/>
        </p:spPr>
      </p:cxnSp>
      <p:cxnSp>
        <p:nvCxnSpPr>
          <p:cNvPr id="221" name="Connecteur droit 220"/>
          <p:cNvCxnSpPr/>
          <p:nvPr/>
        </p:nvCxnSpPr>
        <p:spPr>
          <a:xfrm>
            <a:off x="9577917" y="2783417"/>
            <a:ext cx="0" cy="160867"/>
          </a:xfrm>
          <a:prstGeom prst="line">
            <a:avLst/>
          </a:prstGeom>
          <a:noFill/>
          <a:ln w="9525" cap="flat" cmpd="sng" algn="ctr">
            <a:solidFill>
              <a:sysClr val="window" lastClr="FFFFFF">
                <a:lumMod val="50000"/>
              </a:sysClr>
            </a:solidFill>
            <a:prstDash val="solid"/>
          </a:ln>
          <a:effectLst/>
        </p:spPr>
      </p:cxnSp>
      <p:sp>
        <p:nvSpPr>
          <p:cNvPr id="222" name="ZoneTexte 221"/>
          <p:cNvSpPr txBox="1"/>
          <p:nvPr/>
        </p:nvSpPr>
        <p:spPr bwMode="auto">
          <a:xfrm>
            <a:off x="1885954" y="4129618"/>
            <a:ext cx="441775" cy="353937"/>
          </a:xfrm>
          <a:prstGeom prst="rect">
            <a:avLst/>
          </a:prstGeom>
          <a:noFill/>
          <a:ln w="12700">
            <a:noFill/>
            <a:miter lim="800000"/>
            <a:headEnd/>
            <a:tailEnd/>
          </a:ln>
        </p:spPr>
        <p:txBody>
          <a:bodyPr wrap="none" lIns="121912" tIns="60956" rIns="121912" bIns="60956">
            <a:spAutoFit/>
          </a:bodyPr>
          <a:lstStyle/>
          <a:p>
            <a:pPr defTabSz="1219170">
              <a:defRPr/>
            </a:pPr>
            <a:r>
              <a:rPr lang="fr-FR" sz="1500" dirty="0">
                <a:solidFill>
                  <a:prstClr val="black"/>
                </a:solidFill>
                <a:cs typeface="Arial" pitchFamily="34" charset="0"/>
              </a:rPr>
              <a:t>50</a:t>
            </a:r>
          </a:p>
        </p:txBody>
      </p:sp>
      <p:sp>
        <p:nvSpPr>
          <p:cNvPr id="223" name="ZoneTexte 222"/>
          <p:cNvSpPr txBox="1"/>
          <p:nvPr/>
        </p:nvSpPr>
        <p:spPr bwMode="auto">
          <a:xfrm>
            <a:off x="1890186" y="4468286"/>
            <a:ext cx="441775" cy="353937"/>
          </a:xfrm>
          <a:prstGeom prst="rect">
            <a:avLst/>
          </a:prstGeom>
          <a:noFill/>
          <a:ln w="12700">
            <a:noFill/>
            <a:miter lim="800000"/>
            <a:headEnd/>
            <a:tailEnd/>
          </a:ln>
        </p:spPr>
        <p:txBody>
          <a:bodyPr wrap="none" lIns="121912" tIns="60956" rIns="121912" bIns="60956">
            <a:spAutoFit/>
          </a:bodyPr>
          <a:lstStyle/>
          <a:p>
            <a:pPr defTabSz="1219170">
              <a:defRPr/>
            </a:pPr>
            <a:r>
              <a:rPr lang="fr-FR" sz="1500" dirty="0">
                <a:solidFill>
                  <a:prstClr val="black"/>
                </a:solidFill>
                <a:cs typeface="Arial" pitchFamily="34" charset="0"/>
              </a:rPr>
              <a:t>40</a:t>
            </a:r>
          </a:p>
        </p:txBody>
      </p:sp>
      <p:sp>
        <p:nvSpPr>
          <p:cNvPr id="224" name="ZoneTexte 223"/>
          <p:cNvSpPr txBox="1"/>
          <p:nvPr/>
        </p:nvSpPr>
        <p:spPr bwMode="auto">
          <a:xfrm>
            <a:off x="1890186" y="4828118"/>
            <a:ext cx="441775" cy="353937"/>
          </a:xfrm>
          <a:prstGeom prst="rect">
            <a:avLst/>
          </a:prstGeom>
          <a:noFill/>
          <a:ln w="12700">
            <a:noFill/>
            <a:miter lim="800000"/>
            <a:headEnd/>
            <a:tailEnd/>
          </a:ln>
        </p:spPr>
        <p:txBody>
          <a:bodyPr wrap="none" lIns="121912" tIns="60956" rIns="121912" bIns="60956">
            <a:spAutoFit/>
          </a:bodyPr>
          <a:lstStyle/>
          <a:p>
            <a:pPr defTabSz="1219170">
              <a:defRPr/>
            </a:pPr>
            <a:r>
              <a:rPr lang="fr-FR" sz="1500" dirty="0">
                <a:solidFill>
                  <a:prstClr val="black"/>
                </a:solidFill>
                <a:cs typeface="Arial" pitchFamily="34" charset="0"/>
              </a:rPr>
              <a:t>30</a:t>
            </a:r>
          </a:p>
        </p:txBody>
      </p:sp>
      <p:sp>
        <p:nvSpPr>
          <p:cNvPr id="225" name="ZoneTexte 224"/>
          <p:cNvSpPr txBox="1"/>
          <p:nvPr/>
        </p:nvSpPr>
        <p:spPr bwMode="auto">
          <a:xfrm>
            <a:off x="1896536" y="5192186"/>
            <a:ext cx="441775" cy="353937"/>
          </a:xfrm>
          <a:prstGeom prst="rect">
            <a:avLst/>
          </a:prstGeom>
          <a:noFill/>
          <a:ln w="12700">
            <a:noFill/>
            <a:miter lim="800000"/>
            <a:headEnd/>
            <a:tailEnd/>
          </a:ln>
        </p:spPr>
        <p:txBody>
          <a:bodyPr wrap="none" lIns="121912" tIns="60956" rIns="121912" bIns="60956">
            <a:spAutoFit/>
          </a:bodyPr>
          <a:lstStyle/>
          <a:p>
            <a:pPr defTabSz="1219170">
              <a:defRPr/>
            </a:pPr>
            <a:r>
              <a:rPr lang="fr-FR" sz="1500" dirty="0">
                <a:solidFill>
                  <a:prstClr val="black"/>
                </a:solidFill>
                <a:cs typeface="Arial" pitchFamily="34" charset="0"/>
              </a:rPr>
              <a:t>20</a:t>
            </a:r>
          </a:p>
        </p:txBody>
      </p:sp>
      <p:sp>
        <p:nvSpPr>
          <p:cNvPr id="226" name="ZoneTexte 225"/>
          <p:cNvSpPr txBox="1"/>
          <p:nvPr/>
        </p:nvSpPr>
        <p:spPr bwMode="auto">
          <a:xfrm>
            <a:off x="1894418" y="5513918"/>
            <a:ext cx="441775" cy="353937"/>
          </a:xfrm>
          <a:prstGeom prst="rect">
            <a:avLst/>
          </a:prstGeom>
          <a:noFill/>
          <a:ln w="12700">
            <a:noFill/>
            <a:miter lim="800000"/>
            <a:headEnd/>
            <a:tailEnd/>
          </a:ln>
        </p:spPr>
        <p:txBody>
          <a:bodyPr wrap="none" lIns="121912" tIns="60956" rIns="121912" bIns="60956">
            <a:spAutoFit/>
          </a:bodyPr>
          <a:lstStyle/>
          <a:p>
            <a:pPr defTabSz="1219170">
              <a:defRPr/>
            </a:pPr>
            <a:r>
              <a:rPr lang="fr-FR" sz="1500" dirty="0">
                <a:solidFill>
                  <a:prstClr val="black"/>
                </a:solidFill>
                <a:cs typeface="Arial" pitchFamily="34" charset="0"/>
              </a:rPr>
              <a:t>10</a:t>
            </a:r>
          </a:p>
        </p:txBody>
      </p:sp>
      <p:sp>
        <p:nvSpPr>
          <p:cNvPr id="227" name="ZoneTexte 226"/>
          <p:cNvSpPr txBox="1"/>
          <p:nvPr/>
        </p:nvSpPr>
        <p:spPr bwMode="auto">
          <a:xfrm>
            <a:off x="1981202" y="5890686"/>
            <a:ext cx="343993" cy="353937"/>
          </a:xfrm>
          <a:prstGeom prst="rect">
            <a:avLst/>
          </a:prstGeom>
          <a:noFill/>
          <a:ln w="12700">
            <a:noFill/>
            <a:miter lim="800000"/>
            <a:headEnd/>
            <a:tailEnd/>
          </a:ln>
        </p:spPr>
        <p:txBody>
          <a:bodyPr wrap="none" lIns="121912" tIns="60956" rIns="121912" bIns="60956">
            <a:spAutoFit/>
          </a:bodyPr>
          <a:lstStyle/>
          <a:p>
            <a:pPr defTabSz="1219170">
              <a:defRPr/>
            </a:pPr>
            <a:r>
              <a:rPr lang="fr-FR" sz="1500" dirty="0">
                <a:solidFill>
                  <a:prstClr val="black"/>
                </a:solidFill>
                <a:cs typeface="Arial" pitchFamily="34" charset="0"/>
              </a:rPr>
              <a:t>0</a:t>
            </a:r>
          </a:p>
        </p:txBody>
      </p:sp>
      <p:cxnSp>
        <p:nvCxnSpPr>
          <p:cNvPr id="228" name="Connecteur droit 227"/>
          <p:cNvCxnSpPr/>
          <p:nvPr/>
        </p:nvCxnSpPr>
        <p:spPr>
          <a:xfrm flipH="1">
            <a:off x="2222504" y="4273551"/>
            <a:ext cx="65617" cy="0"/>
          </a:xfrm>
          <a:prstGeom prst="line">
            <a:avLst/>
          </a:prstGeom>
          <a:noFill/>
          <a:ln w="9525" cap="flat" cmpd="sng" algn="ctr">
            <a:solidFill>
              <a:sysClr val="windowText" lastClr="000000"/>
            </a:solidFill>
            <a:prstDash val="solid"/>
          </a:ln>
          <a:effectLst/>
        </p:spPr>
      </p:cxnSp>
      <p:cxnSp>
        <p:nvCxnSpPr>
          <p:cNvPr id="229" name="Connecteur droit 228"/>
          <p:cNvCxnSpPr/>
          <p:nvPr/>
        </p:nvCxnSpPr>
        <p:spPr>
          <a:xfrm flipH="1">
            <a:off x="2218270" y="4620684"/>
            <a:ext cx="65617" cy="0"/>
          </a:xfrm>
          <a:prstGeom prst="line">
            <a:avLst/>
          </a:prstGeom>
          <a:noFill/>
          <a:ln w="9525" cap="flat" cmpd="sng" algn="ctr">
            <a:solidFill>
              <a:sysClr val="windowText" lastClr="000000"/>
            </a:solidFill>
            <a:prstDash val="solid"/>
          </a:ln>
          <a:effectLst/>
        </p:spPr>
      </p:cxnSp>
      <p:cxnSp>
        <p:nvCxnSpPr>
          <p:cNvPr id="230" name="Connecteur droit 229"/>
          <p:cNvCxnSpPr/>
          <p:nvPr/>
        </p:nvCxnSpPr>
        <p:spPr>
          <a:xfrm flipH="1">
            <a:off x="2218270" y="4969933"/>
            <a:ext cx="65617" cy="0"/>
          </a:xfrm>
          <a:prstGeom prst="line">
            <a:avLst/>
          </a:prstGeom>
          <a:noFill/>
          <a:ln w="9525" cap="flat" cmpd="sng" algn="ctr">
            <a:solidFill>
              <a:sysClr val="windowText" lastClr="000000"/>
            </a:solidFill>
            <a:prstDash val="solid"/>
          </a:ln>
          <a:effectLst/>
        </p:spPr>
      </p:cxnSp>
      <p:cxnSp>
        <p:nvCxnSpPr>
          <p:cNvPr id="231" name="Connecteur droit 230"/>
          <p:cNvCxnSpPr/>
          <p:nvPr/>
        </p:nvCxnSpPr>
        <p:spPr>
          <a:xfrm flipH="1">
            <a:off x="2211917" y="5331884"/>
            <a:ext cx="65616" cy="0"/>
          </a:xfrm>
          <a:prstGeom prst="line">
            <a:avLst/>
          </a:prstGeom>
          <a:noFill/>
          <a:ln w="9525" cap="flat" cmpd="sng" algn="ctr">
            <a:solidFill>
              <a:sysClr val="windowText" lastClr="000000"/>
            </a:solidFill>
            <a:prstDash val="solid"/>
          </a:ln>
          <a:effectLst/>
        </p:spPr>
      </p:cxnSp>
      <p:cxnSp>
        <p:nvCxnSpPr>
          <p:cNvPr id="232" name="Connecteur droit 231"/>
          <p:cNvCxnSpPr/>
          <p:nvPr/>
        </p:nvCxnSpPr>
        <p:spPr>
          <a:xfrm flipH="1">
            <a:off x="2220387" y="5657851"/>
            <a:ext cx="63500" cy="0"/>
          </a:xfrm>
          <a:prstGeom prst="line">
            <a:avLst/>
          </a:prstGeom>
          <a:noFill/>
          <a:ln w="9525" cap="flat" cmpd="sng" algn="ctr">
            <a:solidFill>
              <a:sysClr val="windowText" lastClr="000000"/>
            </a:solidFill>
            <a:prstDash val="solid"/>
          </a:ln>
          <a:effectLst/>
        </p:spPr>
      </p:cxnSp>
      <p:cxnSp>
        <p:nvCxnSpPr>
          <p:cNvPr id="233" name="Connecteur droit 232"/>
          <p:cNvCxnSpPr/>
          <p:nvPr/>
        </p:nvCxnSpPr>
        <p:spPr>
          <a:xfrm>
            <a:off x="2216154" y="6021917"/>
            <a:ext cx="7681383" cy="0"/>
          </a:xfrm>
          <a:prstGeom prst="line">
            <a:avLst/>
          </a:prstGeom>
          <a:noFill/>
          <a:ln w="9525" cap="flat" cmpd="sng" algn="ctr">
            <a:solidFill>
              <a:sysClr val="windowText" lastClr="000000"/>
            </a:solidFill>
            <a:prstDash val="solid"/>
          </a:ln>
          <a:effectLst/>
        </p:spPr>
      </p:cxnSp>
      <p:cxnSp>
        <p:nvCxnSpPr>
          <p:cNvPr id="234" name="Connecteur droit 233"/>
          <p:cNvCxnSpPr/>
          <p:nvPr/>
        </p:nvCxnSpPr>
        <p:spPr>
          <a:xfrm flipV="1">
            <a:off x="2286000" y="4269321"/>
            <a:ext cx="0" cy="1748367"/>
          </a:xfrm>
          <a:prstGeom prst="line">
            <a:avLst/>
          </a:prstGeom>
          <a:noFill/>
          <a:ln w="9525" cap="flat" cmpd="sng" algn="ctr">
            <a:solidFill>
              <a:sysClr val="windowText" lastClr="000000"/>
            </a:solidFill>
            <a:prstDash val="solid"/>
          </a:ln>
          <a:effectLst/>
        </p:spPr>
      </p:cxnSp>
      <p:sp>
        <p:nvSpPr>
          <p:cNvPr id="235" name="ZoneTexte 234"/>
          <p:cNvSpPr txBox="1"/>
          <p:nvPr/>
        </p:nvSpPr>
        <p:spPr bwMode="auto">
          <a:xfrm>
            <a:off x="2408770" y="4929719"/>
            <a:ext cx="827617" cy="306916"/>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p=0.0019</a:t>
            </a:r>
          </a:p>
        </p:txBody>
      </p:sp>
      <p:sp>
        <p:nvSpPr>
          <p:cNvPr id="236" name="ZoneTexte 235"/>
          <p:cNvSpPr txBox="1"/>
          <p:nvPr/>
        </p:nvSpPr>
        <p:spPr bwMode="auto">
          <a:xfrm>
            <a:off x="3333751" y="4929719"/>
            <a:ext cx="827616" cy="306916"/>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p=0.0053</a:t>
            </a:r>
          </a:p>
        </p:txBody>
      </p:sp>
      <p:sp>
        <p:nvSpPr>
          <p:cNvPr id="237" name="ZoneTexte 236"/>
          <p:cNvSpPr txBox="1"/>
          <p:nvPr/>
        </p:nvSpPr>
        <p:spPr bwMode="auto">
          <a:xfrm>
            <a:off x="4286251" y="4929719"/>
            <a:ext cx="827616" cy="306916"/>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p&lt;0.0001</a:t>
            </a:r>
          </a:p>
        </p:txBody>
      </p:sp>
      <p:sp>
        <p:nvSpPr>
          <p:cNvPr id="238" name="ZoneTexte 237"/>
          <p:cNvSpPr txBox="1"/>
          <p:nvPr/>
        </p:nvSpPr>
        <p:spPr bwMode="auto">
          <a:xfrm>
            <a:off x="5219704" y="4292600"/>
            <a:ext cx="827617" cy="306917"/>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p&lt;0.0001</a:t>
            </a:r>
          </a:p>
        </p:txBody>
      </p:sp>
      <p:sp>
        <p:nvSpPr>
          <p:cNvPr id="239" name="ZoneTexte 238"/>
          <p:cNvSpPr txBox="1"/>
          <p:nvPr/>
        </p:nvSpPr>
        <p:spPr bwMode="auto">
          <a:xfrm>
            <a:off x="8964084" y="4861988"/>
            <a:ext cx="827616" cy="309033"/>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p&lt;0.0001</a:t>
            </a:r>
          </a:p>
        </p:txBody>
      </p:sp>
      <p:sp>
        <p:nvSpPr>
          <p:cNvPr id="240" name="Rectangle 239"/>
          <p:cNvSpPr/>
          <p:nvPr/>
        </p:nvSpPr>
        <p:spPr>
          <a:xfrm>
            <a:off x="2810177" y="5570382"/>
            <a:ext cx="343403" cy="448519"/>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241" name="Rectangle 240"/>
          <p:cNvSpPr/>
          <p:nvPr/>
        </p:nvSpPr>
        <p:spPr>
          <a:xfrm>
            <a:off x="3750005" y="5717684"/>
            <a:ext cx="343403" cy="301213"/>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242" name="Rectangle 241"/>
          <p:cNvSpPr/>
          <p:nvPr/>
        </p:nvSpPr>
        <p:spPr>
          <a:xfrm>
            <a:off x="4688477" y="5659339"/>
            <a:ext cx="343403" cy="363644"/>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243" name="Rectangle 242"/>
          <p:cNvSpPr/>
          <p:nvPr/>
        </p:nvSpPr>
        <p:spPr>
          <a:xfrm>
            <a:off x="5627441" y="4639063"/>
            <a:ext cx="343403" cy="138392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sp>
        <p:nvSpPr>
          <p:cNvPr id="244" name="Rectangle 243"/>
          <p:cNvSpPr/>
          <p:nvPr/>
        </p:nvSpPr>
        <p:spPr>
          <a:xfrm>
            <a:off x="9375885" y="5340619"/>
            <a:ext cx="343403" cy="678276"/>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121912" tIns="60956" rIns="121912" bIns="60956"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white"/>
              </a:solidFill>
              <a:effectLst/>
              <a:uLnTx/>
              <a:uFillTx/>
              <a:latin typeface="Calibri"/>
              <a:ea typeface="+mn-ea"/>
              <a:cs typeface="+mn-cs"/>
            </a:endParaRPr>
          </a:p>
        </p:txBody>
      </p:sp>
      <p:cxnSp>
        <p:nvCxnSpPr>
          <p:cNvPr id="245" name="Connecteur droit 244"/>
          <p:cNvCxnSpPr/>
          <p:nvPr/>
        </p:nvCxnSpPr>
        <p:spPr>
          <a:xfrm flipH="1">
            <a:off x="2626784" y="5185833"/>
            <a:ext cx="372533" cy="0"/>
          </a:xfrm>
          <a:prstGeom prst="line">
            <a:avLst/>
          </a:prstGeom>
          <a:noFill/>
          <a:ln w="9525" cap="flat" cmpd="sng" algn="ctr">
            <a:solidFill>
              <a:sysClr val="window" lastClr="FFFFFF">
                <a:lumMod val="50000"/>
              </a:sysClr>
            </a:solidFill>
            <a:prstDash val="solid"/>
          </a:ln>
          <a:effectLst/>
        </p:spPr>
      </p:cxnSp>
      <p:cxnSp>
        <p:nvCxnSpPr>
          <p:cNvPr id="246" name="Connecteur droit 245"/>
          <p:cNvCxnSpPr/>
          <p:nvPr/>
        </p:nvCxnSpPr>
        <p:spPr>
          <a:xfrm>
            <a:off x="2995084" y="5187952"/>
            <a:ext cx="0" cy="321733"/>
          </a:xfrm>
          <a:prstGeom prst="line">
            <a:avLst/>
          </a:prstGeom>
          <a:noFill/>
          <a:ln w="9525" cap="flat" cmpd="sng" algn="ctr">
            <a:solidFill>
              <a:sysClr val="window" lastClr="FFFFFF">
                <a:lumMod val="50000"/>
              </a:sysClr>
            </a:solidFill>
            <a:prstDash val="solid"/>
          </a:ln>
          <a:effectLst/>
        </p:spPr>
      </p:cxnSp>
      <p:cxnSp>
        <p:nvCxnSpPr>
          <p:cNvPr id="247" name="Connecteur droit 246"/>
          <p:cNvCxnSpPr/>
          <p:nvPr/>
        </p:nvCxnSpPr>
        <p:spPr>
          <a:xfrm>
            <a:off x="2631017" y="5185835"/>
            <a:ext cx="0" cy="455084"/>
          </a:xfrm>
          <a:prstGeom prst="line">
            <a:avLst/>
          </a:prstGeom>
          <a:noFill/>
          <a:ln w="9525" cap="flat" cmpd="sng" algn="ctr">
            <a:solidFill>
              <a:sysClr val="window" lastClr="FFFFFF">
                <a:lumMod val="50000"/>
              </a:sysClr>
            </a:solidFill>
            <a:prstDash val="solid"/>
          </a:ln>
          <a:effectLst/>
        </p:spPr>
      </p:cxnSp>
      <p:cxnSp>
        <p:nvCxnSpPr>
          <p:cNvPr id="248" name="Connecteur droit 247"/>
          <p:cNvCxnSpPr/>
          <p:nvPr/>
        </p:nvCxnSpPr>
        <p:spPr>
          <a:xfrm flipH="1">
            <a:off x="2446867" y="5679017"/>
            <a:ext cx="366184" cy="0"/>
          </a:xfrm>
          <a:prstGeom prst="line">
            <a:avLst/>
          </a:prstGeom>
          <a:noFill/>
          <a:ln w="9525" cap="flat" cmpd="sng" algn="ctr">
            <a:solidFill>
              <a:sysClr val="window" lastClr="FFFFFF">
                <a:lumMod val="50000"/>
              </a:sysClr>
            </a:solidFill>
            <a:prstDash val="solid"/>
          </a:ln>
          <a:effectLst/>
        </p:spPr>
      </p:cxnSp>
      <p:cxnSp>
        <p:nvCxnSpPr>
          <p:cNvPr id="249" name="Connecteur droit 248"/>
          <p:cNvCxnSpPr/>
          <p:nvPr/>
        </p:nvCxnSpPr>
        <p:spPr>
          <a:xfrm>
            <a:off x="2453217" y="5679019"/>
            <a:ext cx="0" cy="342900"/>
          </a:xfrm>
          <a:prstGeom prst="line">
            <a:avLst/>
          </a:prstGeom>
          <a:noFill/>
          <a:ln w="9525" cap="flat" cmpd="sng" algn="ctr">
            <a:solidFill>
              <a:sysClr val="window" lastClr="FFFFFF">
                <a:lumMod val="50000"/>
              </a:sysClr>
            </a:solidFill>
            <a:prstDash val="solid"/>
          </a:ln>
          <a:effectLst/>
        </p:spPr>
      </p:cxnSp>
      <p:cxnSp>
        <p:nvCxnSpPr>
          <p:cNvPr id="250" name="Connecteur droit 249"/>
          <p:cNvCxnSpPr/>
          <p:nvPr/>
        </p:nvCxnSpPr>
        <p:spPr>
          <a:xfrm>
            <a:off x="3384551" y="5793317"/>
            <a:ext cx="0" cy="228600"/>
          </a:xfrm>
          <a:prstGeom prst="line">
            <a:avLst/>
          </a:prstGeom>
          <a:noFill/>
          <a:ln w="9525" cap="flat" cmpd="sng" algn="ctr">
            <a:solidFill>
              <a:sysClr val="window" lastClr="FFFFFF">
                <a:lumMod val="50000"/>
              </a:sysClr>
            </a:solidFill>
            <a:prstDash val="solid"/>
          </a:ln>
          <a:effectLst/>
        </p:spPr>
      </p:cxnSp>
      <p:cxnSp>
        <p:nvCxnSpPr>
          <p:cNvPr id="251" name="Connecteur droit 250"/>
          <p:cNvCxnSpPr/>
          <p:nvPr/>
        </p:nvCxnSpPr>
        <p:spPr>
          <a:xfrm>
            <a:off x="3382433" y="5795433"/>
            <a:ext cx="364067" cy="0"/>
          </a:xfrm>
          <a:prstGeom prst="line">
            <a:avLst/>
          </a:prstGeom>
          <a:noFill/>
          <a:ln w="9525" cap="flat" cmpd="sng" algn="ctr">
            <a:solidFill>
              <a:sysClr val="window" lastClr="FFFFFF">
                <a:lumMod val="50000"/>
              </a:sysClr>
            </a:solidFill>
            <a:prstDash val="solid"/>
          </a:ln>
          <a:effectLst/>
        </p:spPr>
      </p:cxnSp>
      <p:cxnSp>
        <p:nvCxnSpPr>
          <p:cNvPr id="252" name="Connecteur droit 251"/>
          <p:cNvCxnSpPr/>
          <p:nvPr/>
        </p:nvCxnSpPr>
        <p:spPr>
          <a:xfrm flipH="1">
            <a:off x="3560236" y="5192184"/>
            <a:ext cx="372533" cy="0"/>
          </a:xfrm>
          <a:prstGeom prst="line">
            <a:avLst/>
          </a:prstGeom>
          <a:noFill/>
          <a:ln w="9525" cap="flat" cmpd="sng" algn="ctr">
            <a:solidFill>
              <a:sysClr val="window" lastClr="FFFFFF">
                <a:lumMod val="50000"/>
              </a:sysClr>
            </a:solidFill>
            <a:prstDash val="solid"/>
          </a:ln>
          <a:effectLst/>
        </p:spPr>
      </p:cxnSp>
      <p:cxnSp>
        <p:nvCxnSpPr>
          <p:cNvPr id="253" name="Connecteur droit 252"/>
          <p:cNvCxnSpPr/>
          <p:nvPr/>
        </p:nvCxnSpPr>
        <p:spPr>
          <a:xfrm flipH="1">
            <a:off x="4493688" y="5183717"/>
            <a:ext cx="374649" cy="0"/>
          </a:xfrm>
          <a:prstGeom prst="line">
            <a:avLst/>
          </a:prstGeom>
          <a:noFill/>
          <a:ln w="9525" cap="flat" cmpd="sng" algn="ctr">
            <a:solidFill>
              <a:sysClr val="window" lastClr="FFFFFF">
                <a:lumMod val="50000"/>
              </a:sysClr>
            </a:solidFill>
            <a:prstDash val="solid"/>
          </a:ln>
          <a:effectLst/>
        </p:spPr>
      </p:cxnSp>
      <p:cxnSp>
        <p:nvCxnSpPr>
          <p:cNvPr id="254" name="Connecteur droit 253"/>
          <p:cNvCxnSpPr/>
          <p:nvPr/>
        </p:nvCxnSpPr>
        <p:spPr>
          <a:xfrm flipH="1">
            <a:off x="4318000" y="5854700"/>
            <a:ext cx="372533" cy="0"/>
          </a:xfrm>
          <a:prstGeom prst="line">
            <a:avLst/>
          </a:prstGeom>
          <a:noFill/>
          <a:ln w="9525" cap="flat" cmpd="sng" algn="ctr">
            <a:solidFill>
              <a:sysClr val="window" lastClr="FFFFFF">
                <a:lumMod val="50000"/>
              </a:sysClr>
            </a:solidFill>
            <a:prstDash val="solid"/>
          </a:ln>
          <a:effectLst/>
        </p:spPr>
      </p:cxnSp>
      <p:cxnSp>
        <p:nvCxnSpPr>
          <p:cNvPr id="255" name="Connecteur droit 254"/>
          <p:cNvCxnSpPr/>
          <p:nvPr/>
        </p:nvCxnSpPr>
        <p:spPr>
          <a:xfrm flipH="1">
            <a:off x="5262036" y="5238751"/>
            <a:ext cx="372533" cy="0"/>
          </a:xfrm>
          <a:prstGeom prst="line">
            <a:avLst/>
          </a:prstGeom>
          <a:noFill/>
          <a:ln w="9525" cap="flat" cmpd="sng" algn="ctr">
            <a:solidFill>
              <a:sysClr val="window" lastClr="FFFFFF">
                <a:lumMod val="50000"/>
              </a:sysClr>
            </a:solidFill>
            <a:prstDash val="solid"/>
          </a:ln>
          <a:effectLst/>
        </p:spPr>
      </p:cxnSp>
      <p:cxnSp>
        <p:nvCxnSpPr>
          <p:cNvPr id="256" name="Connecteur droit 255"/>
          <p:cNvCxnSpPr/>
          <p:nvPr/>
        </p:nvCxnSpPr>
        <p:spPr>
          <a:xfrm flipH="1">
            <a:off x="5435601" y="4548717"/>
            <a:ext cx="374651" cy="0"/>
          </a:xfrm>
          <a:prstGeom prst="line">
            <a:avLst/>
          </a:prstGeom>
          <a:noFill/>
          <a:ln w="9525" cap="flat" cmpd="sng" algn="ctr">
            <a:solidFill>
              <a:sysClr val="window" lastClr="FFFFFF">
                <a:lumMod val="50000"/>
              </a:sysClr>
            </a:solidFill>
            <a:prstDash val="solid"/>
          </a:ln>
          <a:effectLst/>
        </p:spPr>
      </p:cxnSp>
      <p:cxnSp>
        <p:nvCxnSpPr>
          <p:cNvPr id="257" name="Connecteur droit 256"/>
          <p:cNvCxnSpPr/>
          <p:nvPr/>
        </p:nvCxnSpPr>
        <p:spPr>
          <a:xfrm flipH="1">
            <a:off x="9196919" y="5115984"/>
            <a:ext cx="357716" cy="0"/>
          </a:xfrm>
          <a:prstGeom prst="line">
            <a:avLst/>
          </a:prstGeom>
          <a:noFill/>
          <a:ln w="9525" cap="flat" cmpd="sng" algn="ctr">
            <a:solidFill>
              <a:sysClr val="window" lastClr="FFFFFF">
                <a:lumMod val="50000"/>
              </a:sysClr>
            </a:solidFill>
            <a:prstDash val="solid"/>
          </a:ln>
          <a:effectLst/>
        </p:spPr>
      </p:cxnSp>
      <p:cxnSp>
        <p:nvCxnSpPr>
          <p:cNvPr id="258" name="Connecteur droit 257"/>
          <p:cNvCxnSpPr/>
          <p:nvPr/>
        </p:nvCxnSpPr>
        <p:spPr>
          <a:xfrm flipH="1">
            <a:off x="9014888" y="5590117"/>
            <a:ext cx="374649" cy="0"/>
          </a:xfrm>
          <a:prstGeom prst="line">
            <a:avLst/>
          </a:prstGeom>
          <a:noFill/>
          <a:ln w="9525" cap="flat" cmpd="sng" algn="ctr">
            <a:solidFill>
              <a:sysClr val="window" lastClr="FFFFFF">
                <a:lumMod val="50000"/>
              </a:sysClr>
            </a:solidFill>
            <a:prstDash val="solid"/>
          </a:ln>
          <a:effectLst/>
        </p:spPr>
      </p:cxnSp>
      <p:cxnSp>
        <p:nvCxnSpPr>
          <p:cNvPr id="259" name="Connecteur droit 258"/>
          <p:cNvCxnSpPr/>
          <p:nvPr/>
        </p:nvCxnSpPr>
        <p:spPr>
          <a:xfrm>
            <a:off x="3560233" y="5185835"/>
            <a:ext cx="0" cy="582084"/>
          </a:xfrm>
          <a:prstGeom prst="line">
            <a:avLst/>
          </a:prstGeom>
          <a:noFill/>
          <a:ln w="9525" cap="flat" cmpd="sng" algn="ctr">
            <a:solidFill>
              <a:sysClr val="window" lastClr="FFFFFF">
                <a:lumMod val="50000"/>
              </a:sysClr>
            </a:solidFill>
            <a:prstDash val="solid"/>
          </a:ln>
          <a:effectLst/>
        </p:spPr>
      </p:cxnSp>
      <p:cxnSp>
        <p:nvCxnSpPr>
          <p:cNvPr id="260" name="Connecteur droit 259"/>
          <p:cNvCxnSpPr/>
          <p:nvPr/>
        </p:nvCxnSpPr>
        <p:spPr>
          <a:xfrm>
            <a:off x="3928533" y="5187954"/>
            <a:ext cx="0" cy="467783"/>
          </a:xfrm>
          <a:prstGeom prst="line">
            <a:avLst/>
          </a:prstGeom>
          <a:noFill/>
          <a:ln w="9525" cap="flat" cmpd="sng" algn="ctr">
            <a:solidFill>
              <a:sysClr val="window" lastClr="FFFFFF">
                <a:lumMod val="50000"/>
              </a:sysClr>
            </a:solidFill>
            <a:prstDash val="solid"/>
          </a:ln>
          <a:effectLst/>
        </p:spPr>
      </p:cxnSp>
      <p:cxnSp>
        <p:nvCxnSpPr>
          <p:cNvPr id="261" name="Connecteur droit 260"/>
          <p:cNvCxnSpPr/>
          <p:nvPr/>
        </p:nvCxnSpPr>
        <p:spPr>
          <a:xfrm>
            <a:off x="4500033" y="5185835"/>
            <a:ext cx="0" cy="607484"/>
          </a:xfrm>
          <a:prstGeom prst="line">
            <a:avLst/>
          </a:prstGeom>
          <a:noFill/>
          <a:ln w="9525" cap="flat" cmpd="sng" algn="ctr">
            <a:solidFill>
              <a:sysClr val="window" lastClr="FFFFFF">
                <a:lumMod val="50000"/>
              </a:sysClr>
            </a:solidFill>
            <a:prstDash val="solid"/>
          </a:ln>
          <a:effectLst/>
        </p:spPr>
      </p:cxnSp>
      <p:cxnSp>
        <p:nvCxnSpPr>
          <p:cNvPr id="262" name="Connecteur droit 261"/>
          <p:cNvCxnSpPr/>
          <p:nvPr/>
        </p:nvCxnSpPr>
        <p:spPr>
          <a:xfrm>
            <a:off x="4866217" y="5183721"/>
            <a:ext cx="0" cy="442383"/>
          </a:xfrm>
          <a:prstGeom prst="line">
            <a:avLst/>
          </a:prstGeom>
          <a:noFill/>
          <a:ln w="9525" cap="flat" cmpd="sng" algn="ctr">
            <a:solidFill>
              <a:sysClr val="window" lastClr="FFFFFF">
                <a:lumMod val="50000"/>
              </a:sysClr>
            </a:solidFill>
            <a:prstDash val="solid"/>
          </a:ln>
          <a:effectLst/>
        </p:spPr>
      </p:cxnSp>
      <p:cxnSp>
        <p:nvCxnSpPr>
          <p:cNvPr id="263" name="Connecteur droit 262"/>
          <p:cNvCxnSpPr/>
          <p:nvPr/>
        </p:nvCxnSpPr>
        <p:spPr>
          <a:xfrm>
            <a:off x="4324351" y="5854704"/>
            <a:ext cx="0" cy="167217"/>
          </a:xfrm>
          <a:prstGeom prst="line">
            <a:avLst/>
          </a:prstGeom>
          <a:noFill/>
          <a:ln w="9525" cap="flat" cmpd="sng" algn="ctr">
            <a:solidFill>
              <a:sysClr val="window" lastClr="FFFFFF">
                <a:lumMod val="50000"/>
              </a:sysClr>
            </a:solidFill>
            <a:prstDash val="solid"/>
          </a:ln>
          <a:effectLst/>
        </p:spPr>
      </p:cxnSp>
      <p:cxnSp>
        <p:nvCxnSpPr>
          <p:cNvPr id="264" name="Connecteur droit 263"/>
          <p:cNvCxnSpPr/>
          <p:nvPr/>
        </p:nvCxnSpPr>
        <p:spPr>
          <a:xfrm>
            <a:off x="5435600" y="4548717"/>
            <a:ext cx="0" cy="643467"/>
          </a:xfrm>
          <a:prstGeom prst="line">
            <a:avLst/>
          </a:prstGeom>
          <a:noFill/>
          <a:ln w="9525" cap="flat" cmpd="sng" algn="ctr">
            <a:solidFill>
              <a:sysClr val="window" lastClr="FFFFFF">
                <a:lumMod val="50000"/>
              </a:sysClr>
            </a:solidFill>
            <a:prstDash val="solid"/>
          </a:ln>
          <a:effectLst/>
        </p:spPr>
      </p:cxnSp>
      <p:cxnSp>
        <p:nvCxnSpPr>
          <p:cNvPr id="265" name="Connecteur droit 264"/>
          <p:cNvCxnSpPr/>
          <p:nvPr/>
        </p:nvCxnSpPr>
        <p:spPr>
          <a:xfrm>
            <a:off x="5808133" y="4548721"/>
            <a:ext cx="0" cy="46567"/>
          </a:xfrm>
          <a:prstGeom prst="line">
            <a:avLst/>
          </a:prstGeom>
          <a:noFill/>
          <a:ln w="9525" cap="flat" cmpd="sng" algn="ctr">
            <a:solidFill>
              <a:sysClr val="window" lastClr="FFFFFF">
                <a:lumMod val="50000"/>
              </a:sysClr>
            </a:solidFill>
            <a:prstDash val="solid"/>
          </a:ln>
          <a:effectLst/>
        </p:spPr>
      </p:cxnSp>
      <p:cxnSp>
        <p:nvCxnSpPr>
          <p:cNvPr id="266" name="Connecteur droit 265"/>
          <p:cNvCxnSpPr/>
          <p:nvPr/>
        </p:nvCxnSpPr>
        <p:spPr>
          <a:xfrm>
            <a:off x="5268384" y="5238754"/>
            <a:ext cx="0" cy="783167"/>
          </a:xfrm>
          <a:prstGeom prst="line">
            <a:avLst/>
          </a:prstGeom>
          <a:noFill/>
          <a:ln w="9525" cap="flat" cmpd="sng" algn="ctr">
            <a:solidFill>
              <a:sysClr val="window" lastClr="FFFFFF">
                <a:lumMod val="50000"/>
              </a:sysClr>
            </a:solidFill>
            <a:prstDash val="solid"/>
          </a:ln>
          <a:effectLst/>
        </p:spPr>
      </p:cxnSp>
      <p:sp>
        <p:nvSpPr>
          <p:cNvPr id="267" name="ZoneTexte 266"/>
          <p:cNvSpPr txBox="1"/>
          <p:nvPr/>
        </p:nvSpPr>
        <p:spPr bwMode="auto">
          <a:xfrm>
            <a:off x="6409269" y="5865287"/>
            <a:ext cx="323851" cy="306916"/>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a:t>
            </a:r>
          </a:p>
        </p:txBody>
      </p:sp>
      <p:sp>
        <p:nvSpPr>
          <p:cNvPr id="268" name="ZoneTexte 267"/>
          <p:cNvSpPr txBox="1"/>
          <p:nvPr/>
        </p:nvSpPr>
        <p:spPr bwMode="auto">
          <a:xfrm>
            <a:off x="7351187" y="5863168"/>
            <a:ext cx="323849" cy="306917"/>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a:t>
            </a:r>
          </a:p>
        </p:txBody>
      </p:sp>
      <p:sp>
        <p:nvSpPr>
          <p:cNvPr id="269" name="ZoneTexte 268"/>
          <p:cNvSpPr txBox="1"/>
          <p:nvPr/>
        </p:nvSpPr>
        <p:spPr bwMode="auto">
          <a:xfrm>
            <a:off x="8288869" y="5861051"/>
            <a:ext cx="323851" cy="306916"/>
          </a:xfrm>
          <a:prstGeom prst="rect">
            <a:avLst/>
          </a:prstGeom>
          <a:noFill/>
          <a:ln w="12700">
            <a:noFill/>
            <a:miter lim="800000"/>
            <a:headEnd/>
            <a:tailEnd/>
          </a:ln>
        </p:spPr>
        <p:txBody>
          <a:bodyPr wrap="none" lIns="121912" tIns="60956" rIns="121912" bIns="60956">
            <a:spAutoFit/>
          </a:bodyPr>
          <a:lstStyle/>
          <a:p>
            <a:pPr defTabSz="1219170">
              <a:defRPr/>
            </a:pPr>
            <a:r>
              <a:rPr lang="fr-FR" sz="1200" dirty="0">
                <a:solidFill>
                  <a:prstClr val="black"/>
                </a:solidFill>
                <a:cs typeface="Arial" pitchFamily="34" charset="0"/>
              </a:rPr>
              <a:t>*</a:t>
            </a:r>
          </a:p>
        </p:txBody>
      </p:sp>
      <p:cxnSp>
        <p:nvCxnSpPr>
          <p:cNvPr id="270" name="Connecteur droit 269"/>
          <p:cNvCxnSpPr/>
          <p:nvPr/>
        </p:nvCxnSpPr>
        <p:spPr>
          <a:xfrm>
            <a:off x="9552517" y="5115985"/>
            <a:ext cx="0" cy="150283"/>
          </a:xfrm>
          <a:prstGeom prst="line">
            <a:avLst/>
          </a:prstGeom>
          <a:noFill/>
          <a:ln w="9525" cap="flat" cmpd="sng" algn="ctr">
            <a:solidFill>
              <a:sysClr val="window" lastClr="FFFFFF">
                <a:lumMod val="50000"/>
              </a:sysClr>
            </a:solidFill>
            <a:prstDash val="solid"/>
          </a:ln>
          <a:effectLst/>
        </p:spPr>
      </p:cxnSp>
      <p:cxnSp>
        <p:nvCxnSpPr>
          <p:cNvPr id="271" name="Connecteur droit 270"/>
          <p:cNvCxnSpPr/>
          <p:nvPr/>
        </p:nvCxnSpPr>
        <p:spPr>
          <a:xfrm>
            <a:off x="9203267" y="5120217"/>
            <a:ext cx="0" cy="431800"/>
          </a:xfrm>
          <a:prstGeom prst="line">
            <a:avLst/>
          </a:prstGeom>
          <a:noFill/>
          <a:ln w="9525" cap="flat" cmpd="sng" algn="ctr">
            <a:solidFill>
              <a:sysClr val="window" lastClr="FFFFFF">
                <a:lumMod val="50000"/>
              </a:sysClr>
            </a:solidFill>
            <a:prstDash val="solid"/>
          </a:ln>
          <a:effectLst/>
        </p:spPr>
      </p:cxnSp>
      <p:cxnSp>
        <p:nvCxnSpPr>
          <p:cNvPr id="272" name="Connecteur droit 271"/>
          <p:cNvCxnSpPr/>
          <p:nvPr/>
        </p:nvCxnSpPr>
        <p:spPr>
          <a:xfrm>
            <a:off x="9021233" y="5590121"/>
            <a:ext cx="0" cy="427567"/>
          </a:xfrm>
          <a:prstGeom prst="line">
            <a:avLst/>
          </a:prstGeom>
          <a:noFill/>
          <a:ln w="9525" cap="flat" cmpd="sng" algn="ctr">
            <a:solidFill>
              <a:sysClr val="window" lastClr="FFFFFF">
                <a:lumMod val="50000"/>
              </a:sysClr>
            </a:solidFill>
            <a:prstDash val="solid"/>
          </a:ln>
          <a:effectLst/>
        </p:spPr>
      </p:cxnSp>
      <p:sp>
        <p:nvSpPr>
          <p:cNvPr id="273" name="ZoneTexte 272"/>
          <p:cNvSpPr txBox="1"/>
          <p:nvPr/>
        </p:nvSpPr>
        <p:spPr bwMode="auto">
          <a:xfrm>
            <a:off x="2512487" y="6028268"/>
            <a:ext cx="622300" cy="306917"/>
          </a:xfrm>
          <a:prstGeom prst="rect">
            <a:avLst/>
          </a:prstGeom>
          <a:noFill/>
          <a:ln w="12700">
            <a:noFill/>
            <a:miter lim="800000"/>
            <a:headEnd/>
            <a:tailEnd/>
          </a:ln>
        </p:spPr>
        <p:txBody>
          <a:bodyPr wrap="none" lIns="121912" tIns="60956" rIns="121912" bIns="60956">
            <a:spAutoFit/>
          </a:bodyPr>
          <a:lstStyle/>
          <a:p>
            <a:pPr defTabSz="1219170">
              <a:defRPr/>
            </a:pPr>
            <a:r>
              <a:rPr lang="fr-FR" sz="1200" dirty="0" err="1">
                <a:solidFill>
                  <a:prstClr val="black"/>
                </a:solidFill>
                <a:cs typeface="Arial" pitchFamily="34" charset="0"/>
              </a:rPr>
              <a:t>Death</a:t>
            </a:r>
            <a:endParaRPr lang="fr-FR" sz="1200" dirty="0">
              <a:solidFill>
                <a:prstClr val="black"/>
              </a:solidFill>
              <a:cs typeface="Arial" pitchFamily="34" charset="0"/>
            </a:endParaRPr>
          </a:p>
        </p:txBody>
      </p:sp>
      <p:sp>
        <p:nvSpPr>
          <p:cNvPr id="274" name="ZoneTexte 273"/>
          <p:cNvSpPr txBox="1"/>
          <p:nvPr/>
        </p:nvSpPr>
        <p:spPr bwMode="auto">
          <a:xfrm>
            <a:off x="3084040" y="6053669"/>
            <a:ext cx="1282589" cy="405235"/>
          </a:xfrm>
          <a:prstGeom prst="rect">
            <a:avLst/>
          </a:prstGeom>
          <a:noFill/>
          <a:ln w="12700">
            <a:noFill/>
            <a:miter lim="800000"/>
            <a:headEnd/>
            <a:tailEnd/>
          </a:ln>
        </p:spPr>
        <p:txBody>
          <a:bodyPr wrap="none" lIns="121912" tIns="60956" rIns="121912" bIns="60956">
            <a:spAutoFit/>
          </a:bodyPr>
          <a:lstStyle/>
          <a:p>
            <a:pPr algn="ctr" defTabSz="1219170">
              <a:lnSpc>
                <a:spcPts val="1067"/>
              </a:lnSpc>
              <a:defRPr/>
            </a:pPr>
            <a:r>
              <a:rPr lang="fr-FR" sz="1200" dirty="0" err="1">
                <a:solidFill>
                  <a:prstClr val="black"/>
                </a:solidFill>
                <a:cs typeface="Arial" pitchFamily="34" charset="0"/>
              </a:rPr>
              <a:t>Death</a:t>
            </a:r>
            <a:r>
              <a:rPr lang="fr-FR" sz="1200" dirty="0">
                <a:solidFill>
                  <a:prstClr val="black"/>
                </a:solidFill>
                <a:cs typeface="Arial" pitchFamily="34" charset="0"/>
              </a:rPr>
              <a:t>, </a:t>
            </a:r>
            <a:r>
              <a:rPr lang="fr-FR" sz="1200" dirty="0" err="1">
                <a:solidFill>
                  <a:prstClr val="black"/>
                </a:solidFill>
                <a:cs typeface="Arial" pitchFamily="34" charset="0"/>
              </a:rPr>
              <a:t>excluding</a:t>
            </a:r>
            <a:r>
              <a:rPr lang="fr-FR" sz="1200" dirty="0">
                <a:solidFill>
                  <a:prstClr val="black"/>
                </a:solidFill>
                <a:cs typeface="Arial" pitchFamily="34" charset="0"/>
              </a:rPr>
              <a:t/>
            </a:r>
            <a:br>
              <a:rPr lang="fr-FR" sz="1200" dirty="0">
                <a:solidFill>
                  <a:prstClr val="black"/>
                </a:solidFill>
                <a:cs typeface="Arial" pitchFamily="34" charset="0"/>
              </a:rPr>
            </a:br>
            <a:r>
              <a:rPr lang="fr-FR" sz="1200" dirty="0">
                <a:solidFill>
                  <a:prstClr val="black"/>
                </a:solidFill>
                <a:cs typeface="Arial" pitchFamily="34" charset="0"/>
              </a:rPr>
              <a:t>SHOCK data</a:t>
            </a:r>
          </a:p>
        </p:txBody>
      </p:sp>
      <p:sp>
        <p:nvSpPr>
          <p:cNvPr id="275" name="ZoneTexte 274"/>
          <p:cNvSpPr txBox="1"/>
          <p:nvPr/>
        </p:nvSpPr>
        <p:spPr bwMode="auto">
          <a:xfrm>
            <a:off x="4190042" y="6053669"/>
            <a:ext cx="929021" cy="546295"/>
          </a:xfrm>
          <a:prstGeom prst="rect">
            <a:avLst/>
          </a:prstGeom>
          <a:noFill/>
          <a:ln w="12700">
            <a:noFill/>
            <a:miter lim="800000"/>
            <a:headEnd/>
            <a:tailEnd/>
          </a:ln>
        </p:spPr>
        <p:txBody>
          <a:bodyPr wrap="none" lIns="121912" tIns="60956" rIns="121912" bIns="60956">
            <a:spAutoFit/>
          </a:bodyPr>
          <a:lstStyle/>
          <a:p>
            <a:pPr algn="ctr" defTabSz="1219170">
              <a:lnSpc>
                <a:spcPts val="1067"/>
              </a:lnSpc>
              <a:defRPr/>
            </a:pPr>
            <a:r>
              <a:rPr lang="fr-FR" sz="1200" dirty="0">
                <a:solidFill>
                  <a:prstClr val="black"/>
                </a:solidFill>
                <a:cs typeface="Arial" pitchFamily="34" charset="0"/>
              </a:rPr>
              <a:t>Non-fatal</a:t>
            </a:r>
            <a:br>
              <a:rPr lang="fr-FR" sz="1200" dirty="0">
                <a:solidFill>
                  <a:prstClr val="black"/>
                </a:solidFill>
                <a:cs typeface="Arial" pitchFamily="34" charset="0"/>
              </a:rPr>
            </a:br>
            <a:r>
              <a:rPr lang="fr-FR" sz="1200" dirty="0" err="1">
                <a:solidFill>
                  <a:prstClr val="black"/>
                </a:solidFill>
                <a:cs typeface="Arial" pitchFamily="34" charset="0"/>
              </a:rPr>
              <a:t>myocardial</a:t>
            </a:r>
            <a:r>
              <a:rPr lang="fr-FR" sz="1200" dirty="0">
                <a:solidFill>
                  <a:prstClr val="black"/>
                </a:solidFill>
                <a:cs typeface="Arial" pitchFamily="34" charset="0"/>
              </a:rPr>
              <a:t/>
            </a:r>
            <a:br>
              <a:rPr lang="fr-FR" sz="1200" dirty="0">
                <a:solidFill>
                  <a:prstClr val="black"/>
                </a:solidFill>
                <a:cs typeface="Arial" pitchFamily="34" charset="0"/>
              </a:rPr>
            </a:br>
            <a:r>
              <a:rPr lang="fr-FR" sz="1200" dirty="0" err="1">
                <a:solidFill>
                  <a:prstClr val="black"/>
                </a:solidFill>
                <a:cs typeface="Arial" pitchFamily="34" charset="0"/>
              </a:rPr>
              <a:t>infarction</a:t>
            </a:r>
            <a:endParaRPr lang="fr-FR" sz="1200" dirty="0">
              <a:solidFill>
                <a:prstClr val="black"/>
              </a:solidFill>
              <a:cs typeface="Arial" pitchFamily="34" charset="0"/>
            </a:endParaRPr>
          </a:p>
        </p:txBody>
      </p:sp>
      <p:sp>
        <p:nvSpPr>
          <p:cNvPr id="276" name="ZoneTexte 275"/>
          <p:cNvSpPr txBox="1"/>
          <p:nvPr/>
        </p:nvSpPr>
        <p:spPr bwMode="auto">
          <a:xfrm>
            <a:off x="5174533" y="6051553"/>
            <a:ext cx="871387" cy="405235"/>
          </a:xfrm>
          <a:prstGeom prst="rect">
            <a:avLst/>
          </a:prstGeom>
          <a:noFill/>
          <a:ln w="12700">
            <a:noFill/>
            <a:miter lim="800000"/>
            <a:headEnd/>
            <a:tailEnd/>
          </a:ln>
        </p:spPr>
        <p:txBody>
          <a:bodyPr wrap="none" lIns="121912" tIns="60956" rIns="121912" bIns="60956">
            <a:spAutoFit/>
          </a:bodyPr>
          <a:lstStyle/>
          <a:p>
            <a:pPr algn="ctr" defTabSz="1219170">
              <a:lnSpc>
                <a:spcPts val="1067"/>
              </a:lnSpc>
              <a:defRPr/>
            </a:pPr>
            <a:r>
              <a:rPr lang="fr-FR" sz="1200" dirty="0" err="1">
                <a:solidFill>
                  <a:prstClr val="black"/>
                </a:solidFill>
                <a:cs typeface="Arial" pitchFamily="34" charset="0"/>
              </a:rPr>
              <a:t>Recurrent</a:t>
            </a:r>
            <a:r>
              <a:rPr lang="fr-FR" sz="1200" dirty="0">
                <a:solidFill>
                  <a:prstClr val="black"/>
                </a:solidFill>
                <a:cs typeface="Arial" pitchFamily="34" charset="0"/>
              </a:rPr>
              <a:t/>
            </a:r>
            <a:br>
              <a:rPr lang="fr-FR" sz="1200" dirty="0">
                <a:solidFill>
                  <a:prstClr val="black"/>
                </a:solidFill>
                <a:cs typeface="Arial" pitchFamily="34" charset="0"/>
              </a:rPr>
            </a:br>
            <a:r>
              <a:rPr lang="fr-FR" sz="1200" dirty="0" err="1">
                <a:solidFill>
                  <a:prstClr val="black"/>
                </a:solidFill>
                <a:cs typeface="Arial" pitchFamily="34" charset="0"/>
              </a:rPr>
              <a:t>ischaemia</a:t>
            </a:r>
            <a:endParaRPr lang="fr-FR" sz="1200" dirty="0">
              <a:solidFill>
                <a:prstClr val="black"/>
              </a:solidFill>
              <a:cs typeface="Arial" pitchFamily="34" charset="0"/>
            </a:endParaRPr>
          </a:p>
        </p:txBody>
      </p:sp>
      <p:sp>
        <p:nvSpPr>
          <p:cNvPr id="277" name="ZoneTexte 276"/>
          <p:cNvSpPr txBox="1"/>
          <p:nvPr/>
        </p:nvSpPr>
        <p:spPr bwMode="auto">
          <a:xfrm>
            <a:off x="6090110" y="6055787"/>
            <a:ext cx="968519" cy="264167"/>
          </a:xfrm>
          <a:prstGeom prst="rect">
            <a:avLst/>
          </a:prstGeom>
          <a:noFill/>
          <a:ln w="12700">
            <a:noFill/>
            <a:miter lim="800000"/>
            <a:headEnd/>
            <a:tailEnd/>
          </a:ln>
        </p:spPr>
        <p:txBody>
          <a:bodyPr wrap="none" lIns="121912" tIns="60956" rIns="121912" bIns="60956">
            <a:spAutoFit/>
          </a:bodyPr>
          <a:lstStyle/>
          <a:p>
            <a:pPr algn="ctr" defTabSz="1219170">
              <a:lnSpc>
                <a:spcPts val="1067"/>
              </a:lnSpc>
              <a:defRPr/>
            </a:pPr>
            <a:r>
              <a:rPr lang="fr-FR" sz="1200" dirty="0">
                <a:solidFill>
                  <a:prstClr val="black"/>
                </a:solidFill>
                <a:cs typeface="Arial" pitchFamily="34" charset="0"/>
              </a:rPr>
              <a:t>Total stroke</a:t>
            </a:r>
          </a:p>
        </p:txBody>
      </p:sp>
      <p:sp>
        <p:nvSpPr>
          <p:cNvPr id="278" name="ZoneTexte 277"/>
          <p:cNvSpPr txBox="1"/>
          <p:nvPr/>
        </p:nvSpPr>
        <p:spPr bwMode="auto">
          <a:xfrm>
            <a:off x="6938050" y="6053669"/>
            <a:ext cx="1131073" cy="405235"/>
          </a:xfrm>
          <a:prstGeom prst="rect">
            <a:avLst/>
          </a:prstGeom>
          <a:noFill/>
          <a:ln w="12700">
            <a:noFill/>
            <a:miter lim="800000"/>
            <a:headEnd/>
            <a:tailEnd/>
          </a:ln>
        </p:spPr>
        <p:txBody>
          <a:bodyPr wrap="none" lIns="121912" tIns="60956" rIns="121912" bIns="60956">
            <a:spAutoFit/>
          </a:bodyPr>
          <a:lstStyle/>
          <a:p>
            <a:pPr algn="ctr" defTabSz="1219170">
              <a:lnSpc>
                <a:spcPts val="1067"/>
              </a:lnSpc>
              <a:defRPr/>
            </a:pPr>
            <a:r>
              <a:rPr lang="fr-FR" sz="1200" dirty="0" err="1">
                <a:solidFill>
                  <a:prstClr val="black"/>
                </a:solidFill>
                <a:cs typeface="Arial" pitchFamily="34" charset="0"/>
              </a:rPr>
              <a:t>Haemorrhagic</a:t>
            </a:r>
            <a:r>
              <a:rPr lang="fr-FR" sz="1200" dirty="0">
                <a:solidFill>
                  <a:prstClr val="black"/>
                </a:solidFill>
                <a:cs typeface="Arial" pitchFamily="34" charset="0"/>
              </a:rPr>
              <a:t/>
            </a:r>
            <a:br>
              <a:rPr lang="fr-FR" sz="1200" dirty="0">
                <a:solidFill>
                  <a:prstClr val="black"/>
                </a:solidFill>
                <a:cs typeface="Arial" pitchFamily="34" charset="0"/>
              </a:rPr>
            </a:br>
            <a:r>
              <a:rPr lang="fr-FR" sz="1200" dirty="0">
                <a:solidFill>
                  <a:prstClr val="black"/>
                </a:solidFill>
                <a:cs typeface="Arial" pitchFamily="34" charset="0"/>
              </a:rPr>
              <a:t>stroke</a:t>
            </a:r>
          </a:p>
        </p:txBody>
      </p:sp>
      <p:sp>
        <p:nvSpPr>
          <p:cNvPr id="279" name="ZoneTexte 278"/>
          <p:cNvSpPr txBox="1"/>
          <p:nvPr/>
        </p:nvSpPr>
        <p:spPr bwMode="auto">
          <a:xfrm>
            <a:off x="7946974" y="6053669"/>
            <a:ext cx="1007641" cy="264171"/>
          </a:xfrm>
          <a:prstGeom prst="rect">
            <a:avLst/>
          </a:prstGeom>
          <a:noFill/>
          <a:ln w="12700">
            <a:noFill/>
            <a:miter lim="800000"/>
            <a:headEnd/>
            <a:tailEnd/>
          </a:ln>
        </p:spPr>
        <p:txBody>
          <a:bodyPr wrap="none" lIns="121912" tIns="60956" rIns="121912" bIns="60956">
            <a:spAutoFit/>
          </a:bodyPr>
          <a:lstStyle/>
          <a:p>
            <a:pPr algn="ctr" defTabSz="1219170">
              <a:lnSpc>
                <a:spcPts val="1067"/>
              </a:lnSpc>
              <a:defRPr/>
            </a:pPr>
            <a:r>
              <a:rPr lang="fr-FR" sz="1200" dirty="0">
                <a:solidFill>
                  <a:prstClr val="black"/>
                </a:solidFill>
                <a:cs typeface="Arial" pitchFamily="34" charset="0"/>
              </a:rPr>
              <a:t>Major </a:t>
            </a:r>
            <a:r>
              <a:rPr lang="fr-FR" sz="1200" dirty="0" err="1">
                <a:solidFill>
                  <a:prstClr val="black"/>
                </a:solidFill>
                <a:cs typeface="Arial" pitchFamily="34" charset="0"/>
              </a:rPr>
              <a:t>bleed</a:t>
            </a:r>
            <a:endParaRPr lang="fr-FR" sz="1200" dirty="0">
              <a:solidFill>
                <a:prstClr val="black"/>
              </a:solidFill>
              <a:cs typeface="Arial" pitchFamily="34" charset="0"/>
            </a:endParaRPr>
          </a:p>
        </p:txBody>
      </p:sp>
      <p:sp>
        <p:nvSpPr>
          <p:cNvPr id="280" name="ZoneTexte 279"/>
          <p:cNvSpPr txBox="1"/>
          <p:nvPr/>
        </p:nvSpPr>
        <p:spPr bwMode="auto">
          <a:xfrm>
            <a:off x="8792271" y="6053669"/>
            <a:ext cx="1258031" cy="546299"/>
          </a:xfrm>
          <a:prstGeom prst="rect">
            <a:avLst/>
          </a:prstGeom>
          <a:noFill/>
          <a:ln w="12700">
            <a:noFill/>
            <a:miter lim="800000"/>
            <a:headEnd/>
            <a:tailEnd/>
          </a:ln>
        </p:spPr>
        <p:txBody>
          <a:bodyPr wrap="none" lIns="121912" tIns="60956" rIns="121912" bIns="60956">
            <a:spAutoFit/>
          </a:bodyPr>
          <a:lstStyle/>
          <a:p>
            <a:pPr algn="ctr" defTabSz="1219170">
              <a:lnSpc>
                <a:spcPts val="1067"/>
              </a:lnSpc>
              <a:defRPr/>
            </a:pPr>
            <a:r>
              <a:rPr lang="fr-FR" sz="1200" dirty="0" err="1">
                <a:solidFill>
                  <a:prstClr val="black"/>
                </a:solidFill>
                <a:cs typeface="Arial" pitchFamily="34" charset="0"/>
              </a:rPr>
              <a:t>Death</a:t>
            </a:r>
            <a:r>
              <a:rPr lang="fr-FR" sz="1200" dirty="0">
                <a:solidFill>
                  <a:prstClr val="black"/>
                </a:solidFill>
                <a:cs typeface="Arial" pitchFamily="34" charset="0"/>
              </a:rPr>
              <a:t>, non-fatal</a:t>
            </a:r>
            <a:br>
              <a:rPr lang="fr-FR" sz="1200" dirty="0">
                <a:solidFill>
                  <a:prstClr val="black"/>
                </a:solidFill>
                <a:cs typeface="Arial" pitchFamily="34" charset="0"/>
              </a:rPr>
            </a:br>
            <a:r>
              <a:rPr lang="fr-FR" sz="1200" dirty="0" err="1">
                <a:solidFill>
                  <a:prstClr val="black"/>
                </a:solidFill>
                <a:cs typeface="Arial" pitchFamily="34" charset="0"/>
              </a:rPr>
              <a:t>reinfarction</a:t>
            </a:r>
            <a:r>
              <a:rPr lang="fr-FR" sz="1200" dirty="0">
                <a:solidFill>
                  <a:prstClr val="black"/>
                </a:solidFill>
                <a:cs typeface="Arial" pitchFamily="34" charset="0"/>
              </a:rPr>
              <a:t>,</a:t>
            </a:r>
            <a:br>
              <a:rPr lang="fr-FR" sz="1200" dirty="0">
                <a:solidFill>
                  <a:prstClr val="black"/>
                </a:solidFill>
                <a:cs typeface="Arial" pitchFamily="34" charset="0"/>
              </a:rPr>
            </a:br>
            <a:r>
              <a:rPr lang="fr-FR" sz="1200" dirty="0">
                <a:solidFill>
                  <a:prstClr val="black"/>
                </a:solidFill>
                <a:cs typeface="Arial" pitchFamily="34" charset="0"/>
              </a:rPr>
              <a:t>or stroke</a:t>
            </a:r>
          </a:p>
        </p:txBody>
      </p:sp>
      <p:cxnSp>
        <p:nvCxnSpPr>
          <p:cNvPr id="281" name="Connecteur droit 280"/>
          <p:cNvCxnSpPr/>
          <p:nvPr/>
        </p:nvCxnSpPr>
        <p:spPr>
          <a:xfrm>
            <a:off x="6193367" y="3907370"/>
            <a:ext cx="0" cy="71967"/>
          </a:xfrm>
          <a:prstGeom prst="line">
            <a:avLst/>
          </a:prstGeom>
          <a:noFill/>
          <a:ln w="9525" cap="flat" cmpd="sng" algn="ctr">
            <a:solidFill>
              <a:sysClr val="window" lastClr="FFFFFF">
                <a:lumMod val="50000"/>
              </a:sysClr>
            </a:solidFill>
            <a:prstDash val="solid"/>
          </a:ln>
          <a:effectLst/>
        </p:spPr>
      </p:cxnSp>
      <p:sp>
        <p:nvSpPr>
          <p:cNvPr id="282" name="Titre 1"/>
          <p:cNvSpPr>
            <a:spLocks noGrp="1"/>
          </p:cNvSpPr>
          <p:nvPr>
            <p:ph type="title"/>
          </p:nvPr>
        </p:nvSpPr>
        <p:spPr>
          <a:xfrm>
            <a:off x="325969" y="10584"/>
            <a:ext cx="11233151" cy="935567"/>
          </a:xfrm>
        </p:spPr>
        <p:txBody>
          <a:bodyPr>
            <a:noAutofit/>
          </a:bodyPr>
          <a:lstStyle/>
          <a:p>
            <a:pPr algn="ctr" eaLnBrk="1" hangingPunct="1"/>
            <a:r>
              <a:rPr lang="en-US" altLang="fr-FR" b="1" dirty="0">
                <a:solidFill>
                  <a:srgbClr val="C00000"/>
                </a:solidFill>
                <a:latin typeface="Gill Sans MT" panose="020B0502020104020203" pitchFamily="34" charset="0"/>
                <a:ea typeface="MS PGothic" pitchFamily="34" charset="-128"/>
                <a:cs typeface="Arial" pitchFamily="34" charset="0"/>
              </a:rPr>
              <a:t>Primary PCI is better than fibrinolysis</a:t>
            </a:r>
            <a:endParaRPr lang="fr-FR" altLang="fr-FR" b="1" dirty="0">
              <a:solidFill>
                <a:srgbClr val="C00000"/>
              </a:solidFill>
              <a:latin typeface="Gill Sans MT" panose="020B0502020104020203" pitchFamily="34" charset="0"/>
              <a:ea typeface="MS PGothic" pitchFamily="34" charset="-128"/>
              <a:cs typeface="Arial" pitchFamily="34" charset="0"/>
            </a:endParaRPr>
          </a:p>
        </p:txBody>
      </p:sp>
      <p:pic>
        <p:nvPicPr>
          <p:cNvPr id="141" name="Picture 2" descr="Fac médecine Sorbonne Universite (cl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 name="Image 141">
            <a:extLst>
              <a:ext uri="{FF2B5EF4-FFF2-40B4-BE49-F238E27FC236}">
                <a16:creationId xmlns="" xmlns:a16="http://schemas.microsoft.com/office/drawing/2014/main" id="{D9595203-E15E-49C7-83AC-A4AA3BE8DC22}"/>
              </a:ext>
            </a:extLst>
          </p:cNvPr>
          <p:cNvPicPr>
            <a:picLocks noChangeAspect="1"/>
          </p:cNvPicPr>
          <p:nvPr/>
        </p:nvPicPr>
        <p:blipFill rotWithShape="1">
          <a:blip r:embed="rId3"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1463871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2600" y="0"/>
            <a:ext cx="11709400" cy="1168400"/>
          </a:xfrm>
        </p:spPr>
        <p:txBody>
          <a:bodyPr vert="horz" lIns="91420" tIns="45718" rIns="91420" bIns="45718" rtlCol="0" anchor="ctr">
            <a:noAutofit/>
          </a:bodyPr>
          <a:lstStyle/>
          <a:p>
            <a:pPr algn="ctr"/>
            <a:r>
              <a:rPr lang="fr-FR" sz="3600" b="1" dirty="0" err="1">
                <a:solidFill>
                  <a:srgbClr val="C00000"/>
                </a:solidFill>
                <a:latin typeface="Gill Sans MT" panose="020B0502020104020203" pitchFamily="34" charset="0"/>
                <a:ea typeface="MS PGothic" pitchFamily="34" charset="-128"/>
                <a:cs typeface="Arial" pitchFamily="34" charset="0"/>
              </a:rPr>
              <a:t>Health</a:t>
            </a:r>
            <a:r>
              <a:rPr lang="fr-FR" sz="3600" b="1" dirty="0">
                <a:solidFill>
                  <a:srgbClr val="C00000"/>
                </a:solidFill>
                <a:latin typeface="Gill Sans MT" panose="020B0502020104020203" pitchFamily="34" charset="0"/>
                <a:ea typeface="MS PGothic" pitchFamily="34" charset="-128"/>
                <a:cs typeface="Arial" pitchFamily="34" charset="0"/>
              </a:rPr>
              <a:t>-care-system </a:t>
            </a:r>
            <a:r>
              <a:rPr lang="fr-FR" sz="3600" b="1" dirty="0" err="1">
                <a:solidFill>
                  <a:srgbClr val="C00000"/>
                </a:solidFill>
                <a:latin typeface="Gill Sans MT" panose="020B0502020104020203" pitchFamily="34" charset="0"/>
                <a:ea typeface="MS PGothic" pitchFamily="34" charset="-128"/>
                <a:cs typeface="Arial" pitchFamily="34" charset="0"/>
              </a:rPr>
              <a:t>delays</a:t>
            </a:r>
            <a:r>
              <a:rPr lang="fr-FR" sz="3600" b="1" dirty="0">
                <a:solidFill>
                  <a:srgbClr val="C00000"/>
                </a:solidFill>
                <a:latin typeface="Gill Sans MT" panose="020B0502020104020203" pitchFamily="34" charset="0"/>
                <a:ea typeface="MS PGothic" pitchFamily="34" charset="-128"/>
                <a:cs typeface="Arial" pitchFamily="34" charset="0"/>
              </a:rPr>
              <a:t>* and long-</a:t>
            </a:r>
            <a:r>
              <a:rPr lang="fr-FR" sz="3600" b="1" dirty="0" err="1">
                <a:solidFill>
                  <a:srgbClr val="C00000"/>
                </a:solidFill>
                <a:latin typeface="Gill Sans MT" panose="020B0502020104020203" pitchFamily="34" charset="0"/>
                <a:ea typeface="MS PGothic" pitchFamily="34" charset="-128"/>
                <a:cs typeface="Arial" pitchFamily="34" charset="0"/>
              </a:rPr>
              <a:t>term</a:t>
            </a:r>
            <a:r>
              <a:rPr lang="fr-FR" sz="3600" b="1" dirty="0">
                <a:solidFill>
                  <a:srgbClr val="C00000"/>
                </a:solidFill>
                <a:latin typeface="Gill Sans MT" panose="020B0502020104020203" pitchFamily="34" charset="0"/>
                <a:ea typeface="MS PGothic" pitchFamily="34" charset="-128"/>
                <a:cs typeface="Arial" pitchFamily="34" charset="0"/>
              </a:rPr>
              <a:t> </a:t>
            </a:r>
            <a:r>
              <a:rPr lang="fr-FR" sz="3600" b="1" dirty="0" err="1">
                <a:solidFill>
                  <a:srgbClr val="C00000"/>
                </a:solidFill>
                <a:latin typeface="Gill Sans MT" panose="020B0502020104020203" pitchFamily="34" charset="0"/>
                <a:ea typeface="MS PGothic" pitchFamily="34" charset="-128"/>
                <a:cs typeface="Arial" pitchFamily="34" charset="0"/>
              </a:rPr>
              <a:t>mortality</a:t>
            </a:r>
            <a:r>
              <a:rPr lang="fr-FR" sz="3600" b="1" dirty="0">
                <a:solidFill>
                  <a:srgbClr val="C00000"/>
                </a:solidFill>
                <a:latin typeface="Gill Sans MT" panose="020B0502020104020203" pitchFamily="34" charset="0"/>
                <a:ea typeface="MS PGothic" pitchFamily="34" charset="-128"/>
                <a:cs typeface="Arial" pitchFamily="34" charset="0"/>
              </a:rPr>
              <a:t> </a:t>
            </a:r>
            <a:endParaRPr lang="en-US" sz="3600" b="1" dirty="0">
              <a:solidFill>
                <a:srgbClr val="C00000"/>
              </a:solidFill>
              <a:latin typeface="Gill Sans MT" panose="020B0502020104020203" pitchFamily="34" charset="0"/>
              <a:ea typeface="MS PGothic" pitchFamily="34" charset="-128"/>
              <a:cs typeface="Arial"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601" y="1378130"/>
            <a:ext cx="8509000" cy="4743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ZoneTexte 3"/>
          <p:cNvSpPr txBox="1"/>
          <p:nvPr/>
        </p:nvSpPr>
        <p:spPr>
          <a:xfrm>
            <a:off x="3505200" y="6353145"/>
            <a:ext cx="8549007" cy="400110"/>
          </a:xfrm>
          <a:prstGeom prst="rect">
            <a:avLst/>
          </a:prstGeom>
          <a:noFill/>
        </p:spPr>
        <p:txBody>
          <a:bodyPr wrap="none" rtlCol="0">
            <a:spAutoFit/>
          </a:bodyPr>
          <a:lstStyle/>
          <a:p>
            <a:r>
              <a:rPr lang="fr-FR" dirty="0" smtClean="0"/>
              <a:t>*</a:t>
            </a:r>
            <a:r>
              <a:rPr lang="en-US" sz="2000" dirty="0"/>
              <a:t>time from </a:t>
            </a:r>
            <a:r>
              <a:rPr lang="en-US" sz="2000" dirty="0" smtClean="0"/>
              <a:t>first </a:t>
            </a:r>
            <a:r>
              <a:rPr lang="en-US" sz="2000" dirty="0"/>
              <a:t>medical contact to </a:t>
            </a:r>
            <a:r>
              <a:rPr lang="en-US" sz="2000" b="1" u="sng" dirty="0"/>
              <a:t>primary percutaneous coronary intervention</a:t>
            </a:r>
            <a:endParaRPr lang="en-US" b="1" u="sng" dirty="0"/>
          </a:p>
        </p:txBody>
      </p:sp>
      <p:sp>
        <p:nvSpPr>
          <p:cNvPr id="6" name="Rectangle à coins arrondis 5"/>
          <p:cNvSpPr/>
          <p:nvPr/>
        </p:nvSpPr>
        <p:spPr>
          <a:xfrm>
            <a:off x="8610601" y="1828800"/>
            <a:ext cx="3443606" cy="2159876"/>
          </a:xfrm>
          <a:prstGeom prst="roundRect">
            <a:avLst/>
          </a:prstGeom>
          <a:solidFill>
            <a:schemeClr val="accent2">
              <a:lumMod val="40000"/>
              <a:lumOff val="60000"/>
              <a:alpha val="33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tx1"/>
                </a:solidFill>
              </a:rPr>
              <a:t>has </a:t>
            </a:r>
            <a:r>
              <a:rPr lang="en-US" sz="2000" dirty="0">
                <a:solidFill>
                  <a:schemeClr val="tx1"/>
                </a:solidFill>
              </a:rPr>
              <a:t>the strongest association with long-term mortality among </a:t>
            </a:r>
            <a:r>
              <a:rPr lang="en-US" sz="2000" dirty="0" smtClean="0">
                <a:solidFill>
                  <a:schemeClr val="tx1"/>
                </a:solidFill>
              </a:rPr>
              <a:t>modifiable </a:t>
            </a:r>
            <a:r>
              <a:rPr lang="en-US" sz="2000" dirty="0">
                <a:solidFill>
                  <a:schemeClr val="tx1"/>
                </a:solidFill>
              </a:rPr>
              <a:t>acute-phase </a:t>
            </a:r>
            <a:r>
              <a:rPr lang="en-US" sz="2000" dirty="0" smtClean="0">
                <a:solidFill>
                  <a:schemeClr val="tx1"/>
                </a:solidFill>
              </a:rPr>
              <a:t>covariates: </a:t>
            </a:r>
          </a:p>
          <a:p>
            <a:pPr algn="just"/>
            <a:r>
              <a:rPr lang="en-US" sz="2000" dirty="0" smtClean="0">
                <a:solidFill>
                  <a:schemeClr val="tx1"/>
                </a:solidFill>
              </a:rPr>
              <a:t>HR </a:t>
            </a:r>
            <a:r>
              <a:rPr lang="en-US" sz="2000" dirty="0">
                <a:solidFill>
                  <a:schemeClr val="tx1"/>
                </a:solidFill>
              </a:rPr>
              <a:t>of 1·22 (p&lt;0·001) per 1 h increase in system delay. </a:t>
            </a:r>
          </a:p>
        </p:txBody>
      </p:sp>
      <p:sp>
        <p:nvSpPr>
          <p:cNvPr id="7" name="ZoneTexte 6"/>
          <p:cNvSpPr txBox="1"/>
          <p:nvPr/>
        </p:nvSpPr>
        <p:spPr>
          <a:xfrm>
            <a:off x="101600" y="6473279"/>
            <a:ext cx="2647391" cy="384721"/>
          </a:xfrm>
          <a:prstGeom prst="rect">
            <a:avLst/>
          </a:prstGeom>
          <a:noFill/>
        </p:spPr>
        <p:txBody>
          <a:bodyPr wrap="none" rtlCol="0">
            <a:spAutoFit/>
          </a:bodyPr>
          <a:lstStyle/>
          <a:p>
            <a:r>
              <a:rPr lang="en-US" i="1" dirty="0"/>
              <a:t>JAMA </a:t>
            </a:r>
            <a:r>
              <a:rPr lang="en-US" dirty="0"/>
              <a:t>2010; </a:t>
            </a:r>
            <a:r>
              <a:rPr lang="en-US" b="1" dirty="0"/>
              <a:t>304: </a:t>
            </a:r>
            <a:r>
              <a:rPr lang="en-US" dirty="0"/>
              <a:t>763–71</a:t>
            </a:r>
          </a:p>
        </p:txBody>
      </p:sp>
      <p:pic>
        <p:nvPicPr>
          <p:cNvPr id="8" name="Picture 2" descr="Fac médecine Sorbonne Universite (clr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22692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Titre 1"/>
          <p:cNvSpPr txBox="1">
            <a:spLocks/>
          </p:cNvSpPr>
          <p:nvPr/>
        </p:nvSpPr>
        <p:spPr>
          <a:xfrm>
            <a:off x="977900" y="2549525"/>
            <a:ext cx="10515600" cy="1325563"/>
          </a:xfrm>
          <a:prstGeom prst="rect">
            <a:avLst/>
          </a:prstGeom>
        </p:spPr>
        <p:txBody>
          <a:bodyPr vert="horz" lIns="121909" tIns="60954" rIns="121909" bIns="60954" rtlCol="0" anchor="ctr">
            <a:normAutofit/>
          </a:bodyPr>
          <a:lstStyle>
            <a:lvl1pPr algn="ctr" defTabSz="609539" rtl="0" eaLnBrk="1" latinLnBrk="0" hangingPunct="1">
              <a:spcBef>
                <a:spcPct val="0"/>
              </a:spcBef>
              <a:buNone/>
              <a:defRPr sz="5900" b="0" i="0" kern="1200">
                <a:solidFill>
                  <a:schemeClr val="tx1"/>
                </a:solidFill>
                <a:latin typeface="Gill Sans MT"/>
                <a:ea typeface="+mj-ea"/>
                <a:cs typeface="Gill Sans MT"/>
              </a:defRPr>
            </a:lvl1pPr>
          </a:lstStyle>
          <a:p>
            <a:r>
              <a:rPr lang="fr-FR" b="1" dirty="0" err="1" smtClean="0">
                <a:solidFill>
                  <a:srgbClr val="0000FF"/>
                </a:solidFill>
                <a:latin typeface="Gill Sans MT" panose="020B0502020104020203" pitchFamily="34" charset="0"/>
                <a:ea typeface="MS PGothic" pitchFamily="34" charset="-128"/>
                <a:cs typeface="Arial" pitchFamily="34" charset="0"/>
              </a:rPr>
              <a:t>Summary</a:t>
            </a:r>
            <a:endParaRPr lang="en-US" b="1" dirty="0">
              <a:solidFill>
                <a:srgbClr val="0000FF"/>
              </a:solidFill>
              <a:latin typeface="Gill Sans MT" panose="020B0502020104020203" pitchFamily="34" charset="0"/>
              <a:ea typeface="MS PGothic" pitchFamily="34" charset="-128"/>
              <a:cs typeface="Arial" pitchFamily="34" charset="0"/>
            </a:endParaRPr>
          </a:p>
        </p:txBody>
      </p:sp>
      <p:pic>
        <p:nvPicPr>
          <p:cNvPr id="5" name="Picture 2" descr="Fac médecine Sorbonne Universite (cl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 y="-5548"/>
            <a:ext cx="894291" cy="357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5">
            <a:extLst>
              <a:ext uri="{FF2B5EF4-FFF2-40B4-BE49-F238E27FC236}">
                <a16:creationId xmlns="" xmlns:a16="http://schemas.microsoft.com/office/drawing/2014/main" id="{D9595203-E15E-49C7-83AC-A4AA3BE8DC22}"/>
              </a:ext>
            </a:extLst>
          </p:cNvPr>
          <p:cNvPicPr>
            <a:picLocks noChangeAspect="1"/>
          </p:cNvPicPr>
          <p:nvPr/>
        </p:nvPicPr>
        <p:blipFill rotWithShape="1">
          <a:blip r:embed="rId3" cstate="print"/>
          <a:srcRect l="29870" r="36364"/>
          <a:stretch/>
        </p:blipFill>
        <p:spPr>
          <a:xfrm>
            <a:off x="11009327" y="0"/>
            <a:ext cx="1182673" cy="539301"/>
          </a:xfrm>
          <a:prstGeom prst="rect">
            <a:avLst/>
          </a:prstGeom>
        </p:spPr>
      </p:pic>
    </p:spTree>
    <p:extLst>
      <p:ext uri="{BB962C8B-B14F-4D97-AF65-F5344CB8AC3E}">
        <p14:creationId xmlns:p14="http://schemas.microsoft.com/office/powerpoint/2010/main" xmlns="" val="31033945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Thème Office">
  <a:themeElements>
    <a:clrScheme name="Démonstration">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2982</TotalTime>
  <Words>4178</Words>
  <Application>Microsoft Office PowerPoint</Application>
  <PresentationFormat>Personnalisé</PresentationFormat>
  <Paragraphs>546</Paragraphs>
  <Slides>51</Slides>
  <Notes>17</Notes>
  <HiddenSlides>1</HiddenSlides>
  <MMClips>0</MMClips>
  <ScaleCrop>false</ScaleCrop>
  <HeadingPairs>
    <vt:vector size="8" baseType="variant">
      <vt:variant>
        <vt:lpstr>Thème</vt:lpstr>
      </vt:variant>
      <vt:variant>
        <vt:i4>3</vt:i4>
      </vt:variant>
      <vt:variant>
        <vt:lpstr>Liaisons</vt:lpstr>
      </vt:variant>
      <vt:variant>
        <vt:i4>1</vt:i4>
      </vt:variant>
      <vt:variant>
        <vt:lpstr>Serveurs OLE incorporés</vt:lpstr>
      </vt:variant>
      <vt:variant>
        <vt:i4>4</vt:i4>
      </vt:variant>
      <vt:variant>
        <vt:lpstr>Titres des diapositives</vt:lpstr>
      </vt:variant>
      <vt:variant>
        <vt:i4>51</vt:i4>
      </vt:variant>
    </vt:vector>
  </HeadingPairs>
  <TitlesOfParts>
    <vt:vector size="59" baseType="lpstr">
      <vt:lpstr>Thème Office</vt:lpstr>
      <vt:lpstr>1_Thème Office</vt:lpstr>
      <vt:lpstr>2_Thème Office</vt:lpstr>
      <vt:lpstr>???</vt:lpstr>
      <vt:lpstr>Diapositive think-cell</vt:lpstr>
      <vt:lpstr>Image</vt:lpstr>
      <vt:lpstr>Clip</vt:lpstr>
      <vt:lpstr>Feuille de calcul</vt:lpstr>
      <vt:lpstr>Diapositive 1</vt:lpstr>
      <vt:lpstr>Diapositive 2</vt:lpstr>
      <vt:lpstr>Diapositive 3</vt:lpstr>
      <vt:lpstr>Diapositive 4</vt:lpstr>
      <vt:lpstr>Boersma, Lancet, 1996 </vt:lpstr>
      <vt:lpstr>Diapositive 6</vt:lpstr>
      <vt:lpstr>Primary PCI is better than fibrinolysis</vt:lpstr>
      <vt:lpstr>Health-care-system delays* and long-term mortality </vt:lpstr>
      <vt:lpstr>Diapositive 9</vt:lpstr>
      <vt:lpstr>Diapositive 10</vt:lpstr>
      <vt:lpstr>Diapositive 11</vt:lpstr>
      <vt:lpstr>The pharmaco-invasive approach</vt:lpstr>
      <vt:lpstr>Diapositive 13</vt:lpstr>
      <vt:lpstr>ATLANTIC_24h</vt:lpstr>
      <vt:lpstr>Post-PCI coronary reperfusion </vt:lpstr>
      <vt:lpstr>Randomized trials</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Guidelines Adherence and outcome in STEMI</vt:lpstr>
      <vt:lpstr>Guidelines Adherence and outcome in STEMI</vt:lpstr>
      <vt:lpstr>Diapositive 36</vt:lpstr>
      <vt:lpstr>What do I see?</vt:lpstr>
      <vt:lpstr>Diapositive 38</vt:lpstr>
      <vt:lpstr>Diapositive 39</vt:lpstr>
      <vt:lpstr>Diapositive 40</vt:lpstr>
      <vt:lpstr>Diapositive 41</vt:lpstr>
      <vt:lpstr>Conclusions</vt:lpstr>
      <vt:lpstr>Diapositive 43</vt:lpstr>
      <vt:lpstr>Diapositive 44</vt:lpstr>
      <vt:lpstr>Conclusions</vt:lpstr>
      <vt:lpstr>Diapositive 46</vt:lpstr>
      <vt:lpstr>Randomized trials</vt:lpstr>
      <vt:lpstr>Diapositive 48</vt:lpstr>
      <vt:lpstr>Diapositive 49</vt:lpstr>
      <vt:lpstr>Diapositive 50</vt:lpstr>
      <vt:lpstr>Diapositive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 Guedeney</dc:creator>
  <cp:lastModifiedBy>Percey</cp:lastModifiedBy>
  <cp:revision>138</cp:revision>
  <dcterms:created xsi:type="dcterms:W3CDTF">2018-10-23T16:06:01Z</dcterms:created>
  <dcterms:modified xsi:type="dcterms:W3CDTF">2019-09-02T19:17:01Z</dcterms:modified>
</cp:coreProperties>
</file>