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8" r:id="rId2"/>
    <p:sldId id="912" r:id="rId3"/>
    <p:sldId id="911" r:id="rId4"/>
    <p:sldId id="913" r:id="rId5"/>
    <p:sldId id="915" r:id="rId6"/>
    <p:sldId id="916" r:id="rId7"/>
    <p:sldId id="917" r:id="rId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29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8" d="100"/>
          <a:sy n="118" d="100"/>
        </p:scale>
        <p:origin x="173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01F004-F253-461A-AD27-DB472A423DB0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4D55D-84C4-41B1-8E99-36B6BD7FFCA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20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B4D55D-84C4-41B1-8E99-36B6BD7FFCA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8356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cid:7cda3126-6aa5-4065-ac26-cc47aafa4d5b@ds.aphp.fr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cid:7cda3126-6aa5-4065-ac26-cc47aafa4d5b@ds.aphp.fr">
            <a:extLst>
              <a:ext uri="{FF2B5EF4-FFF2-40B4-BE49-F238E27FC236}">
                <a16:creationId xmlns:a16="http://schemas.microsoft.com/office/drawing/2014/main" id="{E226BA08-1B1D-41C5-8422-BA186A472453}"/>
              </a:ext>
            </a:extLst>
          </p:cNvPr>
          <p:cNvPicPr>
            <a:picLocks noChangeAspect="1"/>
          </p:cNvPicPr>
          <p:nvPr userDrawn="1"/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5750"/>
            <a:ext cx="1596615" cy="614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8925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0683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6811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682CFA9-39E5-4EC0-B797-6980D0036F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6388" y="6021288"/>
            <a:ext cx="1525816" cy="947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255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1060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8009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845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9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044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4789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81763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3293F-1420-4505-82A7-EB312E656231}" type="datetimeFigureOut">
              <a:rPr lang="fr-FR" smtClean="0"/>
              <a:t>29/08/2019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B1D46-8203-4F93-ABE1-CEE9CD27995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38729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5.emf"/><Relationship Id="rId7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emf"/><Relationship Id="rId9" Type="http://schemas.openxmlformats.org/officeDocument/2006/relationships/image" Target="../media/image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4.emf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15.png"/><Relationship Id="rId9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microsoft.com/office/2007/relationships/hdphoto" Target="../media/hdphoto3.wdp"/><Relationship Id="rId7" Type="http://schemas.openxmlformats.org/officeDocument/2006/relationships/image" Target="../media/image24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à coins arrondis 1"/>
          <p:cNvSpPr/>
          <p:nvPr/>
        </p:nvSpPr>
        <p:spPr>
          <a:xfrm>
            <a:off x="179511" y="1586225"/>
            <a:ext cx="8591836" cy="919401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800" b="1" dirty="0">
                <a:ln/>
                <a:solidFill>
                  <a:srgbClr val="002060"/>
                </a:solidFill>
              </a:rPr>
              <a:t>ISAR-REACT 5, </a:t>
            </a:r>
            <a:r>
              <a:rPr lang="en-US" sz="4800" b="1" u="sng" dirty="0">
                <a:ln/>
                <a:solidFill>
                  <a:srgbClr val="002060"/>
                </a:solidFill>
              </a:rPr>
              <a:t>comment</a:t>
            </a:r>
            <a:endParaRPr lang="fr-FR" sz="1400" b="1" u="sng" dirty="0">
              <a:ln/>
              <a:solidFill>
                <a:srgbClr val="002060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8B20C37-5607-4EB5-A1EA-3077F1E5FF4B}"/>
              </a:ext>
            </a:extLst>
          </p:cNvPr>
          <p:cNvSpPr txBox="1"/>
          <p:nvPr/>
        </p:nvSpPr>
        <p:spPr>
          <a:xfrm>
            <a:off x="872054" y="3252952"/>
            <a:ext cx="7206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b="1" i="1" dirty="0">
                <a:solidFill>
                  <a:srgbClr val="002060"/>
                </a:solidFill>
              </a:rPr>
              <a:t>G. Montalescot</a:t>
            </a:r>
          </a:p>
          <a:p>
            <a:pPr algn="ctr"/>
            <a:r>
              <a:rPr lang="fr-FR" sz="2800" i="1" dirty="0">
                <a:solidFill>
                  <a:srgbClr val="002060"/>
                </a:solidFill>
              </a:rPr>
              <a:t>Institute of Cardiology, </a:t>
            </a:r>
          </a:p>
          <a:p>
            <a:pPr algn="ctr"/>
            <a:r>
              <a:rPr lang="fr-FR" sz="2800" i="1" dirty="0">
                <a:solidFill>
                  <a:srgbClr val="002060"/>
                </a:solidFill>
              </a:rPr>
              <a:t>Pitié-Salpêtrière Hospital, Paris, France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BA50C-F0D4-4D34-A3BB-573B20E60C82}"/>
              </a:ext>
            </a:extLst>
          </p:cNvPr>
          <p:cNvSpPr/>
          <p:nvPr/>
        </p:nvSpPr>
        <p:spPr>
          <a:xfrm>
            <a:off x="0" y="0"/>
            <a:ext cx="1907704" cy="6926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0519E15-301A-4397-A588-570BBEC55A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870" r="36364"/>
          <a:stretch/>
        </p:blipFill>
        <p:spPr>
          <a:xfrm>
            <a:off x="6948263" y="5979239"/>
            <a:ext cx="2016225" cy="919401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3847A566-4C06-4783-BB67-0AA20B999CE6}"/>
              </a:ext>
            </a:extLst>
          </p:cNvPr>
          <p:cNvSpPr txBox="1"/>
          <p:nvPr/>
        </p:nvSpPr>
        <p:spPr>
          <a:xfrm>
            <a:off x="167183" y="613668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i="1" dirty="0">
                <a:solidFill>
                  <a:schemeClr val="tx2"/>
                </a:solidFill>
              </a:rPr>
              <a:t>DOI public at www.action-coeur.org</a:t>
            </a:r>
          </a:p>
        </p:txBody>
      </p:sp>
    </p:spTree>
    <p:extLst>
      <p:ext uri="{BB962C8B-B14F-4D97-AF65-F5344CB8AC3E}">
        <p14:creationId xmlns:p14="http://schemas.microsoft.com/office/powerpoint/2010/main" val="38471695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EC4E9E90-BCA3-4ADC-ABEA-CCCACAD59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0033403"/>
              </p:ext>
            </p:extLst>
          </p:nvPr>
        </p:nvGraphicFramePr>
        <p:xfrm>
          <a:off x="322701" y="990967"/>
          <a:ext cx="8440551" cy="4095332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2595492">
                  <a:extLst>
                    <a:ext uri="{9D8B030D-6E8A-4147-A177-3AD203B41FA5}">
                      <a16:colId xmlns:a16="http://schemas.microsoft.com/office/drawing/2014/main" val="794998027"/>
                    </a:ext>
                  </a:extLst>
                </a:gridCol>
                <a:gridCol w="2880298">
                  <a:extLst>
                    <a:ext uri="{9D8B030D-6E8A-4147-A177-3AD203B41FA5}">
                      <a16:colId xmlns:a16="http://schemas.microsoft.com/office/drawing/2014/main" val="1707298626"/>
                    </a:ext>
                  </a:extLst>
                </a:gridCol>
                <a:gridCol w="2964761">
                  <a:extLst>
                    <a:ext uri="{9D8B030D-6E8A-4147-A177-3AD203B41FA5}">
                      <a16:colId xmlns:a16="http://schemas.microsoft.com/office/drawing/2014/main" val="2641491852"/>
                    </a:ext>
                  </a:extLst>
                </a:gridCol>
              </a:tblGrid>
              <a:tr h="818093">
                <a:tc>
                  <a:txBody>
                    <a:bodyPr/>
                    <a:lstStyle/>
                    <a:p>
                      <a:pPr algn="l"/>
                      <a:endParaRPr lang="fr-FR" sz="4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err="1">
                          <a:solidFill>
                            <a:schemeClr val="bg1"/>
                          </a:solidFill>
                        </a:rPr>
                        <a:t>Prasugrel</a:t>
                      </a:r>
                      <a:endParaRPr lang="fr-FR" sz="4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4000" dirty="0" err="1">
                          <a:solidFill>
                            <a:schemeClr val="bg1"/>
                          </a:solidFill>
                        </a:rPr>
                        <a:t>Ticagrelor</a:t>
                      </a:r>
                      <a:endParaRPr lang="fr-FR" sz="4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2594942"/>
                  </a:ext>
                </a:extLst>
              </a:tr>
              <a:tr h="818093">
                <a:tc>
                  <a:txBody>
                    <a:bodyPr/>
                    <a:lstStyle/>
                    <a:p>
                      <a:pPr algn="l"/>
                      <a:r>
                        <a:rPr lang="fr-FR" sz="2400" b="1" dirty="0"/>
                        <a:t>ACS invasive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1524085"/>
                  </a:ext>
                </a:extLst>
              </a:tr>
              <a:tr h="818093">
                <a:tc>
                  <a:txBody>
                    <a:bodyPr/>
                    <a:lstStyle/>
                    <a:p>
                      <a:pPr algn="l"/>
                      <a:r>
                        <a:rPr lang="fr-FR" sz="2400" b="1" dirty="0"/>
                        <a:t>ACS conservative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5663494"/>
                  </a:ext>
                </a:extLst>
              </a:tr>
              <a:tr h="818093">
                <a:tc>
                  <a:txBody>
                    <a:bodyPr/>
                    <a:lstStyle/>
                    <a:p>
                      <a:pPr algn="l"/>
                      <a:r>
                        <a:rPr lang="fr-FR" sz="2400" b="1" dirty="0"/>
                        <a:t>Timing in STEMI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727887"/>
                  </a:ext>
                </a:extLst>
              </a:tr>
              <a:tr h="818093">
                <a:tc>
                  <a:txBody>
                    <a:bodyPr/>
                    <a:lstStyle/>
                    <a:p>
                      <a:pPr algn="l"/>
                      <a:r>
                        <a:rPr lang="fr-FR" sz="2400" b="1" dirty="0"/>
                        <a:t>Timing in NSTEMI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9186954"/>
                  </a:ext>
                </a:extLst>
              </a:tr>
            </a:tbl>
          </a:graphicData>
        </a:graphic>
      </p:graphicFrame>
      <p:pic>
        <p:nvPicPr>
          <p:cNvPr id="8" name="Image 7">
            <a:extLst>
              <a:ext uri="{FF2B5EF4-FFF2-40B4-BE49-F238E27FC236}">
                <a16:creationId xmlns:a16="http://schemas.microsoft.com/office/drawing/2014/main" id="{A8144B9A-CF12-4C38-96CF-B97228BB2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9665" y="2175816"/>
            <a:ext cx="2569228" cy="962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5"/>
            </a:solidFill>
          </a:ln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7F0DC1B5-62EF-40BD-B269-ECB6293AB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374" y="3445564"/>
            <a:ext cx="1141810" cy="8031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67EC20FB-ED45-40EB-AE11-F04D5F13F18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9965" b="33732"/>
          <a:stretch/>
        </p:blipFill>
        <p:spPr>
          <a:xfrm>
            <a:off x="3131840" y="1844824"/>
            <a:ext cx="2699296" cy="750386"/>
          </a:xfrm>
          <a:prstGeom prst="rect">
            <a:avLst/>
          </a:prstGeom>
        </p:spPr>
      </p:pic>
      <p:pic>
        <p:nvPicPr>
          <p:cNvPr id="16" name="Picture 4" descr="TRILOGY ACS logo">
            <a:extLst>
              <a:ext uri="{FF2B5EF4-FFF2-40B4-BE49-F238E27FC236}">
                <a16:creationId xmlns:a16="http://schemas.microsoft.com/office/drawing/2014/main" id="{2350AEF9-0346-4508-A125-A81B627039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42394"/>
            <a:ext cx="1862201" cy="803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9" descr="Logo_Accoast_RGB">
            <a:extLst>
              <a:ext uri="{FF2B5EF4-FFF2-40B4-BE49-F238E27FC236}">
                <a16:creationId xmlns:a16="http://schemas.microsoft.com/office/drawing/2014/main" id="{B1FAB816-474E-4DF3-9DB6-C6590EE9A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34189" y="4292437"/>
            <a:ext cx="1141867" cy="7938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B5BE9A4-6339-425F-9656-B380BFBD3A85}"/>
              </a:ext>
            </a:extLst>
          </p:cNvPr>
          <p:cNvSpPr/>
          <p:nvPr/>
        </p:nvSpPr>
        <p:spPr>
          <a:xfrm>
            <a:off x="2284512" y="5210616"/>
            <a:ext cx="36248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fr-FR" sz="1400" i="1" dirty="0">
                <a:solidFill>
                  <a:schemeClr val="accent3">
                    <a:lumMod val="50000"/>
                  </a:schemeClr>
                </a:solidFill>
              </a:rPr>
              <a:t>Wiviott SD et al. NEJM 2007;357:2001-15</a:t>
            </a:r>
          </a:p>
          <a:p>
            <a:pPr algn="r"/>
            <a:r>
              <a:rPr lang="fr-FR" sz="1400" i="1" dirty="0">
                <a:solidFill>
                  <a:schemeClr val="accent3">
                    <a:lumMod val="50000"/>
                  </a:schemeClr>
                </a:solidFill>
              </a:rPr>
              <a:t>Roe MT et al. </a:t>
            </a:r>
            <a:r>
              <a:rPr lang="sv-SE" sz="1400" i="1" dirty="0">
                <a:solidFill>
                  <a:schemeClr val="accent3">
                    <a:lumMod val="50000"/>
                  </a:schemeClr>
                </a:solidFill>
              </a:rPr>
              <a:t>NEJM 2012;367:1297-309</a:t>
            </a:r>
          </a:p>
          <a:p>
            <a:pPr algn="r"/>
            <a:r>
              <a:rPr lang="fr-FR" sz="1400" i="1" dirty="0">
                <a:solidFill>
                  <a:schemeClr val="accent3">
                    <a:lumMod val="50000"/>
                  </a:schemeClr>
                </a:solidFill>
              </a:rPr>
              <a:t>Montalescot G et al. NEJM 2013;369:999-1010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4D1AB2F-D9AA-4960-9A37-00FE5BE5B5F4}"/>
              </a:ext>
            </a:extLst>
          </p:cNvPr>
          <p:cNvSpPr/>
          <p:nvPr/>
        </p:nvSpPr>
        <p:spPr>
          <a:xfrm>
            <a:off x="5831136" y="5229200"/>
            <a:ext cx="3493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i="1" dirty="0" err="1">
                <a:solidFill>
                  <a:srgbClr val="7030A0"/>
                </a:solidFill>
              </a:rPr>
              <a:t>Wallentin</a:t>
            </a:r>
            <a:r>
              <a:rPr lang="fr-FR" sz="1400" i="1" dirty="0">
                <a:solidFill>
                  <a:srgbClr val="7030A0"/>
                </a:solidFill>
              </a:rPr>
              <a:t> L et al. NEJM 2009;361:1045-57</a:t>
            </a:r>
          </a:p>
          <a:p>
            <a:r>
              <a:rPr lang="fr-FR" sz="1400" i="1" dirty="0">
                <a:solidFill>
                  <a:srgbClr val="7030A0"/>
                </a:solidFill>
              </a:rPr>
              <a:t>Montalescot G et al. NEJM 2014;371:1016-27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D7CEE5D7-8F83-4E2C-A78A-926C282FA4F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53" t="10953" r="48342" b="15774"/>
          <a:stretch/>
        </p:blipFill>
        <p:spPr>
          <a:xfrm>
            <a:off x="2769932" y="1911325"/>
            <a:ext cx="672737" cy="66106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7F2882F-F24F-4CAB-BAED-E779936A9E2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97773" y="4358836"/>
            <a:ext cx="644896" cy="66106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FC4C71C8-2CE4-4F1E-BFC7-8CFB90CB2C3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8469" y="2683650"/>
            <a:ext cx="644896" cy="66106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id="{A2C226CF-C425-4ACA-806F-2DC08D0144B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53" t="10953" r="48342" b="15774"/>
          <a:stretch/>
        </p:blipFill>
        <p:spPr>
          <a:xfrm>
            <a:off x="8436594" y="2335890"/>
            <a:ext cx="672737" cy="66106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id="{8762ED32-96A0-4660-A5EB-4B0B07D1A22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53" t="10953" r="48342" b="15774"/>
          <a:stretch/>
        </p:blipFill>
        <p:spPr>
          <a:xfrm>
            <a:off x="8436594" y="3560026"/>
            <a:ext cx="672737" cy="661062"/>
          </a:xfrm>
          <a:prstGeom prst="rect">
            <a:avLst/>
          </a:prstGeom>
          <a:ln w="19050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245687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>
            <a:extLst>
              <a:ext uri="{FF2B5EF4-FFF2-40B4-BE49-F238E27FC236}">
                <a16:creationId xmlns:a16="http://schemas.microsoft.com/office/drawing/2014/main" id="{166563E3-2305-45C1-BD30-3786B3B9F174}"/>
              </a:ext>
            </a:extLst>
          </p:cNvPr>
          <p:cNvGrpSpPr/>
          <p:nvPr/>
        </p:nvGrpSpPr>
        <p:grpSpPr>
          <a:xfrm>
            <a:off x="1907704" y="0"/>
            <a:ext cx="7991067" cy="6833094"/>
            <a:chOff x="2987824" y="-5420647"/>
            <a:chExt cx="7991067" cy="6833094"/>
          </a:xfrm>
        </p:grpSpPr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2F6AF0E0-21E6-481E-832B-80FB37481BDB}"/>
                </a:ext>
              </a:extLst>
            </p:cNvPr>
            <p:cNvSpPr txBox="1"/>
            <p:nvPr/>
          </p:nvSpPr>
          <p:spPr>
            <a:xfrm>
              <a:off x="2987824" y="396784"/>
              <a:ext cx="564291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6000" i="1" dirty="0">
                  <a:solidFill>
                    <a:srgbClr val="FF0000"/>
                  </a:solidFill>
                </a:rPr>
                <a:t>x</a:t>
              </a:r>
              <a:r>
                <a:rPr lang="fr-FR" sz="6000" i="1" dirty="0"/>
                <a:t> + </a:t>
              </a:r>
              <a:r>
                <a:rPr lang="fr-FR" sz="6000" dirty="0"/>
                <a:t>3</a:t>
              </a:r>
              <a:r>
                <a:rPr lang="fr-FR" sz="6000" i="1" dirty="0">
                  <a:solidFill>
                    <a:srgbClr val="00B0F0"/>
                  </a:solidFill>
                </a:rPr>
                <a:t>y</a:t>
              </a:r>
              <a:r>
                <a:rPr lang="fr-FR" sz="6000" i="1" dirty="0"/>
                <a:t> - </a:t>
              </a:r>
              <a:r>
                <a:rPr lang="fr-FR" sz="6000" dirty="0"/>
                <a:t>4</a:t>
              </a:r>
              <a:r>
                <a:rPr lang="fr-FR" sz="6000" i="1" dirty="0">
                  <a:solidFill>
                    <a:srgbClr val="00B050"/>
                  </a:solidFill>
                </a:rPr>
                <a:t>z</a:t>
              </a:r>
              <a:r>
                <a:rPr lang="fr-FR" sz="6000" i="1" dirty="0"/>
                <a:t> = ?</a:t>
              </a:r>
              <a:endParaRPr lang="fr-FR" sz="6000" dirty="0"/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AD0CE93-0C66-4291-A9F1-C75B69A74BAB}"/>
                </a:ext>
              </a:extLst>
            </p:cNvPr>
            <p:cNvSpPr txBox="1"/>
            <p:nvPr/>
          </p:nvSpPr>
          <p:spPr>
            <a:xfrm>
              <a:off x="8263311" y="-1964766"/>
              <a:ext cx="122413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 err="1">
                  <a:solidFill>
                    <a:srgbClr val="FF0000"/>
                  </a:solidFill>
                </a:rPr>
                <a:t>drug</a:t>
              </a:r>
              <a:endParaRPr lang="fr-FR" sz="32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61E54BD8-1A03-4AC8-A78E-157C3BBE6C99}"/>
                </a:ext>
              </a:extLst>
            </p:cNvPr>
            <p:cNvSpPr txBox="1"/>
            <p:nvPr/>
          </p:nvSpPr>
          <p:spPr>
            <a:xfrm>
              <a:off x="8242587" y="-3745535"/>
              <a:ext cx="273630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00B0F0"/>
                  </a:solidFill>
                </a:rPr>
                <a:t>time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FDC51B9F-8109-40E2-B465-3719F02F64EC}"/>
                </a:ext>
              </a:extLst>
            </p:cNvPr>
            <p:cNvSpPr txBox="1"/>
            <p:nvPr/>
          </p:nvSpPr>
          <p:spPr>
            <a:xfrm>
              <a:off x="8242587" y="-5420647"/>
              <a:ext cx="99496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3200" b="1" dirty="0">
                  <a:solidFill>
                    <a:srgbClr val="00B050"/>
                  </a:solidFill>
                </a:rPr>
                <a:t>ACS</a:t>
              </a:r>
            </a:p>
          </p:txBody>
        </p:sp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436526AC-0899-4B3F-B6BD-95D26AC15E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52" y="24905"/>
            <a:ext cx="5759720" cy="5792525"/>
          </a:xfrm>
          <a:prstGeom prst="rect">
            <a:avLst/>
          </a:prstGeom>
        </p:spPr>
      </p:pic>
      <p:sp>
        <p:nvSpPr>
          <p:cNvPr id="8" name="Rectangle à coins arrondis 1">
            <a:extLst>
              <a:ext uri="{FF2B5EF4-FFF2-40B4-BE49-F238E27FC236}">
                <a16:creationId xmlns:a16="http://schemas.microsoft.com/office/drawing/2014/main" id="{1E6F246C-5BF2-4777-BCF9-E94DA37CA381}"/>
              </a:ext>
            </a:extLst>
          </p:cNvPr>
          <p:cNvSpPr/>
          <p:nvPr/>
        </p:nvSpPr>
        <p:spPr>
          <a:xfrm rot="18758098">
            <a:off x="-131602" y="587501"/>
            <a:ext cx="1723614" cy="442674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000" b="1" dirty="0">
                <a:ln/>
                <a:solidFill>
                  <a:srgbClr val="002060"/>
                </a:solidFill>
              </a:rPr>
              <a:t>ISAR-REACT 5</a:t>
            </a:r>
            <a:endParaRPr lang="fr-FR" sz="700" b="1" u="sng" dirty="0">
              <a:ln/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499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2E7C01E2-B786-43D9-9DC8-39644069C5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548680"/>
            <a:ext cx="3000736" cy="3000736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BBF0FE7-AE4A-4DBE-A6A6-04EA8B6A5844}"/>
              </a:ext>
            </a:extLst>
          </p:cNvPr>
          <p:cNvSpPr txBox="1"/>
          <p:nvPr/>
        </p:nvSpPr>
        <p:spPr>
          <a:xfrm>
            <a:off x="6393987" y="476672"/>
            <a:ext cx="26034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Academic </a:t>
            </a:r>
            <a:r>
              <a:rPr lang="fr-FR" b="1" dirty="0" err="1">
                <a:solidFill>
                  <a:srgbClr val="00B050"/>
                </a:solidFill>
              </a:rPr>
              <a:t>study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 err="1">
                <a:solidFill>
                  <a:srgbClr val="00B050"/>
                </a:solidFill>
              </a:rPr>
              <a:t>Randomized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Stratification by ACS type</a:t>
            </a:r>
          </a:p>
          <a:p>
            <a:r>
              <a:rPr lang="fr-FR" b="1" dirty="0" err="1">
                <a:solidFill>
                  <a:srgbClr val="00B050"/>
                </a:solidFill>
              </a:rPr>
              <a:t>Pragmatic</a:t>
            </a:r>
            <a:endParaRPr lang="fr-FR" b="1" dirty="0">
              <a:solidFill>
                <a:srgbClr val="00B050"/>
              </a:solidFill>
            </a:endParaRPr>
          </a:p>
          <a:p>
            <a:r>
              <a:rPr lang="fr-FR" b="1" dirty="0">
                <a:solidFill>
                  <a:srgbClr val="00B050"/>
                </a:solidFill>
              </a:rPr>
              <a:t>CEC and </a:t>
            </a:r>
            <a:r>
              <a:rPr lang="fr-FR" b="1" dirty="0" err="1">
                <a:solidFill>
                  <a:srgbClr val="00B050"/>
                </a:solidFill>
              </a:rPr>
              <a:t>core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labs</a:t>
            </a:r>
            <a:endParaRPr lang="fr-FR" b="1" dirty="0">
              <a:solidFill>
                <a:srgbClr val="00B05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41EE5B1-6F5F-4CB0-9992-DBFC3E84607A}"/>
              </a:ext>
            </a:extLst>
          </p:cNvPr>
          <p:cNvSpPr txBox="1"/>
          <p:nvPr/>
        </p:nvSpPr>
        <p:spPr>
          <a:xfrm>
            <a:off x="175143" y="1340768"/>
            <a:ext cx="308994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b="1" dirty="0" err="1">
                <a:solidFill>
                  <a:srgbClr val="FF0000"/>
                </a:solidFill>
              </a:rPr>
              <a:t>Randomization</a:t>
            </a:r>
            <a:r>
              <a:rPr lang="fr-FR" b="1" dirty="0">
                <a:solidFill>
                  <a:srgbClr val="FF0000"/>
                </a:solidFill>
              </a:rPr>
              <a:t> by </a:t>
            </a:r>
            <a:r>
              <a:rPr lang="fr-FR" b="1" dirty="0" err="1">
                <a:solidFill>
                  <a:srgbClr val="FF0000"/>
                </a:solidFill>
              </a:rPr>
              <a:t>envelopes</a:t>
            </a:r>
            <a:endParaRPr lang="fr-FR" b="1" dirty="0">
              <a:solidFill>
                <a:srgbClr val="FF0000"/>
              </a:solidFill>
            </a:endParaRPr>
          </a:p>
          <a:p>
            <a:pPr algn="r"/>
            <a:r>
              <a:rPr lang="fr-FR" b="1" dirty="0">
                <a:solidFill>
                  <a:srgbClr val="FF0000"/>
                </a:solidFill>
              </a:rPr>
              <a:t>Open label</a:t>
            </a:r>
          </a:p>
          <a:p>
            <a:pPr algn="r"/>
            <a:r>
              <a:rPr lang="fr-FR" b="1" dirty="0">
                <a:solidFill>
                  <a:srgbClr val="FF0000"/>
                </a:solidFill>
              </a:rPr>
              <a:t>Not a </a:t>
            </a:r>
            <a:r>
              <a:rPr lang="fr-FR" b="1" dirty="0" err="1">
                <a:solidFill>
                  <a:srgbClr val="FF0000"/>
                </a:solidFill>
              </a:rPr>
              <a:t>drug</a:t>
            </a:r>
            <a:r>
              <a:rPr lang="fr-FR" b="1" dirty="0">
                <a:solidFill>
                  <a:srgbClr val="FF0000"/>
                </a:solidFill>
              </a:rPr>
              <a:t> trial</a:t>
            </a:r>
          </a:p>
          <a:p>
            <a:pPr algn="r"/>
            <a:r>
              <a:rPr lang="fr-FR" b="1" dirty="0">
                <a:solidFill>
                  <a:srgbClr val="FF0000"/>
                </a:solidFill>
              </a:rPr>
              <a:t>84% PCI</a:t>
            </a:r>
          </a:p>
          <a:p>
            <a:pPr algn="r"/>
            <a:r>
              <a:rPr lang="fr-FR" b="1" dirty="0" err="1">
                <a:solidFill>
                  <a:srgbClr val="FF0000"/>
                </a:solidFill>
              </a:rPr>
              <a:t>Superiority</a:t>
            </a:r>
            <a:r>
              <a:rPr lang="fr-FR" b="1" dirty="0">
                <a:solidFill>
                  <a:srgbClr val="FF0000"/>
                </a:solidFill>
              </a:rPr>
              <a:t> </a:t>
            </a:r>
            <a:r>
              <a:rPr lang="fr-FR" b="1" dirty="0" err="1">
                <a:solidFill>
                  <a:srgbClr val="FF0000"/>
                </a:solidFill>
              </a:rPr>
              <a:t>hypothesis</a:t>
            </a:r>
            <a:r>
              <a:rPr lang="fr-FR" b="1" dirty="0">
                <a:solidFill>
                  <a:srgbClr val="FF0000"/>
                </a:solidFill>
              </a:rPr>
              <a:t> for </a:t>
            </a:r>
            <a:r>
              <a:rPr lang="fr-FR" b="1" dirty="0" err="1">
                <a:solidFill>
                  <a:srgbClr val="FF0000"/>
                </a:solidFill>
              </a:rPr>
              <a:t>Tica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2" name="Textfeld 20">
            <a:extLst>
              <a:ext uri="{FF2B5EF4-FFF2-40B4-BE49-F238E27FC236}">
                <a16:creationId xmlns:a16="http://schemas.microsoft.com/office/drawing/2014/main" id="{B0043C1E-D5A7-4D13-8357-BBDF36D69721}"/>
              </a:ext>
            </a:extLst>
          </p:cNvPr>
          <p:cNvSpPr txBox="1"/>
          <p:nvPr/>
        </p:nvSpPr>
        <p:spPr>
          <a:xfrm>
            <a:off x="4449497" y="6137544"/>
            <a:ext cx="30909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de-DE" sz="1000" i="1" dirty="0"/>
              <a:t>Motovska Z et al. Circulation 2016; </a:t>
            </a:r>
            <a:r>
              <a:rPr lang="fr-FR" sz="1000" dirty="0"/>
              <a:t>134:1603-1612</a:t>
            </a:r>
            <a:endParaRPr lang="de-DE" sz="1000" i="1" dirty="0"/>
          </a:p>
          <a:p>
            <a:pPr algn="just"/>
            <a:r>
              <a:rPr lang="de-DE" sz="1000" i="1" dirty="0"/>
              <a:t>Motovska Z et al. J Am Coll </a:t>
            </a:r>
            <a:r>
              <a:rPr lang="de-DE" sz="1000" i="1" dirty="0" err="1"/>
              <a:t>Cardiol</a:t>
            </a:r>
            <a:r>
              <a:rPr lang="de-DE" sz="1000" i="1" dirty="0"/>
              <a:t> 2018; 71:371-81</a:t>
            </a:r>
          </a:p>
          <a:p>
            <a:pPr algn="just"/>
            <a:r>
              <a:rPr lang="de-DE" sz="1000" i="1" dirty="0"/>
              <a:t>Schulz et al, J </a:t>
            </a:r>
            <a:r>
              <a:rPr lang="de-DE" sz="1000" i="1" dirty="0" err="1"/>
              <a:t>Cardiovasc</a:t>
            </a:r>
            <a:r>
              <a:rPr lang="de-DE" sz="1000" i="1" dirty="0"/>
              <a:t> </a:t>
            </a:r>
            <a:r>
              <a:rPr lang="de-DE" sz="1000" i="1" dirty="0" err="1"/>
              <a:t>Transl</a:t>
            </a:r>
            <a:r>
              <a:rPr lang="de-DE" sz="1000" i="1" dirty="0"/>
              <a:t> Research 2014;7:91-100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70CD0BA-1D37-4D51-B36E-DBB9ACC50CC0}"/>
              </a:ext>
            </a:extLst>
          </p:cNvPr>
          <p:cNvGrpSpPr/>
          <p:nvPr/>
        </p:nvGrpSpPr>
        <p:grpSpPr>
          <a:xfrm>
            <a:off x="107504" y="2636912"/>
            <a:ext cx="4032448" cy="4054630"/>
            <a:chOff x="107504" y="2636912"/>
            <a:chExt cx="4032448" cy="4054630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DE3DBC28-5290-4B69-AB47-032EB4B9526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16" t="10285" r="12624" b="25351"/>
            <a:stretch/>
          </p:blipFill>
          <p:spPr>
            <a:xfrm>
              <a:off x="107504" y="3810086"/>
              <a:ext cx="4032448" cy="2881456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" name="Arc 3">
              <a:extLst>
                <a:ext uri="{FF2B5EF4-FFF2-40B4-BE49-F238E27FC236}">
                  <a16:creationId xmlns:a16="http://schemas.microsoft.com/office/drawing/2014/main" id="{5A6BB106-B55F-49DE-94E4-1140FA273E99}"/>
                </a:ext>
              </a:extLst>
            </p:cNvPr>
            <p:cNvSpPr/>
            <p:nvPr/>
          </p:nvSpPr>
          <p:spPr>
            <a:xfrm>
              <a:off x="2627784" y="2636912"/>
              <a:ext cx="1296144" cy="2520280"/>
            </a:xfrm>
            <a:prstGeom prst="arc">
              <a:avLst>
                <a:gd name="adj1" fmla="val 16200000"/>
                <a:gd name="adj2" fmla="val 2296864"/>
              </a:avLst>
            </a:prstGeom>
            <a:ln w="28575">
              <a:solidFill>
                <a:srgbClr val="C00000"/>
              </a:solidFill>
              <a:prstDash val="sysDash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A1085CA7-FE6D-4D70-B2E0-BE273200B922}"/>
              </a:ext>
            </a:extLst>
          </p:cNvPr>
          <p:cNvSpPr/>
          <p:nvPr/>
        </p:nvSpPr>
        <p:spPr>
          <a:xfrm>
            <a:off x="611560" y="3063154"/>
            <a:ext cx="4147482" cy="369332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r"/>
            <a:r>
              <a:rPr lang="fr-FR" i="1" dirty="0">
                <a:solidFill>
                  <a:srgbClr val="FF0000"/>
                </a:solidFill>
              </a:rPr>
              <a:t>13% </a:t>
            </a:r>
            <a:r>
              <a:rPr lang="fr-FR" i="1" dirty="0" err="1">
                <a:solidFill>
                  <a:srgbClr val="FF0000"/>
                </a:solidFill>
              </a:rPr>
              <a:t>event</a:t>
            </a:r>
            <a:r>
              <a:rPr lang="fr-FR" i="1" dirty="0">
                <a:solidFill>
                  <a:srgbClr val="FF0000"/>
                </a:solidFill>
              </a:rPr>
              <a:t> rate </a:t>
            </a:r>
            <a:r>
              <a:rPr lang="fr-FR" i="1" dirty="0" err="1">
                <a:solidFill>
                  <a:srgbClr val="FF0000"/>
                </a:solidFill>
              </a:rPr>
              <a:t>with</a:t>
            </a:r>
            <a:r>
              <a:rPr lang="fr-FR" i="1" dirty="0">
                <a:solidFill>
                  <a:srgbClr val="FF0000"/>
                </a:solidFill>
              </a:rPr>
              <a:t> </a:t>
            </a:r>
            <a:r>
              <a:rPr lang="fr-FR" i="1" dirty="0" err="1">
                <a:solidFill>
                  <a:srgbClr val="FF0000"/>
                </a:solidFill>
              </a:rPr>
              <a:t>prasu</a:t>
            </a:r>
            <a:r>
              <a:rPr lang="fr-FR" i="1" dirty="0">
                <a:solidFill>
                  <a:srgbClr val="FF0000"/>
                </a:solidFill>
              </a:rPr>
              <a:t> and RRR 22.5%</a:t>
            </a:r>
          </a:p>
        </p:txBody>
      </p:sp>
    </p:spTree>
    <p:extLst>
      <p:ext uri="{BB962C8B-B14F-4D97-AF65-F5344CB8AC3E}">
        <p14:creationId xmlns:p14="http://schemas.microsoft.com/office/powerpoint/2010/main" val="153142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e 21">
            <a:extLst>
              <a:ext uri="{FF2B5EF4-FFF2-40B4-BE49-F238E27FC236}">
                <a16:creationId xmlns:a16="http://schemas.microsoft.com/office/drawing/2014/main" id="{EE7CE67C-5151-4AE6-9283-7CD09F23B554}"/>
              </a:ext>
            </a:extLst>
          </p:cNvPr>
          <p:cNvGrpSpPr/>
          <p:nvPr/>
        </p:nvGrpSpPr>
        <p:grpSpPr>
          <a:xfrm>
            <a:off x="-180528" y="5026636"/>
            <a:ext cx="10512175" cy="1891174"/>
            <a:chOff x="-179536" y="4922202"/>
            <a:chExt cx="10512175" cy="1891174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2836DAA-17EC-436F-84DF-BA7A65CC5B44}"/>
                </a:ext>
              </a:extLst>
            </p:cNvPr>
            <p:cNvSpPr/>
            <p:nvPr/>
          </p:nvSpPr>
          <p:spPr>
            <a:xfrm>
              <a:off x="-179536" y="4922202"/>
              <a:ext cx="9433048" cy="18911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C4F8D9D4-2B73-4E44-BD51-95ADACBF3803}"/>
                </a:ext>
              </a:extLst>
            </p:cNvPr>
            <p:cNvGrpSpPr/>
            <p:nvPr/>
          </p:nvGrpSpPr>
          <p:grpSpPr>
            <a:xfrm>
              <a:off x="-98280" y="5008467"/>
              <a:ext cx="10430919" cy="1604233"/>
              <a:chOff x="0" y="4608002"/>
              <a:chExt cx="10477198" cy="1628689"/>
            </a:xfrm>
          </p:grpSpPr>
          <p:pic>
            <p:nvPicPr>
              <p:cNvPr id="12" name="Image 11">
                <a:extLst>
                  <a:ext uri="{FF2B5EF4-FFF2-40B4-BE49-F238E27FC236}">
                    <a16:creationId xmlns:a16="http://schemas.microsoft.com/office/drawing/2014/main" id="{76A42EFC-EB85-4ED1-84D5-B0F48820FA3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31840" y="4941933"/>
                <a:ext cx="7345358" cy="1294758"/>
              </a:xfrm>
              <a:prstGeom prst="rect">
                <a:avLst/>
              </a:prstGeom>
            </p:spPr>
          </p:pic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23F0B1D6-6D7A-4E29-A52A-ADD844C47B91}"/>
                  </a:ext>
                </a:extLst>
              </p:cNvPr>
              <p:cNvSpPr txBox="1"/>
              <p:nvPr/>
            </p:nvSpPr>
            <p:spPr>
              <a:xfrm>
                <a:off x="973484" y="4823120"/>
                <a:ext cx="211109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800" b="1" dirty="0" err="1"/>
                  <a:t>Consistency</a:t>
                </a:r>
                <a:r>
                  <a:rPr lang="fr-FR" sz="2800" b="1" dirty="0"/>
                  <a:t>?</a:t>
                </a:r>
              </a:p>
            </p:txBody>
          </p:sp>
          <p:pic>
            <p:nvPicPr>
              <p:cNvPr id="10" name="Image 9">
                <a:extLst>
                  <a:ext uri="{FF2B5EF4-FFF2-40B4-BE49-F238E27FC236}">
                    <a16:creationId xmlns:a16="http://schemas.microsoft.com/office/drawing/2014/main" id="{E2BE3E47-66B2-4054-8AC2-1568BD55D0D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A1A1A1"/>
                  </a:clrFrom>
                  <a:clrTo>
                    <a:srgbClr val="A1A1A1">
                      <a:alpha val="0"/>
                    </a:srgbClr>
                  </a:clrTo>
                </a:clrChange>
                <a:biLevel thresh="50000"/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355" t="10457" r="8040" b="15737"/>
              <a:stretch/>
            </p:blipFill>
            <p:spPr>
              <a:xfrm>
                <a:off x="0" y="4608002"/>
                <a:ext cx="1077015" cy="981310"/>
              </a:xfrm>
              <a:prstGeom prst="rect">
                <a:avLst/>
              </a:prstGeom>
            </p:spPr>
          </p:pic>
        </p:grpSp>
      </p:grp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F39AAA22-4C32-4D43-A13D-6071A4282BBF}"/>
              </a:ext>
            </a:extLst>
          </p:cNvPr>
          <p:cNvGrpSpPr/>
          <p:nvPr/>
        </p:nvGrpSpPr>
        <p:grpSpPr>
          <a:xfrm>
            <a:off x="-180528" y="3019932"/>
            <a:ext cx="9498271" cy="1987025"/>
            <a:chOff x="-245751" y="3031266"/>
            <a:chExt cx="9498271" cy="1899152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B06DF322-A06D-433C-B5E1-3B358BB221E8}"/>
                </a:ext>
              </a:extLst>
            </p:cNvPr>
            <p:cNvSpPr/>
            <p:nvPr/>
          </p:nvSpPr>
          <p:spPr>
            <a:xfrm>
              <a:off x="-180528" y="3039244"/>
              <a:ext cx="9433048" cy="1891174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14" name="Groupe 13">
              <a:extLst>
                <a:ext uri="{FF2B5EF4-FFF2-40B4-BE49-F238E27FC236}">
                  <a16:creationId xmlns:a16="http://schemas.microsoft.com/office/drawing/2014/main" id="{9892C628-EB51-402E-90F5-8E20396B4053}"/>
                </a:ext>
              </a:extLst>
            </p:cNvPr>
            <p:cNvGrpSpPr/>
            <p:nvPr/>
          </p:nvGrpSpPr>
          <p:grpSpPr>
            <a:xfrm>
              <a:off x="-245751" y="3031266"/>
              <a:ext cx="9038909" cy="1822124"/>
              <a:chOff x="-245751" y="2871902"/>
              <a:chExt cx="9038909" cy="1822124"/>
            </a:xfrm>
          </p:grpSpPr>
          <p:pic>
            <p:nvPicPr>
              <p:cNvPr id="44" name="Image 43">
                <a:extLst>
                  <a:ext uri="{FF2B5EF4-FFF2-40B4-BE49-F238E27FC236}">
                    <a16:creationId xmlns:a16="http://schemas.microsoft.com/office/drawing/2014/main" id="{C64DDCB2-F335-40FE-B602-AAC8C41112B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10940" y="3078881"/>
                <a:ext cx="2982218" cy="1615145"/>
              </a:xfrm>
              <a:prstGeom prst="rect">
                <a:avLst/>
              </a:prstGeom>
            </p:spPr>
          </p:pic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8C88C0D4-899F-4544-83DF-6B48C32D8E37}"/>
                  </a:ext>
                </a:extLst>
              </p:cNvPr>
              <p:cNvSpPr/>
              <p:nvPr/>
            </p:nvSpPr>
            <p:spPr>
              <a:xfrm>
                <a:off x="107504" y="3177167"/>
                <a:ext cx="570343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sz="2800" dirty="0"/>
                  <a:t>          </a:t>
                </a:r>
                <a:r>
                  <a:rPr lang="fr-FR" sz="2800" dirty="0" err="1"/>
                  <a:t>Similar</a:t>
                </a:r>
                <a:r>
                  <a:rPr lang="fr-FR" sz="2800" dirty="0"/>
                  <a:t> </a:t>
                </a:r>
                <a:r>
                  <a:rPr lang="fr-FR" sz="2800" b="1" dirty="0" err="1"/>
                  <a:t>safety</a:t>
                </a:r>
                <a:r>
                  <a:rPr lang="fr-FR" sz="2800" b="1" dirty="0"/>
                  <a:t>?</a:t>
                </a:r>
                <a:r>
                  <a:rPr lang="fr-FR" sz="2800" dirty="0"/>
                  <a:t> </a:t>
                </a:r>
                <a:endParaRPr lang="fr-FR" sz="2800" i="1" dirty="0"/>
              </a:p>
            </p:txBody>
          </p:sp>
          <p:pic>
            <p:nvPicPr>
              <p:cNvPr id="8" name="Graphique 7">
                <a:extLst>
                  <a:ext uri="{FF2B5EF4-FFF2-40B4-BE49-F238E27FC236}">
                    <a16:creationId xmlns:a16="http://schemas.microsoft.com/office/drawing/2014/main" id="{1C74F994-5511-42E0-9D78-446B4DD251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p:blipFill>
            <p:spPr>
              <a:xfrm>
                <a:off x="-245751" y="2871902"/>
                <a:ext cx="1271907" cy="1271907"/>
              </a:xfrm>
              <a:prstGeom prst="rect">
                <a:avLst/>
              </a:prstGeom>
            </p:spPr>
          </p:pic>
        </p:grpSp>
      </p:grpSp>
      <p:pic>
        <p:nvPicPr>
          <p:cNvPr id="21" name="Image 20">
            <a:extLst>
              <a:ext uri="{FF2B5EF4-FFF2-40B4-BE49-F238E27FC236}">
                <a16:creationId xmlns:a16="http://schemas.microsoft.com/office/drawing/2014/main" id="{1CD3E217-82EB-4482-8987-96B85E11AF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108520" y="1143268"/>
            <a:ext cx="9368896" cy="1895976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D6D870D-0E2D-46DA-B8F2-EC24EA445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936104"/>
          </a:xfrm>
        </p:spPr>
        <p:txBody>
          <a:bodyPr/>
          <a:lstStyle/>
          <a:p>
            <a:r>
              <a:rPr lang="fr-FR" dirty="0"/>
              <a:t>1</a:t>
            </a:r>
            <a:r>
              <a:rPr lang="fr-FR" baseline="30000" dirty="0"/>
              <a:t>st</a:t>
            </a:r>
            <a:r>
              <a:rPr lang="fr-FR" dirty="0"/>
              <a:t> </a:t>
            </a:r>
            <a:r>
              <a:rPr lang="fr-FR" dirty="0" err="1"/>
              <a:t>thoughts</a:t>
            </a:r>
            <a:endParaRPr lang="fr-FR" dirty="0"/>
          </a:p>
        </p:txBody>
      </p:sp>
      <p:sp>
        <p:nvSpPr>
          <p:cNvPr id="52" name="Espace réservé du contenu 2">
            <a:extLst>
              <a:ext uri="{FF2B5EF4-FFF2-40B4-BE49-F238E27FC236}">
                <a16:creationId xmlns:a16="http://schemas.microsoft.com/office/drawing/2014/main" id="{80F73A40-0042-4996-A935-B8466897ACCE}"/>
              </a:ext>
            </a:extLst>
          </p:cNvPr>
          <p:cNvSpPr txBox="1">
            <a:spLocks/>
          </p:cNvSpPr>
          <p:nvPr/>
        </p:nvSpPr>
        <p:spPr>
          <a:xfrm>
            <a:off x="1790801" y="2346426"/>
            <a:ext cx="5148064" cy="5249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2000" b="1" dirty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fr-FR" sz="2000" b="1" dirty="0">
                <a:solidFill>
                  <a:srgbClr val="C00000"/>
                </a:solidFill>
              </a:rPr>
              <a:t>Informative</a:t>
            </a:r>
            <a:r>
              <a:rPr lang="fr-FR" sz="2000" dirty="0">
                <a:solidFill>
                  <a:srgbClr val="C00000"/>
                </a:solidFill>
              </a:rPr>
              <a:t> trial!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0E1D8A1A-6081-4C76-B1E9-30E3C34B9E9C}"/>
              </a:ext>
            </a:extLst>
          </p:cNvPr>
          <p:cNvSpPr/>
          <p:nvPr/>
        </p:nvSpPr>
        <p:spPr>
          <a:xfrm>
            <a:off x="1769137" y="3984831"/>
            <a:ext cx="40215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sym typeface="Wingdings" panose="05000000000000000000" pitchFamily="2" charset="2"/>
              </a:rPr>
              <a:t> </a:t>
            </a:r>
            <a:r>
              <a:rPr lang="fr-FR" sz="2000" dirty="0" err="1">
                <a:solidFill>
                  <a:srgbClr val="C00000"/>
                </a:solidFill>
              </a:rPr>
              <a:t>superior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b="1" dirty="0">
                <a:solidFill>
                  <a:srgbClr val="C00000"/>
                </a:solidFill>
              </a:rPr>
              <a:t>timing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dirty="0" err="1">
                <a:solidFill>
                  <a:srgbClr val="C00000"/>
                </a:solidFill>
              </a:rPr>
              <a:t>strategy</a:t>
            </a:r>
            <a:r>
              <a:rPr lang="fr-FR" dirty="0">
                <a:solidFill>
                  <a:srgbClr val="C00000"/>
                </a:solidFill>
              </a:rPr>
              <a:t> in NSTEMI!?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8FC363F-D976-4F93-8929-34446ED4A398}"/>
              </a:ext>
            </a:extLst>
          </p:cNvPr>
          <p:cNvSpPr/>
          <p:nvPr/>
        </p:nvSpPr>
        <p:spPr>
          <a:xfrm>
            <a:off x="3359927" y="5463796"/>
            <a:ext cx="4315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solidFill>
                  <a:srgbClr val="C00000"/>
                </a:solidFill>
                <a:sym typeface="Wingdings" panose="05000000000000000000" pitchFamily="2" charset="2"/>
              </a:rPr>
              <a:t>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50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21A1E81-7BA0-4B5E-983B-5D88649B4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fr-FR" dirty="0"/>
              <a:t>2</a:t>
            </a:r>
            <a:r>
              <a:rPr lang="fr-FR" baseline="30000" dirty="0"/>
              <a:t>nd</a:t>
            </a:r>
            <a:r>
              <a:rPr lang="fr-FR" dirty="0"/>
              <a:t> </a:t>
            </a:r>
            <a:r>
              <a:rPr lang="fr-FR" dirty="0" err="1"/>
              <a:t>thoughts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78C03D2-321D-4B10-88FA-A5337761F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27" y="1031698"/>
            <a:ext cx="918905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b="1" dirty="0">
                <a:solidFill>
                  <a:srgbClr val="C00000"/>
                </a:solidFill>
              </a:rPr>
              <a:t>One-size </a:t>
            </a:r>
            <a:r>
              <a:rPr lang="fr-FR" sz="2800" b="1" dirty="0" err="1">
                <a:solidFill>
                  <a:srgbClr val="C00000"/>
                </a:solidFill>
              </a:rPr>
              <a:t>fits</a:t>
            </a:r>
            <a:r>
              <a:rPr lang="fr-FR" sz="2800" b="1" dirty="0">
                <a:solidFill>
                  <a:srgbClr val="C00000"/>
                </a:solidFill>
              </a:rPr>
              <a:t> all </a:t>
            </a:r>
            <a:r>
              <a:rPr lang="fr-FR" sz="2800" b="1" dirty="0" err="1">
                <a:solidFill>
                  <a:srgbClr val="C00000"/>
                </a:solidFill>
              </a:rPr>
              <a:t>strategy</a:t>
            </a:r>
            <a:r>
              <a:rPr lang="fr-FR" sz="2800" b="1" dirty="0">
                <a:solidFill>
                  <a:srgbClr val="C00000"/>
                </a:solidFill>
              </a:rPr>
              <a:t> (</a:t>
            </a:r>
            <a:r>
              <a:rPr lang="fr-FR" sz="2800" b="1" dirty="0" err="1">
                <a:solidFill>
                  <a:srgbClr val="C00000"/>
                </a:solidFill>
              </a:rPr>
              <a:t>tica</a:t>
            </a:r>
            <a:r>
              <a:rPr lang="fr-FR" sz="2800" b="1" dirty="0">
                <a:solidFill>
                  <a:srgbClr val="C00000"/>
                </a:solidFill>
              </a:rPr>
              <a:t>) &lt; </a:t>
            </a:r>
            <a:r>
              <a:rPr lang="fr-FR" sz="2800" b="1" dirty="0" err="1">
                <a:solidFill>
                  <a:srgbClr val="C00000"/>
                </a:solidFill>
              </a:rPr>
              <a:t>Individualized</a:t>
            </a:r>
            <a:r>
              <a:rPr lang="fr-FR" sz="2800" b="1" dirty="0">
                <a:solidFill>
                  <a:srgbClr val="C00000"/>
                </a:solidFill>
              </a:rPr>
              <a:t> </a:t>
            </a:r>
            <a:r>
              <a:rPr lang="fr-FR" sz="2800" b="1" dirty="0" err="1">
                <a:solidFill>
                  <a:srgbClr val="C00000"/>
                </a:solidFill>
              </a:rPr>
              <a:t>strategy</a:t>
            </a:r>
            <a:r>
              <a:rPr lang="fr-FR" sz="2800" b="1" dirty="0">
                <a:solidFill>
                  <a:srgbClr val="C00000"/>
                </a:solidFill>
              </a:rPr>
              <a:t> (</a:t>
            </a:r>
            <a:r>
              <a:rPr lang="fr-FR" sz="2800" b="1" dirty="0" err="1">
                <a:solidFill>
                  <a:srgbClr val="C00000"/>
                </a:solidFill>
              </a:rPr>
              <a:t>prasu</a:t>
            </a:r>
            <a:r>
              <a:rPr lang="fr-FR" sz="2800" b="1" dirty="0">
                <a:solidFill>
                  <a:srgbClr val="C00000"/>
                </a:solidFill>
              </a:rPr>
              <a:t>) </a:t>
            </a:r>
            <a:endParaRPr lang="fr-FR" sz="2400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  <a:r>
              <a:rPr lang="en-US" sz="2200" i="1" dirty="0">
                <a:solidFill>
                  <a:schemeClr val="accent2"/>
                </a:solidFill>
              </a:rPr>
              <a:t> 		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	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grpSp>
        <p:nvGrpSpPr>
          <p:cNvPr id="26" name="Groupe 25">
            <a:extLst>
              <a:ext uri="{FF2B5EF4-FFF2-40B4-BE49-F238E27FC236}">
                <a16:creationId xmlns:a16="http://schemas.microsoft.com/office/drawing/2014/main" id="{83378D18-B0B1-4C4E-B370-DB2F260D7A3E}"/>
              </a:ext>
            </a:extLst>
          </p:cNvPr>
          <p:cNvGrpSpPr/>
          <p:nvPr/>
        </p:nvGrpSpPr>
        <p:grpSpPr>
          <a:xfrm>
            <a:off x="-252536" y="1888655"/>
            <a:ext cx="9433048" cy="1886389"/>
            <a:chOff x="-252536" y="1888655"/>
            <a:chExt cx="9433048" cy="1886389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F167DD3-CD93-48AA-9174-AA4055BB0924}"/>
                </a:ext>
              </a:extLst>
            </p:cNvPr>
            <p:cNvSpPr/>
            <p:nvPr/>
          </p:nvSpPr>
          <p:spPr>
            <a:xfrm>
              <a:off x="-252536" y="2027667"/>
              <a:ext cx="9433048" cy="174737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A9E4680B-F728-4A63-9390-25768EA026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colorTemperature colorTemp="47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1903" b="1"/>
            <a:stretch/>
          </p:blipFill>
          <p:spPr bwMode="auto">
            <a:xfrm>
              <a:off x="1838133" y="2568551"/>
              <a:ext cx="7034507" cy="10801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Flèche : droite 9">
              <a:extLst>
                <a:ext uri="{FF2B5EF4-FFF2-40B4-BE49-F238E27FC236}">
                  <a16:creationId xmlns:a16="http://schemas.microsoft.com/office/drawing/2014/main" id="{3B9C34C1-884C-485D-89BD-E24294D8C965}"/>
                </a:ext>
              </a:extLst>
            </p:cNvPr>
            <p:cNvSpPr/>
            <p:nvPr/>
          </p:nvSpPr>
          <p:spPr>
            <a:xfrm>
              <a:off x="1525218" y="2568551"/>
              <a:ext cx="288032" cy="187006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026" name="Picture 2" descr="Résultat de recherche d'images pour &quot;stent icon&quot;">
              <a:extLst>
                <a:ext uri="{FF2B5EF4-FFF2-40B4-BE49-F238E27FC236}">
                  <a16:creationId xmlns:a16="http://schemas.microsoft.com/office/drawing/2014/main" id="{C8FBA5A3-D7D8-432A-9118-4B297CFC44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3998" y="1888655"/>
              <a:ext cx="1309687" cy="871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23BCB30-299D-408D-906F-E145CD3C6DF1}"/>
                </a:ext>
              </a:extLst>
            </p:cNvPr>
            <p:cNvSpPr/>
            <p:nvPr/>
          </p:nvSpPr>
          <p:spPr>
            <a:xfrm>
              <a:off x="1403648" y="2113443"/>
              <a:ext cx="36174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/>
                <a:t>Excellent </a:t>
              </a:r>
              <a:r>
                <a:rPr lang="fr-FR" sz="2400" b="1" dirty="0"/>
                <a:t>PCI</a:t>
              </a:r>
              <a:r>
                <a:rPr lang="fr-FR" sz="2400" dirty="0"/>
                <a:t> </a:t>
              </a:r>
              <a:r>
                <a:rPr lang="fr-FR" sz="2400" dirty="0" err="1"/>
                <a:t>drug</a:t>
              </a:r>
              <a:r>
                <a:rPr lang="fr-FR" sz="2400" dirty="0"/>
                <a:t> (TRITON)</a:t>
              </a:r>
            </a:p>
          </p:txBody>
        </p:sp>
      </p:grpSp>
      <p:grpSp>
        <p:nvGrpSpPr>
          <p:cNvPr id="28" name="Groupe 27">
            <a:extLst>
              <a:ext uri="{FF2B5EF4-FFF2-40B4-BE49-F238E27FC236}">
                <a16:creationId xmlns:a16="http://schemas.microsoft.com/office/drawing/2014/main" id="{F259E55C-FBBA-4637-8EEF-1458E440BD01}"/>
              </a:ext>
            </a:extLst>
          </p:cNvPr>
          <p:cNvGrpSpPr/>
          <p:nvPr/>
        </p:nvGrpSpPr>
        <p:grpSpPr>
          <a:xfrm>
            <a:off x="-252536" y="4884080"/>
            <a:ext cx="9433048" cy="1867671"/>
            <a:chOff x="-252536" y="4884080"/>
            <a:chExt cx="9433048" cy="186767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693DC74-B5E6-420F-9909-853CD7265636}"/>
                </a:ext>
              </a:extLst>
            </p:cNvPr>
            <p:cNvSpPr/>
            <p:nvPr/>
          </p:nvSpPr>
          <p:spPr>
            <a:xfrm>
              <a:off x="-252536" y="4884080"/>
              <a:ext cx="9433048" cy="185728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2E493398-C10A-4A48-9E80-C6DCA75B259C}"/>
                </a:ext>
              </a:extLst>
            </p:cNvPr>
            <p:cNvGrpSpPr/>
            <p:nvPr/>
          </p:nvGrpSpPr>
          <p:grpSpPr>
            <a:xfrm>
              <a:off x="1195671" y="5422426"/>
              <a:ext cx="7512778" cy="1329325"/>
              <a:chOff x="216024" y="5412043"/>
              <a:chExt cx="7512778" cy="1329325"/>
            </a:xfrm>
          </p:grpSpPr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CDE1C040-6067-4385-B711-FCBC78C7DC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834765" y="5412043"/>
                <a:ext cx="5381869" cy="735709"/>
              </a:xfrm>
              <a:prstGeom prst="rect">
                <a:avLst/>
              </a:prstGeom>
            </p:spPr>
          </p:pic>
          <p:pic>
            <p:nvPicPr>
              <p:cNvPr id="7" name="Picture 4">
                <a:extLst>
                  <a:ext uri="{FF2B5EF4-FFF2-40B4-BE49-F238E27FC236}">
                    <a16:creationId xmlns:a16="http://schemas.microsoft.com/office/drawing/2014/main" id="{31B5B9FE-F731-4C15-B37A-76A8DE236F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harpenSoften amount="50000"/>
                        </a14:imgEffect>
                        <a14:imgEffect>
                          <a14:colorTemperature colorTemp="4700"/>
                        </a14:imgEffect>
                        <a14:imgEffect>
                          <a14:brightnessContrast bright="-40000" contrast="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91205" b="1"/>
              <a:stretch/>
            </p:blipFill>
            <p:spPr bwMode="auto">
              <a:xfrm>
                <a:off x="216024" y="6180760"/>
                <a:ext cx="7512778" cy="5606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9BBBAD41-C945-4C8A-9150-A9B49687D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15234" y="5007432"/>
              <a:ext cx="735709" cy="735709"/>
            </a:xfrm>
            <a:prstGeom prst="rect">
              <a:avLst/>
            </a:prstGeom>
          </p:spPr>
        </p:pic>
        <p:sp>
          <p:nvSpPr>
            <p:cNvPr id="19" name="Flèche : droite 18">
              <a:extLst>
                <a:ext uri="{FF2B5EF4-FFF2-40B4-BE49-F238E27FC236}">
                  <a16:creationId xmlns:a16="http://schemas.microsoft.com/office/drawing/2014/main" id="{063810D1-A81C-46F0-A686-884CFEC01F0F}"/>
                </a:ext>
              </a:extLst>
            </p:cNvPr>
            <p:cNvSpPr/>
            <p:nvPr/>
          </p:nvSpPr>
          <p:spPr>
            <a:xfrm>
              <a:off x="1525218" y="5762274"/>
              <a:ext cx="288032" cy="187006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38602841-33BA-40AA-87B7-06F8E1F13DB9}"/>
                </a:ext>
              </a:extLst>
            </p:cNvPr>
            <p:cNvSpPr/>
            <p:nvPr/>
          </p:nvSpPr>
          <p:spPr>
            <a:xfrm>
              <a:off x="1403648" y="4891383"/>
              <a:ext cx="509145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/>
                <a:t>In NSTEMI, </a:t>
              </a:r>
              <a:r>
                <a:rPr lang="fr-FR" sz="2400" b="1" dirty="0"/>
                <a:t>do not </a:t>
              </a:r>
              <a:r>
                <a:rPr lang="fr-FR" sz="2400" b="1" dirty="0" err="1"/>
                <a:t>pre-treat</a:t>
              </a:r>
              <a:r>
                <a:rPr lang="fr-FR" sz="2400" b="1" dirty="0"/>
                <a:t> </a:t>
              </a:r>
              <a:r>
                <a:rPr lang="fr-FR" sz="2400" dirty="0"/>
                <a:t>(ACCOAST)</a:t>
              </a: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:a16="http://schemas.microsoft.com/office/drawing/2014/main" id="{8D19DE94-B1DA-4AA2-A2B4-9D5A6618B7E5}"/>
              </a:ext>
            </a:extLst>
          </p:cNvPr>
          <p:cNvGrpSpPr/>
          <p:nvPr/>
        </p:nvGrpSpPr>
        <p:grpSpPr>
          <a:xfrm>
            <a:off x="-252536" y="3793420"/>
            <a:ext cx="9433048" cy="1079587"/>
            <a:chOff x="-252536" y="3793420"/>
            <a:chExt cx="9433048" cy="107958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F64C786-4363-4AB6-9284-CACB4BAA9756}"/>
                </a:ext>
              </a:extLst>
            </p:cNvPr>
            <p:cNvSpPr/>
            <p:nvPr/>
          </p:nvSpPr>
          <p:spPr>
            <a:xfrm>
              <a:off x="-252536" y="3793420"/>
              <a:ext cx="9433048" cy="107958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6914794-84D0-4735-8C97-607B33D9E427}"/>
                </a:ext>
              </a:extLst>
            </p:cNvPr>
            <p:cNvSpPr/>
            <p:nvPr/>
          </p:nvSpPr>
          <p:spPr>
            <a:xfrm>
              <a:off x="1403648" y="3814847"/>
              <a:ext cx="516853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2400" dirty="0"/>
                <a:t>HBR </a:t>
              </a:r>
              <a:r>
                <a:rPr lang="fr-FR" sz="2400" dirty="0">
                  <a:sym typeface="Wingdings" panose="05000000000000000000" pitchFamily="2" charset="2"/>
                </a:rPr>
                <a:t> </a:t>
              </a:r>
              <a:r>
                <a:rPr lang="fr-FR" sz="2400" dirty="0" err="1"/>
                <a:t>adjust</a:t>
              </a:r>
              <a:r>
                <a:rPr lang="fr-FR" sz="2400" dirty="0"/>
                <a:t> the </a:t>
              </a:r>
              <a:r>
                <a:rPr lang="fr-FR" sz="2400" b="1" dirty="0"/>
                <a:t>dose</a:t>
              </a:r>
              <a:r>
                <a:rPr lang="fr-FR" sz="2400" dirty="0"/>
                <a:t> down (TRILOGY)</a:t>
              </a:r>
            </a:p>
          </p:txBody>
        </p:sp>
        <p:pic>
          <p:nvPicPr>
            <p:cNvPr id="20" name="Graphique 19">
              <a:extLst>
                <a:ext uri="{FF2B5EF4-FFF2-40B4-BE49-F238E27FC236}">
                  <a16:creationId xmlns:a16="http://schemas.microsoft.com/office/drawing/2014/main" id="{9B63B739-AB32-4D74-B0AE-491A95F70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3980" y="3885854"/>
              <a:ext cx="792113" cy="792113"/>
            </a:xfrm>
            <a:prstGeom prst="rect">
              <a:avLst/>
            </a:prstGeom>
          </p:spPr>
        </p:pic>
        <p:sp>
          <p:nvSpPr>
            <p:cNvPr id="17" name="Flèche : droite 16">
              <a:extLst>
                <a:ext uri="{FF2B5EF4-FFF2-40B4-BE49-F238E27FC236}">
                  <a16:creationId xmlns:a16="http://schemas.microsoft.com/office/drawing/2014/main" id="{F4E479FA-9EB0-4325-9A9E-4E47D344F697}"/>
                </a:ext>
              </a:extLst>
            </p:cNvPr>
            <p:cNvSpPr/>
            <p:nvPr/>
          </p:nvSpPr>
          <p:spPr>
            <a:xfrm>
              <a:off x="1525218" y="4291287"/>
              <a:ext cx="288032" cy="187006"/>
            </a:xfrm>
            <a:prstGeom prst="rightArrow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DA02A8D-5D25-4D28-9185-76074343C8BE}"/>
                </a:ext>
              </a:extLst>
            </p:cNvPr>
            <p:cNvSpPr/>
            <p:nvPr/>
          </p:nvSpPr>
          <p:spPr>
            <a:xfrm>
              <a:off x="1908216" y="4211796"/>
              <a:ext cx="62646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i="1" dirty="0">
                  <a:solidFill>
                    <a:schemeClr val="accent2"/>
                  </a:solidFill>
                </a:rPr>
                <a:t>Prasugrel 5 mg in patients ≥ 75 years of age or weight &lt; 60 kg</a:t>
              </a:r>
              <a:endParaRPr lang="fr-FR" i="1" dirty="0">
                <a:solidFill>
                  <a:schemeClr val="accent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847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26A9C-99A1-4DF5-9342-5595AFFF9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fr-F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ISAR-REACT 5?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fr-FR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F20318-BA7F-48C9-AEA6-C7CFDF8A84A8}"/>
              </a:ext>
            </a:extLst>
          </p:cNvPr>
          <p:cNvSpPr/>
          <p:nvPr/>
        </p:nvSpPr>
        <p:spPr>
          <a:xfrm>
            <a:off x="2267744" y="3452923"/>
            <a:ext cx="46085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landmark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4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study</a:t>
            </a:r>
            <a:r>
              <a:rPr lang="fr-FR" sz="4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fr-FR" sz="4400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880AF42-C146-4493-A56C-41B0737D7B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3990" y="5944351"/>
            <a:ext cx="9217990" cy="108504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112359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3957</TotalTime>
  <Words>234</Words>
  <Application>Microsoft Office PowerPoint</Application>
  <PresentationFormat>Affichage à l'écran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1st thoughts</vt:lpstr>
      <vt:lpstr>2nd thoughts</vt:lpstr>
      <vt:lpstr>ISAR-REACT 5?  </vt:lpstr>
    </vt:vector>
  </TitlesOfParts>
  <Company>APHP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Delphine</dc:creator>
  <cp:lastModifiedBy>MONTALESCOT</cp:lastModifiedBy>
  <cp:revision>138</cp:revision>
  <dcterms:created xsi:type="dcterms:W3CDTF">2019-06-25T14:26:43Z</dcterms:created>
  <dcterms:modified xsi:type="dcterms:W3CDTF">2019-08-29T15:32:20Z</dcterms:modified>
</cp:coreProperties>
</file>