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handoutMasterIdLst>
    <p:handoutMasterId r:id="rId3"/>
  </p:handoutMasterIdLst>
  <p:sldIdLst>
    <p:sldId id="256" r:id="rId2"/>
  </p:sldIdLst>
  <p:sldSz cx="42803763" cy="30275213"/>
  <p:notesSz cx="9144000" cy="6858000"/>
  <p:defaultTextStyle>
    <a:defPPr>
      <a:defRPr lang="fr-FR"/>
    </a:defPPr>
    <a:lvl1pPr marL="0" algn="l" defTabSz="3507730" rtl="0" eaLnBrk="1" latinLnBrk="0" hangingPunct="1">
      <a:defRPr sz="6905" kern="1200">
        <a:solidFill>
          <a:schemeClr val="tx1"/>
        </a:solidFill>
        <a:latin typeface="+mn-lt"/>
        <a:ea typeface="+mn-ea"/>
        <a:cs typeface="+mn-cs"/>
      </a:defRPr>
    </a:lvl1pPr>
    <a:lvl2pPr marL="1753865" algn="l" defTabSz="3507730" rtl="0" eaLnBrk="1" latinLnBrk="0" hangingPunct="1">
      <a:defRPr sz="6905" kern="1200">
        <a:solidFill>
          <a:schemeClr val="tx1"/>
        </a:solidFill>
        <a:latin typeface="+mn-lt"/>
        <a:ea typeface="+mn-ea"/>
        <a:cs typeface="+mn-cs"/>
      </a:defRPr>
    </a:lvl2pPr>
    <a:lvl3pPr marL="3507730" algn="l" defTabSz="3507730" rtl="0" eaLnBrk="1" latinLnBrk="0" hangingPunct="1">
      <a:defRPr sz="6905" kern="1200">
        <a:solidFill>
          <a:schemeClr val="tx1"/>
        </a:solidFill>
        <a:latin typeface="+mn-lt"/>
        <a:ea typeface="+mn-ea"/>
        <a:cs typeface="+mn-cs"/>
      </a:defRPr>
    </a:lvl3pPr>
    <a:lvl4pPr marL="5261595" algn="l" defTabSz="3507730" rtl="0" eaLnBrk="1" latinLnBrk="0" hangingPunct="1">
      <a:defRPr sz="6905" kern="1200">
        <a:solidFill>
          <a:schemeClr val="tx1"/>
        </a:solidFill>
        <a:latin typeface="+mn-lt"/>
        <a:ea typeface="+mn-ea"/>
        <a:cs typeface="+mn-cs"/>
      </a:defRPr>
    </a:lvl4pPr>
    <a:lvl5pPr marL="7015460" algn="l" defTabSz="3507730" rtl="0" eaLnBrk="1" latinLnBrk="0" hangingPunct="1">
      <a:defRPr sz="6905" kern="1200">
        <a:solidFill>
          <a:schemeClr val="tx1"/>
        </a:solidFill>
        <a:latin typeface="+mn-lt"/>
        <a:ea typeface="+mn-ea"/>
        <a:cs typeface="+mn-cs"/>
      </a:defRPr>
    </a:lvl5pPr>
    <a:lvl6pPr marL="8769325" algn="l" defTabSz="3507730" rtl="0" eaLnBrk="1" latinLnBrk="0" hangingPunct="1">
      <a:defRPr sz="6905" kern="1200">
        <a:solidFill>
          <a:schemeClr val="tx1"/>
        </a:solidFill>
        <a:latin typeface="+mn-lt"/>
        <a:ea typeface="+mn-ea"/>
        <a:cs typeface="+mn-cs"/>
      </a:defRPr>
    </a:lvl6pPr>
    <a:lvl7pPr marL="10523190" algn="l" defTabSz="3507730" rtl="0" eaLnBrk="1" latinLnBrk="0" hangingPunct="1">
      <a:defRPr sz="6905" kern="1200">
        <a:solidFill>
          <a:schemeClr val="tx1"/>
        </a:solidFill>
        <a:latin typeface="+mn-lt"/>
        <a:ea typeface="+mn-ea"/>
        <a:cs typeface="+mn-cs"/>
      </a:defRPr>
    </a:lvl7pPr>
    <a:lvl8pPr marL="12277054" algn="l" defTabSz="3507730" rtl="0" eaLnBrk="1" latinLnBrk="0" hangingPunct="1">
      <a:defRPr sz="6905" kern="1200">
        <a:solidFill>
          <a:schemeClr val="tx1"/>
        </a:solidFill>
        <a:latin typeface="+mn-lt"/>
        <a:ea typeface="+mn-ea"/>
        <a:cs typeface="+mn-cs"/>
      </a:defRPr>
    </a:lvl8pPr>
    <a:lvl9pPr marL="14030919" algn="l" defTabSz="3507730" rtl="0" eaLnBrk="1" latinLnBrk="0" hangingPunct="1">
      <a:defRPr sz="6905"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9535" userDrawn="1">
          <p15:clr>
            <a:srgbClr val="A4A3A4"/>
          </p15:clr>
        </p15:guide>
        <p15:guide id="2" pos="13481"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7FF"/>
    <a:srgbClr val="011893"/>
    <a:srgbClr val="FF7E79"/>
    <a:srgbClr val="0432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A107856-5554-42FB-B03E-39F5DBC370BA}" styleName="Style moyen 4 - Accentuation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272" autoAdjust="0"/>
    <p:restoredTop sz="94173"/>
  </p:normalViewPr>
  <p:slideViewPr>
    <p:cSldViewPr snapToGrid="0" snapToObjects="1">
      <p:cViewPr varScale="1">
        <p:scale>
          <a:sx n="24" d="100"/>
          <a:sy n="24" d="100"/>
        </p:scale>
        <p:origin x="1428" y="60"/>
      </p:cViewPr>
      <p:guideLst>
        <p:guide orient="horz" pos="9535"/>
        <p:guide pos="13481"/>
      </p:guideLst>
    </p:cSldViewPr>
  </p:slideViewPr>
  <p:notesTextViewPr>
    <p:cViewPr>
      <p:scale>
        <a:sx n="1" d="1"/>
        <a:sy n="1" d="1"/>
      </p:scale>
      <p:origin x="0" y="0"/>
    </p:cViewPr>
  </p:notesTextViewPr>
  <p:notesViewPr>
    <p:cSldViewPr snapToGrid="0" snapToObjects="1">
      <p:cViewPr varScale="1">
        <p:scale>
          <a:sx n="97" d="100"/>
          <a:sy n="97" d="100"/>
        </p:scale>
        <p:origin x="800" y="208"/>
      </p:cViewPr>
      <p:guideLst/>
    </p:cSldViewPr>
  </p:notes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handoutMaster" Target="handoutMasters/handout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C8A7A24B-22DA-4A4C-941D-C334341D75D6}"/>
              </a:ext>
            </a:extLst>
          </p:cNvPr>
          <p:cNvSpPr>
            <a:spLocks noGrp="1"/>
          </p:cNvSpPr>
          <p:nvPr>
            <p:ph type="hdr" sz="quarter"/>
          </p:nvPr>
        </p:nvSpPr>
        <p:spPr>
          <a:xfrm>
            <a:off x="0" y="0"/>
            <a:ext cx="3962400" cy="344091"/>
          </a:xfrm>
          <a:prstGeom prst="rect">
            <a:avLst/>
          </a:prstGeom>
        </p:spPr>
        <p:txBody>
          <a:bodyPr vert="horz" lIns="91440" tIns="45720" rIns="91440" bIns="45720" rtlCol="0"/>
          <a:lstStyle>
            <a:lvl1pPr algn="l">
              <a:defRPr sz="1200"/>
            </a:lvl1pPr>
          </a:lstStyle>
          <a:p>
            <a:endParaRPr lang="fr-FR"/>
          </a:p>
        </p:txBody>
      </p:sp>
      <p:sp>
        <p:nvSpPr>
          <p:cNvPr id="3" name="Espace réservé de la date 2">
            <a:extLst>
              <a:ext uri="{FF2B5EF4-FFF2-40B4-BE49-F238E27FC236}">
                <a16:creationId xmlns:a16="http://schemas.microsoft.com/office/drawing/2014/main" id="{CE0BCAB3-2096-0B4E-8265-93F653C2B770}"/>
              </a:ext>
            </a:extLst>
          </p:cNvPr>
          <p:cNvSpPr>
            <a:spLocks noGrp="1"/>
          </p:cNvSpPr>
          <p:nvPr>
            <p:ph type="dt" sz="quarter" idx="1"/>
          </p:nvPr>
        </p:nvSpPr>
        <p:spPr>
          <a:xfrm>
            <a:off x="5179484" y="0"/>
            <a:ext cx="3962400" cy="344091"/>
          </a:xfrm>
          <a:prstGeom prst="rect">
            <a:avLst/>
          </a:prstGeom>
        </p:spPr>
        <p:txBody>
          <a:bodyPr vert="horz" lIns="91440" tIns="45720" rIns="91440" bIns="45720" rtlCol="0"/>
          <a:lstStyle>
            <a:lvl1pPr algn="r">
              <a:defRPr sz="1200"/>
            </a:lvl1pPr>
          </a:lstStyle>
          <a:p>
            <a:fld id="{8C95CA25-FA0D-174A-9E3C-A1B1247AF176}" type="datetimeFigureOut">
              <a:rPr lang="fr-FR" smtClean="0"/>
              <a:pPr/>
              <a:t>26/08/2019</a:t>
            </a:fld>
            <a:endParaRPr lang="fr-FR"/>
          </a:p>
        </p:txBody>
      </p:sp>
      <p:sp>
        <p:nvSpPr>
          <p:cNvPr id="4" name="Espace réservé du pied de page 3">
            <a:extLst>
              <a:ext uri="{FF2B5EF4-FFF2-40B4-BE49-F238E27FC236}">
                <a16:creationId xmlns:a16="http://schemas.microsoft.com/office/drawing/2014/main" id="{0FE84068-6C89-3D40-8207-1037CBC3678B}"/>
              </a:ext>
            </a:extLst>
          </p:cNvPr>
          <p:cNvSpPr>
            <a:spLocks noGrp="1"/>
          </p:cNvSpPr>
          <p:nvPr>
            <p:ph type="ftr" sz="quarter" idx="2"/>
          </p:nvPr>
        </p:nvSpPr>
        <p:spPr>
          <a:xfrm>
            <a:off x="0" y="6513910"/>
            <a:ext cx="3962400" cy="34409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a:extLst>
              <a:ext uri="{FF2B5EF4-FFF2-40B4-BE49-F238E27FC236}">
                <a16:creationId xmlns:a16="http://schemas.microsoft.com/office/drawing/2014/main" id="{87C878E1-23B2-B745-A74C-FA154151D500}"/>
              </a:ext>
            </a:extLst>
          </p:cNvPr>
          <p:cNvSpPr>
            <a:spLocks noGrp="1"/>
          </p:cNvSpPr>
          <p:nvPr>
            <p:ph type="sldNum" sz="quarter" idx="3"/>
          </p:nvPr>
        </p:nvSpPr>
        <p:spPr>
          <a:xfrm>
            <a:off x="5179484" y="6513910"/>
            <a:ext cx="3962400" cy="344090"/>
          </a:xfrm>
          <a:prstGeom prst="rect">
            <a:avLst/>
          </a:prstGeom>
        </p:spPr>
        <p:txBody>
          <a:bodyPr vert="horz" lIns="91440" tIns="45720" rIns="91440" bIns="45720" rtlCol="0" anchor="b"/>
          <a:lstStyle>
            <a:lvl1pPr algn="r">
              <a:defRPr sz="1200"/>
            </a:lvl1pPr>
          </a:lstStyle>
          <a:p>
            <a:fld id="{DEE3AEA8-F95D-674B-9DB6-D550004C2E95}" type="slidenum">
              <a:rPr lang="fr-FR" smtClean="0"/>
              <a:pPr/>
              <a:t>‹N°›</a:t>
            </a:fld>
            <a:endParaRPr lang="fr-FR"/>
          </a:p>
        </p:txBody>
      </p:sp>
    </p:spTree>
    <p:extLst>
      <p:ext uri="{BB962C8B-B14F-4D97-AF65-F5344CB8AC3E}">
        <p14:creationId xmlns:p14="http://schemas.microsoft.com/office/powerpoint/2010/main" val="412985089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3210282" y="4954765"/>
            <a:ext cx="36383199" cy="10540259"/>
          </a:xfrm>
        </p:spPr>
        <p:txBody>
          <a:bodyPr anchor="b"/>
          <a:lstStyle>
            <a:lvl1pPr algn="ctr">
              <a:defRPr sz="26488"/>
            </a:lvl1pPr>
          </a:lstStyle>
          <a:p>
            <a:r>
              <a:rPr lang="fr-FR" smtClean="0"/>
              <a:t>Modifiez le style du titre</a:t>
            </a:r>
            <a:endParaRPr lang="en-US" dirty="0"/>
          </a:p>
        </p:txBody>
      </p:sp>
      <p:sp>
        <p:nvSpPr>
          <p:cNvPr id="3" name="Subtitle 2"/>
          <p:cNvSpPr>
            <a:spLocks noGrp="1"/>
          </p:cNvSpPr>
          <p:nvPr>
            <p:ph type="subTitle" idx="1"/>
          </p:nvPr>
        </p:nvSpPr>
        <p:spPr>
          <a:xfrm>
            <a:off x="5350471" y="15901497"/>
            <a:ext cx="32102822" cy="7309499"/>
          </a:xfrm>
        </p:spPr>
        <p:txBody>
          <a:bodyPr/>
          <a:lstStyle>
            <a:lvl1pPr marL="0" indent="0" algn="ctr">
              <a:buNone/>
              <a:defRPr sz="10595"/>
            </a:lvl1pPr>
            <a:lvl2pPr marL="2018355" indent="0" algn="ctr">
              <a:buNone/>
              <a:defRPr sz="8829"/>
            </a:lvl2pPr>
            <a:lvl3pPr marL="4036710" indent="0" algn="ctr">
              <a:buNone/>
              <a:defRPr sz="7946"/>
            </a:lvl3pPr>
            <a:lvl4pPr marL="6055065" indent="0" algn="ctr">
              <a:buNone/>
              <a:defRPr sz="7063"/>
            </a:lvl4pPr>
            <a:lvl5pPr marL="8073420" indent="0" algn="ctr">
              <a:buNone/>
              <a:defRPr sz="7063"/>
            </a:lvl5pPr>
            <a:lvl6pPr marL="10091776" indent="0" algn="ctr">
              <a:buNone/>
              <a:defRPr sz="7063"/>
            </a:lvl6pPr>
            <a:lvl7pPr marL="12110131" indent="0" algn="ctr">
              <a:buNone/>
              <a:defRPr sz="7063"/>
            </a:lvl7pPr>
            <a:lvl8pPr marL="14128486" indent="0" algn="ctr">
              <a:buNone/>
              <a:defRPr sz="7063"/>
            </a:lvl8pPr>
            <a:lvl9pPr marL="16146841" indent="0" algn="ctr">
              <a:buNone/>
              <a:defRPr sz="7063"/>
            </a:lvl9pPr>
          </a:lstStyle>
          <a:p>
            <a:r>
              <a:rPr lang="fr-FR" smtClean="0"/>
              <a:t>Modifier le style des sous-titres du masque</a:t>
            </a:r>
            <a:endParaRPr lang="en-US" dirty="0"/>
          </a:p>
        </p:txBody>
      </p:sp>
      <p:sp>
        <p:nvSpPr>
          <p:cNvPr id="4" name="Date Placeholder 3"/>
          <p:cNvSpPr>
            <a:spLocks noGrp="1"/>
          </p:cNvSpPr>
          <p:nvPr>
            <p:ph type="dt" sz="half" idx="10"/>
          </p:nvPr>
        </p:nvSpPr>
        <p:spPr/>
        <p:txBody>
          <a:bodyPr/>
          <a:lstStyle/>
          <a:p>
            <a:fld id="{DA61A8A4-EB4C-724A-A60A-639C1F57AE25}" type="datetimeFigureOut">
              <a:rPr lang="fr-FR" smtClean="0"/>
              <a:pPr/>
              <a:t>26/08/2019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93CA1274-B958-C645-8393-A8A3406C044D}" type="slidenum">
              <a:rPr lang="fr-FR" smtClean="0"/>
              <a:pPr/>
              <a:t>‹N°›</a:t>
            </a:fld>
            <a:endParaRPr lang="fr-FR"/>
          </a:p>
        </p:txBody>
      </p:sp>
    </p:spTree>
    <p:extLst>
      <p:ext uri="{BB962C8B-B14F-4D97-AF65-F5344CB8AC3E}">
        <p14:creationId xmlns:p14="http://schemas.microsoft.com/office/powerpoint/2010/main" val="30548194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DA61A8A4-EB4C-724A-A60A-639C1F57AE25}" type="datetimeFigureOut">
              <a:rPr lang="fr-FR" smtClean="0"/>
              <a:pPr/>
              <a:t>26/08/2019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93CA1274-B958-C645-8393-A8A3406C044D}" type="slidenum">
              <a:rPr lang="fr-FR" smtClean="0"/>
              <a:pPr/>
              <a:t>‹N°›</a:t>
            </a:fld>
            <a:endParaRPr lang="fr-FR"/>
          </a:p>
        </p:txBody>
      </p:sp>
    </p:spTree>
    <p:extLst>
      <p:ext uri="{BB962C8B-B14F-4D97-AF65-F5344CB8AC3E}">
        <p14:creationId xmlns:p14="http://schemas.microsoft.com/office/powerpoint/2010/main" val="39316748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0631445" y="1611875"/>
            <a:ext cx="9229561" cy="25656844"/>
          </a:xfrm>
        </p:spPr>
        <p:txBody>
          <a:bodyPr vert="eaVert"/>
          <a:lstStyle/>
          <a:p>
            <a:r>
              <a:rPr lang="fr-FR" smtClean="0"/>
              <a:t>Modifiez le style du titre</a:t>
            </a:r>
            <a:endParaRPr lang="en-US" dirty="0"/>
          </a:p>
        </p:txBody>
      </p:sp>
      <p:sp>
        <p:nvSpPr>
          <p:cNvPr id="3" name="Vertical Text Placeholder 2"/>
          <p:cNvSpPr>
            <a:spLocks noGrp="1"/>
          </p:cNvSpPr>
          <p:nvPr>
            <p:ph type="body" orient="vert" idx="1"/>
          </p:nvPr>
        </p:nvSpPr>
        <p:spPr>
          <a:xfrm>
            <a:off x="2942761" y="1611875"/>
            <a:ext cx="27153637" cy="25656844"/>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DA61A8A4-EB4C-724A-A60A-639C1F57AE25}" type="datetimeFigureOut">
              <a:rPr lang="fr-FR" smtClean="0"/>
              <a:pPr/>
              <a:t>26/08/2019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93CA1274-B958-C645-8393-A8A3406C044D}" type="slidenum">
              <a:rPr lang="fr-FR" smtClean="0"/>
              <a:pPr/>
              <a:t>‹N°›</a:t>
            </a:fld>
            <a:endParaRPr lang="fr-FR"/>
          </a:p>
        </p:txBody>
      </p:sp>
    </p:spTree>
    <p:extLst>
      <p:ext uri="{BB962C8B-B14F-4D97-AF65-F5344CB8AC3E}">
        <p14:creationId xmlns:p14="http://schemas.microsoft.com/office/powerpoint/2010/main" val="11324005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DA61A8A4-EB4C-724A-A60A-639C1F57AE25}" type="datetimeFigureOut">
              <a:rPr lang="fr-FR" smtClean="0"/>
              <a:pPr/>
              <a:t>26/08/2019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93CA1274-B958-C645-8393-A8A3406C044D}" type="slidenum">
              <a:rPr lang="fr-FR" smtClean="0"/>
              <a:pPr/>
              <a:t>‹N°›</a:t>
            </a:fld>
            <a:endParaRPr lang="fr-FR"/>
          </a:p>
        </p:txBody>
      </p:sp>
    </p:spTree>
    <p:extLst>
      <p:ext uri="{BB962C8B-B14F-4D97-AF65-F5344CB8AC3E}">
        <p14:creationId xmlns:p14="http://schemas.microsoft.com/office/powerpoint/2010/main" val="10211569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2920467" y="7547788"/>
            <a:ext cx="36918246" cy="12593645"/>
          </a:xfrm>
        </p:spPr>
        <p:txBody>
          <a:bodyPr anchor="b"/>
          <a:lstStyle>
            <a:lvl1pPr>
              <a:defRPr sz="26488"/>
            </a:lvl1pPr>
          </a:lstStyle>
          <a:p>
            <a:r>
              <a:rPr lang="fr-FR" smtClean="0"/>
              <a:t>Modifiez le style du titre</a:t>
            </a:r>
            <a:endParaRPr lang="en-US" dirty="0"/>
          </a:p>
        </p:txBody>
      </p:sp>
      <p:sp>
        <p:nvSpPr>
          <p:cNvPr id="3" name="Text Placeholder 2"/>
          <p:cNvSpPr>
            <a:spLocks noGrp="1"/>
          </p:cNvSpPr>
          <p:nvPr>
            <p:ph type="body" idx="1"/>
          </p:nvPr>
        </p:nvSpPr>
        <p:spPr>
          <a:xfrm>
            <a:off x="2920467" y="20260574"/>
            <a:ext cx="36918246" cy="6622701"/>
          </a:xfrm>
        </p:spPr>
        <p:txBody>
          <a:bodyPr/>
          <a:lstStyle>
            <a:lvl1pPr marL="0" indent="0">
              <a:buNone/>
              <a:defRPr sz="10595">
                <a:solidFill>
                  <a:schemeClr val="tx1"/>
                </a:solidFill>
              </a:defRPr>
            </a:lvl1pPr>
            <a:lvl2pPr marL="2018355" indent="0">
              <a:buNone/>
              <a:defRPr sz="8829">
                <a:solidFill>
                  <a:schemeClr val="tx1">
                    <a:tint val="75000"/>
                  </a:schemeClr>
                </a:solidFill>
              </a:defRPr>
            </a:lvl2pPr>
            <a:lvl3pPr marL="4036710" indent="0">
              <a:buNone/>
              <a:defRPr sz="7946">
                <a:solidFill>
                  <a:schemeClr val="tx1">
                    <a:tint val="75000"/>
                  </a:schemeClr>
                </a:solidFill>
              </a:defRPr>
            </a:lvl3pPr>
            <a:lvl4pPr marL="6055065" indent="0">
              <a:buNone/>
              <a:defRPr sz="7063">
                <a:solidFill>
                  <a:schemeClr val="tx1">
                    <a:tint val="75000"/>
                  </a:schemeClr>
                </a:solidFill>
              </a:defRPr>
            </a:lvl4pPr>
            <a:lvl5pPr marL="8073420" indent="0">
              <a:buNone/>
              <a:defRPr sz="7063">
                <a:solidFill>
                  <a:schemeClr val="tx1">
                    <a:tint val="75000"/>
                  </a:schemeClr>
                </a:solidFill>
              </a:defRPr>
            </a:lvl5pPr>
            <a:lvl6pPr marL="10091776" indent="0">
              <a:buNone/>
              <a:defRPr sz="7063">
                <a:solidFill>
                  <a:schemeClr val="tx1">
                    <a:tint val="75000"/>
                  </a:schemeClr>
                </a:solidFill>
              </a:defRPr>
            </a:lvl6pPr>
            <a:lvl7pPr marL="12110131" indent="0">
              <a:buNone/>
              <a:defRPr sz="7063">
                <a:solidFill>
                  <a:schemeClr val="tx1">
                    <a:tint val="75000"/>
                  </a:schemeClr>
                </a:solidFill>
              </a:defRPr>
            </a:lvl7pPr>
            <a:lvl8pPr marL="14128486" indent="0">
              <a:buNone/>
              <a:defRPr sz="7063">
                <a:solidFill>
                  <a:schemeClr val="tx1">
                    <a:tint val="75000"/>
                  </a:schemeClr>
                </a:solidFill>
              </a:defRPr>
            </a:lvl8pPr>
            <a:lvl9pPr marL="16146841" indent="0">
              <a:buNone/>
              <a:defRPr sz="7063">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DA61A8A4-EB4C-724A-A60A-639C1F57AE25}" type="datetimeFigureOut">
              <a:rPr lang="fr-FR" smtClean="0"/>
              <a:pPr/>
              <a:t>26/08/2019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93CA1274-B958-C645-8393-A8A3406C044D}" type="slidenum">
              <a:rPr lang="fr-FR" smtClean="0"/>
              <a:pPr/>
              <a:t>‹N°›</a:t>
            </a:fld>
            <a:endParaRPr lang="fr-FR"/>
          </a:p>
        </p:txBody>
      </p:sp>
    </p:spTree>
    <p:extLst>
      <p:ext uri="{BB962C8B-B14F-4D97-AF65-F5344CB8AC3E}">
        <p14:creationId xmlns:p14="http://schemas.microsoft.com/office/powerpoint/2010/main" val="19874760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2942759" y="8059374"/>
            <a:ext cx="18191599" cy="19209345"/>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21669405" y="8059374"/>
            <a:ext cx="18191599" cy="19209345"/>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DA61A8A4-EB4C-724A-A60A-639C1F57AE25}" type="datetimeFigureOut">
              <a:rPr lang="fr-FR" smtClean="0"/>
              <a:pPr/>
              <a:t>26/08/2019</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93CA1274-B958-C645-8393-A8A3406C044D}" type="slidenum">
              <a:rPr lang="fr-FR" smtClean="0"/>
              <a:pPr/>
              <a:t>‹N°›</a:t>
            </a:fld>
            <a:endParaRPr lang="fr-FR"/>
          </a:p>
        </p:txBody>
      </p:sp>
    </p:spTree>
    <p:extLst>
      <p:ext uri="{BB962C8B-B14F-4D97-AF65-F5344CB8AC3E}">
        <p14:creationId xmlns:p14="http://schemas.microsoft.com/office/powerpoint/2010/main" val="29622450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2948334" y="1611882"/>
            <a:ext cx="36918246" cy="5851808"/>
          </a:xfrm>
        </p:spPr>
        <p:txBody>
          <a:bodyPr/>
          <a:lstStyle/>
          <a:p>
            <a:r>
              <a:rPr lang="fr-FR" smtClean="0"/>
              <a:t>Modifiez le style du titre</a:t>
            </a:r>
            <a:endParaRPr lang="en-US" dirty="0"/>
          </a:p>
        </p:txBody>
      </p:sp>
      <p:sp>
        <p:nvSpPr>
          <p:cNvPr id="3" name="Text Placeholder 2"/>
          <p:cNvSpPr>
            <a:spLocks noGrp="1"/>
          </p:cNvSpPr>
          <p:nvPr>
            <p:ph type="body" idx="1"/>
          </p:nvPr>
        </p:nvSpPr>
        <p:spPr>
          <a:xfrm>
            <a:off x="2948339" y="7421634"/>
            <a:ext cx="18107995" cy="3637228"/>
          </a:xfrm>
        </p:spPr>
        <p:txBody>
          <a:bodyPr anchor="b"/>
          <a:lstStyle>
            <a:lvl1pPr marL="0" indent="0">
              <a:buNone/>
              <a:defRPr sz="10595" b="1"/>
            </a:lvl1pPr>
            <a:lvl2pPr marL="2018355" indent="0">
              <a:buNone/>
              <a:defRPr sz="8829" b="1"/>
            </a:lvl2pPr>
            <a:lvl3pPr marL="4036710" indent="0">
              <a:buNone/>
              <a:defRPr sz="7946" b="1"/>
            </a:lvl3pPr>
            <a:lvl4pPr marL="6055065" indent="0">
              <a:buNone/>
              <a:defRPr sz="7063" b="1"/>
            </a:lvl4pPr>
            <a:lvl5pPr marL="8073420" indent="0">
              <a:buNone/>
              <a:defRPr sz="7063" b="1"/>
            </a:lvl5pPr>
            <a:lvl6pPr marL="10091776" indent="0">
              <a:buNone/>
              <a:defRPr sz="7063" b="1"/>
            </a:lvl6pPr>
            <a:lvl7pPr marL="12110131" indent="0">
              <a:buNone/>
              <a:defRPr sz="7063" b="1"/>
            </a:lvl7pPr>
            <a:lvl8pPr marL="14128486" indent="0">
              <a:buNone/>
              <a:defRPr sz="7063" b="1"/>
            </a:lvl8pPr>
            <a:lvl9pPr marL="16146841" indent="0">
              <a:buNone/>
              <a:defRPr sz="7063" b="1"/>
            </a:lvl9pPr>
          </a:lstStyle>
          <a:p>
            <a:pPr lvl="0"/>
            <a:r>
              <a:rPr lang="fr-FR" smtClean="0"/>
              <a:t>Modifier les styles du texte du masque</a:t>
            </a:r>
          </a:p>
        </p:txBody>
      </p:sp>
      <p:sp>
        <p:nvSpPr>
          <p:cNvPr id="4" name="Content Placeholder 3"/>
          <p:cNvSpPr>
            <a:spLocks noGrp="1"/>
          </p:cNvSpPr>
          <p:nvPr>
            <p:ph sz="half" idx="2"/>
          </p:nvPr>
        </p:nvSpPr>
        <p:spPr>
          <a:xfrm>
            <a:off x="2948339" y="11058863"/>
            <a:ext cx="18107995" cy="16265921"/>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21669408" y="7421634"/>
            <a:ext cx="18197174" cy="3637228"/>
          </a:xfrm>
        </p:spPr>
        <p:txBody>
          <a:bodyPr anchor="b"/>
          <a:lstStyle>
            <a:lvl1pPr marL="0" indent="0">
              <a:buNone/>
              <a:defRPr sz="10595" b="1"/>
            </a:lvl1pPr>
            <a:lvl2pPr marL="2018355" indent="0">
              <a:buNone/>
              <a:defRPr sz="8829" b="1"/>
            </a:lvl2pPr>
            <a:lvl3pPr marL="4036710" indent="0">
              <a:buNone/>
              <a:defRPr sz="7946" b="1"/>
            </a:lvl3pPr>
            <a:lvl4pPr marL="6055065" indent="0">
              <a:buNone/>
              <a:defRPr sz="7063" b="1"/>
            </a:lvl4pPr>
            <a:lvl5pPr marL="8073420" indent="0">
              <a:buNone/>
              <a:defRPr sz="7063" b="1"/>
            </a:lvl5pPr>
            <a:lvl6pPr marL="10091776" indent="0">
              <a:buNone/>
              <a:defRPr sz="7063" b="1"/>
            </a:lvl6pPr>
            <a:lvl7pPr marL="12110131" indent="0">
              <a:buNone/>
              <a:defRPr sz="7063" b="1"/>
            </a:lvl7pPr>
            <a:lvl8pPr marL="14128486" indent="0">
              <a:buNone/>
              <a:defRPr sz="7063" b="1"/>
            </a:lvl8pPr>
            <a:lvl9pPr marL="16146841" indent="0">
              <a:buNone/>
              <a:defRPr sz="7063" b="1"/>
            </a:lvl9pPr>
          </a:lstStyle>
          <a:p>
            <a:pPr lvl="0"/>
            <a:r>
              <a:rPr lang="fr-FR" smtClean="0"/>
              <a:t>Modifier les styles du texte du masque</a:t>
            </a:r>
          </a:p>
        </p:txBody>
      </p:sp>
      <p:sp>
        <p:nvSpPr>
          <p:cNvPr id="6" name="Content Placeholder 5"/>
          <p:cNvSpPr>
            <a:spLocks noGrp="1"/>
          </p:cNvSpPr>
          <p:nvPr>
            <p:ph sz="quarter" idx="4"/>
          </p:nvPr>
        </p:nvSpPr>
        <p:spPr>
          <a:xfrm>
            <a:off x="21669408" y="11058863"/>
            <a:ext cx="18197174" cy="16265921"/>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DA61A8A4-EB4C-724A-A60A-639C1F57AE25}" type="datetimeFigureOut">
              <a:rPr lang="fr-FR" smtClean="0"/>
              <a:pPr/>
              <a:t>26/08/2019</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93CA1274-B958-C645-8393-A8A3406C044D}" type="slidenum">
              <a:rPr lang="fr-FR" smtClean="0"/>
              <a:pPr/>
              <a:t>‹N°›</a:t>
            </a:fld>
            <a:endParaRPr lang="fr-FR"/>
          </a:p>
        </p:txBody>
      </p:sp>
    </p:spTree>
    <p:extLst>
      <p:ext uri="{BB962C8B-B14F-4D97-AF65-F5344CB8AC3E}">
        <p14:creationId xmlns:p14="http://schemas.microsoft.com/office/powerpoint/2010/main" val="3285111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DA61A8A4-EB4C-724A-A60A-639C1F57AE25}" type="datetimeFigureOut">
              <a:rPr lang="fr-FR" smtClean="0"/>
              <a:pPr/>
              <a:t>26/08/2019</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93CA1274-B958-C645-8393-A8A3406C044D}" type="slidenum">
              <a:rPr lang="fr-FR" smtClean="0"/>
              <a:pPr/>
              <a:t>‹N°›</a:t>
            </a:fld>
            <a:endParaRPr lang="fr-FR"/>
          </a:p>
        </p:txBody>
      </p:sp>
    </p:spTree>
    <p:extLst>
      <p:ext uri="{BB962C8B-B14F-4D97-AF65-F5344CB8AC3E}">
        <p14:creationId xmlns:p14="http://schemas.microsoft.com/office/powerpoint/2010/main" val="31766255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A61A8A4-EB4C-724A-A60A-639C1F57AE25}" type="datetimeFigureOut">
              <a:rPr lang="fr-FR" smtClean="0"/>
              <a:pPr/>
              <a:t>26/08/2019</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93CA1274-B958-C645-8393-A8A3406C044D}" type="slidenum">
              <a:rPr lang="fr-FR" smtClean="0"/>
              <a:pPr/>
              <a:t>‹N°›</a:t>
            </a:fld>
            <a:endParaRPr lang="fr-FR"/>
          </a:p>
        </p:txBody>
      </p:sp>
    </p:spTree>
    <p:extLst>
      <p:ext uri="{BB962C8B-B14F-4D97-AF65-F5344CB8AC3E}">
        <p14:creationId xmlns:p14="http://schemas.microsoft.com/office/powerpoint/2010/main" val="4330629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948334" y="2018348"/>
            <a:ext cx="13805328" cy="7064216"/>
          </a:xfrm>
        </p:spPr>
        <p:txBody>
          <a:bodyPr anchor="b"/>
          <a:lstStyle>
            <a:lvl1pPr>
              <a:defRPr sz="14127"/>
            </a:lvl1pPr>
          </a:lstStyle>
          <a:p>
            <a:r>
              <a:rPr lang="fr-FR" smtClean="0"/>
              <a:t>Modifiez le style du titre</a:t>
            </a:r>
            <a:endParaRPr lang="en-US" dirty="0"/>
          </a:p>
        </p:txBody>
      </p:sp>
      <p:sp>
        <p:nvSpPr>
          <p:cNvPr id="3" name="Content Placeholder 2"/>
          <p:cNvSpPr>
            <a:spLocks noGrp="1"/>
          </p:cNvSpPr>
          <p:nvPr>
            <p:ph idx="1"/>
          </p:nvPr>
        </p:nvSpPr>
        <p:spPr>
          <a:xfrm>
            <a:off x="18197174" y="4359077"/>
            <a:ext cx="21669405" cy="21515024"/>
          </a:xfrm>
        </p:spPr>
        <p:txBody>
          <a:bodyPr/>
          <a:lstStyle>
            <a:lvl1pPr>
              <a:defRPr sz="14127"/>
            </a:lvl1pPr>
            <a:lvl2pPr>
              <a:defRPr sz="12361"/>
            </a:lvl2pPr>
            <a:lvl3pPr>
              <a:defRPr sz="10595"/>
            </a:lvl3pPr>
            <a:lvl4pPr>
              <a:defRPr sz="8829"/>
            </a:lvl4pPr>
            <a:lvl5pPr>
              <a:defRPr sz="8829"/>
            </a:lvl5pPr>
            <a:lvl6pPr>
              <a:defRPr sz="8829"/>
            </a:lvl6pPr>
            <a:lvl7pPr>
              <a:defRPr sz="8829"/>
            </a:lvl7pPr>
            <a:lvl8pPr>
              <a:defRPr sz="8829"/>
            </a:lvl8pPr>
            <a:lvl9pPr>
              <a:defRPr sz="8829"/>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2948334" y="9082564"/>
            <a:ext cx="13805328" cy="16826573"/>
          </a:xfrm>
        </p:spPr>
        <p:txBody>
          <a:bodyPr/>
          <a:lstStyle>
            <a:lvl1pPr marL="0" indent="0">
              <a:buNone/>
              <a:defRPr sz="7063"/>
            </a:lvl1pPr>
            <a:lvl2pPr marL="2018355" indent="0">
              <a:buNone/>
              <a:defRPr sz="6180"/>
            </a:lvl2pPr>
            <a:lvl3pPr marL="4036710" indent="0">
              <a:buNone/>
              <a:defRPr sz="5298"/>
            </a:lvl3pPr>
            <a:lvl4pPr marL="6055065" indent="0">
              <a:buNone/>
              <a:defRPr sz="4415"/>
            </a:lvl4pPr>
            <a:lvl5pPr marL="8073420" indent="0">
              <a:buNone/>
              <a:defRPr sz="4415"/>
            </a:lvl5pPr>
            <a:lvl6pPr marL="10091776" indent="0">
              <a:buNone/>
              <a:defRPr sz="4415"/>
            </a:lvl6pPr>
            <a:lvl7pPr marL="12110131" indent="0">
              <a:buNone/>
              <a:defRPr sz="4415"/>
            </a:lvl7pPr>
            <a:lvl8pPr marL="14128486" indent="0">
              <a:buNone/>
              <a:defRPr sz="4415"/>
            </a:lvl8pPr>
            <a:lvl9pPr marL="16146841" indent="0">
              <a:buNone/>
              <a:defRPr sz="4415"/>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fld id="{DA61A8A4-EB4C-724A-A60A-639C1F57AE25}" type="datetimeFigureOut">
              <a:rPr lang="fr-FR" smtClean="0"/>
              <a:pPr/>
              <a:t>26/08/2019</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93CA1274-B958-C645-8393-A8A3406C044D}" type="slidenum">
              <a:rPr lang="fr-FR" smtClean="0"/>
              <a:pPr/>
              <a:t>‹N°›</a:t>
            </a:fld>
            <a:endParaRPr lang="fr-FR"/>
          </a:p>
        </p:txBody>
      </p:sp>
    </p:spTree>
    <p:extLst>
      <p:ext uri="{BB962C8B-B14F-4D97-AF65-F5344CB8AC3E}">
        <p14:creationId xmlns:p14="http://schemas.microsoft.com/office/powerpoint/2010/main" val="12778633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948334" y="2018348"/>
            <a:ext cx="13805328" cy="7064216"/>
          </a:xfrm>
        </p:spPr>
        <p:txBody>
          <a:bodyPr anchor="b"/>
          <a:lstStyle>
            <a:lvl1pPr>
              <a:defRPr sz="14127"/>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18197174" y="4359077"/>
            <a:ext cx="21669405" cy="21515024"/>
          </a:xfrm>
        </p:spPr>
        <p:txBody>
          <a:bodyPr anchor="t"/>
          <a:lstStyle>
            <a:lvl1pPr marL="0" indent="0">
              <a:buNone/>
              <a:defRPr sz="14127"/>
            </a:lvl1pPr>
            <a:lvl2pPr marL="2018355" indent="0">
              <a:buNone/>
              <a:defRPr sz="12361"/>
            </a:lvl2pPr>
            <a:lvl3pPr marL="4036710" indent="0">
              <a:buNone/>
              <a:defRPr sz="10595"/>
            </a:lvl3pPr>
            <a:lvl4pPr marL="6055065" indent="0">
              <a:buNone/>
              <a:defRPr sz="8829"/>
            </a:lvl4pPr>
            <a:lvl5pPr marL="8073420" indent="0">
              <a:buNone/>
              <a:defRPr sz="8829"/>
            </a:lvl5pPr>
            <a:lvl6pPr marL="10091776" indent="0">
              <a:buNone/>
              <a:defRPr sz="8829"/>
            </a:lvl6pPr>
            <a:lvl7pPr marL="12110131" indent="0">
              <a:buNone/>
              <a:defRPr sz="8829"/>
            </a:lvl7pPr>
            <a:lvl8pPr marL="14128486" indent="0">
              <a:buNone/>
              <a:defRPr sz="8829"/>
            </a:lvl8pPr>
            <a:lvl9pPr marL="16146841" indent="0">
              <a:buNone/>
              <a:defRPr sz="8829"/>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2948334" y="9082564"/>
            <a:ext cx="13805328" cy="16826573"/>
          </a:xfrm>
        </p:spPr>
        <p:txBody>
          <a:bodyPr/>
          <a:lstStyle>
            <a:lvl1pPr marL="0" indent="0">
              <a:buNone/>
              <a:defRPr sz="7063"/>
            </a:lvl1pPr>
            <a:lvl2pPr marL="2018355" indent="0">
              <a:buNone/>
              <a:defRPr sz="6180"/>
            </a:lvl2pPr>
            <a:lvl3pPr marL="4036710" indent="0">
              <a:buNone/>
              <a:defRPr sz="5298"/>
            </a:lvl3pPr>
            <a:lvl4pPr marL="6055065" indent="0">
              <a:buNone/>
              <a:defRPr sz="4415"/>
            </a:lvl4pPr>
            <a:lvl5pPr marL="8073420" indent="0">
              <a:buNone/>
              <a:defRPr sz="4415"/>
            </a:lvl5pPr>
            <a:lvl6pPr marL="10091776" indent="0">
              <a:buNone/>
              <a:defRPr sz="4415"/>
            </a:lvl6pPr>
            <a:lvl7pPr marL="12110131" indent="0">
              <a:buNone/>
              <a:defRPr sz="4415"/>
            </a:lvl7pPr>
            <a:lvl8pPr marL="14128486" indent="0">
              <a:buNone/>
              <a:defRPr sz="4415"/>
            </a:lvl8pPr>
            <a:lvl9pPr marL="16146841" indent="0">
              <a:buNone/>
              <a:defRPr sz="4415"/>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fld id="{DA61A8A4-EB4C-724A-A60A-639C1F57AE25}" type="datetimeFigureOut">
              <a:rPr lang="fr-FR" smtClean="0"/>
              <a:pPr/>
              <a:t>26/08/2019</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93CA1274-B958-C645-8393-A8A3406C044D}" type="slidenum">
              <a:rPr lang="fr-FR" smtClean="0"/>
              <a:pPr/>
              <a:t>‹N°›</a:t>
            </a:fld>
            <a:endParaRPr lang="fr-FR"/>
          </a:p>
        </p:txBody>
      </p:sp>
    </p:spTree>
    <p:extLst>
      <p:ext uri="{BB962C8B-B14F-4D97-AF65-F5344CB8AC3E}">
        <p14:creationId xmlns:p14="http://schemas.microsoft.com/office/powerpoint/2010/main" val="18436313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942759" y="1611882"/>
            <a:ext cx="36918246" cy="5851808"/>
          </a:xfrm>
          <a:prstGeom prst="rect">
            <a:avLst/>
          </a:prstGeom>
        </p:spPr>
        <p:txBody>
          <a:bodyPr vert="horz" lIns="91440" tIns="45720" rIns="91440" bIns="45720" rtlCol="0" anchor="ctr">
            <a:normAutofit/>
          </a:bodyPr>
          <a:lstStyle/>
          <a:p>
            <a:r>
              <a:rPr lang="fr-FR" smtClean="0"/>
              <a:t>Modifiez le style du titre</a:t>
            </a:r>
            <a:endParaRPr lang="en-US" dirty="0"/>
          </a:p>
        </p:txBody>
      </p:sp>
      <p:sp>
        <p:nvSpPr>
          <p:cNvPr id="3" name="Text Placeholder 2"/>
          <p:cNvSpPr>
            <a:spLocks noGrp="1"/>
          </p:cNvSpPr>
          <p:nvPr>
            <p:ph type="body" idx="1"/>
          </p:nvPr>
        </p:nvSpPr>
        <p:spPr>
          <a:xfrm>
            <a:off x="2942759" y="8059374"/>
            <a:ext cx="36918246" cy="19209345"/>
          </a:xfrm>
          <a:prstGeom prst="rect">
            <a:avLst/>
          </a:prstGeom>
        </p:spPr>
        <p:txBody>
          <a:bodyPr vert="horz" lIns="91440" tIns="45720" rIns="91440" bIns="45720" rtlCol="0">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2942759" y="28060644"/>
            <a:ext cx="9630847" cy="1611875"/>
          </a:xfrm>
          <a:prstGeom prst="rect">
            <a:avLst/>
          </a:prstGeom>
        </p:spPr>
        <p:txBody>
          <a:bodyPr vert="horz" lIns="91440" tIns="45720" rIns="91440" bIns="45720" rtlCol="0" anchor="ctr"/>
          <a:lstStyle>
            <a:lvl1pPr algn="l">
              <a:defRPr sz="5298">
                <a:solidFill>
                  <a:schemeClr val="tx1">
                    <a:tint val="75000"/>
                  </a:schemeClr>
                </a:solidFill>
              </a:defRPr>
            </a:lvl1pPr>
          </a:lstStyle>
          <a:p>
            <a:fld id="{DA61A8A4-EB4C-724A-A60A-639C1F57AE25}" type="datetimeFigureOut">
              <a:rPr lang="fr-FR" smtClean="0"/>
              <a:pPr/>
              <a:t>26/08/2019</a:t>
            </a:fld>
            <a:endParaRPr lang="fr-FR"/>
          </a:p>
        </p:txBody>
      </p:sp>
      <p:sp>
        <p:nvSpPr>
          <p:cNvPr id="5" name="Footer Placeholder 4"/>
          <p:cNvSpPr>
            <a:spLocks noGrp="1"/>
          </p:cNvSpPr>
          <p:nvPr>
            <p:ph type="ftr" sz="quarter" idx="3"/>
          </p:nvPr>
        </p:nvSpPr>
        <p:spPr>
          <a:xfrm>
            <a:off x="14178747" y="28060644"/>
            <a:ext cx="14446270" cy="1611875"/>
          </a:xfrm>
          <a:prstGeom prst="rect">
            <a:avLst/>
          </a:prstGeom>
        </p:spPr>
        <p:txBody>
          <a:bodyPr vert="horz" lIns="91440" tIns="45720" rIns="91440" bIns="45720" rtlCol="0" anchor="ctr"/>
          <a:lstStyle>
            <a:lvl1pPr algn="ctr">
              <a:defRPr sz="5298">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30230157" y="28060644"/>
            <a:ext cx="9630847" cy="1611875"/>
          </a:xfrm>
          <a:prstGeom prst="rect">
            <a:avLst/>
          </a:prstGeom>
        </p:spPr>
        <p:txBody>
          <a:bodyPr vert="horz" lIns="91440" tIns="45720" rIns="91440" bIns="45720" rtlCol="0" anchor="ctr"/>
          <a:lstStyle>
            <a:lvl1pPr algn="r">
              <a:defRPr sz="5298">
                <a:solidFill>
                  <a:schemeClr val="tx1">
                    <a:tint val="75000"/>
                  </a:schemeClr>
                </a:solidFill>
              </a:defRPr>
            </a:lvl1pPr>
          </a:lstStyle>
          <a:p>
            <a:fld id="{93CA1274-B958-C645-8393-A8A3406C044D}" type="slidenum">
              <a:rPr lang="fr-FR" smtClean="0"/>
              <a:pPr/>
              <a:t>‹N°›</a:t>
            </a:fld>
            <a:endParaRPr lang="fr-FR"/>
          </a:p>
        </p:txBody>
      </p:sp>
    </p:spTree>
    <p:extLst>
      <p:ext uri="{BB962C8B-B14F-4D97-AF65-F5344CB8AC3E}">
        <p14:creationId xmlns:p14="http://schemas.microsoft.com/office/powerpoint/2010/main" val="111920752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4036710" rtl="0" eaLnBrk="1" latinLnBrk="0" hangingPunct="1">
        <a:lnSpc>
          <a:spcPct val="90000"/>
        </a:lnSpc>
        <a:spcBef>
          <a:spcPct val="0"/>
        </a:spcBef>
        <a:buNone/>
        <a:defRPr sz="19424" kern="1200">
          <a:solidFill>
            <a:schemeClr val="tx1"/>
          </a:solidFill>
          <a:latin typeface="+mj-lt"/>
          <a:ea typeface="+mj-ea"/>
          <a:cs typeface="+mj-cs"/>
        </a:defRPr>
      </a:lvl1pPr>
    </p:titleStyle>
    <p:bodyStyle>
      <a:lvl1pPr marL="1009178" indent="-1009178" algn="l" defTabSz="4036710" rtl="0" eaLnBrk="1" latinLnBrk="0" hangingPunct="1">
        <a:lnSpc>
          <a:spcPct val="90000"/>
        </a:lnSpc>
        <a:spcBef>
          <a:spcPts val="4415"/>
        </a:spcBef>
        <a:buFont typeface="Arial" panose="020B0604020202020204" pitchFamily="34" charset="0"/>
        <a:buChar char="•"/>
        <a:defRPr sz="12361" kern="1200">
          <a:solidFill>
            <a:schemeClr val="tx1"/>
          </a:solidFill>
          <a:latin typeface="+mn-lt"/>
          <a:ea typeface="+mn-ea"/>
          <a:cs typeface="+mn-cs"/>
        </a:defRPr>
      </a:lvl1pPr>
      <a:lvl2pPr marL="3027533" indent="-1009178" algn="l" defTabSz="4036710" rtl="0" eaLnBrk="1" latinLnBrk="0" hangingPunct="1">
        <a:lnSpc>
          <a:spcPct val="90000"/>
        </a:lnSpc>
        <a:spcBef>
          <a:spcPts val="2207"/>
        </a:spcBef>
        <a:buFont typeface="Arial" panose="020B0604020202020204" pitchFamily="34" charset="0"/>
        <a:buChar char="•"/>
        <a:defRPr sz="10595" kern="1200">
          <a:solidFill>
            <a:schemeClr val="tx1"/>
          </a:solidFill>
          <a:latin typeface="+mn-lt"/>
          <a:ea typeface="+mn-ea"/>
          <a:cs typeface="+mn-cs"/>
        </a:defRPr>
      </a:lvl2pPr>
      <a:lvl3pPr marL="5045888" indent="-1009178" algn="l" defTabSz="4036710" rtl="0" eaLnBrk="1" latinLnBrk="0" hangingPunct="1">
        <a:lnSpc>
          <a:spcPct val="90000"/>
        </a:lnSpc>
        <a:spcBef>
          <a:spcPts val="2207"/>
        </a:spcBef>
        <a:buFont typeface="Arial" panose="020B0604020202020204" pitchFamily="34" charset="0"/>
        <a:buChar char="•"/>
        <a:defRPr sz="8829" kern="1200">
          <a:solidFill>
            <a:schemeClr val="tx1"/>
          </a:solidFill>
          <a:latin typeface="+mn-lt"/>
          <a:ea typeface="+mn-ea"/>
          <a:cs typeface="+mn-cs"/>
        </a:defRPr>
      </a:lvl3pPr>
      <a:lvl4pPr marL="7064243" indent="-1009178" algn="l" defTabSz="4036710" rtl="0" eaLnBrk="1" latinLnBrk="0" hangingPunct="1">
        <a:lnSpc>
          <a:spcPct val="90000"/>
        </a:lnSpc>
        <a:spcBef>
          <a:spcPts val="2207"/>
        </a:spcBef>
        <a:buFont typeface="Arial" panose="020B0604020202020204" pitchFamily="34" charset="0"/>
        <a:buChar char="•"/>
        <a:defRPr sz="7946" kern="1200">
          <a:solidFill>
            <a:schemeClr val="tx1"/>
          </a:solidFill>
          <a:latin typeface="+mn-lt"/>
          <a:ea typeface="+mn-ea"/>
          <a:cs typeface="+mn-cs"/>
        </a:defRPr>
      </a:lvl4pPr>
      <a:lvl5pPr marL="9082598" indent="-1009178" algn="l" defTabSz="4036710" rtl="0" eaLnBrk="1" latinLnBrk="0" hangingPunct="1">
        <a:lnSpc>
          <a:spcPct val="90000"/>
        </a:lnSpc>
        <a:spcBef>
          <a:spcPts val="2207"/>
        </a:spcBef>
        <a:buFont typeface="Arial" panose="020B0604020202020204" pitchFamily="34" charset="0"/>
        <a:buChar char="•"/>
        <a:defRPr sz="7946" kern="1200">
          <a:solidFill>
            <a:schemeClr val="tx1"/>
          </a:solidFill>
          <a:latin typeface="+mn-lt"/>
          <a:ea typeface="+mn-ea"/>
          <a:cs typeface="+mn-cs"/>
        </a:defRPr>
      </a:lvl5pPr>
      <a:lvl6pPr marL="11100953" indent="-1009178" algn="l" defTabSz="4036710" rtl="0" eaLnBrk="1" latinLnBrk="0" hangingPunct="1">
        <a:lnSpc>
          <a:spcPct val="90000"/>
        </a:lnSpc>
        <a:spcBef>
          <a:spcPts val="2207"/>
        </a:spcBef>
        <a:buFont typeface="Arial" panose="020B0604020202020204" pitchFamily="34" charset="0"/>
        <a:buChar char="•"/>
        <a:defRPr sz="7946" kern="1200">
          <a:solidFill>
            <a:schemeClr val="tx1"/>
          </a:solidFill>
          <a:latin typeface="+mn-lt"/>
          <a:ea typeface="+mn-ea"/>
          <a:cs typeface="+mn-cs"/>
        </a:defRPr>
      </a:lvl6pPr>
      <a:lvl7pPr marL="13119308" indent="-1009178" algn="l" defTabSz="4036710" rtl="0" eaLnBrk="1" latinLnBrk="0" hangingPunct="1">
        <a:lnSpc>
          <a:spcPct val="90000"/>
        </a:lnSpc>
        <a:spcBef>
          <a:spcPts val="2207"/>
        </a:spcBef>
        <a:buFont typeface="Arial" panose="020B0604020202020204" pitchFamily="34" charset="0"/>
        <a:buChar char="•"/>
        <a:defRPr sz="7946" kern="1200">
          <a:solidFill>
            <a:schemeClr val="tx1"/>
          </a:solidFill>
          <a:latin typeface="+mn-lt"/>
          <a:ea typeface="+mn-ea"/>
          <a:cs typeface="+mn-cs"/>
        </a:defRPr>
      </a:lvl7pPr>
      <a:lvl8pPr marL="15137663" indent="-1009178" algn="l" defTabSz="4036710" rtl="0" eaLnBrk="1" latinLnBrk="0" hangingPunct="1">
        <a:lnSpc>
          <a:spcPct val="90000"/>
        </a:lnSpc>
        <a:spcBef>
          <a:spcPts val="2207"/>
        </a:spcBef>
        <a:buFont typeface="Arial" panose="020B0604020202020204" pitchFamily="34" charset="0"/>
        <a:buChar char="•"/>
        <a:defRPr sz="7946" kern="1200">
          <a:solidFill>
            <a:schemeClr val="tx1"/>
          </a:solidFill>
          <a:latin typeface="+mn-lt"/>
          <a:ea typeface="+mn-ea"/>
          <a:cs typeface="+mn-cs"/>
        </a:defRPr>
      </a:lvl8pPr>
      <a:lvl9pPr marL="17156019" indent="-1009178" algn="l" defTabSz="4036710" rtl="0" eaLnBrk="1" latinLnBrk="0" hangingPunct="1">
        <a:lnSpc>
          <a:spcPct val="90000"/>
        </a:lnSpc>
        <a:spcBef>
          <a:spcPts val="2207"/>
        </a:spcBef>
        <a:buFont typeface="Arial" panose="020B0604020202020204" pitchFamily="34" charset="0"/>
        <a:buChar char="•"/>
        <a:defRPr sz="7946" kern="1200">
          <a:solidFill>
            <a:schemeClr val="tx1"/>
          </a:solidFill>
          <a:latin typeface="+mn-lt"/>
          <a:ea typeface="+mn-ea"/>
          <a:cs typeface="+mn-cs"/>
        </a:defRPr>
      </a:lvl9pPr>
    </p:bodyStyle>
    <p:otherStyle>
      <a:defPPr>
        <a:defRPr lang="en-US"/>
      </a:defPPr>
      <a:lvl1pPr marL="0" algn="l" defTabSz="4036710" rtl="0" eaLnBrk="1" latinLnBrk="0" hangingPunct="1">
        <a:defRPr sz="7946" kern="1200">
          <a:solidFill>
            <a:schemeClr val="tx1"/>
          </a:solidFill>
          <a:latin typeface="+mn-lt"/>
          <a:ea typeface="+mn-ea"/>
          <a:cs typeface="+mn-cs"/>
        </a:defRPr>
      </a:lvl1pPr>
      <a:lvl2pPr marL="2018355" algn="l" defTabSz="4036710" rtl="0" eaLnBrk="1" latinLnBrk="0" hangingPunct="1">
        <a:defRPr sz="7946" kern="1200">
          <a:solidFill>
            <a:schemeClr val="tx1"/>
          </a:solidFill>
          <a:latin typeface="+mn-lt"/>
          <a:ea typeface="+mn-ea"/>
          <a:cs typeface="+mn-cs"/>
        </a:defRPr>
      </a:lvl2pPr>
      <a:lvl3pPr marL="4036710" algn="l" defTabSz="4036710" rtl="0" eaLnBrk="1" latinLnBrk="0" hangingPunct="1">
        <a:defRPr sz="7946" kern="1200">
          <a:solidFill>
            <a:schemeClr val="tx1"/>
          </a:solidFill>
          <a:latin typeface="+mn-lt"/>
          <a:ea typeface="+mn-ea"/>
          <a:cs typeface="+mn-cs"/>
        </a:defRPr>
      </a:lvl3pPr>
      <a:lvl4pPr marL="6055065" algn="l" defTabSz="4036710" rtl="0" eaLnBrk="1" latinLnBrk="0" hangingPunct="1">
        <a:defRPr sz="7946" kern="1200">
          <a:solidFill>
            <a:schemeClr val="tx1"/>
          </a:solidFill>
          <a:latin typeface="+mn-lt"/>
          <a:ea typeface="+mn-ea"/>
          <a:cs typeface="+mn-cs"/>
        </a:defRPr>
      </a:lvl4pPr>
      <a:lvl5pPr marL="8073420" algn="l" defTabSz="4036710" rtl="0" eaLnBrk="1" latinLnBrk="0" hangingPunct="1">
        <a:defRPr sz="7946" kern="1200">
          <a:solidFill>
            <a:schemeClr val="tx1"/>
          </a:solidFill>
          <a:latin typeface="+mn-lt"/>
          <a:ea typeface="+mn-ea"/>
          <a:cs typeface="+mn-cs"/>
        </a:defRPr>
      </a:lvl5pPr>
      <a:lvl6pPr marL="10091776" algn="l" defTabSz="4036710" rtl="0" eaLnBrk="1" latinLnBrk="0" hangingPunct="1">
        <a:defRPr sz="7946" kern="1200">
          <a:solidFill>
            <a:schemeClr val="tx1"/>
          </a:solidFill>
          <a:latin typeface="+mn-lt"/>
          <a:ea typeface="+mn-ea"/>
          <a:cs typeface="+mn-cs"/>
        </a:defRPr>
      </a:lvl6pPr>
      <a:lvl7pPr marL="12110131" algn="l" defTabSz="4036710" rtl="0" eaLnBrk="1" latinLnBrk="0" hangingPunct="1">
        <a:defRPr sz="7946" kern="1200">
          <a:solidFill>
            <a:schemeClr val="tx1"/>
          </a:solidFill>
          <a:latin typeface="+mn-lt"/>
          <a:ea typeface="+mn-ea"/>
          <a:cs typeface="+mn-cs"/>
        </a:defRPr>
      </a:lvl7pPr>
      <a:lvl8pPr marL="14128486" algn="l" defTabSz="4036710" rtl="0" eaLnBrk="1" latinLnBrk="0" hangingPunct="1">
        <a:defRPr sz="7946" kern="1200">
          <a:solidFill>
            <a:schemeClr val="tx1"/>
          </a:solidFill>
          <a:latin typeface="+mn-lt"/>
          <a:ea typeface="+mn-ea"/>
          <a:cs typeface="+mn-cs"/>
        </a:defRPr>
      </a:lvl8pPr>
      <a:lvl9pPr marL="16146841" algn="l" defTabSz="4036710" rtl="0" eaLnBrk="1" latinLnBrk="0" hangingPunct="1">
        <a:defRPr sz="794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 name="Image 28"/>
          <p:cNvPicPr>
            <a:picLocks noChangeAspect="1"/>
          </p:cNvPicPr>
          <p:nvPr/>
        </p:nvPicPr>
        <p:blipFill rotWithShape="1">
          <a:blip r:embed="rId2"/>
          <a:srcRect l="24576" t="27908" r="24971" b="18829"/>
          <a:stretch/>
        </p:blipFill>
        <p:spPr bwMode="auto">
          <a:xfrm>
            <a:off x="29434079" y="16300707"/>
            <a:ext cx="12298244" cy="7805210"/>
          </a:xfrm>
          <a:prstGeom prst="rect">
            <a:avLst/>
          </a:prstGeom>
          <a:ln>
            <a:noFill/>
          </a:ln>
          <a:extLst>
            <a:ext uri="{53640926-AAD7-44D8-BBD7-CCE9431645EC}">
              <a14:shadowObscured xmlns:a14="http://schemas.microsoft.com/office/drawing/2010/main"/>
            </a:ext>
          </a:extLst>
        </p:spPr>
      </p:pic>
      <p:sp>
        <p:nvSpPr>
          <p:cNvPr id="4" name="Text Box 2">
            <a:extLst>
              <a:ext uri="{FF2B5EF4-FFF2-40B4-BE49-F238E27FC236}">
                <a16:creationId xmlns:a16="http://schemas.microsoft.com/office/drawing/2014/main" id="{54661708-AD0C-EC47-9CCC-34BEF31724C7}"/>
              </a:ext>
            </a:extLst>
          </p:cNvPr>
          <p:cNvSpPr txBox="1">
            <a:spLocks noChangeArrowheads="1"/>
          </p:cNvSpPr>
          <p:nvPr/>
        </p:nvSpPr>
        <p:spPr bwMode="auto">
          <a:xfrm>
            <a:off x="2231272" y="624503"/>
            <a:ext cx="38479406" cy="3356667"/>
          </a:xfrm>
          <a:prstGeom prst="rect">
            <a:avLst/>
          </a:prstGeom>
          <a:noFill/>
          <a:ln w="44450" cap="rnd">
            <a:solidFill>
              <a:schemeClr val="accent5">
                <a:lumMod val="75000"/>
              </a:schemeClr>
            </a:solidFill>
            <a:round/>
            <a:headEnd/>
            <a:tailEnd/>
          </a:ln>
          <a:extLst>
            <a:ext uri="{909E8E84-426E-40DD-AFC4-6F175D3DCCD1}">
              <a14:hiddenFill xmlns:a14="http://schemas.microsoft.com/office/drawing/2010/main">
                <a:solidFill>
                  <a:srgbClr val="FFFFFF"/>
                </a:solidFill>
              </a14:hiddenFill>
            </a:ext>
          </a:extLst>
        </p:spPr>
        <p:txBody>
          <a:bodyPr wrap="square" lIns="54906" tIns="27453" rIns="54906" bIns="27453">
            <a:spAutoFit/>
          </a:bodyPr>
          <a:lstStyle>
            <a:lvl1pPr eaLnBrk="0" hangingPunct="0">
              <a:defRPr>
                <a:solidFill>
                  <a:schemeClr val="tx1"/>
                </a:solidFill>
                <a:latin typeface="Times New Roman" panose="02020603050405020304" pitchFamily="18" charset="0"/>
                <a:ea typeface="MS PGothic" panose="020B0600070205080204" pitchFamily="34" charset="-128"/>
              </a:defRPr>
            </a:lvl1pPr>
            <a:lvl2pPr marL="742950" indent="-285750" eaLnBrk="0" hangingPunct="0">
              <a:defRPr>
                <a:solidFill>
                  <a:schemeClr val="tx1"/>
                </a:solidFill>
                <a:latin typeface="Times New Roman" panose="02020603050405020304" pitchFamily="18" charset="0"/>
                <a:ea typeface="MS PGothic" panose="020B0600070205080204" pitchFamily="34" charset="-128"/>
              </a:defRPr>
            </a:lvl2pPr>
            <a:lvl3pPr marL="1143000" indent="-228600" eaLnBrk="0" hangingPunct="0">
              <a:defRPr>
                <a:solidFill>
                  <a:schemeClr val="tx1"/>
                </a:solidFill>
                <a:latin typeface="Times New Roman" panose="02020603050405020304" pitchFamily="18" charset="0"/>
                <a:ea typeface="MS PGothic" panose="020B0600070205080204" pitchFamily="34" charset="-128"/>
              </a:defRPr>
            </a:lvl3pPr>
            <a:lvl4pPr marL="1600200" indent="-228600" eaLnBrk="0" hangingPunct="0">
              <a:defRPr>
                <a:solidFill>
                  <a:schemeClr val="tx1"/>
                </a:solidFill>
                <a:latin typeface="Times New Roman" panose="02020603050405020304" pitchFamily="18" charset="0"/>
                <a:ea typeface="MS PGothic" panose="020B0600070205080204" pitchFamily="34" charset="-128"/>
              </a:defRPr>
            </a:lvl4pPr>
            <a:lvl5pPr marL="2057400" indent="-228600" eaLnBrk="0" hangingPunct="0">
              <a:defRPr>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Times New Roman" panose="02020603050405020304" pitchFamily="18" charset="0"/>
                <a:ea typeface="MS PGothic" panose="020B0600070205080204" pitchFamily="34" charset="-128"/>
              </a:defRPr>
            </a:lvl9pPr>
          </a:lstStyle>
          <a:p>
            <a:pPr algn="ctr"/>
            <a:r>
              <a:rPr lang="en-US" sz="7500" b="1" dirty="0">
                <a:latin typeface="Arial" panose="020B0604020202020204" pitchFamily="34" charset="0"/>
                <a:cs typeface="Arial" panose="020B0604020202020204" pitchFamily="34" charset="0"/>
              </a:rPr>
              <a:t>Acute left ventricular mechanics changes after TAVR: the afterload concept revisited</a:t>
            </a:r>
            <a:endParaRPr lang="fr-FR" sz="7500" b="1" dirty="0">
              <a:latin typeface="Arial" panose="020B0604020202020204" pitchFamily="34" charset="0"/>
              <a:cs typeface="Arial" panose="020B0604020202020204" pitchFamily="34" charset="0"/>
            </a:endParaRPr>
          </a:p>
          <a:p>
            <a:pPr algn="ctr" eaLnBrk="1" hangingPunct="1"/>
            <a:endParaRPr lang="en-GB" altLang="fr-FR" sz="1802" b="1" dirty="0">
              <a:latin typeface="Arial" panose="020B0604020202020204" pitchFamily="34" charset="0"/>
              <a:cs typeface="Arial" panose="020B0604020202020204" pitchFamily="34" charset="0"/>
            </a:endParaRPr>
          </a:p>
          <a:p>
            <a:pPr algn="ctr">
              <a:lnSpc>
                <a:spcPct val="150000"/>
              </a:lnSpc>
            </a:pPr>
            <a:r>
              <a:rPr lang="en-US" sz="3244" dirty="0">
                <a:latin typeface="Arial" panose="020B0604020202020204" pitchFamily="34" charset="0"/>
                <a:cs typeface="Arial" panose="020B0604020202020204" pitchFamily="34" charset="0"/>
              </a:rPr>
              <a:t> </a:t>
            </a:r>
            <a:r>
              <a:rPr lang="en-US" sz="4600" dirty="0" err="1">
                <a:latin typeface="Arial" panose="020B0604020202020204" pitchFamily="34" charset="0"/>
                <a:cs typeface="Arial" panose="020B0604020202020204" pitchFamily="34" charset="0"/>
              </a:rPr>
              <a:t>A.Procopi</a:t>
            </a:r>
            <a:r>
              <a:rPr lang="en-US" sz="4600" dirty="0">
                <a:latin typeface="Arial" panose="020B0604020202020204" pitchFamily="34" charset="0"/>
                <a:cs typeface="Arial" panose="020B0604020202020204" pitchFamily="34" charset="0"/>
              </a:rPr>
              <a:t>, </a:t>
            </a:r>
            <a:r>
              <a:rPr lang="en-US" sz="4600" dirty="0" err="1">
                <a:latin typeface="Arial" panose="020B0604020202020204" pitchFamily="34" charset="0"/>
                <a:cs typeface="Arial" panose="020B0604020202020204" pitchFamily="34" charset="0"/>
              </a:rPr>
              <a:t>N.Procopi</a:t>
            </a:r>
            <a:r>
              <a:rPr lang="en-US" sz="4600" dirty="0">
                <a:latin typeface="Arial" panose="020B0604020202020204" pitchFamily="34" charset="0"/>
                <a:cs typeface="Arial" panose="020B0604020202020204" pitchFamily="34" charset="0"/>
              </a:rPr>
              <a:t>, JP Collet, O. </a:t>
            </a:r>
            <a:r>
              <a:rPr lang="en-US" sz="4600" dirty="0" err="1">
                <a:latin typeface="Arial" panose="020B0604020202020204" pitchFamily="34" charset="0"/>
                <a:cs typeface="Arial" panose="020B0604020202020204" pitchFamily="34" charset="0"/>
              </a:rPr>
              <a:t>Barthelemy</a:t>
            </a:r>
            <a:r>
              <a:rPr lang="en-US" sz="4600" dirty="0">
                <a:latin typeface="Arial" panose="020B0604020202020204" pitchFamily="34" charset="0"/>
                <a:cs typeface="Arial" panose="020B0604020202020204" pitchFamily="34" charset="0"/>
              </a:rPr>
              <a:t>, P. </a:t>
            </a:r>
            <a:r>
              <a:rPr lang="en-US" sz="4600" dirty="0" err="1">
                <a:latin typeface="Arial" panose="020B0604020202020204" pitchFamily="34" charset="0"/>
                <a:cs typeface="Arial" panose="020B0604020202020204" pitchFamily="34" charset="0"/>
              </a:rPr>
              <a:t>Leprince</a:t>
            </a:r>
            <a:r>
              <a:rPr lang="en-US" sz="4600" dirty="0">
                <a:latin typeface="Arial" panose="020B0604020202020204" pitchFamily="34" charset="0"/>
                <a:cs typeface="Arial" panose="020B0604020202020204" pitchFamily="34" charset="0"/>
              </a:rPr>
              <a:t>, </a:t>
            </a:r>
            <a:r>
              <a:rPr lang="en-US" sz="4600" dirty="0" err="1">
                <a:latin typeface="Arial" panose="020B0604020202020204" pitchFamily="34" charset="0"/>
                <a:cs typeface="Arial" panose="020B0604020202020204" pitchFamily="34" charset="0"/>
              </a:rPr>
              <a:t>R.Choussat</a:t>
            </a:r>
            <a:r>
              <a:rPr lang="en-US" sz="4600" dirty="0">
                <a:latin typeface="Arial" panose="020B0604020202020204" pitchFamily="34" charset="0"/>
                <a:cs typeface="Arial" panose="020B0604020202020204" pitchFamily="34" charset="0"/>
              </a:rPr>
              <a:t>, </a:t>
            </a:r>
            <a:r>
              <a:rPr lang="en-US" sz="4600" dirty="0" err="1">
                <a:latin typeface="Arial" panose="020B0604020202020204" pitchFamily="34" charset="0"/>
                <a:cs typeface="Arial" panose="020B0604020202020204" pitchFamily="34" charset="0"/>
              </a:rPr>
              <a:t>R.Isnard</a:t>
            </a:r>
            <a:r>
              <a:rPr lang="en-US" sz="4600" dirty="0">
                <a:latin typeface="Arial" panose="020B0604020202020204" pitchFamily="34" charset="0"/>
                <a:cs typeface="Arial" panose="020B0604020202020204" pitchFamily="34" charset="0"/>
              </a:rPr>
              <a:t> </a:t>
            </a:r>
            <a:endParaRPr lang="fr-FR" sz="4600" dirty="0">
              <a:latin typeface="Arial" panose="020B0604020202020204" pitchFamily="34" charset="0"/>
              <a:cs typeface="Arial" panose="020B0604020202020204" pitchFamily="34" charset="0"/>
            </a:endParaRPr>
          </a:p>
          <a:p>
            <a:pPr algn="ctr" eaLnBrk="1" hangingPunct="1">
              <a:lnSpc>
                <a:spcPct val="150000"/>
              </a:lnSpc>
            </a:pPr>
            <a:r>
              <a:rPr lang="fr-FR" altLang="fr-FR" sz="3500" i="1" dirty="0">
                <a:latin typeface="Arial" panose="020B0604020202020204" pitchFamily="34" charset="0"/>
                <a:cs typeface="Arial" panose="020B0604020202020204" pitchFamily="34" charset="0"/>
              </a:rPr>
              <a:t>Institut de Cardiologie - Pitié-Salpêtrière University Hospital, APHP, Paris, France</a:t>
            </a:r>
          </a:p>
        </p:txBody>
      </p:sp>
      <p:sp>
        <p:nvSpPr>
          <p:cNvPr id="10" name="Text Box 10">
            <a:extLst>
              <a:ext uri="{FF2B5EF4-FFF2-40B4-BE49-F238E27FC236}">
                <a16:creationId xmlns:a16="http://schemas.microsoft.com/office/drawing/2014/main" id="{E4650553-A1E0-D840-953A-EC7B54689C15}"/>
              </a:ext>
            </a:extLst>
          </p:cNvPr>
          <p:cNvSpPr txBox="1">
            <a:spLocks noChangeArrowheads="1"/>
          </p:cNvSpPr>
          <p:nvPr/>
        </p:nvSpPr>
        <p:spPr bwMode="auto">
          <a:xfrm>
            <a:off x="1499790" y="6488751"/>
            <a:ext cx="12534262" cy="5472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54906" tIns="27453" rIns="54906" bIns="27453">
            <a:spAutoFit/>
          </a:bodyPr>
          <a:lstStyle>
            <a:lvl1pPr eaLnBrk="0" hangingPunct="0">
              <a:defRPr>
                <a:solidFill>
                  <a:schemeClr val="tx1"/>
                </a:solidFill>
                <a:latin typeface="Times New Roman" panose="02020603050405020304" pitchFamily="18" charset="0"/>
                <a:ea typeface="MS PGothic" panose="020B0600070205080204" pitchFamily="34" charset="-128"/>
              </a:defRPr>
            </a:lvl1pPr>
            <a:lvl2pPr marL="742950" indent="-285750" eaLnBrk="0" hangingPunct="0">
              <a:defRPr>
                <a:solidFill>
                  <a:schemeClr val="tx1"/>
                </a:solidFill>
                <a:latin typeface="Times New Roman" panose="02020603050405020304" pitchFamily="18" charset="0"/>
                <a:ea typeface="MS PGothic" panose="020B0600070205080204" pitchFamily="34" charset="-128"/>
              </a:defRPr>
            </a:lvl2pPr>
            <a:lvl3pPr marL="1143000" indent="-228600" eaLnBrk="0" hangingPunct="0">
              <a:defRPr>
                <a:solidFill>
                  <a:schemeClr val="tx1"/>
                </a:solidFill>
                <a:latin typeface="Times New Roman" panose="02020603050405020304" pitchFamily="18" charset="0"/>
                <a:ea typeface="MS PGothic" panose="020B0600070205080204" pitchFamily="34" charset="-128"/>
              </a:defRPr>
            </a:lvl3pPr>
            <a:lvl4pPr marL="1600200" indent="-228600" eaLnBrk="0" hangingPunct="0">
              <a:defRPr>
                <a:solidFill>
                  <a:schemeClr val="tx1"/>
                </a:solidFill>
                <a:latin typeface="Times New Roman" panose="02020603050405020304" pitchFamily="18" charset="0"/>
                <a:ea typeface="MS PGothic" panose="020B0600070205080204" pitchFamily="34" charset="-128"/>
              </a:defRPr>
            </a:lvl4pPr>
            <a:lvl5pPr marL="2057400" indent="-228600" eaLnBrk="0" hangingPunct="0">
              <a:defRPr>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Times New Roman" panose="02020603050405020304" pitchFamily="18" charset="0"/>
                <a:ea typeface="MS PGothic" panose="020B0600070205080204" pitchFamily="34" charset="-128"/>
              </a:defRPr>
            </a:lvl9pPr>
          </a:lstStyle>
          <a:p>
            <a:pPr algn="just"/>
            <a:r>
              <a:rPr lang="en-US" sz="4400" dirty="0">
                <a:solidFill>
                  <a:schemeClr val="accent1">
                    <a:lumMod val="50000"/>
                  </a:schemeClr>
                </a:solidFill>
                <a:latin typeface="Arial" panose="020B0604020202020204" pitchFamily="34" charset="0"/>
                <a:cs typeface="Arial" panose="020B0604020202020204" pitchFamily="34" charset="0"/>
              </a:rPr>
              <a:t>Recent studies have emphasized the prognostic value of mild left ventricular ejection fraction (LVEF) impairment in  severe aortic stenosis. </a:t>
            </a:r>
            <a:r>
              <a:rPr lang="en-US" sz="4400" dirty="0" smtClean="0">
                <a:solidFill>
                  <a:schemeClr val="accent1">
                    <a:lumMod val="50000"/>
                  </a:schemeClr>
                </a:solidFill>
                <a:latin typeface="Arial" panose="020B0604020202020204" pitchFamily="34" charset="0"/>
                <a:cs typeface="Arial" panose="020B0604020202020204" pitchFamily="34" charset="0"/>
              </a:rPr>
              <a:t>However, despite </a:t>
            </a:r>
            <a:r>
              <a:rPr lang="en-US" sz="4400" dirty="0">
                <a:solidFill>
                  <a:schemeClr val="accent1">
                    <a:lumMod val="50000"/>
                  </a:schemeClr>
                </a:solidFill>
                <a:latin typeface="Arial" panose="020B0604020202020204" pitchFamily="34" charset="0"/>
                <a:cs typeface="Arial" panose="020B0604020202020204" pitchFamily="34" charset="0"/>
              </a:rPr>
              <a:t>adaptive mechanisms to pressure overload, subtle impaired systolic function could be worsened by increased afterload and partly reversible immediately after its correction. </a:t>
            </a:r>
            <a:endParaRPr lang="fr-FR" altLang="fr-FR" sz="4400" dirty="0">
              <a:solidFill>
                <a:schemeClr val="accent1">
                  <a:lumMod val="50000"/>
                </a:schemeClr>
              </a:solidFill>
              <a:latin typeface="Arial" panose="020B0604020202020204" pitchFamily="34" charset="0"/>
              <a:cs typeface="Arial" panose="020B0604020202020204" pitchFamily="34" charset="0"/>
            </a:endParaRPr>
          </a:p>
        </p:txBody>
      </p:sp>
      <p:sp>
        <p:nvSpPr>
          <p:cNvPr id="13" name="Rectangle 39">
            <a:extLst>
              <a:ext uri="{FF2B5EF4-FFF2-40B4-BE49-F238E27FC236}">
                <a16:creationId xmlns:a16="http://schemas.microsoft.com/office/drawing/2014/main" id="{6CF3EF28-39F1-624D-8B16-6E8441F87F77}"/>
              </a:ext>
            </a:extLst>
          </p:cNvPr>
          <p:cNvSpPr>
            <a:spLocks noChangeArrowheads="1"/>
          </p:cNvSpPr>
          <p:nvPr/>
        </p:nvSpPr>
        <p:spPr bwMode="auto">
          <a:xfrm rot="10800000" flipV="1">
            <a:off x="1395704" y="13277249"/>
            <a:ext cx="12534263" cy="4832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Times New Roman" panose="02020603050405020304" pitchFamily="18" charset="0"/>
                <a:ea typeface="MS PGothic" panose="020B0600070205080204" pitchFamily="34" charset="-128"/>
              </a:defRPr>
            </a:lvl1pPr>
            <a:lvl2pPr marL="742950" indent="-285750" eaLnBrk="0" hangingPunct="0">
              <a:defRPr>
                <a:solidFill>
                  <a:schemeClr val="tx1"/>
                </a:solidFill>
                <a:latin typeface="Times New Roman" panose="02020603050405020304" pitchFamily="18" charset="0"/>
                <a:ea typeface="MS PGothic" panose="020B0600070205080204" pitchFamily="34" charset="-128"/>
              </a:defRPr>
            </a:lvl2pPr>
            <a:lvl3pPr marL="1143000" indent="-228600" eaLnBrk="0" hangingPunct="0">
              <a:defRPr>
                <a:solidFill>
                  <a:schemeClr val="tx1"/>
                </a:solidFill>
                <a:latin typeface="Times New Roman" panose="02020603050405020304" pitchFamily="18" charset="0"/>
                <a:ea typeface="MS PGothic" panose="020B0600070205080204" pitchFamily="34" charset="-128"/>
              </a:defRPr>
            </a:lvl3pPr>
            <a:lvl4pPr marL="1600200" indent="-228600" eaLnBrk="0" hangingPunct="0">
              <a:defRPr>
                <a:solidFill>
                  <a:schemeClr val="tx1"/>
                </a:solidFill>
                <a:latin typeface="Times New Roman" panose="02020603050405020304" pitchFamily="18" charset="0"/>
                <a:ea typeface="MS PGothic" panose="020B0600070205080204" pitchFamily="34" charset="-128"/>
              </a:defRPr>
            </a:lvl4pPr>
            <a:lvl5pPr marL="2057400" indent="-228600" eaLnBrk="0" hangingPunct="0">
              <a:defRPr>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Times New Roman" panose="02020603050405020304" pitchFamily="18" charset="0"/>
                <a:ea typeface="MS PGothic" panose="020B0600070205080204" pitchFamily="34" charset="-128"/>
              </a:defRPr>
            </a:lvl9pPr>
          </a:lstStyle>
          <a:p>
            <a:pPr algn="just"/>
            <a:r>
              <a:rPr lang="en-US" sz="4400" dirty="0">
                <a:solidFill>
                  <a:schemeClr val="accent1">
                    <a:lumMod val="50000"/>
                  </a:schemeClr>
                </a:solidFill>
                <a:latin typeface="Arial" panose="020B0604020202020204" pitchFamily="34" charset="0"/>
                <a:cs typeface="Arial" panose="020B0604020202020204" pitchFamily="34" charset="0"/>
              </a:rPr>
              <a:t>The aim was to evaluate the short terms effects of transcatheter aortic valve replacement (TAVR) on LV systolic function assessed by global longitudinal strain (GLS). We hypothesized that abrupt decrease of LV afterload after TAVR could lead to immediate improvement of LV systolic function.</a:t>
            </a:r>
            <a:endParaRPr lang="fr-FR" altLang="fr-FR" sz="4400" dirty="0">
              <a:solidFill>
                <a:schemeClr val="accent1">
                  <a:lumMod val="50000"/>
                </a:schemeClr>
              </a:solidFill>
              <a:latin typeface="Arial" panose="020B0604020202020204" pitchFamily="34" charset="0"/>
              <a:cs typeface="Arial" panose="020B0604020202020204" pitchFamily="34" charset="0"/>
            </a:endParaRPr>
          </a:p>
        </p:txBody>
      </p:sp>
      <p:sp>
        <p:nvSpPr>
          <p:cNvPr id="15" name="Rectangle 39">
            <a:extLst>
              <a:ext uri="{FF2B5EF4-FFF2-40B4-BE49-F238E27FC236}">
                <a16:creationId xmlns:a16="http://schemas.microsoft.com/office/drawing/2014/main" id="{24220A29-B105-3542-A0A0-F0B6E72C21A6}"/>
              </a:ext>
            </a:extLst>
          </p:cNvPr>
          <p:cNvSpPr>
            <a:spLocks noChangeArrowheads="1"/>
          </p:cNvSpPr>
          <p:nvPr/>
        </p:nvSpPr>
        <p:spPr bwMode="auto">
          <a:xfrm rot="10800000" flipV="1">
            <a:off x="1516145" y="19565048"/>
            <a:ext cx="12279054" cy="4832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Times New Roman" panose="02020603050405020304" pitchFamily="18" charset="0"/>
                <a:ea typeface="MS PGothic" panose="020B0600070205080204" pitchFamily="34" charset="-128"/>
              </a:defRPr>
            </a:lvl1pPr>
            <a:lvl2pPr marL="742950" indent="-285750" eaLnBrk="0" hangingPunct="0">
              <a:defRPr>
                <a:solidFill>
                  <a:schemeClr val="tx1"/>
                </a:solidFill>
                <a:latin typeface="Times New Roman" panose="02020603050405020304" pitchFamily="18" charset="0"/>
                <a:ea typeface="MS PGothic" panose="020B0600070205080204" pitchFamily="34" charset="-128"/>
              </a:defRPr>
            </a:lvl2pPr>
            <a:lvl3pPr marL="1143000" indent="-228600" eaLnBrk="0" hangingPunct="0">
              <a:defRPr>
                <a:solidFill>
                  <a:schemeClr val="tx1"/>
                </a:solidFill>
                <a:latin typeface="Times New Roman" panose="02020603050405020304" pitchFamily="18" charset="0"/>
                <a:ea typeface="MS PGothic" panose="020B0600070205080204" pitchFamily="34" charset="-128"/>
              </a:defRPr>
            </a:lvl3pPr>
            <a:lvl4pPr marL="1600200" indent="-228600" eaLnBrk="0" hangingPunct="0">
              <a:defRPr>
                <a:solidFill>
                  <a:schemeClr val="tx1"/>
                </a:solidFill>
                <a:latin typeface="Times New Roman" panose="02020603050405020304" pitchFamily="18" charset="0"/>
                <a:ea typeface="MS PGothic" panose="020B0600070205080204" pitchFamily="34" charset="-128"/>
              </a:defRPr>
            </a:lvl4pPr>
            <a:lvl5pPr marL="2057400" indent="-228600" eaLnBrk="0" hangingPunct="0">
              <a:defRPr>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Times New Roman" panose="02020603050405020304" pitchFamily="18" charset="0"/>
                <a:ea typeface="MS PGothic" panose="020B0600070205080204" pitchFamily="34" charset="-128"/>
              </a:defRPr>
            </a:lvl9pPr>
          </a:lstStyle>
          <a:p>
            <a:pPr algn="just"/>
            <a:r>
              <a:rPr lang="en-US" sz="4400" dirty="0" smtClean="0">
                <a:solidFill>
                  <a:schemeClr val="accent1">
                    <a:lumMod val="50000"/>
                  </a:schemeClr>
                </a:solidFill>
                <a:latin typeface="Arial" panose="020B0604020202020204" pitchFamily="34" charset="0"/>
                <a:cs typeface="Arial" panose="020B0604020202020204" pitchFamily="34" charset="0"/>
              </a:rPr>
              <a:t>Patients referred to our Department for TAVR were included from January to July 2018 in this observational prospective single center study. Transthoracic echocardiography (TTE) was performed immediately before and 1-5 days after TAVR by the same operator and blindly reviewed.</a:t>
            </a:r>
            <a:endParaRPr lang="fr-FR" altLang="fr-FR" sz="4400" dirty="0">
              <a:solidFill>
                <a:schemeClr val="accent1">
                  <a:lumMod val="50000"/>
                </a:schemeClr>
              </a:solidFill>
              <a:latin typeface="Arial" panose="020B0604020202020204" pitchFamily="34" charset="0"/>
              <a:cs typeface="Arial" panose="020B0604020202020204" pitchFamily="34" charset="0"/>
            </a:endParaRPr>
          </a:p>
        </p:txBody>
      </p:sp>
      <p:sp>
        <p:nvSpPr>
          <p:cNvPr id="17" name="Rectangle à coins arrondis 16">
            <a:extLst>
              <a:ext uri="{FF2B5EF4-FFF2-40B4-BE49-F238E27FC236}">
                <a16:creationId xmlns:a16="http://schemas.microsoft.com/office/drawing/2014/main" id="{3A93239B-23D2-324E-98F6-DC8AD7BA26DB}"/>
              </a:ext>
            </a:extLst>
          </p:cNvPr>
          <p:cNvSpPr/>
          <p:nvPr/>
        </p:nvSpPr>
        <p:spPr>
          <a:xfrm>
            <a:off x="1499790" y="5108203"/>
            <a:ext cx="12534262" cy="1111420"/>
          </a:xfrm>
          <a:prstGeom prst="roundRect">
            <a:avLst/>
          </a:prstGeom>
          <a:solidFill>
            <a:srgbClr val="FF7E79">
              <a:alpha val="27059"/>
            </a:srgbClr>
          </a:solidFill>
          <a:ln>
            <a:solidFill>
              <a:srgbClr val="FF7E79"/>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smtClean="0">
                <a:solidFill>
                  <a:schemeClr val="tx1"/>
                </a:solidFill>
                <a:effectLst>
                  <a:outerShdw blurRad="38100" dist="38100" dir="2700000" algn="tl">
                    <a:srgbClr val="C0C0C0"/>
                  </a:outerShdw>
                </a:effectLst>
                <a:ea typeface="ＭＳ Ｐゴシック" pitchFamily="34" charset="-128"/>
              </a:rPr>
              <a:t>Background</a:t>
            </a:r>
            <a:endParaRPr lang="en-US" sz="5400" b="1" dirty="0">
              <a:solidFill>
                <a:schemeClr val="tx1"/>
              </a:solidFill>
              <a:effectLst>
                <a:outerShdw blurRad="38100" dist="38100" dir="2700000" algn="tl">
                  <a:srgbClr val="C0C0C0"/>
                </a:outerShdw>
              </a:effectLst>
              <a:ea typeface="ＭＳ Ｐゴシック" pitchFamily="34" charset="-128"/>
            </a:endParaRPr>
          </a:p>
        </p:txBody>
      </p:sp>
      <p:sp>
        <p:nvSpPr>
          <p:cNvPr id="18" name="Rectangle à coins arrondis 17">
            <a:extLst>
              <a:ext uri="{FF2B5EF4-FFF2-40B4-BE49-F238E27FC236}">
                <a16:creationId xmlns:a16="http://schemas.microsoft.com/office/drawing/2014/main" id="{7A88CE1D-BC28-5A41-82FF-4F039D0FAE40}"/>
              </a:ext>
            </a:extLst>
          </p:cNvPr>
          <p:cNvSpPr/>
          <p:nvPr/>
        </p:nvSpPr>
        <p:spPr>
          <a:xfrm>
            <a:off x="1404284" y="12076006"/>
            <a:ext cx="12725267" cy="1020445"/>
          </a:xfrm>
          <a:prstGeom prst="roundRect">
            <a:avLst/>
          </a:prstGeom>
          <a:solidFill>
            <a:srgbClr val="FF7E79">
              <a:alpha val="27059"/>
            </a:srgbClr>
          </a:solidFill>
          <a:ln>
            <a:solidFill>
              <a:srgbClr val="FF7E79"/>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a:solidFill>
                  <a:schemeClr val="tx1"/>
                </a:solidFill>
                <a:effectLst>
                  <a:outerShdw blurRad="38100" dist="38100" dir="2700000" algn="tl">
                    <a:srgbClr val="C0C0C0"/>
                  </a:outerShdw>
                </a:effectLst>
                <a:ea typeface="ＭＳ Ｐゴシック" pitchFamily="34" charset="-128"/>
              </a:rPr>
              <a:t>Objectives</a:t>
            </a:r>
          </a:p>
        </p:txBody>
      </p:sp>
      <p:sp>
        <p:nvSpPr>
          <p:cNvPr id="19" name="Rectangle à coins arrondis 18">
            <a:extLst>
              <a:ext uri="{FF2B5EF4-FFF2-40B4-BE49-F238E27FC236}">
                <a16:creationId xmlns:a16="http://schemas.microsoft.com/office/drawing/2014/main" id="{691AD509-2AB9-3D4A-99C7-75A42A774E4B}"/>
              </a:ext>
            </a:extLst>
          </p:cNvPr>
          <p:cNvSpPr/>
          <p:nvPr/>
        </p:nvSpPr>
        <p:spPr>
          <a:xfrm>
            <a:off x="1444164" y="18137867"/>
            <a:ext cx="12534262" cy="1164618"/>
          </a:xfrm>
          <a:prstGeom prst="roundRect">
            <a:avLst/>
          </a:prstGeom>
          <a:solidFill>
            <a:srgbClr val="FF7E79">
              <a:alpha val="27059"/>
            </a:srgbClr>
          </a:solidFill>
          <a:ln>
            <a:solidFill>
              <a:srgbClr val="FF7E79"/>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a:solidFill>
                  <a:schemeClr val="tx1"/>
                </a:solidFill>
                <a:effectLst>
                  <a:outerShdw blurRad="38100" dist="38100" dir="2700000" algn="tl">
                    <a:srgbClr val="C0C0C0"/>
                  </a:outerShdw>
                </a:effectLst>
                <a:ea typeface="ＭＳ Ｐゴシック" pitchFamily="34" charset="-128"/>
              </a:rPr>
              <a:t>Methods</a:t>
            </a:r>
          </a:p>
        </p:txBody>
      </p:sp>
      <p:sp>
        <p:nvSpPr>
          <p:cNvPr id="20" name="Rectangle à coins arrondis 19">
            <a:extLst>
              <a:ext uri="{FF2B5EF4-FFF2-40B4-BE49-F238E27FC236}">
                <a16:creationId xmlns:a16="http://schemas.microsoft.com/office/drawing/2014/main" id="{59B9CCF0-1C9E-CF47-ADB3-B02E6D3102EA}"/>
              </a:ext>
            </a:extLst>
          </p:cNvPr>
          <p:cNvSpPr/>
          <p:nvPr/>
        </p:nvSpPr>
        <p:spPr>
          <a:xfrm>
            <a:off x="1444164" y="24514596"/>
            <a:ext cx="12423016" cy="777310"/>
          </a:xfrm>
          <a:prstGeom prst="roundRect">
            <a:avLst/>
          </a:prstGeom>
          <a:solidFill>
            <a:srgbClr val="FF7E79">
              <a:alpha val="27059"/>
            </a:srgbClr>
          </a:solidFill>
          <a:ln>
            <a:solidFill>
              <a:srgbClr val="FF7E79"/>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a:solidFill>
                  <a:schemeClr val="tx1"/>
                </a:solidFill>
                <a:effectLst>
                  <a:outerShdw blurRad="38100" dist="38100" dir="2700000" algn="tl">
                    <a:srgbClr val="C0C0C0"/>
                  </a:outerShdw>
                </a:effectLst>
                <a:ea typeface="ＭＳ Ｐゴシック" pitchFamily="34" charset="-128"/>
              </a:rPr>
              <a:t>Results</a:t>
            </a:r>
          </a:p>
        </p:txBody>
      </p:sp>
      <p:sp>
        <p:nvSpPr>
          <p:cNvPr id="23" name="Rectangle à coins arrondis 22">
            <a:extLst>
              <a:ext uri="{FF2B5EF4-FFF2-40B4-BE49-F238E27FC236}">
                <a16:creationId xmlns:a16="http://schemas.microsoft.com/office/drawing/2014/main" id="{65EF6945-EAF4-3043-81E9-391AE572A982}"/>
              </a:ext>
            </a:extLst>
          </p:cNvPr>
          <p:cNvSpPr/>
          <p:nvPr/>
        </p:nvSpPr>
        <p:spPr>
          <a:xfrm>
            <a:off x="15106181" y="24622781"/>
            <a:ext cx="24847786" cy="1338250"/>
          </a:xfrm>
          <a:prstGeom prst="roundRect">
            <a:avLst/>
          </a:prstGeom>
          <a:solidFill>
            <a:srgbClr val="FF7E79">
              <a:alpha val="27059"/>
            </a:srgbClr>
          </a:solidFill>
          <a:ln>
            <a:solidFill>
              <a:srgbClr val="FF7E79"/>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a:solidFill>
                  <a:schemeClr val="tx1"/>
                </a:solidFill>
                <a:effectLst>
                  <a:outerShdw blurRad="38100" dist="38100" dir="2700000" algn="tl">
                    <a:srgbClr val="C0C0C0"/>
                  </a:outerShdw>
                </a:effectLst>
                <a:ea typeface="ＭＳ Ｐゴシック" pitchFamily="34" charset="-128"/>
              </a:rPr>
              <a:t>Conclusion</a:t>
            </a:r>
          </a:p>
        </p:txBody>
      </p:sp>
      <p:sp>
        <p:nvSpPr>
          <p:cNvPr id="24" name="ZoneTexte 70">
            <a:extLst>
              <a:ext uri="{FF2B5EF4-FFF2-40B4-BE49-F238E27FC236}">
                <a16:creationId xmlns:a16="http://schemas.microsoft.com/office/drawing/2014/main" id="{C81C3329-A009-294E-A6E3-C097C8B66452}"/>
              </a:ext>
            </a:extLst>
          </p:cNvPr>
          <p:cNvSpPr txBox="1">
            <a:spLocks noChangeArrowheads="1"/>
          </p:cNvSpPr>
          <p:nvPr/>
        </p:nvSpPr>
        <p:spPr bwMode="auto">
          <a:xfrm>
            <a:off x="15187031" y="26022244"/>
            <a:ext cx="24847786" cy="3694922"/>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a:solidFill>
                  <a:schemeClr val="tx1"/>
                </a:solidFill>
                <a:latin typeface="Times New Roman" panose="02020603050405020304" pitchFamily="18" charset="0"/>
                <a:ea typeface="MS PGothic" panose="020B0600070205080204" pitchFamily="34" charset="-128"/>
              </a:defRPr>
            </a:lvl1pPr>
            <a:lvl2pPr marL="742950" indent="-285750" eaLnBrk="0" hangingPunct="0">
              <a:defRPr>
                <a:solidFill>
                  <a:schemeClr val="tx1"/>
                </a:solidFill>
                <a:latin typeface="Times New Roman" panose="02020603050405020304" pitchFamily="18" charset="0"/>
                <a:ea typeface="MS PGothic" panose="020B0600070205080204" pitchFamily="34" charset="-128"/>
              </a:defRPr>
            </a:lvl2pPr>
            <a:lvl3pPr marL="1143000" indent="-228600" eaLnBrk="0" hangingPunct="0">
              <a:defRPr>
                <a:solidFill>
                  <a:schemeClr val="tx1"/>
                </a:solidFill>
                <a:latin typeface="Times New Roman" panose="02020603050405020304" pitchFamily="18" charset="0"/>
                <a:ea typeface="MS PGothic" panose="020B0600070205080204" pitchFamily="34" charset="-128"/>
              </a:defRPr>
            </a:lvl3pPr>
            <a:lvl4pPr marL="1600200" indent="-228600" eaLnBrk="0" hangingPunct="0">
              <a:defRPr>
                <a:solidFill>
                  <a:schemeClr val="tx1"/>
                </a:solidFill>
                <a:latin typeface="Times New Roman" panose="02020603050405020304" pitchFamily="18" charset="0"/>
                <a:ea typeface="MS PGothic" panose="020B0600070205080204" pitchFamily="34" charset="-128"/>
              </a:defRPr>
            </a:lvl4pPr>
            <a:lvl5pPr marL="2057400" indent="-228600" eaLnBrk="0" hangingPunct="0">
              <a:defRPr>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Times New Roman" panose="02020603050405020304" pitchFamily="18" charset="0"/>
                <a:ea typeface="MS PGothic" panose="020B0600070205080204" pitchFamily="34" charset="-128"/>
              </a:defRPr>
            </a:lvl9pPr>
          </a:lstStyle>
          <a:p>
            <a:pPr algn="ctr">
              <a:lnSpc>
                <a:spcPct val="125000"/>
              </a:lnSpc>
            </a:pPr>
            <a:r>
              <a:rPr lang="en-US" sz="4800" b="1" dirty="0">
                <a:solidFill>
                  <a:schemeClr val="accent1">
                    <a:lumMod val="50000"/>
                  </a:schemeClr>
                </a:solidFill>
                <a:latin typeface="Arial" panose="020B0604020202020204" pitchFamily="34" charset="0"/>
                <a:cs typeface="Arial" panose="020B0604020202020204" pitchFamily="34" charset="0"/>
              </a:rPr>
              <a:t>Following TAVR, an early improvement in LV systolic function assessed by GLS was observed only in patients with pre-existing mild LV systolic dysfunction. Further studies should evaluate whether this improvement is associated with better long term outcome </a:t>
            </a:r>
            <a:endParaRPr lang="fr-FR" sz="4800" b="1" dirty="0">
              <a:solidFill>
                <a:schemeClr val="accent1">
                  <a:lumMod val="50000"/>
                </a:schemeClr>
              </a:solidFill>
              <a:latin typeface="Arial" panose="020B0604020202020204" pitchFamily="34" charset="0"/>
              <a:cs typeface="Arial" panose="020B0604020202020204" pitchFamily="34" charset="0"/>
            </a:endParaRPr>
          </a:p>
        </p:txBody>
      </p:sp>
      <p:sp>
        <p:nvSpPr>
          <p:cNvPr id="26" name="Rectangle 504">
            <a:extLst>
              <a:ext uri="{FF2B5EF4-FFF2-40B4-BE49-F238E27FC236}">
                <a16:creationId xmlns:a16="http://schemas.microsoft.com/office/drawing/2014/main" id="{9B84DB59-C484-1849-9108-9EBE24E76C68}"/>
              </a:ext>
            </a:extLst>
          </p:cNvPr>
          <p:cNvSpPr>
            <a:spLocks noChangeArrowheads="1"/>
          </p:cNvSpPr>
          <p:nvPr/>
        </p:nvSpPr>
        <p:spPr bwMode="auto">
          <a:xfrm>
            <a:off x="1451327" y="25526819"/>
            <a:ext cx="12423016" cy="34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eaLnBrk="0" hangingPunct="0">
              <a:defRPr>
                <a:solidFill>
                  <a:schemeClr val="tx1"/>
                </a:solidFill>
                <a:latin typeface="Times New Roman" panose="02020603050405020304" pitchFamily="18" charset="0"/>
                <a:ea typeface="MS PGothic" panose="020B0600070205080204" pitchFamily="34" charset="-128"/>
              </a:defRPr>
            </a:lvl1pPr>
            <a:lvl2pPr marL="742950" indent="-285750" eaLnBrk="0" hangingPunct="0">
              <a:defRPr>
                <a:solidFill>
                  <a:schemeClr val="tx1"/>
                </a:solidFill>
                <a:latin typeface="Times New Roman" panose="02020603050405020304" pitchFamily="18" charset="0"/>
                <a:ea typeface="MS PGothic" panose="020B0600070205080204" pitchFamily="34" charset="-128"/>
              </a:defRPr>
            </a:lvl2pPr>
            <a:lvl3pPr marL="1143000" indent="-228600" eaLnBrk="0" hangingPunct="0">
              <a:defRPr>
                <a:solidFill>
                  <a:schemeClr val="tx1"/>
                </a:solidFill>
                <a:latin typeface="Times New Roman" panose="02020603050405020304" pitchFamily="18" charset="0"/>
                <a:ea typeface="MS PGothic" panose="020B0600070205080204" pitchFamily="34" charset="-128"/>
              </a:defRPr>
            </a:lvl3pPr>
            <a:lvl4pPr marL="1600200" indent="-228600" eaLnBrk="0" hangingPunct="0">
              <a:defRPr>
                <a:solidFill>
                  <a:schemeClr val="tx1"/>
                </a:solidFill>
                <a:latin typeface="Times New Roman" panose="02020603050405020304" pitchFamily="18" charset="0"/>
                <a:ea typeface="MS PGothic" panose="020B0600070205080204" pitchFamily="34" charset="-128"/>
              </a:defRPr>
            </a:lvl4pPr>
            <a:lvl5pPr marL="2057400" indent="-228600" eaLnBrk="0" hangingPunct="0">
              <a:defRPr>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Times New Roman" panose="02020603050405020304" pitchFamily="18" charset="0"/>
                <a:ea typeface="MS PGothic" panose="020B0600070205080204" pitchFamily="34" charset="-128"/>
              </a:defRPr>
            </a:lvl9pPr>
          </a:lstStyle>
          <a:p>
            <a:pPr algn="just"/>
            <a:r>
              <a:rPr lang="fr-FR" sz="4400" dirty="0">
                <a:solidFill>
                  <a:schemeClr val="accent1">
                    <a:lumMod val="50000"/>
                  </a:schemeClr>
                </a:solidFill>
                <a:latin typeface="Arial" panose="020B0604020202020204" pitchFamily="34" charset="0"/>
                <a:cs typeface="Arial" panose="020B0604020202020204" pitchFamily="34" charset="0"/>
              </a:rPr>
              <a:t>35 </a:t>
            </a:r>
            <a:r>
              <a:rPr lang="fr-FR" sz="4400" dirty="0" err="1">
                <a:solidFill>
                  <a:schemeClr val="accent1">
                    <a:lumMod val="50000"/>
                  </a:schemeClr>
                </a:solidFill>
                <a:latin typeface="Arial" panose="020B0604020202020204" pitchFamily="34" charset="0"/>
                <a:cs typeface="Arial" panose="020B0604020202020204" pitchFamily="34" charset="0"/>
              </a:rPr>
              <a:t>symptomatic</a:t>
            </a:r>
            <a:r>
              <a:rPr lang="fr-FR" sz="4400" dirty="0">
                <a:solidFill>
                  <a:schemeClr val="accent1">
                    <a:lumMod val="50000"/>
                  </a:schemeClr>
                </a:solidFill>
                <a:latin typeface="Arial" panose="020B0604020202020204" pitchFamily="34" charset="0"/>
                <a:cs typeface="Arial" panose="020B0604020202020204" pitchFamily="34" charset="0"/>
              </a:rPr>
              <a:t> patients </a:t>
            </a:r>
            <a:r>
              <a:rPr lang="fr-FR" sz="4400" dirty="0" err="1">
                <a:solidFill>
                  <a:schemeClr val="accent1">
                    <a:lumMod val="50000"/>
                  </a:schemeClr>
                </a:solidFill>
                <a:latin typeface="Arial" panose="020B0604020202020204" pitchFamily="34" charset="0"/>
                <a:cs typeface="Arial" panose="020B0604020202020204" pitchFamily="34" charset="0"/>
              </a:rPr>
              <a:t>with</a:t>
            </a:r>
            <a:r>
              <a:rPr lang="fr-FR" sz="4400" dirty="0">
                <a:solidFill>
                  <a:schemeClr val="accent1">
                    <a:lumMod val="50000"/>
                  </a:schemeClr>
                </a:solidFill>
                <a:latin typeface="Arial" panose="020B0604020202020204" pitchFamily="34" charset="0"/>
                <a:cs typeface="Arial" panose="020B0604020202020204" pitchFamily="34" charset="0"/>
              </a:rPr>
              <a:t> </a:t>
            </a:r>
            <a:r>
              <a:rPr lang="fr-FR" sz="4400" dirty="0" err="1">
                <a:solidFill>
                  <a:schemeClr val="accent1">
                    <a:lumMod val="50000"/>
                  </a:schemeClr>
                </a:solidFill>
                <a:latin typeface="Arial" panose="020B0604020202020204" pitchFamily="34" charset="0"/>
                <a:cs typeface="Arial" panose="020B0604020202020204" pitchFamily="34" charset="0"/>
              </a:rPr>
              <a:t>severe</a:t>
            </a:r>
            <a:r>
              <a:rPr lang="fr-FR" sz="4400" dirty="0">
                <a:solidFill>
                  <a:schemeClr val="accent1">
                    <a:lumMod val="50000"/>
                  </a:schemeClr>
                </a:solidFill>
                <a:latin typeface="Arial" panose="020B0604020202020204" pitchFamily="34" charset="0"/>
                <a:cs typeface="Arial" panose="020B0604020202020204" pitchFamily="34" charset="0"/>
              </a:rPr>
              <a:t> </a:t>
            </a:r>
            <a:r>
              <a:rPr lang="fr-FR" sz="4400" dirty="0" err="1">
                <a:solidFill>
                  <a:schemeClr val="accent1">
                    <a:lumMod val="50000"/>
                  </a:schemeClr>
                </a:solidFill>
                <a:latin typeface="Arial" panose="020B0604020202020204" pitchFamily="34" charset="0"/>
                <a:cs typeface="Arial" panose="020B0604020202020204" pitchFamily="34" charset="0"/>
              </a:rPr>
              <a:t>aortic</a:t>
            </a:r>
            <a:r>
              <a:rPr lang="fr-FR" sz="4400" dirty="0">
                <a:solidFill>
                  <a:schemeClr val="accent1">
                    <a:lumMod val="50000"/>
                  </a:schemeClr>
                </a:solidFill>
                <a:latin typeface="Arial" panose="020B0604020202020204" pitchFamily="34" charset="0"/>
                <a:cs typeface="Arial" panose="020B0604020202020204" pitchFamily="34" charset="0"/>
              </a:rPr>
              <a:t> </a:t>
            </a:r>
            <a:r>
              <a:rPr lang="fr-FR" sz="4400" dirty="0" err="1">
                <a:solidFill>
                  <a:schemeClr val="accent1">
                    <a:lumMod val="50000"/>
                  </a:schemeClr>
                </a:solidFill>
                <a:latin typeface="Arial" panose="020B0604020202020204" pitchFamily="34" charset="0"/>
                <a:cs typeface="Arial" panose="020B0604020202020204" pitchFamily="34" charset="0"/>
              </a:rPr>
              <a:t>stenosis</a:t>
            </a:r>
            <a:r>
              <a:rPr lang="fr-FR" sz="4400" dirty="0">
                <a:solidFill>
                  <a:schemeClr val="accent1">
                    <a:lumMod val="50000"/>
                  </a:schemeClr>
                </a:solidFill>
                <a:latin typeface="Arial" panose="020B0604020202020204" pitchFamily="34" charset="0"/>
                <a:cs typeface="Arial" panose="020B0604020202020204" pitchFamily="34" charset="0"/>
              </a:rPr>
              <a:t> </a:t>
            </a:r>
            <a:r>
              <a:rPr lang="fr-FR" sz="4400" dirty="0" err="1">
                <a:solidFill>
                  <a:schemeClr val="accent1">
                    <a:lumMod val="50000"/>
                  </a:schemeClr>
                </a:solidFill>
                <a:latin typeface="Arial" panose="020B0604020202020204" pitchFamily="34" charset="0"/>
                <a:cs typeface="Arial" panose="020B0604020202020204" pitchFamily="34" charset="0"/>
              </a:rPr>
              <a:t>referred</a:t>
            </a:r>
            <a:r>
              <a:rPr lang="fr-FR" sz="4400" dirty="0">
                <a:solidFill>
                  <a:schemeClr val="accent1">
                    <a:lumMod val="50000"/>
                  </a:schemeClr>
                </a:solidFill>
                <a:latin typeface="Arial" panose="020B0604020202020204" pitchFamily="34" charset="0"/>
                <a:cs typeface="Arial" panose="020B0604020202020204" pitchFamily="34" charset="0"/>
              </a:rPr>
              <a:t> for TAVR (</a:t>
            </a:r>
            <a:r>
              <a:rPr lang="fr-FR" sz="4400" dirty="0" err="1">
                <a:solidFill>
                  <a:schemeClr val="accent1">
                    <a:lumMod val="50000"/>
                  </a:schemeClr>
                </a:solidFill>
                <a:latin typeface="Arial" panose="020B0604020202020204" pitchFamily="34" charset="0"/>
                <a:cs typeface="Arial" panose="020B0604020202020204" pitchFamily="34" charset="0"/>
              </a:rPr>
              <a:t>mean</a:t>
            </a:r>
            <a:r>
              <a:rPr lang="fr-FR" sz="4400" dirty="0">
                <a:solidFill>
                  <a:schemeClr val="accent1">
                    <a:lumMod val="50000"/>
                  </a:schemeClr>
                </a:solidFill>
                <a:latin typeface="Arial" panose="020B0604020202020204" pitchFamily="34" charset="0"/>
                <a:cs typeface="Arial" panose="020B0604020202020204" pitchFamily="34" charset="0"/>
              </a:rPr>
              <a:t> </a:t>
            </a:r>
            <a:r>
              <a:rPr lang="fr-FR" sz="4400" dirty="0" err="1">
                <a:solidFill>
                  <a:schemeClr val="accent1">
                    <a:lumMod val="50000"/>
                  </a:schemeClr>
                </a:solidFill>
                <a:latin typeface="Arial" panose="020B0604020202020204" pitchFamily="34" charset="0"/>
                <a:cs typeface="Arial" panose="020B0604020202020204" pitchFamily="34" charset="0"/>
              </a:rPr>
              <a:t>age</a:t>
            </a:r>
            <a:r>
              <a:rPr lang="fr-FR" sz="4400" dirty="0">
                <a:solidFill>
                  <a:schemeClr val="accent1">
                    <a:lumMod val="50000"/>
                  </a:schemeClr>
                </a:solidFill>
                <a:latin typeface="Arial" panose="020B0604020202020204" pitchFamily="34" charset="0"/>
                <a:cs typeface="Arial" panose="020B0604020202020204" pitchFamily="34" charset="0"/>
              </a:rPr>
              <a:t> 84 ± 5 y, 18 male, NYHA 2-3, orifice area 0.7 ± 0.2 cm², LVEF 66 ± 13 % , GLS - 15.1 ± 4.7 %) </a:t>
            </a:r>
            <a:r>
              <a:rPr lang="fr-FR" sz="4400" dirty="0" err="1">
                <a:solidFill>
                  <a:schemeClr val="accent1">
                    <a:lumMod val="50000"/>
                  </a:schemeClr>
                </a:solidFill>
                <a:latin typeface="Arial" panose="020B0604020202020204" pitchFamily="34" charset="0"/>
                <a:cs typeface="Arial" panose="020B0604020202020204" pitchFamily="34" charset="0"/>
              </a:rPr>
              <a:t>were</a:t>
            </a:r>
            <a:r>
              <a:rPr lang="fr-FR" sz="4400" dirty="0">
                <a:solidFill>
                  <a:schemeClr val="accent1">
                    <a:lumMod val="50000"/>
                  </a:schemeClr>
                </a:solidFill>
                <a:latin typeface="Arial" panose="020B0604020202020204" pitchFamily="34" charset="0"/>
                <a:cs typeface="Arial" panose="020B0604020202020204" pitchFamily="34" charset="0"/>
              </a:rPr>
              <a:t> </a:t>
            </a:r>
            <a:r>
              <a:rPr lang="fr-FR" sz="4400" dirty="0" err="1">
                <a:solidFill>
                  <a:schemeClr val="accent1">
                    <a:lumMod val="50000"/>
                  </a:schemeClr>
                </a:solidFill>
                <a:latin typeface="Arial" panose="020B0604020202020204" pitchFamily="34" charset="0"/>
                <a:cs typeface="Arial" panose="020B0604020202020204" pitchFamily="34" charset="0"/>
              </a:rPr>
              <a:t>included</a:t>
            </a:r>
            <a:r>
              <a:rPr lang="fr-FR" sz="4400" dirty="0">
                <a:solidFill>
                  <a:schemeClr val="accent1">
                    <a:lumMod val="50000"/>
                  </a:schemeClr>
                </a:solidFill>
                <a:latin typeface="Arial" panose="020B0604020202020204" pitchFamily="34" charset="0"/>
                <a:cs typeface="Arial" panose="020B0604020202020204" pitchFamily="34" charset="0"/>
              </a:rPr>
              <a:t>.</a:t>
            </a:r>
            <a:endParaRPr lang="en-US" altLang="fr-FR" sz="4400" dirty="0">
              <a:solidFill>
                <a:schemeClr val="accent1">
                  <a:lumMod val="50000"/>
                </a:schemeClr>
              </a:solidFill>
              <a:latin typeface="Arial" panose="020B0604020202020204" pitchFamily="34" charset="0"/>
              <a:cs typeface="Arial" panose="020B0604020202020204" pitchFamily="34" charset="0"/>
            </a:endParaRPr>
          </a:p>
        </p:txBody>
      </p:sp>
      <p:sp>
        <p:nvSpPr>
          <p:cNvPr id="27" name="ZoneTexte 26">
            <a:extLst>
              <a:ext uri="{FF2B5EF4-FFF2-40B4-BE49-F238E27FC236}">
                <a16:creationId xmlns:a16="http://schemas.microsoft.com/office/drawing/2014/main" id="{C443FBF5-644C-9A49-81A0-BABA67852DA3}"/>
              </a:ext>
            </a:extLst>
          </p:cNvPr>
          <p:cNvSpPr txBox="1"/>
          <p:nvPr/>
        </p:nvSpPr>
        <p:spPr>
          <a:xfrm>
            <a:off x="29482538" y="15116250"/>
            <a:ext cx="11699393" cy="861774"/>
          </a:xfrm>
          <a:prstGeom prst="rect">
            <a:avLst/>
          </a:prstGeom>
          <a:noFill/>
        </p:spPr>
        <p:txBody>
          <a:bodyPr wrap="square" rtlCol="0">
            <a:spAutoFit/>
          </a:bodyPr>
          <a:lstStyle/>
          <a:p>
            <a:pPr algn="ctr"/>
            <a:r>
              <a:rPr lang="en-US" sz="5000" b="1" i="1" dirty="0">
                <a:cs typeface="Arial" pitchFamily="34" charset="0"/>
              </a:rPr>
              <a:t>Improvement in GLS according to the LVEF</a:t>
            </a:r>
            <a:endParaRPr lang="fr-FR" sz="5000" b="1" i="1" dirty="0">
              <a:cs typeface="Arial" pitchFamily="34" charset="0"/>
            </a:endParaRPr>
          </a:p>
        </p:txBody>
      </p:sp>
      <p:sp>
        <p:nvSpPr>
          <p:cNvPr id="22" name="Rectangle 504">
            <a:extLst>
              <a:ext uri="{FF2B5EF4-FFF2-40B4-BE49-F238E27FC236}">
                <a16:creationId xmlns:a16="http://schemas.microsoft.com/office/drawing/2014/main" id="{E8B355BE-A06A-A542-8181-C1A0DB45DAA3}"/>
              </a:ext>
            </a:extLst>
          </p:cNvPr>
          <p:cNvSpPr>
            <a:spLocks noChangeArrowheads="1"/>
          </p:cNvSpPr>
          <p:nvPr/>
        </p:nvSpPr>
        <p:spPr bwMode="auto">
          <a:xfrm>
            <a:off x="14952977" y="4781322"/>
            <a:ext cx="13352050" cy="6186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eaLnBrk="0" hangingPunct="0">
              <a:defRPr>
                <a:solidFill>
                  <a:schemeClr val="tx1"/>
                </a:solidFill>
                <a:latin typeface="Times New Roman" panose="02020603050405020304" pitchFamily="18" charset="0"/>
                <a:ea typeface="MS PGothic" panose="020B0600070205080204" pitchFamily="34" charset="-128"/>
              </a:defRPr>
            </a:lvl1pPr>
            <a:lvl2pPr marL="742950" indent="-285750" eaLnBrk="0" hangingPunct="0">
              <a:defRPr>
                <a:solidFill>
                  <a:schemeClr val="tx1"/>
                </a:solidFill>
                <a:latin typeface="Times New Roman" panose="02020603050405020304" pitchFamily="18" charset="0"/>
                <a:ea typeface="MS PGothic" panose="020B0600070205080204" pitchFamily="34" charset="-128"/>
              </a:defRPr>
            </a:lvl2pPr>
            <a:lvl3pPr marL="1143000" indent="-228600" eaLnBrk="0" hangingPunct="0">
              <a:defRPr>
                <a:solidFill>
                  <a:schemeClr val="tx1"/>
                </a:solidFill>
                <a:latin typeface="Times New Roman" panose="02020603050405020304" pitchFamily="18" charset="0"/>
                <a:ea typeface="MS PGothic" panose="020B0600070205080204" pitchFamily="34" charset="-128"/>
              </a:defRPr>
            </a:lvl3pPr>
            <a:lvl4pPr marL="1600200" indent="-228600" eaLnBrk="0" hangingPunct="0">
              <a:defRPr>
                <a:solidFill>
                  <a:schemeClr val="tx1"/>
                </a:solidFill>
                <a:latin typeface="Times New Roman" panose="02020603050405020304" pitchFamily="18" charset="0"/>
                <a:ea typeface="MS PGothic" panose="020B0600070205080204" pitchFamily="34" charset="-128"/>
              </a:defRPr>
            </a:lvl4pPr>
            <a:lvl5pPr marL="2057400" indent="-228600" eaLnBrk="0" hangingPunct="0">
              <a:defRPr>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Times New Roman" panose="02020603050405020304" pitchFamily="18" charset="0"/>
                <a:ea typeface="MS PGothic" panose="020B0600070205080204" pitchFamily="34" charset="-128"/>
              </a:defRPr>
            </a:lvl9pPr>
          </a:lstStyle>
          <a:p>
            <a:pPr algn="just"/>
            <a:r>
              <a:rPr lang="fr-FR" sz="4400" dirty="0" err="1" smtClean="0">
                <a:solidFill>
                  <a:schemeClr val="accent1">
                    <a:lumMod val="50000"/>
                  </a:schemeClr>
                </a:solidFill>
                <a:latin typeface="Arial" panose="020B0604020202020204" pitchFamily="34" charset="0"/>
                <a:cs typeface="Arial" panose="020B0604020202020204" pitchFamily="34" charset="0"/>
              </a:rPr>
              <a:t>Only</a:t>
            </a:r>
            <a:r>
              <a:rPr lang="fr-FR" sz="4400" dirty="0" smtClean="0">
                <a:solidFill>
                  <a:schemeClr val="accent1">
                    <a:lumMod val="50000"/>
                  </a:schemeClr>
                </a:solidFill>
                <a:latin typeface="Arial" panose="020B0604020202020204" pitchFamily="34" charset="0"/>
                <a:cs typeface="Arial" panose="020B0604020202020204" pitchFamily="34" charset="0"/>
              </a:rPr>
              <a:t> 9/35 (26 %) </a:t>
            </a:r>
            <a:r>
              <a:rPr lang="fr-FR" sz="4400" dirty="0" err="1" smtClean="0">
                <a:solidFill>
                  <a:schemeClr val="accent1">
                    <a:lumMod val="50000"/>
                  </a:schemeClr>
                </a:solidFill>
                <a:latin typeface="Arial" panose="020B0604020202020204" pitchFamily="34" charset="0"/>
                <a:cs typeface="Arial" panose="020B0604020202020204" pitchFamily="34" charset="0"/>
              </a:rPr>
              <a:t>had</a:t>
            </a:r>
            <a:r>
              <a:rPr lang="fr-FR" sz="4400" dirty="0" smtClean="0">
                <a:solidFill>
                  <a:schemeClr val="accent1">
                    <a:lumMod val="50000"/>
                  </a:schemeClr>
                </a:solidFill>
                <a:latin typeface="Arial" panose="020B0604020202020204" pitchFamily="34" charset="0"/>
                <a:cs typeface="Arial" panose="020B0604020202020204" pitchFamily="34" charset="0"/>
              </a:rPr>
              <a:t> a LVEF ≤ 60%. </a:t>
            </a:r>
            <a:r>
              <a:rPr lang="fr-FR" sz="4400" dirty="0" err="1" smtClean="0">
                <a:solidFill>
                  <a:schemeClr val="accent1">
                    <a:lumMod val="50000"/>
                  </a:schemeClr>
                </a:solidFill>
                <a:latin typeface="Arial" panose="020B0604020202020204" pitchFamily="34" charset="0"/>
                <a:cs typeface="Arial" panose="020B0604020202020204" pitchFamily="34" charset="0"/>
              </a:rPr>
              <a:t>Overall</a:t>
            </a:r>
            <a:r>
              <a:rPr lang="fr-FR" sz="4400" dirty="0" smtClean="0">
                <a:solidFill>
                  <a:schemeClr val="accent1">
                    <a:lumMod val="50000"/>
                  </a:schemeClr>
                </a:solidFill>
                <a:latin typeface="Arial" panose="020B0604020202020204" pitchFamily="34" charset="0"/>
                <a:cs typeface="Arial" panose="020B0604020202020204" pitchFamily="34" charset="0"/>
              </a:rPr>
              <a:t>, no </a:t>
            </a:r>
            <a:r>
              <a:rPr lang="fr-FR" sz="4400" dirty="0" err="1" smtClean="0">
                <a:solidFill>
                  <a:schemeClr val="accent1">
                    <a:lumMod val="50000"/>
                  </a:schemeClr>
                </a:solidFill>
                <a:latin typeface="Arial" panose="020B0604020202020204" pitchFamily="34" charset="0"/>
                <a:cs typeface="Arial" panose="020B0604020202020204" pitchFamily="34" charset="0"/>
              </a:rPr>
              <a:t>significant</a:t>
            </a:r>
            <a:r>
              <a:rPr lang="fr-FR" sz="4400" dirty="0" smtClean="0">
                <a:solidFill>
                  <a:schemeClr val="accent1">
                    <a:lumMod val="50000"/>
                  </a:schemeClr>
                </a:solidFill>
                <a:latin typeface="Arial" panose="020B0604020202020204" pitchFamily="34" charset="0"/>
                <a:cs typeface="Arial" panose="020B0604020202020204" pitchFamily="34" charset="0"/>
              </a:rPr>
              <a:t> change in LVEF (65 ± 14%; p = 0.55) or GLS (-16.1 ± 4.8%; p = 0.11) </a:t>
            </a:r>
            <a:r>
              <a:rPr lang="fr-FR" sz="4400" dirty="0" err="1" smtClean="0">
                <a:solidFill>
                  <a:schemeClr val="accent1">
                    <a:lumMod val="50000"/>
                  </a:schemeClr>
                </a:solidFill>
                <a:latin typeface="Arial" panose="020B0604020202020204" pitchFamily="34" charset="0"/>
                <a:cs typeface="Arial" panose="020B0604020202020204" pitchFamily="34" charset="0"/>
              </a:rPr>
              <a:t>occurred</a:t>
            </a:r>
            <a:r>
              <a:rPr lang="fr-FR" sz="4400" dirty="0" smtClean="0">
                <a:solidFill>
                  <a:schemeClr val="accent1">
                    <a:lumMod val="50000"/>
                  </a:schemeClr>
                </a:solidFill>
                <a:latin typeface="Arial" panose="020B0604020202020204" pitchFamily="34" charset="0"/>
                <a:cs typeface="Arial" panose="020B0604020202020204" pitchFamily="34" charset="0"/>
              </a:rPr>
              <a:t> </a:t>
            </a:r>
            <a:r>
              <a:rPr lang="fr-FR" sz="4400" dirty="0" err="1" smtClean="0">
                <a:solidFill>
                  <a:schemeClr val="accent1">
                    <a:lumMod val="50000"/>
                  </a:schemeClr>
                </a:solidFill>
                <a:latin typeface="Arial" panose="020B0604020202020204" pitchFamily="34" charset="0"/>
                <a:cs typeface="Arial" panose="020B0604020202020204" pitchFamily="34" charset="0"/>
              </a:rPr>
              <a:t>immediately</a:t>
            </a:r>
            <a:r>
              <a:rPr lang="fr-FR" sz="4400" dirty="0" smtClean="0">
                <a:solidFill>
                  <a:schemeClr val="accent1">
                    <a:lumMod val="50000"/>
                  </a:schemeClr>
                </a:solidFill>
                <a:latin typeface="Arial" panose="020B0604020202020204" pitchFamily="34" charset="0"/>
                <a:cs typeface="Arial" panose="020B0604020202020204" pitchFamily="34" charset="0"/>
              </a:rPr>
              <a:t> </a:t>
            </a:r>
            <a:r>
              <a:rPr lang="fr-FR" sz="4400" dirty="0" err="1" smtClean="0">
                <a:solidFill>
                  <a:schemeClr val="accent1">
                    <a:lumMod val="50000"/>
                  </a:schemeClr>
                </a:solidFill>
                <a:latin typeface="Arial" panose="020B0604020202020204" pitchFamily="34" charset="0"/>
                <a:cs typeface="Arial" panose="020B0604020202020204" pitchFamily="34" charset="0"/>
              </a:rPr>
              <a:t>after</a:t>
            </a:r>
            <a:r>
              <a:rPr lang="fr-FR" sz="4400" dirty="0" smtClean="0">
                <a:solidFill>
                  <a:schemeClr val="accent1">
                    <a:lumMod val="50000"/>
                  </a:schemeClr>
                </a:solidFill>
                <a:latin typeface="Arial" panose="020B0604020202020204" pitchFamily="34" charset="0"/>
                <a:cs typeface="Arial" panose="020B0604020202020204" pitchFamily="34" charset="0"/>
              </a:rPr>
              <a:t> TAVR </a:t>
            </a:r>
            <a:r>
              <a:rPr lang="fr-FR" sz="4400" dirty="0" err="1" smtClean="0">
                <a:solidFill>
                  <a:schemeClr val="accent1">
                    <a:lumMod val="50000"/>
                  </a:schemeClr>
                </a:solidFill>
                <a:latin typeface="Arial" panose="020B0604020202020204" pitchFamily="34" charset="0"/>
                <a:cs typeface="Arial" panose="020B0604020202020204" pitchFamily="34" charset="0"/>
              </a:rPr>
              <a:t>despite</a:t>
            </a:r>
            <a:r>
              <a:rPr lang="fr-FR" sz="4400" dirty="0" smtClean="0">
                <a:solidFill>
                  <a:schemeClr val="accent1">
                    <a:lumMod val="50000"/>
                  </a:schemeClr>
                </a:solidFill>
                <a:latin typeface="Arial" panose="020B0604020202020204" pitchFamily="34" charset="0"/>
                <a:cs typeface="Arial" panose="020B0604020202020204" pitchFamily="34" charset="0"/>
              </a:rPr>
              <a:t> a </a:t>
            </a:r>
            <a:r>
              <a:rPr lang="fr-FR" sz="4400" dirty="0" err="1" smtClean="0">
                <a:solidFill>
                  <a:schemeClr val="accent1">
                    <a:lumMod val="50000"/>
                  </a:schemeClr>
                </a:solidFill>
                <a:latin typeface="Arial" panose="020B0604020202020204" pitchFamily="34" charset="0"/>
                <a:cs typeface="Arial" panose="020B0604020202020204" pitchFamily="34" charset="0"/>
              </a:rPr>
              <a:t>dramatic</a:t>
            </a:r>
            <a:r>
              <a:rPr lang="fr-FR" sz="4400" dirty="0" smtClean="0">
                <a:solidFill>
                  <a:schemeClr val="accent1">
                    <a:lumMod val="50000"/>
                  </a:schemeClr>
                </a:solidFill>
                <a:latin typeface="Arial" panose="020B0604020202020204" pitchFamily="34" charset="0"/>
                <a:cs typeface="Arial" panose="020B0604020202020204" pitchFamily="34" charset="0"/>
              </a:rPr>
              <a:t> </a:t>
            </a:r>
            <a:r>
              <a:rPr lang="fr-FR" sz="4400" dirty="0" err="1" smtClean="0">
                <a:solidFill>
                  <a:schemeClr val="accent1">
                    <a:lumMod val="50000"/>
                  </a:schemeClr>
                </a:solidFill>
                <a:latin typeface="Arial" panose="020B0604020202020204" pitchFamily="34" charset="0"/>
                <a:cs typeface="Arial" panose="020B0604020202020204" pitchFamily="34" charset="0"/>
              </a:rPr>
              <a:t>decrease</a:t>
            </a:r>
            <a:r>
              <a:rPr lang="fr-FR" sz="4400" dirty="0" smtClean="0">
                <a:solidFill>
                  <a:schemeClr val="accent1">
                    <a:lumMod val="50000"/>
                  </a:schemeClr>
                </a:solidFill>
                <a:latin typeface="Arial" panose="020B0604020202020204" pitchFamily="34" charset="0"/>
                <a:cs typeface="Arial" panose="020B0604020202020204" pitchFamily="34" charset="0"/>
              </a:rPr>
              <a:t> in </a:t>
            </a:r>
            <a:r>
              <a:rPr lang="fr-FR" sz="4400" dirty="0" err="1" smtClean="0">
                <a:solidFill>
                  <a:schemeClr val="accent1">
                    <a:lumMod val="50000"/>
                  </a:schemeClr>
                </a:solidFill>
                <a:latin typeface="Arial" panose="020B0604020202020204" pitchFamily="34" charset="0"/>
                <a:cs typeface="Arial" panose="020B0604020202020204" pitchFamily="34" charset="0"/>
              </a:rPr>
              <a:t>transaortic</a:t>
            </a:r>
            <a:r>
              <a:rPr lang="fr-FR" sz="4400" dirty="0" smtClean="0">
                <a:solidFill>
                  <a:schemeClr val="accent1">
                    <a:lumMod val="50000"/>
                  </a:schemeClr>
                </a:solidFill>
                <a:latin typeface="Arial" panose="020B0604020202020204" pitchFamily="34" charset="0"/>
                <a:cs typeface="Arial" panose="020B0604020202020204" pitchFamily="34" charset="0"/>
              </a:rPr>
              <a:t> </a:t>
            </a:r>
            <a:r>
              <a:rPr lang="fr-FR" sz="4400" dirty="0" err="1" smtClean="0">
                <a:solidFill>
                  <a:schemeClr val="accent1">
                    <a:lumMod val="50000"/>
                  </a:schemeClr>
                </a:solidFill>
                <a:latin typeface="Arial" panose="020B0604020202020204" pitchFamily="34" charset="0"/>
                <a:cs typeface="Arial" panose="020B0604020202020204" pitchFamily="34" charset="0"/>
              </a:rPr>
              <a:t>mean</a:t>
            </a:r>
            <a:r>
              <a:rPr lang="fr-FR" sz="4400" dirty="0" smtClean="0">
                <a:solidFill>
                  <a:schemeClr val="accent1">
                    <a:lumMod val="50000"/>
                  </a:schemeClr>
                </a:solidFill>
                <a:latin typeface="Arial" panose="020B0604020202020204" pitchFamily="34" charset="0"/>
                <a:cs typeface="Arial" panose="020B0604020202020204" pitchFamily="34" charset="0"/>
              </a:rPr>
              <a:t> pressure gradient (44 ± 15 mm Hg versus 6 ± 3 </a:t>
            </a:r>
            <a:r>
              <a:rPr lang="fr-FR" sz="4400" dirty="0" err="1" smtClean="0">
                <a:solidFill>
                  <a:schemeClr val="accent1">
                    <a:lumMod val="50000"/>
                  </a:schemeClr>
                </a:solidFill>
                <a:latin typeface="Arial" panose="020B0604020202020204" pitchFamily="34" charset="0"/>
                <a:cs typeface="Arial" panose="020B0604020202020204" pitchFamily="34" charset="0"/>
              </a:rPr>
              <a:t>mmHg</a:t>
            </a:r>
            <a:r>
              <a:rPr lang="fr-FR" sz="4400" dirty="0" smtClean="0">
                <a:solidFill>
                  <a:schemeClr val="accent1">
                    <a:lumMod val="50000"/>
                  </a:schemeClr>
                </a:solidFill>
                <a:latin typeface="Arial" panose="020B0604020202020204" pitchFamily="34" charset="0"/>
                <a:cs typeface="Arial" panose="020B0604020202020204" pitchFamily="34" charset="0"/>
              </a:rPr>
              <a:t>; p &lt; 0.0001). </a:t>
            </a:r>
            <a:r>
              <a:rPr lang="fr-FR" sz="4400" dirty="0" err="1" smtClean="0">
                <a:solidFill>
                  <a:schemeClr val="accent1">
                    <a:lumMod val="50000"/>
                  </a:schemeClr>
                </a:solidFill>
                <a:latin typeface="Arial" panose="020B0604020202020204" pitchFamily="34" charset="0"/>
                <a:cs typeface="Arial" panose="020B0604020202020204" pitchFamily="34" charset="0"/>
              </a:rPr>
              <a:t>However</a:t>
            </a:r>
            <a:r>
              <a:rPr lang="fr-FR" sz="4400" dirty="0" smtClean="0">
                <a:solidFill>
                  <a:schemeClr val="accent1">
                    <a:lumMod val="50000"/>
                  </a:schemeClr>
                </a:solidFill>
                <a:latin typeface="Arial" panose="020B0604020202020204" pitchFamily="34" charset="0"/>
                <a:cs typeface="Arial" panose="020B0604020202020204" pitchFamily="34" charset="0"/>
              </a:rPr>
              <a:t> in the </a:t>
            </a:r>
            <a:r>
              <a:rPr lang="fr-FR" sz="4400" dirty="0" err="1" smtClean="0">
                <a:solidFill>
                  <a:schemeClr val="accent1">
                    <a:lumMod val="50000"/>
                  </a:schemeClr>
                </a:solidFill>
                <a:latin typeface="Arial" panose="020B0604020202020204" pitchFamily="34" charset="0"/>
                <a:cs typeface="Arial" panose="020B0604020202020204" pitchFamily="34" charset="0"/>
              </a:rPr>
              <a:t>subgroup</a:t>
            </a:r>
            <a:r>
              <a:rPr lang="fr-FR" sz="4400" dirty="0" smtClean="0">
                <a:solidFill>
                  <a:schemeClr val="accent1">
                    <a:lumMod val="50000"/>
                  </a:schemeClr>
                </a:solidFill>
                <a:latin typeface="Arial" panose="020B0604020202020204" pitchFamily="34" charset="0"/>
                <a:cs typeface="Arial" panose="020B0604020202020204" pitchFamily="34" charset="0"/>
              </a:rPr>
              <a:t> of patients </a:t>
            </a:r>
            <a:r>
              <a:rPr lang="fr-FR" sz="4400" dirty="0" err="1" smtClean="0">
                <a:solidFill>
                  <a:schemeClr val="accent1">
                    <a:lumMod val="50000"/>
                  </a:schemeClr>
                </a:solidFill>
                <a:latin typeface="Arial" panose="020B0604020202020204" pitchFamily="34" charset="0"/>
                <a:cs typeface="Arial" panose="020B0604020202020204" pitchFamily="34" charset="0"/>
              </a:rPr>
              <a:t>with</a:t>
            </a:r>
            <a:r>
              <a:rPr lang="fr-FR" sz="4400" dirty="0" smtClean="0">
                <a:solidFill>
                  <a:schemeClr val="accent1">
                    <a:lumMod val="50000"/>
                  </a:schemeClr>
                </a:solidFill>
                <a:latin typeface="Arial" panose="020B0604020202020204" pitchFamily="34" charset="0"/>
                <a:cs typeface="Arial" panose="020B0604020202020204" pitchFamily="34" charset="0"/>
              </a:rPr>
              <a:t> LVEF ≤ 60%, a </a:t>
            </a:r>
            <a:r>
              <a:rPr lang="fr-FR" sz="4400" dirty="0" err="1" smtClean="0">
                <a:solidFill>
                  <a:schemeClr val="accent1">
                    <a:lumMod val="50000"/>
                  </a:schemeClr>
                </a:solidFill>
                <a:latin typeface="Arial" panose="020B0604020202020204" pitchFamily="34" charset="0"/>
                <a:cs typeface="Arial" panose="020B0604020202020204" pitchFamily="34" charset="0"/>
              </a:rPr>
              <a:t>significant</a:t>
            </a:r>
            <a:r>
              <a:rPr lang="fr-FR" sz="4400" dirty="0" smtClean="0">
                <a:solidFill>
                  <a:schemeClr val="accent1">
                    <a:lumMod val="50000"/>
                  </a:schemeClr>
                </a:solidFill>
                <a:latin typeface="Arial" panose="020B0604020202020204" pitchFamily="34" charset="0"/>
                <a:cs typeface="Arial" panose="020B0604020202020204" pitchFamily="34" charset="0"/>
              </a:rPr>
              <a:t> </a:t>
            </a:r>
            <a:r>
              <a:rPr lang="fr-FR" sz="4400" dirty="0" err="1" smtClean="0">
                <a:solidFill>
                  <a:schemeClr val="accent1">
                    <a:lumMod val="50000"/>
                  </a:schemeClr>
                </a:solidFill>
                <a:latin typeface="Arial" panose="020B0604020202020204" pitchFamily="34" charset="0"/>
                <a:cs typeface="Arial" panose="020B0604020202020204" pitchFamily="34" charset="0"/>
              </a:rPr>
              <a:t>increase</a:t>
            </a:r>
            <a:r>
              <a:rPr lang="fr-FR" sz="4400" dirty="0" smtClean="0">
                <a:solidFill>
                  <a:schemeClr val="accent1">
                    <a:lumMod val="50000"/>
                  </a:schemeClr>
                </a:solidFill>
                <a:latin typeface="Arial" panose="020B0604020202020204" pitchFamily="34" charset="0"/>
                <a:cs typeface="Arial" panose="020B0604020202020204" pitchFamily="34" charset="0"/>
              </a:rPr>
              <a:t> in GLS </a:t>
            </a:r>
            <a:r>
              <a:rPr lang="fr-FR" sz="4400" dirty="0" err="1" smtClean="0">
                <a:solidFill>
                  <a:schemeClr val="accent1">
                    <a:lumMod val="50000"/>
                  </a:schemeClr>
                </a:solidFill>
                <a:latin typeface="Arial" panose="020B0604020202020204" pitchFamily="34" charset="0"/>
                <a:cs typeface="Arial" panose="020B0604020202020204" pitchFamily="34" charset="0"/>
              </a:rPr>
              <a:t>after</a:t>
            </a:r>
            <a:r>
              <a:rPr lang="fr-FR" sz="4400" dirty="0" smtClean="0">
                <a:solidFill>
                  <a:schemeClr val="accent1">
                    <a:lumMod val="50000"/>
                  </a:schemeClr>
                </a:solidFill>
                <a:latin typeface="Arial" panose="020B0604020202020204" pitchFamily="34" charset="0"/>
                <a:cs typeface="Arial" panose="020B0604020202020204" pitchFamily="34" charset="0"/>
              </a:rPr>
              <a:t> TAVR </a:t>
            </a:r>
            <a:r>
              <a:rPr lang="fr-FR" sz="4400" dirty="0" err="1" smtClean="0">
                <a:solidFill>
                  <a:schemeClr val="accent1">
                    <a:lumMod val="50000"/>
                  </a:schemeClr>
                </a:solidFill>
                <a:latin typeface="Arial" panose="020B0604020202020204" pitchFamily="34" charset="0"/>
                <a:cs typeface="Arial" panose="020B0604020202020204" pitchFamily="34" charset="0"/>
              </a:rPr>
              <a:t>was</a:t>
            </a:r>
            <a:r>
              <a:rPr lang="fr-FR" sz="4400" dirty="0" smtClean="0">
                <a:solidFill>
                  <a:schemeClr val="accent1">
                    <a:lumMod val="50000"/>
                  </a:schemeClr>
                </a:solidFill>
                <a:latin typeface="Arial" panose="020B0604020202020204" pitchFamily="34" charset="0"/>
                <a:cs typeface="Arial" panose="020B0604020202020204" pitchFamily="34" charset="0"/>
              </a:rPr>
              <a:t> </a:t>
            </a:r>
            <a:r>
              <a:rPr lang="fr-FR" sz="4400" dirty="0" err="1" smtClean="0">
                <a:solidFill>
                  <a:schemeClr val="accent1">
                    <a:lumMod val="50000"/>
                  </a:schemeClr>
                </a:solidFill>
                <a:latin typeface="Arial" panose="020B0604020202020204" pitchFamily="34" charset="0"/>
                <a:cs typeface="Arial" panose="020B0604020202020204" pitchFamily="34" charset="0"/>
              </a:rPr>
              <a:t>observed</a:t>
            </a:r>
            <a:r>
              <a:rPr lang="fr-FR" sz="4400" dirty="0" smtClean="0">
                <a:solidFill>
                  <a:schemeClr val="accent1">
                    <a:lumMod val="50000"/>
                  </a:schemeClr>
                </a:solidFill>
                <a:latin typeface="Arial" panose="020B0604020202020204" pitchFamily="34" charset="0"/>
                <a:cs typeface="Arial" panose="020B0604020202020204" pitchFamily="34" charset="0"/>
              </a:rPr>
              <a:t> (-9.6 ± 4.1 % versus -12.1 ± 3.3 %; p= 0.0039). </a:t>
            </a:r>
            <a:endParaRPr lang="en-US" altLang="fr-FR" sz="4400" dirty="0">
              <a:solidFill>
                <a:schemeClr val="accent1">
                  <a:lumMod val="50000"/>
                </a:schemeClr>
              </a:solidFill>
              <a:latin typeface="Arial" panose="020B0604020202020204" pitchFamily="34" charset="0"/>
              <a:cs typeface="Arial" panose="020B0604020202020204" pitchFamily="34" charset="0"/>
            </a:endParaRPr>
          </a:p>
        </p:txBody>
      </p:sp>
      <p:graphicFrame>
        <p:nvGraphicFramePr>
          <p:cNvPr id="12" name="Tableau 11">
            <a:extLst>
              <a:ext uri="{FF2B5EF4-FFF2-40B4-BE49-F238E27FC236}">
                <a16:creationId xmlns:a16="http://schemas.microsoft.com/office/drawing/2014/main" id="{1DFDC92D-6A3D-B043-AB88-F1B7507E57C5}"/>
              </a:ext>
            </a:extLst>
          </p:cNvPr>
          <p:cNvGraphicFramePr>
            <a:graphicFrameLocks noGrp="1"/>
          </p:cNvGraphicFramePr>
          <p:nvPr>
            <p:extLst>
              <p:ext uri="{D42A27DB-BD31-4B8C-83A1-F6EECF244321}">
                <p14:modId xmlns:p14="http://schemas.microsoft.com/office/powerpoint/2010/main" val="3873684432"/>
              </p:ext>
            </p:extLst>
          </p:nvPr>
        </p:nvGraphicFramePr>
        <p:xfrm>
          <a:off x="29223952" y="7146216"/>
          <a:ext cx="13322522" cy="5910598"/>
        </p:xfrm>
        <a:graphic>
          <a:graphicData uri="http://schemas.openxmlformats.org/drawingml/2006/table">
            <a:tbl>
              <a:tblPr firstRow="1" bandRow="1">
                <a:tableStyleId>{8A107856-5554-42FB-B03E-39F5DBC370BA}</a:tableStyleId>
              </a:tblPr>
              <a:tblGrid>
                <a:gridCol w="4903805">
                  <a:extLst>
                    <a:ext uri="{9D8B030D-6E8A-4147-A177-3AD203B41FA5}">
                      <a16:colId xmlns:a16="http://schemas.microsoft.com/office/drawing/2014/main" val="3622958450"/>
                    </a:ext>
                  </a:extLst>
                </a:gridCol>
                <a:gridCol w="3420103">
                  <a:extLst>
                    <a:ext uri="{9D8B030D-6E8A-4147-A177-3AD203B41FA5}">
                      <a16:colId xmlns:a16="http://schemas.microsoft.com/office/drawing/2014/main" val="3332139869"/>
                    </a:ext>
                  </a:extLst>
                </a:gridCol>
                <a:gridCol w="2969101">
                  <a:extLst>
                    <a:ext uri="{9D8B030D-6E8A-4147-A177-3AD203B41FA5}">
                      <a16:colId xmlns:a16="http://schemas.microsoft.com/office/drawing/2014/main" val="3484770927"/>
                    </a:ext>
                  </a:extLst>
                </a:gridCol>
                <a:gridCol w="2029513">
                  <a:extLst>
                    <a:ext uri="{9D8B030D-6E8A-4147-A177-3AD203B41FA5}">
                      <a16:colId xmlns:a16="http://schemas.microsoft.com/office/drawing/2014/main" val="931424911"/>
                    </a:ext>
                  </a:extLst>
                </a:gridCol>
              </a:tblGrid>
              <a:tr h="957974">
                <a:tc>
                  <a:txBody>
                    <a:bodyPr/>
                    <a:lstStyle/>
                    <a:p>
                      <a:r>
                        <a:rPr lang="fr-FR" sz="4400" dirty="0" smtClean="0">
                          <a:latin typeface="Arial" panose="020B0604020202020204" pitchFamily="34" charset="0"/>
                          <a:cs typeface="Arial" panose="020B0604020202020204" pitchFamily="34" charset="0"/>
                        </a:rPr>
                        <a:t>N = 35 patients</a:t>
                      </a:r>
                    </a:p>
                  </a:txBody>
                  <a:tcPr marL="64676" marR="64676" marT="32338" marB="32338" anchor="ctr"/>
                </a:tc>
                <a:tc>
                  <a:txBody>
                    <a:bodyPr/>
                    <a:lstStyle/>
                    <a:p>
                      <a:pPr marL="0" marR="0" lvl="0" indent="0" algn="ctr" defTabSz="3027487" rtl="0" eaLnBrk="1" fontAlgn="auto" latinLnBrk="0" hangingPunct="1">
                        <a:lnSpc>
                          <a:spcPct val="100000"/>
                        </a:lnSpc>
                        <a:spcBef>
                          <a:spcPts val="0"/>
                        </a:spcBef>
                        <a:spcAft>
                          <a:spcPts val="0"/>
                        </a:spcAft>
                        <a:buClrTx/>
                        <a:buSzTx/>
                        <a:buFontTx/>
                        <a:buNone/>
                        <a:tabLst/>
                        <a:defRPr/>
                      </a:pPr>
                      <a:r>
                        <a:rPr lang="en-US" sz="4400" dirty="0" smtClean="0">
                          <a:effectLst/>
                          <a:latin typeface="Arial" panose="020B0604020202020204" pitchFamily="34" charset="0"/>
                          <a:cs typeface="Arial" panose="020B0604020202020204" pitchFamily="34" charset="0"/>
                        </a:rPr>
                        <a:t>Before </a:t>
                      </a:r>
                      <a:endParaRPr lang="fr-FR" sz="4400" dirty="0">
                        <a:effectLst/>
                        <a:latin typeface="Arial" panose="020B0604020202020204" pitchFamily="34" charset="0"/>
                        <a:ea typeface="Times New Roman" panose="02020603050405020304" pitchFamily="18" charset="0"/>
                        <a:cs typeface="Arial" panose="020B0604020202020204" pitchFamily="34" charset="0"/>
                      </a:endParaRPr>
                    </a:p>
                  </a:txBody>
                  <a:tcPr marL="64676" marR="64676" marT="32338" marB="32338" anchor="ctr"/>
                </a:tc>
                <a:tc>
                  <a:txBody>
                    <a:bodyPr/>
                    <a:lstStyle/>
                    <a:p>
                      <a:pPr marL="0" marR="0" lvl="0" indent="0" algn="ctr" defTabSz="3027487" rtl="0" eaLnBrk="1" fontAlgn="auto" latinLnBrk="0" hangingPunct="1">
                        <a:lnSpc>
                          <a:spcPct val="100000"/>
                        </a:lnSpc>
                        <a:spcBef>
                          <a:spcPts val="0"/>
                        </a:spcBef>
                        <a:spcAft>
                          <a:spcPts val="0"/>
                        </a:spcAft>
                        <a:buClrTx/>
                        <a:buSzTx/>
                        <a:buFontTx/>
                        <a:buNone/>
                        <a:tabLst/>
                        <a:defRPr/>
                      </a:pPr>
                      <a:r>
                        <a:rPr lang="en-US" sz="4400" dirty="0">
                          <a:effectLst/>
                          <a:latin typeface="Arial" panose="020B0604020202020204" pitchFamily="34" charset="0"/>
                          <a:cs typeface="Arial" panose="020B0604020202020204" pitchFamily="34" charset="0"/>
                        </a:rPr>
                        <a:t>After </a:t>
                      </a:r>
                      <a:r>
                        <a:rPr lang="en-US" sz="4400" dirty="0" smtClean="0">
                          <a:effectLst/>
                          <a:latin typeface="Arial" panose="020B0604020202020204" pitchFamily="34" charset="0"/>
                          <a:cs typeface="Arial" panose="020B0604020202020204" pitchFamily="34" charset="0"/>
                        </a:rPr>
                        <a:t> </a:t>
                      </a:r>
                      <a:endParaRPr lang="fr-FR" sz="4400" dirty="0">
                        <a:effectLst/>
                        <a:latin typeface="Arial" panose="020B0604020202020204" pitchFamily="34" charset="0"/>
                        <a:ea typeface="Times New Roman" panose="02020603050405020304" pitchFamily="18" charset="0"/>
                        <a:cs typeface="Arial" panose="020B0604020202020204" pitchFamily="34" charset="0"/>
                      </a:endParaRPr>
                    </a:p>
                  </a:txBody>
                  <a:tcPr marL="64676" marR="64676" marT="32338" marB="32338" anchor="ctr"/>
                </a:tc>
                <a:tc>
                  <a:txBody>
                    <a:bodyPr/>
                    <a:lstStyle/>
                    <a:p>
                      <a:pPr algn="ctr"/>
                      <a:r>
                        <a:rPr lang="fr-FR" sz="4400" dirty="0">
                          <a:latin typeface="Arial" panose="020B0604020202020204" pitchFamily="34" charset="0"/>
                          <a:cs typeface="Arial" panose="020B0604020202020204" pitchFamily="34" charset="0"/>
                        </a:rPr>
                        <a:t>p</a:t>
                      </a:r>
                    </a:p>
                  </a:txBody>
                  <a:tcPr marL="64676" marR="64676" marT="32338" marB="32338" anchor="ctr"/>
                </a:tc>
                <a:extLst>
                  <a:ext uri="{0D108BD9-81ED-4DB2-BD59-A6C34878D82A}">
                    <a16:rowId xmlns:a16="http://schemas.microsoft.com/office/drawing/2014/main" val="207243398"/>
                  </a:ext>
                </a:extLst>
              </a:tr>
              <a:tr h="690362">
                <a:tc>
                  <a:txBody>
                    <a:bodyPr/>
                    <a:lstStyle/>
                    <a:p>
                      <a:pPr marL="0" marR="0" lvl="0" indent="0" algn="l" defTabSz="3027487" rtl="0" eaLnBrk="1" fontAlgn="auto" latinLnBrk="0" hangingPunct="1">
                        <a:lnSpc>
                          <a:spcPct val="100000"/>
                        </a:lnSpc>
                        <a:spcBef>
                          <a:spcPts val="0"/>
                        </a:spcBef>
                        <a:spcAft>
                          <a:spcPts val="0"/>
                        </a:spcAft>
                        <a:buClrTx/>
                        <a:buSzTx/>
                        <a:buFontTx/>
                        <a:buNone/>
                        <a:tabLst/>
                        <a:defRPr/>
                      </a:pPr>
                      <a:r>
                        <a:rPr lang="fr-FR" sz="4400" b="1" dirty="0">
                          <a:effectLst/>
                          <a:latin typeface="Arial" panose="020B0604020202020204" pitchFamily="34" charset="0"/>
                          <a:cs typeface="Arial" panose="020B0604020202020204" pitchFamily="34" charset="0"/>
                        </a:rPr>
                        <a:t>LVEF (%)</a:t>
                      </a:r>
                      <a:endParaRPr lang="fr-FR" sz="4400" b="1" dirty="0">
                        <a:effectLst/>
                        <a:latin typeface="Arial" panose="020B0604020202020204" pitchFamily="34" charset="0"/>
                        <a:ea typeface="Times New Roman" panose="02020603050405020304" pitchFamily="18" charset="0"/>
                        <a:cs typeface="Arial" panose="020B0604020202020204" pitchFamily="34" charset="0"/>
                      </a:endParaRPr>
                    </a:p>
                  </a:txBody>
                  <a:tcPr marL="64676" marR="64676" marT="32338" marB="32338" anchor="ctr"/>
                </a:tc>
                <a:tc>
                  <a:txBody>
                    <a:bodyPr/>
                    <a:lstStyle/>
                    <a:p>
                      <a:pPr marL="0" marR="0" lvl="0" indent="0" algn="ctr" defTabSz="3027487" rtl="0" eaLnBrk="1" fontAlgn="auto" latinLnBrk="0" hangingPunct="1">
                        <a:lnSpc>
                          <a:spcPct val="100000"/>
                        </a:lnSpc>
                        <a:spcBef>
                          <a:spcPts val="0"/>
                        </a:spcBef>
                        <a:spcAft>
                          <a:spcPts val="0"/>
                        </a:spcAft>
                        <a:buClrTx/>
                        <a:buSzTx/>
                        <a:buFontTx/>
                        <a:buNone/>
                        <a:tabLst/>
                        <a:defRPr/>
                      </a:pPr>
                      <a:r>
                        <a:rPr lang="fr-FR" sz="4400" dirty="0">
                          <a:effectLst/>
                          <a:latin typeface="Arial" panose="020B0604020202020204" pitchFamily="34" charset="0"/>
                          <a:cs typeface="Arial" panose="020B0604020202020204" pitchFamily="34" charset="0"/>
                        </a:rPr>
                        <a:t>66  ± 13</a:t>
                      </a:r>
                      <a:endParaRPr lang="fr-FR" sz="4400" dirty="0">
                        <a:effectLst/>
                        <a:latin typeface="Arial" panose="020B0604020202020204" pitchFamily="34" charset="0"/>
                        <a:ea typeface="Times New Roman" panose="02020603050405020304" pitchFamily="18" charset="0"/>
                        <a:cs typeface="Arial" panose="020B0604020202020204" pitchFamily="34" charset="0"/>
                      </a:endParaRPr>
                    </a:p>
                  </a:txBody>
                  <a:tcPr marL="64676" marR="64676" marT="32338" marB="32338" anchor="ctr"/>
                </a:tc>
                <a:tc>
                  <a:txBody>
                    <a:bodyPr/>
                    <a:lstStyle/>
                    <a:p>
                      <a:pPr algn="ctr"/>
                      <a:r>
                        <a:rPr lang="fr-FR" sz="4400" dirty="0">
                          <a:effectLst/>
                          <a:latin typeface="Arial" panose="020B0604020202020204" pitchFamily="34" charset="0"/>
                          <a:cs typeface="Arial" panose="020B0604020202020204" pitchFamily="34" charset="0"/>
                        </a:rPr>
                        <a:t>65 ± 14</a:t>
                      </a:r>
                      <a:endParaRPr lang="fr-FR" sz="4400" dirty="0">
                        <a:latin typeface="Arial" panose="020B0604020202020204" pitchFamily="34" charset="0"/>
                        <a:cs typeface="Arial" panose="020B0604020202020204" pitchFamily="34" charset="0"/>
                      </a:endParaRPr>
                    </a:p>
                  </a:txBody>
                  <a:tcPr marL="64676" marR="64676" marT="32338" marB="32338" anchor="ctr"/>
                </a:tc>
                <a:tc>
                  <a:txBody>
                    <a:bodyPr/>
                    <a:lstStyle/>
                    <a:p>
                      <a:pPr marL="0" marR="0" lvl="0" indent="0" algn="ctr" defTabSz="3027487" rtl="0" eaLnBrk="1" fontAlgn="auto" latinLnBrk="0" hangingPunct="1">
                        <a:lnSpc>
                          <a:spcPct val="100000"/>
                        </a:lnSpc>
                        <a:spcBef>
                          <a:spcPts val="0"/>
                        </a:spcBef>
                        <a:spcAft>
                          <a:spcPts val="0"/>
                        </a:spcAft>
                        <a:buClrTx/>
                        <a:buSzTx/>
                        <a:buFontTx/>
                        <a:buNone/>
                        <a:tabLst/>
                        <a:defRPr/>
                      </a:pPr>
                      <a:r>
                        <a:rPr lang="fr-FR" sz="4400" dirty="0">
                          <a:effectLst/>
                          <a:latin typeface="Arial" panose="020B0604020202020204" pitchFamily="34" charset="0"/>
                          <a:cs typeface="Arial" panose="020B0604020202020204" pitchFamily="34" charset="0"/>
                        </a:rPr>
                        <a:t>0,55</a:t>
                      </a:r>
                      <a:endParaRPr lang="fr-FR" sz="4400" dirty="0">
                        <a:effectLst/>
                        <a:latin typeface="Arial" panose="020B0604020202020204" pitchFamily="34" charset="0"/>
                        <a:ea typeface="Times New Roman" panose="02020603050405020304" pitchFamily="18" charset="0"/>
                        <a:cs typeface="Arial" panose="020B0604020202020204" pitchFamily="34" charset="0"/>
                      </a:endParaRPr>
                    </a:p>
                  </a:txBody>
                  <a:tcPr marL="64676" marR="64676" marT="32338" marB="32338" anchor="ctr"/>
                </a:tc>
                <a:extLst>
                  <a:ext uri="{0D108BD9-81ED-4DB2-BD59-A6C34878D82A}">
                    <a16:rowId xmlns:a16="http://schemas.microsoft.com/office/drawing/2014/main" val="2546509637"/>
                  </a:ext>
                </a:extLst>
              </a:tr>
              <a:tr h="690362">
                <a:tc>
                  <a:txBody>
                    <a:bodyPr/>
                    <a:lstStyle/>
                    <a:p>
                      <a:pPr marL="0" marR="0" lvl="0" indent="0" algn="l" defTabSz="3027487" rtl="0" eaLnBrk="1" fontAlgn="auto" latinLnBrk="0" hangingPunct="1">
                        <a:lnSpc>
                          <a:spcPct val="100000"/>
                        </a:lnSpc>
                        <a:spcBef>
                          <a:spcPts val="0"/>
                        </a:spcBef>
                        <a:spcAft>
                          <a:spcPts val="0"/>
                        </a:spcAft>
                        <a:buClrTx/>
                        <a:buSzTx/>
                        <a:buFontTx/>
                        <a:buNone/>
                        <a:tabLst/>
                        <a:defRPr/>
                      </a:pPr>
                      <a:r>
                        <a:rPr lang="fr-FR" sz="4400" b="1" dirty="0">
                          <a:effectLst/>
                          <a:latin typeface="Arial" panose="020B0604020202020204" pitchFamily="34" charset="0"/>
                          <a:cs typeface="Arial" panose="020B0604020202020204" pitchFamily="34" charset="0"/>
                        </a:rPr>
                        <a:t>GLS </a:t>
                      </a:r>
                      <a:r>
                        <a:rPr lang="fr-FR" sz="4400" b="1" dirty="0" smtClean="0">
                          <a:effectLst/>
                          <a:latin typeface="Arial" panose="020B0604020202020204" pitchFamily="34" charset="0"/>
                          <a:cs typeface="Arial" panose="020B0604020202020204" pitchFamily="34" charset="0"/>
                        </a:rPr>
                        <a:t>(- %)</a:t>
                      </a:r>
                      <a:endParaRPr lang="fr-FR" sz="4400" b="1" dirty="0">
                        <a:effectLst/>
                        <a:latin typeface="Arial" panose="020B0604020202020204" pitchFamily="34" charset="0"/>
                        <a:ea typeface="Times New Roman" panose="02020603050405020304" pitchFamily="18" charset="0"/>
                        <a:cs typeface="Arial" panose="020B0604020202020204" pitchFamily="34" charset="0"/>
                      </a:endParaRPr>
                    </a:p>
                  </a:txBody>
                  <a:tcPr marL="64676" marR="64676" marT="32338" marB="32338" anchor="ctr"/>
                </a:tc>
                <a:tc>
                  <a:txBody>
                    <a:bodyPr/>
                    <a:lstStyle/>
                    <a:p>
                      <a:pPr marL="0" marR="0" lvl="0" indent="0" algn="ctr" defTabSz="3027487" rtl="0" eaLnBrk="1" fontAlgn="auto" latinLnBrk="0" hangingPunct="1">
                        <a:lnSpc>
                          <a:spcPct val="100000"/>
                        </a:lnSpc>
                        <a:spcBef>
                          <a:spcPts val="0"/>
                        </a:spcBef>
                        <a:spcAft>
                          <a:spcPts val="0"/>
                        </a:spcAft>
                        <a:buClrTx/>
                        <a:buSzTx/>
                        <a:buFontTx/>
                        <a:buNone/>
                        <a:tabLst/>
                        <a:defRPr/>
                      </a:pPr>
                      <a:r>
                        <a:rPr lang="fr-FR" sz="4400" dirty="0">
                          <a:effectLst/>
                          <a:latin typeface="Arial" panose="020B0604020202020204" pitchFamily="34" charset="0"/>
                          <a:cs typeface="Arial" panose="020B0604020202020204" pitchFamily="34" charset="0"/>
                        </a:rPr>
                        <a:t>15,1 ± 4,7</a:t>
                      </a:r>
                      <a:endParaRPr lang="fr-FR" sz="4400" dirty="0">
                        <a:effectLst/>
                        <a:latin typeface="Arial" panose="020B0604020202020204" pitchFamily="34" charset="0"/>
                        <a:ea typeface="Times New Roman" panose="02020603050405020304" pitchFamily="18" charset="0"/>
                        <a:cs typeface="Arial" panose="020B0604020202020204" pitchFamily="34" charset="0"/>
                      </a:endParaRPr>
                    </a:p>
                  </a:txBody>
                  <a:tcPr marL="64676" marR="64676" marT="32338" marB="32338" anchor="ctr"/>
                </a:tc>
                <a:tc>
                  <a:txBody>
                    <a:bodyPr/>
                    <a:lstStyle/>
                    <a:p>
                      <a:pPr marL="0" marR="0" lvl="0" indent="0" algn="ctr" defTabSz="3027487" rtl="0" eaLnBrk="1" fontAlgn="auto" latinLnBrk="0" hangingPunct="1">
                        <a:lnSpc>
                          <a:spcPct val="100000"/>
                        </a:lnSpc>
                        <a:spcBef>
                          <a:spcPts val="0"/>
                        </a:spcBef>
                        <a:spcAft>
                          <a:spcPts val="0"/>
                        </a:spcAft>
                        <a:buClrTx/>
                        <a:buSzTx/>
                        <a:buFontTx/>
                        <a:buNone/>
                        <a:tabLst/>
                        <a:defRPr/>
                      </a:pPr>
                      <a:r>
                        <a:rPr lang="fr-FR" sz="4400" dirty="0">
                          <a:effectLst/>
                          <a:latin typeface="Arial" panose="020B0604020202020204" pitchFamily="34" charset="0"/>
                          <a:cs typeface="Arial" panose="020B0604020202020204" pitchFamily="34" charset="0"/>
                        </a:rPr>
                        <a:t>16,1 ± 4,8</a:t>
                      </a:r>
                      <a:endParaRPr lang="fr-FR" sz="4400" dirty="0">
                        <a:effectLst/>
                        <a:latin typeface="Arial" panose="020B0604020202020204" pitchFamily="34" charset="0"/>
                        <a:ea typeface="Times New Roman" panose="02020603050405020304" pitchFamily="18" charset="0"/>
                        <a:cs typeface="Arial" panose="020B0604020202020204" pitchFamily="34" charset="0"/>
                      </a:endParaRPr>
                    </a:p>
                  </a:txBody>
                  <a:tcPr marL="64676" marR="64676" marT="32338" marB="32338" anchor="ctr"/>
                </a:tc>
                <a:tc>
                  <a:txBody>
                    <a:bodyPr/>
                    <a:lstStyle/>
                    <a:p>
                      <a:pPr marL="0" marR="0" lvl="0" indent="0" algn="ctr" defTabSz="3027487" rtl="0" eaLnBrk="1" fontAlgn="auto" latinLnBrk="0" hangingPunct="1">
                        <a:lnSpc>
                          <a:spcPct val="100000"/>
                        </a:lnSpc>
                        <a:spcBef>
                          <a:spcPts val="0"/>
                        </a:spcBef>
                        <a:spcAft>
                          <a:spcPts val="0"/>
                        </a:spcAft>
                        <a:buClrTx/>
                        <a:buSzTx/>
                        <a:buFontTx/>
                        <a:buNone/>
                        <a:tabLst/>
                        <a:defRPr/>
                      </a:pPr>
                      <a:r>
                        <a:rPr lang="fr-FR" sz="4400" dirty="0">
                          <a:effectLst/>
                          <a:latin typeface="Arial" panose="020B0604020202020204" pitchFamily="34" charset="0"/>
                          <a:cs typeface="Arial" panose="020B0604020202020204" pitchFamily="34" charset="0"/>
                        </a:rPr>
                        <a:t>0,11</a:t>
                      </a:r>
                      <a:endParaRPr lang="fr-FR" sz="4400" dirty="0">
                        <a:effectLst/>
                        <a:latin typeface="Arial" panose="020B0604020202020204" pitchFamily="34" charset="0"/>
                        <a:ea typeface="Times New Roman" panose="02020603050405020304" pitchFamily="18" charset="0"/>
                        <a:cs typeface="Arial" panose="020B0604020202020204" pitchFamily="34" charset="0"/>
                      </a:endParaRPr>
                    </a:p>
                  </a:txBody>
                  <a:tcPr marL="64676" marR="64676" marT="32338" marB="32338" anchor="ctr"/>
                </a:tc>
                <a:extLst>
                  <a:ext uri="{0D108BD9-81ED-4DB2-BD59-A6C34878D82A}">
                    <a16:rowId xmlns:a16="http://schemas.microsoft.com/office/drawing/2014/main" val="4152110712"/>
                  </a:ext>
                </a:extLst>
              </a:tr>
              <a:tr h="1312973">
                <a:tc>
                  <a:txBody>
                    <a:bodyPr/>
                    <a:lstStyle/>
                    <a:p>
                      <a:pPr marL="0" marR="0" lvl="0" indent="0" algn="l" defTabSz="3027487" rtl="0" eaLnBrk="1" fontAlgn="auto" latinLnBrk="0" hangingPunct="1">
                        <a:lnSpc>
                          <a:spcPct val="100000"/>
                        </a:lnSpc>
                        <a:spcBef>
                          <a:spcPts val="0"/>
                        </a:spcBef>
                        <a:spcAft>
                          <a:spcPts val="0"/>
                        </a:spcAft>
                        <a:buClrTx/>
                        <a:buSzTx/>
                        <a:buFontTx/>
                        <a:buNone/>
                        <a:tabLst/>
                        <a:defRPr/>
                      </a:pPr>
                      <a:r>
                        <a:rPr lang="en-US" sz="4400" b="1" dirty="0">
                          <a:effectLst/>
                          <a:latin typeface="Arial" panose="020B0604020202020204" pitchFamily="34" charset="0"/>
                          <a:cs typeface="Arial" panose="020B0604020202020204" pitchFamily="34" charset="0"/>
                        </a:rPr>
                        <a:t>Orifice valve area (cm²)</a:t>
                      </a:r>
                      <a:endParaRPr lang="fr-FR" sz="4400" b="1" dirty="0">
                        <a:effectLst/>
                        <a:latin typeface="Arial" panose="020B0604020202020204" pitchFamily="34" charset="0"/>
                        <a:ea typeface="Times New Roman" panose="02020603050405020304" pitchFamily="18" charset="0"/>
                        <a:cs typeface="Arial" panose="020B0604020202020204" pitchFamily="34" charset="0"/>
                      </a:endParaRPr>
                    </a:p>
                  </a:txBody>
                  <a:tcPr marL="64676" marR="64676" marT="32338" marB="32338" anchor="ctr"/>
                </a:tc>
                <a:tc>
                  <a:txBody>
                    <a:bodyPr/>
                    <a:lstStyle/>
                    <a:p>
                      <a:pPr marL="0" marR="0" lvl="0" indent="0" algn="ctr" defTabSz="3027487" rtl="0" eaLnBrk="1" fontAlgn="auto" latinLnBrk="0" hangingPunct="1">
                        <a:lnSpc>
                          <a:spcPct val="100000"/>
                        </a:lnSpc>
                        <a:spcBef>
                          <a:spcPts val="0"/>
                        </a:spcBef>
                        <a:spcAft>
                          <a:spcPts val="0"/>
                        </a:spcAft>
                        <a:buClrTx/>
                        <a:buSzTx/>
                        <a:buFontTx/>
                        <a:buNone/>
                        <a:tabLst/>
                        <a:defRPr/>
                      </a:pPr>
                      <a:r>
                        <a:rPr lang="fr-FR" sz="4400" dirty="0">
                          <a:effectLst/>
                          <a:latin typeface="Arial" panose="020B0604020202020204" pitchFamily="34" charset="0"/>
                          <a:cs typeface="Arial" panose="020B0604020202020204" pitchFamily="34" charset="0"/>
                        </a:rPr>
                        <a:t>0,7 ± 0,2</a:t>
                      </a:r>
                      <a:endParaRPr lang="fr-FR" sz="4400" dirty="0">
                        <a:effectLst/>
                        <a:latin typeface="Arial" panose="020B0604020202020204" pitchFamily="34" charset="0"/>
                        <a:ea typeface="Times New Roman" panose="02020603050405020304" pitchFamily="18" charset="0"/>
                        <a:cs typeface="Arial" panose="020B0604020202020204" pitchFamily="34" charset="0"/>
                      </a:endParaRPr>
                    </a:p>
                  </a:txBody>
                  <a:tcPr marL="64676" marR="64676" marT="32338" marB="32338" anchor="ctr"/>
                </a:tc>
                <a:tc>
                  <a:txBody>
                    <a:bodyPr/>
                    <a:lstStyle/>
                    <a:p>
                      <a:pPr marL="0" marR="0" lvl="0" indent="0" algn="ctr" defTabSz="3027487" rtl="0" eaLnBrk="1" fontAlgn="auto" latinLnBrk="0" hangingPunct="1">
                        <a:lnSpc>
                          <a:spcPct val="100000"/>
                        </a:lnSpc>
                        <a:spcBef>
                          <a:spcPts val="0"/>
                        </a:spcBef>
                        <a:spcAft>
                          <a:spcPts val="0"/>
                        </a:spcAft>
                        <a:buClrTx/>
                        <a:buSzTx/>
                        <a:buFontTx/>
                        <a:buNone/>
                        <a:tabLst/>
                        <a:defRPr/>
                      </a:pPr>
                      <a:r>
                        <a:rPr lang="fr-FR" sz="4400" dirty="0">
                          <a:effectLst/>
                          <a:latin typeface="Arial" panose="020B0604020202020204" pitchFamily="34" charset="0"/>
                          <a:cs typeface="Arial" panose="020B0604020202020204" pitchFamily="34" charset="0"/>
                        </a:rPr>
                        <a:t>2,2 ± 0,7</a:t>
                      </a:r>
                      <a:endParaRPr lang="fr-FR" sz="4400" dirty="0">
                        <a:effectLst/>
                        <a:latin typeface="Arial" panose="020B0604020202020204" pitchFamily="34" charset="0"/>
                        <a:ea typeface="Times New Roman" panose="02020603050405020304" pitchFamily="18" charset="0"/>
                        <a:cs typeface="Arial" panose="020B0604020202020204" pitchFamily="34" charset="0"/>
                      </a:endParaRPr>
                    </a:p>
                  </a:txBody>
                  <a:tcPr marL="64676" marR="64676" marT="32338" marB="32338" anchor="ctr"/>
                </a:tc>
                <a:tc>
                  <a:txBody>
                    <a:bodyPr/>
                    <a:lstStyle/>
                    <a:p>
                      <a:pPr marL="0" marR="0" lvl="0" indent="0" algn="ctr" defTabSz="3027487" rtl="0" eaLnBrk="1" fontAlgn="auto" latinLnBrk="0" hangingPunct="1">
                        <a:lnSpc>
                          <a:spcPct val="100000"/>
                        </a:lnSpc>
                        <a:spcBef>
                          <a:spcPts val="0"/>
                        </a:spcBef>
                        <a:spcAft>
                          <a:spcPts val="0"/>
                        </a:spcAft>
                        <a:buClrTx/>
                        <a:buSzTx/>
                        <a:buFontTx/>
                        <a:buNone/>
                        <a:tabLst/>
                        <a:defRPr/>
                      </a:pPr>
                      <a:r>
                        <a:rPr lang="fr-FR" sz="4400" dirty="0" smtClean="0">
                          <a:effectLst/>
                          <a:latin typeface="Arial" panose="020B0604020202020204" pitchFamily="34" charset="0"/>
                          <a:cs typeface="Arial" panose="020B0604020202020204" pitchFamily="34" charset="0"/>
                        </a:rPr>
                        <a:t>&lt; 0,001</a:t>
                      </a:r>
                      <a:endParaRPr lang="fr-FR" sz="4400" baseline="30000" dirty="0">
                        <a:effectLst/>
                        <a:latin typeface="Arial" panose="020B0604020202020204" pitchFamily="34" charset="0"/>
                        <a:ea typeface="Times New Roman" panose="02020603050405020304" pitchFamily="18" charset="0"/>
                        <a:cs typeface="Arial" panose="020B0604020202020204" pitchFamily="34" charset="0"/>
                      </a:endParaRPr>
                    </a:p>
                  </a:txBody>
                  <a:tcPr marL="64676" marR="64676" marT="32338" marB="32338" anchor="ctr"/>
                </a:tc>
                <a:extLst>
                  <a:ext uri="{0D108BD9-81ED-4DB2-BD59-A6C34878D82A}">
                    <a16:rowId xmlns:a16="http://schemas.microsoft.com/office/drawing/2014/main" val="3565820315"/>
                  </a:ext>
                </a:extLst>
              </a:tr>
              <a:tr h="1935585">
                <a:tc>
                  <a:txBody>
                    <a:bodyPr/>
                    <a:lstStyle/>
                    <a:p>
                      <a:r>
                        <a:rPr lang="fr-FR" sz="4400" b="1" dirty="0" err="1" smtClean="0">
                          <a:effectLst/>
                          <a:latin typeface="Arial" panose="020B0604020202020204" pitchFamily="34" charset="0"/>
                          <a:cs typeface="Arial" panose="020B0604020202020204" pitchFamily="34" charset="0"/>
                        </a:rPr>
                        <a:t>Transaortic</a:t>
                      </a:r>
                      <a:r>
                        <a:rPr lang="fr-FR" sz="4400" b="1" dirty="0" smtClean="0">
                          <a:effectLst/>
                          <a:latin typeface="Arial" panose="020B0604020202020204" pitchFamily="34" charset="0"/>
                          <a:cs typeface="Arial" panose="020B0604020202020204" pitchFamily="34" charset="0"/>
                        </a:rPr>
                        <a:t> </a:t>
                      </a:r>
                      <a:r>
                        <a:rPr lang="fr-FR" sz="4400" b="1" dirty="0" err="1">
                          <a:effectLst/>
                          <a:latin typeface="Arial" panose="020B0604020202020204" pitchFamily="34" charset="0"/>
                          <a:cs typeface="Arial" panose="020B0604020202020204" pitchFamily="34" charset="0"/>
                        </a:rPr>
                        <a:t>mean</a:t>
                      </a:r>
                      <a:r>
                        <a:rPr lang="fr-FR" sz="4400" b="1" dirty="0">
                          <a:effectLst/>
                          <a:latin typeface="Arial" panose="020B0604020202020204" pitchFamily="34" charset="0"/>
                          <a:cs typeface="Arial" panose="020B0604020202020204" pitchFamily="34" charset="0"/>
                        </a:rPr>
                        <a:t> pressure gradient (</a:t>
                      </a:r>
                      <a:r>
                        <a:rPr lang="fr-FR" sz="4400" b="1" dirty="0" err="1">
                          <a:effectLst/>
                          <a:latin typeface="Arial" panose="020B0604020202020204" pitchFamily="34" charset="0"/>
                          <a:cs typeface="Arial" panose="020B0604020202020204" pitchFamily="34" charset="0"/>
                        </a:rPr>
                        <a:t>mmHg</a:t>
                      </a:r>
                      <a:r>
                        <a:rPr lang="fr-FR" sz="4400" b="1" dirty="0">
                          <a:effectLst/>
                          <a:latin typeface="Arial" panose="020B0604020202020204" pitchFamily="34" charset="0"/>
                          <a:cs typeface="Arial" panose="020B0604020202020204" pitchFamily="34" charset="0"/>
                        </a:rPr>
                        <a:t>)</a:t>
                      </a:r>
                      <a:endParaRPr lang="fr-FR" sz="4400" b="1" dirty="0">
                        <a:latin typeface="Arial" panose="020B0604020202020204" pitchFamily="34" charset="0"/>
                        <a:cs typeface="Arial" panose="020B0604020202020204" pitchFamily="34" charset="0"/>
                      </a:endParaRPr>
                    </a:p>
                  </a:txBody>
                  <a:tcPr marL="64676" marR="64676" marT="32338" marB="32338" anchor="ctr"/>
                </a:tc>
                <a:tc>
                  <a:txBody>
                    <a:bodyPr/>
                    <a:lstStyle/>
                    <a:p>
                      <a:pPr marL="0" marR="0" lvl="0" indent="0" algn="ctr" defTabSz="3027487" rtl="0" eaLnBrk="1" fontAlgn="auto" latinLnBrk="0" hangingPunct="1">
                        <a:lnSpc>
                          <a:spcPct val="100000"/>
                        </a:lnSpc>
                        <a:spcBef>
                          <a:spcPts val="0"/>
                        </a:spcBef>
                        <a:spcAft>
                          <a:spcPts val="0"/>
                        </a:spcAft>
                        <a:buClrTx/>
                        <a:buSzTx/>
                        <a:buFontTx/>
                        <a:buNone/>
                        <a:tabLst/>
                        <a:defRPr/>
                      </a:pPr>
                      <a:r>
                        <a:rPr lang="fr-FR" sz="4400" dirty="0">
                          <a:effectLst/>
                          <a:latin typeface="Arial" panose="020B0604020202020204" pitchFamily="34" charset="0"/>
                          <a:cs typeface="Arial" panose="020B0604020202020204" pitchFamily="34" charset="0"/>
                        </a:rPr>
                        <a:t>44 ± 15</a:t>
                      </a:r>
                      <a:endParaRPr lang="fr-FR" sz="4400" dirty="0">
                        <a:effectLst/>
                        <a:latin typeface="Arial" panose="020B0604020202020204" pitchFamily="34" charset="0"/>
                        <a:ea typeface="Times New Roman" panose="02020603050405020304" pitchFamily="18" charset="0"/>
                        <a:cs typeface="Arial" panose="020B0604020202020204" pitchFamily="34" charset="0"/>
                      </a:endParaRPr>
                    </a:p>
                  </a:txBody>
                  <a:tcPr marL="64676" marR="64676" marT="32338" marB="32338" anchor="ctr"/>
                </a:tc>
                <a:tc>
                  <a:txBody>
                    <a:bodyPr/>
                    <a:lstStyle/>
                    <a:p>
                      <a:pPr marL="0" marR="0" lvl="0" indent="0" algn="ctr" defTabSz="3027487" rtl="0" eaLnBrk="1" fontAlgn="auto" latinLnBrk="0" hangingPunct="1">
                        <a:lnSpc>
                          <a:spcPct val="100000"/>
                        </a:lnSpc>
                        <a:spcBef>
                          <a:spcPts val="0"/>
                        </a:spcBef>
                        <a:spcAft>
                          <a:spcPts val="0"/>
                        </a:spcAft>
                        <a:buClrTx/>
                        <a:buSzTx/>
                        <a:buFontTx/>
                        <a:buNone/>
                        <a:tabLst/>
                        <a:defRPr/>
                      </a:pPr>
                      <a:r>
                        <a:rPr lang="fr-FR" sz="4400" dirty="0">
                          <a:effectLst/>
                          <a:latin typeface="Arial" panose="020B0604020202020204" pitchFamily="34" charset="0"/>
                          <a:cs typeface="Arial" panose="020B0604020202020204" pitchFamily="34" charset="0"/>
                        </a:rPr>
                        <a:t>6 ± 3</a:t>
                      </a:r>
                      <a:endParaRPr lang="fr-FR" sz="4400" dirty="0">
                        <a:effectLst/>
                        <a:latin typeface="Arial" panose="020B0604020202020204" pitchFamily="34" charset="0"/>
                        <a:ea typeface="Times New Roman" panose="02020603050405020304" pitchFamily="18" charset="0"/>
                        <a:cs typeface="Arial" panose="020B0604020202020204" pitchFamily="34" charset="0"/>
                      </a:endParaRPr>
                    </a:p>
                  </a:txBody>
                  <a:tcPr marL="64676" marR="64676" marT="32338" marB="32338" anchor="ctr"/>
                </a:tc>
                <a:tc>
                  <a:txBody>
                    <a:bodyPr/>
                    <a:lstStyle/>
                    <a:p>
                      <a:pPr marL="0" marR="0" lvl="0" indent="0" algn="ctr" defTabSz="3027487" rtl="0" eaLnBrk="1" fontAlgn="auto" latinLnBrk="0" hangingPunct="1">
                        <a:lnSpc>
                          <a:spcPct val="100000"/>
                        </a:lnSpc>
                        <a:spcBef>
                          <a:spcPts val="0"/>
                        </a:spcBef>
                        <a:spcAft>
                          <a:spcPts val="0"/>
                        </a:spcAft>
                        <a:buClrTx/>
                        <a:buSzTx/>
                        <a:buFontTx/>
                        <a:buNone/>
                        <a:tabLst/>
                        <a:defRPr/>
                      </a:pPr>
                      <a:r>
                        <a:rPr lang="fr-FR" sz="4400" dirty="0">
                          <a:effectLst/>
                          <a:latin typeface="Arial" panose="020B0604020202020204" pitchFamily="34" charset="0"/>
                          <a:cs typeface="Arial" panose="020B0604020202020204" pitchFamily="34" charset="0"/>
                        </a:rPr>
                        <a:t>&lt; </a:t>
                      </a:r>
                      <a:r>
                        <a:rPr lang="fr-FR" sz="4400" dirty="0" smtClean="0">
                          <a:effectLst/>
                          <a:latin typeface="Arial" panose="020B0604020202020204" pitchFamily="34" charset="0"/>
                          <a:cs typeface="Arial" panose="020B0604020202020204" pitchFamily="34" charset="0"/>
                        </a:rPr>
                        <a:t>0,001</a:t>
                      </a:r>
                      <a:endParaRPr lang="fr-FR" sz="4400" baseline="30000" dirty="0">
                        <a:effectLst/>
                        <a:latin typeface="Arial" panose="020B0604020202020204" pitchFamily="34" charset="0"/>
                        <a:ea typeface="Times New Roman" panose="02020603050405020304" pitchFamily="18" charset="0"/>
                        <a:cs typeface="Arial" panose="020B0604020202020204" pitchFamily="34" charset="0"/>
                      </a:endParaRPr>
                    </a:p>
                  </a:txBody>
                  <a:tcPr marL="64676" marR="64676" marT="32338" marB="32338" anchor="ctr"/>
                </a:tc>
                <a:extLst>
                  <a:ext uri="{0D108BD9-81ED-4DB2-BD59-A6C34878D82A}">
                    <a16:rowId xmlns:a16="http://schemas.microsoft.com/office/drawing/2014/main" val="3372553257"/>
                  </a:ext>
                </a:extLst>
              </a:tr>
            </a:tbl>
          </a:graphicData>
        </a:graphic>
      </p:graphicFrame>
      <p:sp>
        <p:nvSpPr>
          <p:cNvPr id="28" name="ZoneTexte 27">
            <a:extLst>
              <a:ext uri="{FF2B5EF4-FFF2-40B4-BE49-F238E27FC236}">
                <a16:creationId xmlns:a16="http://schemas.microsoft.com/office/drawing/2014/main" id="{50791F69-55D9-CA46-90F6-13B94296A9BE}"/>
              </a:ext>
            </a:extLst>
          </p:cNvPr>
          <p:cNvSpPr txBox="1"/>
          <p:nvPr/>
        </p:nvSpPr>
        <p:spPr>
          <a:xfrm>
            <a:off x="29762041" y="5177132"/>
            <a:ext cx="12017444" cy="1631216"/>
          </a:xfrm>
          <a:prstGeom prst="rect">
            <a:avLst/>
          </a:prstGeom>
          <a:noFill/>
        </p:spPr>
        <p:txBody>
          <a:bodyPr wrap="square" rtlCol="0">
            <a:spAutoFit/>
          </a:bodyPr>
          <a:lstStyle/>
          <a:p>
            <a:pPr algn="ctr"/>
            <a:r>
              <a:rPr lang="en-US" sz="5000" b="1" i="1" dirty="0">
                <a:cs typeface="Arial" pitchFamily="34" charset="0"/>
              </a:rPr>
              <a:t>Echocardiographic parameters  before and after TAVR</a:t>
            </a:r>
            <a:endParaRPr lang="fr-FR" sz="5000" b="1" i="1" dirty="0">
              <a:cs typeface="Arial" pitchFamily="34" charset="0"/>
            </a:endParaRPr>
          </a:p>
        </p:txBody>
      </p:sp>
      <p:graphicFrame>
        <p:nvGraphicFramePr>
          <p:cNvPr id="14" name="Tableau 13"/>
          <p:cNvGraphicFramePr>
            <a:graphicFrameLocks noGrp="1"/>
          </p:cNvGraphicFramePr>
          <p:nvPr>
            <p:extLst>
              <p:ext uri="{D42A27DB-BD31-4B8C-83A1-F6EECF244321}">
                <p14:modId xmlns:p14="http://schemas.microsoft.com/office/powerpoint/2010/main" val="3127546160"/>
              </p:ext>
            </p:extLst>
          </p:nvPr>
        </p:nvGraphicFramePr>
        <p:xfrm>
          <a:off x="15186991" y="11646495"/>
          <a:ext cx="13059034" cy="12098513"/>
        </p:xfrm>
        <a:graphic>
          <a:graphicData uri="http://schemas.openxmlformats.org/drawingml/2006/table">
            <a:tbl>
              <a:tblPr firstRow="1" bandRow="1"/>
              <a:tblGrid>
                <a:gridCol w="4767720">
                  <a:extLst>
                    <a:ext uri="{9D8B030D-6E8A-4147-A177-3AD203B41FA5}">
                      <a16:colId xmlns:a16="http://schemas.microsoft.com/office/drawing/2014/main" val="7459706"/>
                    </a:ext>
                  </a:extLst>
                </a:gridCol>
                <a:gridCol w="4907531">
                  <a:extLst>
                    <a:ext uri="{9D8B030D-6E8A-4147-A177-3AD203B41FA5}">
                      <a16:colId xmlns:a16="http://schemas.microsoft.com/office/drawing/2014/main" val="2371094219"/>
                    </a:ext>
                  </a:extLst>
                </a:gridCol>
                <a:gridCol w="3383783">
                  <a:extLst>
                    <a:ext uri="{9D8B030D-6E8A-4147-A177-3AD203B41FA5}">
                      <a16:colId xmlns:a16="http://schemas.microsoft.com/office/drawing/2014/main" val="243870766"/>
                    </a:ext>
                  </a:extLst>
                </a:gridCol>
              </a:tblGrid>
              <a:tr h="813698">
                <a:tc gridSpan="3">
                  <a:txBody>
                    <a:bodyPr/>
                    <a:lstStyle/>
                    <a:p>
                      <a:pPr>
                        <a:lnSpc>
                          <a:spcPct val="107000"/>
                        </a:lnSpc>
                        <a:spcAft>
                          <a:spcPts val="800"/>
                        </a:spcAft>
                      </a:pPr>
                      <a:r>
                        <a:rPr lang="fr-FR" sz="5000" b="1" i="1" dirty="0">
                          <a:effectLst/>
                          <a:latin typeface="+mn-lt"/>
                          <a:ea typeface="Calibri" panose="020F0502020204030204" pitchFamily="34" charset="0"/>
                          <a:cs typeface="Arial" panose="020B0604020202020204" pitchFamily="34" charset="0"/>
                        </a:rPr>
                        <a:t>Baseline </a:t>
                      </a:r>
                      <a:r>
                        <a:rPr lang="fr-FR" sz="5000" b="1" i="1" dirty="0" err="1">
                          <a:effectLst/>
                          <a:latin typeface="+mn-lt"/>
                          <a:ea typeface="Calibri" panose="020F0502020204030204" pitchFamily="34" charset="0"/>
                          <a:cs typeface="Arial" panose="020B0604020202020204" pitchFamily="34" charset="0"/>
                        </a:rPr>
                        <a:t>characteristics</a:t>
                      </a:r>
                      <a:r>
                        <a:rPr lang="fr-FR" sz="5000" b="1" i="1" dirty="0">
                          <a:effectLst/>
                          <a:latin typeface="+mn-lt"/>
                          <a:ea typeface="Calibri" panose="020F0502020204030204" pitchFamily="34" charset="0"/>
                          <a:cs typeface="Arial" panose="020B0604020202020204" pitchFamily="34" charset="0"/>
                        </a:rPr>
                        <a:t> (</a:t>
                      </a:r>
                      <a:r>
                        <a:rPr lang="fr-FR" sz="5000" b="1" i="1" dirty="0" smtClean="0">
                          <a:effectLst/>
                          <a:latin typeface="+mn-lt"/>
                          <a:ea typeface="Calibri" panose="020F0502020204030204" pitchFamily="34" charset="0"/>
                          <a:cs typeface="Arial" panose="020B0604020202020204" pitchFamily="34" charset="0"/>
                        </a:rPr>
                        <a:t>N = 35 </a:t>
                      </a:r>
                      <a:r>
                        <a:rPr lang="fr-FR" sz="5000" b="1" i="1" dirty="0">
                          <a:effectLst/>
                          <a:latin typeface="+mn-lt"/>
                          <a:ea typeface="Calibri" panose="020F0502020204030204" pitchFamily="34" charset="0"/>
                          <a:cs typeface="Arial" panose="020B0604020202020204" pitchFamily="34" charset="0"/>
                        </a:rPr>
                        <a:t>patients)</a:t>
                      </a:r>
                      <a:endParaRPr lang="fr-FR" sz="5000" i="1" dirty="0">
                        <a:effectLst/>
                        <a:latin typeface="+mn-lt"/>
                        <a:ea typeface="Calibri" panose="020F0502020204030204" pitchFamily="34" charset="0"/>
                        <a:cs typeface="Arial" panose="020B0604020202020204" pitchFamily="34" charset="0"/>
                      </a:endParaRPr>
                    </a:p>
                  </a:txBody>
                  <a:tcPr marL="64676" marR="64676" marT="32338" marB="32338">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solidFill>
                      <a:srgbClr val="FCECE8"/>
                    </a:solidFill>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528124890"/>
                  </a:ext>
                </a:extLst>
              </a:tr>
              <a:tr h="743260">
                <a:tc gridSpan="2">
                  <a:txBody>
                    <a:bodyPr/>
                    <a:lstStyle/>
                    <a:p>
                      <a:pPr>
                        <a:lnSpc>
                          <a:spcPct val="107000"/>
                        </a:lnSpc>
                        <a:spcAft>
                          <a:spcPts val="800"/>
                        </a:spcAft>
                      </a:pPr>
                      <a:r>
                        <a:rPr lang="cs-CZ" sz="4200" b="1" dirty="0">
                          <a:effectLst/>
                          <a:latin typeface="Arial" panose="020B0604020202020204" pitchFamily="34" charset="0"/>
                          <a:ea typeface="Calibri" panose="020F0502020204030204" pitchFamily="34" charset="0"/>
                          <a:cs typeface="Arial" panose="020B0604020202020204" pitchFamily="34" charset="0"/>
                        </a:rPr>
                        <a:t>Age </a:t>
                      </a:r>
                      <a:endParaRPr lang="fr-FR" sz="4200" b="1" dirty="0">
                        <a:effectLst/>
                        <a:latin typeface="Arial" panose="020B0604020202020204" pitchFamily="34" charset="0"/>
                        <a:ea typeface="Calibri" panose="020F0502020204030204" pitchFamily="34" charset="0"/>
                        <a:cs typeface="Arial" panose="020B0604020202020204" pitchFamily="34" charset="0"/>
                      </a:endParaRPr>
                    </a:p>
                  </a:txBody>
                  <a:tcPr marL="64676" marR="64676" marT="32338" marB="32338">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solidFill>
                      <a:srgbClr val="F8D7CD"/>
                    </a:solidFill>
                  </a:tcPr>
                </a:tc>
                <a:tc hMerge="1">
                  <a:txBody>
                    <a:bodyPr/>
                    <a:lstStyle/>
                    <a:p>
                      <a:endParaRPr lang="fr-FR"/>
                    </a:p>
                  </a:txBody>
                  <a:tcPr/>
                </a:tc>
                <a:tc>
                  <a:txBody>
                    <a:bodyPr/>
                    <a:lstStyle/>
                    <a:p>
                      <a:pPr algn="ctr">
                        <a:lnSpc>
                          <a:spcPct val="107000"/>
                        </a:lnSpc>
                        <a:spcAft>
                          <a:spcPts val="800"/>
                        </a:spcAft>
                      </a:pPr>
                      <a:r>
                        <a:rPr lang="cs-CZ" sz="4200" dirty="0">
                          <a:effectLst/>
                          <a:latin typeface="Arial" panose="020B0604020202020204" pitchFamily="34" charset="0"/>
                          <a:ea typeface="Calibri" panose="020F0502020204030204" pitchFamily="34" charset="0"/>
                          <a:cs typeface="Arial" panose="020B0604020202020204" pitchFamily="34" charset="0"/>
                        </a:rPr>
                        <a:t>85 </a:t>
                      </a:r>
                      <a:r>
                        <a:rPr lang="fr-FR" sz="4200" dirty="0" smtClean="0">
                          <a:effectLst/>
                          <a:latin typeface="Arial" panose="020B0604020202020204" pitchFamily="34" charset="0"/>
                          <a:cs typeface="Arial" panose="020B0604020202020204" pitchFamily="34" charset="0"/>
                        </a:rPr>
                        <a:t>±</a:t>
                      </a:r>
                      <a:r>
                        <a:rPr lang="cs-CZ" sz="4200" dirty="0" smtClean="0">
                          <a:effectLst/>
                          <a:latin typeface="Arial" panose="020B0604020202020204" pitchFamily="34" charset="0"/>
                          <a:ea typeface="Calibri" panose="020F0502020204030204" pitchFamily="34" charset="0"/>
                          <a:cs typeface="Arial" panose="020B0604020202020204" pitchFamily="34" charset="0"/>
                        </a:rPr>
                        <a:t> </a:t>
                      </a:r>
                      <a:r>
                        <a:rPr lang="cs-CZ" sz="4200" dirty="0">
                          <a:effectLst/>
                          <a:latin typeface="Arial" panose="020B0604020202020204" pitchFamily="34" charset="0"/>
                          <a:ea typeface="Calibri" panose="020F0502020204030204" pitchFamily="34" charset="0"/>
                          <a:cs typeface="Arial" panose="020B0604020202020204" pitchFamily="34" charset="0"/>
                        </a:rPr>
                        <a:t>5 years</a:t>
                      </a:r>
                      <a:endParaRPr lang="fr-FR" sz="4200" dirty="0">
                        <a:effectLst/>
                        <a:latin typeface="Arial" panose="020B0604020202020204" pitchFamily="34" charset="0"/>
                        <a:ea typeface="Calibri" panose="020F0502020204030204" pitchFamily="34" charset="0"/>
                        <a:cs typeface="Arial" panose="020B0604020202020204" pitchFamily="34" charset="0"/>
                      </a:endParaRPr>
                    </a:p>
                  </a:txBody>
                  <a:tcPr marL="64676" marR="64676" marT="32338" marB="32338">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solidFill>
                      <a:srgbClr val="F8D7CD"/>
                    </a:solidFill>
                  </a:tcPr>
                </a:tc>
                <a:extLst>
                  <a:ext uri="{0D108BD9-81ED-4DB2-BD59-A6C34878D82A}">
                    <a16:rowId xmlns:a16="http://schemas.microsoft.com/office/drawing/2014/main" val="1178465692"/>
                  </a:ext>
                </a:extLst>
              </a:tr>
              <a:tr h="743260">
                <a:tc gridSpan="2">
                  <a:txBody>
                    <a:bodyPr/>
                    <a:lstStyle/>
                    <a:p>
                      <a:pPr>
                        <a:lnSpc>
                          <a:spcPct val="107000"/>
                        </a:lnSpc>
                        <a:spcAft>
                          <a:spcPts val="800"/>
                        </a:spcAft>
                      </a:pPr>
                      <a:r>
                        <a:rPr lang="fr-FR" sz="4200" b="1" dirty="0">
                          <a:effectLst/>
                          <a:latin typeface="Arial" panose="020B0604020202020204" pitchFamily="34" charset="0"/>
                          <a:ea typeface="Calibri" panose="020F0502020204030204" pitchFamily="34" charset="0"/>
                          <a:cs typeface="Arial" panose="020B0604020202020204" pitchFamily="34" charset="0"/>
                        </a:rPr>
                        <a:t>Male </a:t>
                      </a:r>
                    </a:p>
                  </a:txBody>
                  <a:tcPr marL="64676" marR="64676" marT="32338" marB="32338">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solidFill>
                      <a:srgbClr val="FCECE8"/>
                    </a:solidFill>
                  </a:tcPr>
                </a:tc>
                <a:tc hMerge="1">
                  <a:txBody>
                    <a:bodyPr/>
                    <a:lstStyle/>
                    <a:p>
                      <a:endParaRPr lang="fr-FR"/>
                    </a:p>
                  </a:txBody>
                  <a:tcPr/>
                </a:tc>
                <a:tc>
                  <a:txBody>
                    <a:bodyPr/>
                    <a:lstStyle/>
                    <a:p>
                      <a:pPr algn="ctr">
                        <a:lnSpc>
                          <a:spcPct val="107000"/>
                        </a:lnSpc>
                        <a:spcAft>
                          <a:spcPts val="800"/>
                        </a:spcAft>
                      </a:pPr>
                      <a:r>
                        <a:rPr lang="fr-FR" sz="4200" dirty="0">
                          <a:effectLst/>
                          <a:latin typeface="Arial" panose="020B0604020202020204" pitchFamily="34" charset="0"/>
                          <a:ea typeface="Calibri" panose="020F0502020204030204" pitchFamily="34" charset="0"/>
                          <a:cs typeface="Arial" panose="020B0604020202020204" pitchFamily="34" charset="0"/>
                        </a:rPr>
                        <a:t>18 (51%)</a:t>
                      </a:r>
                    </a:p>
                  </a:txBody>
                  <a:tcPr marL="64676" marR="64676" marT="32338" marB="32338">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solidFill>
                      <a:srgbClr val="FCECE8"/>
                    </a:solidFill>
                  </a:tcPr>
                </a:tc>
                <a:extLst>
                  <a:ext uri="{0D108BD9-81ED-4DB2-BD59-A6C34878D82A}">
                    <a16:rowId xmlns:a16="http://schemas.microsoft.com/office/drawing/2014/main" val="1519924705"/>
                  </a:ext>
                </a:extLst>
              </a:tr>
              <a:tr h="743260">
                <a:tc rowSpan="3">
                  <a:txBody>
                    <a:bodyPr/>
                    <a:lstStyle/>
                    <a:p>
                      <a:pPr>
                        <a:lnSpc>
                          <a:spcPct val="107000"/>
                        </a:lnSpc>
                        <a:spcAft>
                          <a:spcPts val="800"/>
                        </a:spcAft>
                      </a:pPr>
                      <a:r>
                        <a:rPr lang="fr-FR" sz="4200" b="1" dirty="0">
                          <a:effectLst/>
                          <a:latin typeface="Arial" panose="020B0604020202020204" pitchFamily="34" charset="0"/>
                          <a:ea typeface="Calibri" panose="020F0502020204030204" pitchFamily="34" charset="0"/>
                          <a:cs typeface="Arial" panose="020B0604020202020204" pitchFamily="34" charset="0"/>
                        </a:rPr>
                        <a:t>NYHA  </a:t>
                      </a:r>
                    </a:p>
                  </a:txBody>
                  <a:tcPr marL="64676" marR="64676" marT="32338" marB="32338">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solidFill>
                      <a:srgbClr val="F8D7CD"/>
                    </a:solidFill>
                  </a:tcPr>
                </a:tc>
                <a:tc>
                  <a:txBody>
                    <a:bodyPr/>
                    <a:lstStyle/>
                    <a:p>
                      <a:pPr>
                        <a:lnSpc>
                          <a:spcPct val="107000"/>
                        </a:lnSpc>
                        <a:spcAft>
                          <a:spcPts val="800"/>
                        </a:spcAft>
                      </a:pPr>
                      <a:r>
                        <a:rPr lang="fr-FR" sz="4200" b="1" dirty="0">
                          <a:effectLst/>
                          <a:latin typeface="Arial" panose="020B0604020202020204" pitchFamily="34" charset="0"/>
                          <a:ea typeface="Calibri" panose="020F0502020204030204" pitchFamily="34" charset="0"/>
                          <a:cs typeface="Arial" panose="020B0604020202020204" pitchFamily="34" charset="0"/>
                        </a:rPr>
                        <a:t>I</a:t>
                      </a:r>
                    </a:p>
                  </a:txBody>
                  <a:tcPr marL="64676" marR="64676" marT="32338" marB="32338">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solidFill>
                      <a:srgbClr val="F8D7CD"/>
                    </a:solidFill>
                  </a:tcPr>
                </a:tc>
                <a:tc>
                  <a:txBody>
                    <a:bodyPr/>
                    <a:lstStyle/>
                    <a:p>
                      <a:pPr algn="ctr">
                        <a:lnSpc>
                          <a:spcPct val="107000"/>
                        </a:lnSpc>
                        <a:spcAft>
                          <a:spcPts val="800"/>
                        </a:spcAft>
                      </a:pPr>
                      <a:r>
                        <a:rPr lang="fr-FR" sz="4200" dirty="0">
                          <a:effectLst/>
                          <a:latin typeface="Arial" panose="020B0604020202020204" pitchFamily="34" charset="0"/>
                          <a:ea typeface="Calibri" panose="020F0502020204030204" pitchFamily="34" charset="0"/>
                          <a:cs typeface="Arial" panose="020B0604020202020204" pitchFamily="34" charset="0"/>
                        </a:rPr>
                        <a:t> 1 (3%) </a:t>
                      </a:r>
                    </a:p>
                  </a:txBody>
                  <a:tcPr marL="64676" marR="64676" marT="32338" marB="32338">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solidFill>
                      <a:srgbClr val="F8D7CD"/>
                    </a:solidFill>
                  </a:tcPr>
                </a:tc>
                <a:extLst>
                  <a:ext uri="{0D108BD9-81ED-4DB2-BD59-A6C34878D82A}">
                    <a16:rowId xmlns:a16="http://schemas.microsoft.com/office/drawing/2014/main" val="2545630088"/>
                  </a:ext>
                </a:extLst>
              </a:tr>
              <a:tr h="743260">
                <a:tc vMerge="1">
                  <a:txBody>
                    <a:bodyPr/>
                    <a:lstStyle/>
                    <a:p>
                      <a:endParaRPr lang="fr-FR"/>
                    </a:p>
                  </a:txBody>
                  <a:tcPr/>
                </a:tc>
                <a:tc>
                  <a:txBody>
                    <a:bodyPr/>
                    <a:lstStyle/>
                    <a:p>
                      <a:pPr>
                        <a:lnSpc>
                          <a:spcPct val="107000"/>
                        </a:lnSpc>
                        <a:spcAft>
                          <a:spcPts val="800"/>
                        </a:spcAft>
                      </a:pPr>
                      <a:r>
                        <a:rPr lang="fr-FR" sz="4200" b="1" dirty="0">
                          <a:effectLst/>
                          <a:latin typeface="Arial" panose="020B0604020202020204" pitchFamily="34" charset="0"/>
                          <a:ea typeface="Calibri" panose="020F0502020204030204" pitchFamily="34" charset="0"/>
                          <a:cs typeface="Arial" panose="020B0604020202020204" pitchFamily="34" charset="0"/>
                        </a:rPr>
                        <a:t>II</a:t>
                      </a:r>
                    </a:p>
                  </a:txBody>
                  <a:tcPr marL="64676" marR="64676" marT="32338" marB="32338">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solidFill>
                      <a:srgbClr val="FCECE8"/>
                    </a:solidFill>
                  </a:tcPr>
                </a:tc>
                <a:tc>
                  <a:txBody>
                    <a:bodyPr/>
                    <a:lstStyle/>
                    <a:p>
                      <a:pPr algn="ctr">
                        <a:lnSpc>
                          <a:spcPct val="107000"/>
                        </a:lnSpc>
                        <a:spcAft>
                          <a:spcPts val="800"/>
                        </a:spcAft>
                      </a:pPr>
                      <a:r>
                        <a:rPr lang="fr-FR" sz="4200" dirty="0">
                          <a:effectLst/>
                          <a:latin typeface="Arial" panose="020B0604020202020204" pitchFamily="34" charset="0"/>
                          <a:ea typeface="Calibri" panose="020F0502020204030204" pitchFamily="34" charset="0"/>
                          <a:cs typeface="Arial" panose="020B0604020202020204" pitchFamily="34" charset="0"/>
                        </a:rPr>
                        <a:t>16 (46%) </a:t>
                      </a:r>
                    </a:p>
                  </a:txBody>
                  <a:tcPr marL="64676" marR="64676" marT="32338" marB="32338">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solidFill>
                      <a:srgbClr val="FCECE8"/>
                    </a:solidFill>
                  </a:tcPr>
                </a:tc>
                <a:extLst>
                  <a:ext uri="{0D108BD9-81ED-4DB2-BD59-A6C34878D82A}">
                    <a16:rowId xmlns:a16="http://schemas.microsoft.com/office/drawing/2014/main" val="1034222747"/>
                  </a:ext>
                </a:extLst>
              </a:tr>
              <a:tr h="743260">
                <a:tc vMerge="1">
                  <a:txBody>
                    <a:bodyPr/>
                    <a:lstStyle/>
                    <a:p>
                      <a:endParaRPr lang="fr-FR"/>
                    </a:p>
                  </a:txBody>
                  <a:tcPr/>
                </a:tc>
                <a:tc>
                  <a:txBody>
                    <a:bodyPr/>
                    <a:lstStyle/>
                    <a:p>
                      <a:pPr>
                        <a:lnSpc>
                          <a:spcPct val="107000"/>
                        </a:lnSpc>
                        <a:spcAft>
                          <a:spcPts val="800"/>
                        </a:spcAft>
                      </a:pPr>
                      <a:r>
                        <a:rPr lang="fr-FR" sz="4200" b="1" dirty="0">
                          <a:effectLst/>
                          <a:latin typeface="Arial" panose="020B0604020202020204" pitchFamily="34" charset="0"/>
                          <a:ea typeface="Calibri" panose="020F0502020204030204" pitchFamily="34" charset="0"/>
                          <a:cs typeface="Arial" panose="020B0604020202020204" pitchFamily="34" charset="0"/>
                        </a:rPr>
                        <a:t>III</a:t>
                      </a:r>
                    </a:p>
                  </a:txBody>
                  <a:tcPr marL="64676" marR="64676" marT="32338" marB="32338">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solidFill>
                      <a:srgbClr val="F8D7CD"/>
                    </a:solidFill>
                  </a:tcPr>
                </a:tc>
                <a:tc>
                  <a:txBody>
                    <a:bodyPr/>
                    <a:lstStyle/>
                    <a:p>
                      <a:pPr algn="ctr">
                        <a:lnSpc>
                          <a:spcPct val="107000"/>
                        </a:lnSpc>
                        <a:spcAft>
                          <a:spcPts val="800"/>
                        </a:spcAft>
                      </a:pPr>
                      <a:r>
                        <a:rPr lang="fr-FR" sz="4200" dirty="0">
                          <a:effectLst/>
                          <a:latin typeface="Arial" panose="020B0604020202020204" pitchFamily="34" charset="0"/>
                          <a:ea typeface="Calibri" panose="020F0502020204030204" pitchFamily="34" charset="0"/>
                          <a:cs typeface="Arial" panose="020B0604020202020204" pitchFamily="34" charset="0"/>
                        </a:rPr>
                        <a:t>18 (51%) </a:t>
                      </a:r>
                    </a:p>
                  </a:txBody>
                  <a:tcPr marL="64676" marR="64676" marT="32338" marB="32338">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solidFill>
                      <a:srgbClr val="F8D7CD"/>
                    </a:solidFill>
                  </a:tcPr>
                </a:tc>
                <a:extLst>
                  <a:ext uri="{0D108BD9-81ED-4DB2-BD59-A6C34878D82A}">
                    <a16:rowId xmlns:a16="http://schemas.microsoft.com/office/drawing/2014/main" val="3427095891"/>
                  </a:ext>
                </a:extLst>
              </a:tr>
              <a:tr h="743260">
                <a:tc gridSpan="2">
                  <a:txBody>
                    <a:bodyPr/>
                    <a:lstStyle/>
                    <a:p>
                      <a:pPr>
                        <a:lnSpc>
                          <a:spcPct val="107000"/>
                        </a:lnSpc>
                        <a:spcAft>
                          <a:spcPts val="800"/>
                        </a:spcAft>
                      </a:pPr>
                      <a:r>
                        <a:rPr lang="it-IT" sz="4200" b="1" dirty="0">
                          <a:effectLst/>
                          <a:latin typeface="Arial" panose="020B0604020202020204" pitchFamily="34" charset="0"/>
                          <a:ea typeface="Calibri" panose="020F0502020204030204" pitchFamily="34" charset="0"/>
                          <a:cs typeface="Arial" panose="020B0604020202020204" pitchFamily="34" charset="0"/>
                        </a:rPr>
                        <a:t>Angina</a:t>
                      </a:r>
                      <a:endParaRPr lang="fr-FR" sz="4200" b="1" dirty="0">
                        <a:effectLst/>
                        <a:latin typeface="Arial" panose="020B0604020202020204" pitchFamily="34" charset="0"/>
                        <a:ea typeface="Calibri" panose="020F0502020204030204" pitchFamily="34" charset="0"/>
                        <a:cs typeface="Arial" panose="020B0604020202020204" pitchFamily="34" charset="0"/>
                      </a:endParaRPr>
                    </a:p>
                  </a:txBody>
                  <a:tcPr marL="64676" marR="64676" marT="32338" marB="32338">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solidFill>
                      <a:srgbClr val="FCECE8"/>
                    </a:solidFill>
                  </a:tcPr>
                </a:tc>
                <a:tc hMerge="1">
                  <a:txBody>
                    <a:bodyPr/>
                    <a:lstStyle/>
                    <a:p>
                      <a:endParaRPr lang="fr-FR"/>
                    </a:p>
                  </a:txBody>
                  <a:tcPr/>
                </a:tc>
                <a:tc>
                  <a:txBody>
                    <a:bodyPr/>
                    <a:lstStyle/>
                    <a:p>
                      <a:pPr algn="ctr">
                        <a:lnSpc>
                          <a:spcPct val="107000"/>
                        </a:lnSpc>
                        <a:spcAft>
                          <a:spcPts val="800"/>
                        </a:spcAft>
                      </a:pPr>
                      <a:r>
                        <a:rPr lang="it-IT" sz="4200" dirty="0">
                          <a:effectLst/>
                          <a:latin typeface="Arial" panose="020B0604020202020204" pitchFamily="34" charset="0"/>
                          <a:ea typeface="Calibri" panose="020F0502020204030204" pitchFamily="34" charset="0"/>
                          <a:cs typeface="Arial" panose="020B0604020202020204" pitchFamily="34" charset="0"/>
                        </a:rPr>
                        <a:t>7 (20%) </a:t>
                      </a:r>
                      <a:endParaRPr lang="fr-FR" sz="4200" dirty="0">
                        <a:effectLst/>
                        <a:latin typeface="Arial" panose="020B0604020202020204" pitchFamily="34" charset="0"/>
                        <a:ea typeface="Calibri" panose="020F0502020204030204" pitchFamily="34" charset="0"/>
                        <a:cs typeface="Arial" panose="020B0604020202020204" pitchFamily="34" charset="0"/>
                      </a:endParaRPr>
                    </a:p>
                  </a:txBody>
                  <a:tcPr marL="64676" marR="64676" marT="32338" marB="32338">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solidFill>
                      <a:srgbClr val="FCECE8"/>
                    </a:solidFill>
                  </a:tcPr>
                </a:tc>
                <a:extLst>
                  <a:ext uri="{0D108BD9-81ED-4DB2-BD59-A6C34878D82A}">
                    <a16:rowId xmlns:a16="http://schemas.microsoft.com/office/drawing/2014/main" val="437452751"/>
                  </a:ext>
                </a:extLst>
              </a:tr>
              <a:tr h="743260">
                <a:tc gridSpan="2">
                  <a:txBody>
                    <a:bodyPr/>
                    <a:lstStyle/>
                    <a:p>
                      <a:pPr>
                        <a:lnSpc>
                          <a:spcPct val="107000"/>
                        </a:lnSpc>
                        <a:spcAft>
                          <a:spcPts val="800"/>
                        </a:spcAft>
                      </a:pPr>
                      <a:r>
                        <a:rPr lang="fr-FR" sz="4200" b="1" dirty="0">
                          <a:effectLst/>
                          <a:latin typeface="Arial" panose="020B0604020202020204" pitchFamily="34" charset="0"/>
                          <a:ea typeface="Calibri" panose="020F0502020204030204" pitchFamily="34" charset="0"/>
                          <a:cs typeface="Arial" panose="020B0604020202020204" pitchFamily="34" charset="0"/>
                        </a:rPr>
                        <a:t>Syncope </a:t>
                      </a:r>
                    </a:p>
                  </a:txBody>
                  <a:tcPr marL="64676" marR="64676" marT="32338" marB="32338">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solidFill>
                      <a:srgbClr val="F8D7CD"/>
                    </a:solidFill>
                  </a:tcPr>
                </a:tc>
                <a:tc hMerge="1">
                  <a:txBody>
                    <a:bodyPr/>
                    <a:lstStyle/>
                    <a:p>
                      <a:endParaRPr lang="fr-FR"/>
                    </a:p>
                  </a:txBody>
                  <a:tcPr/>
                </a:tc>
                <a:tc>
                  <a:txBody>
                    <a:bodyPr/>
                    <a:lstStyle/>
                    <a:p>
                      <a:pPr algn="ctr">
                        <a:lnSpc>
                          <a:spcPct val="107000"/>
                        </a:lnSpc>
                        <a:spcAft>
                          <a:spcPts val="800"/>
                        </a:spcAft>
                      </a:pPr>
                      <a:r>
                        <a:rPr lang="fr-FR" sz="4200" dirty="0">
                          <a:effectLst/>
                          <a:latin typeface="Arial" panose="020B0604020202020204" pitchFamily="34" charset="0"/>
                          <a:ea typeface="Calibri" panose="020F0502020204030204" pitchFamily="34" charset="0"/>
                          <a:cs typeface="Arial" panose="020B0604020202020204" pitchFamily="34" charset="0"/>
                        </a:rPr>
                        <a:t>3 (9%) </a:t>
                      </a:r>
                    </a:p>
                  </a:txBody>
                  <a:tcPr marL="64676" marR="64676" marT="32338" marB="32338">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solidFill>
                      <a:srgbClr val="F8D7CD"/>
                    </a:solidFill>
                  </a:tcPr>
                </a:tc>
                <a:extLst>
                  <a:ext uri="{0D108BD9-81ED-4DB2-BD59-A6C34878D82A}">
                    <a16:rowId xmlns:a16="http://schemas.microsoft.com/office/drawing/2014/main" val="2994687551"/>
                  </a:ext>
                </a:extLst>
              </a:tr>
              <a:tr h="743260">
                <a:tc gridSpan="2">
                  <a:txBody>
                    <a:bodyPr/>
                    <a:lstStyle/>
                    <a:p>
                      <a:pPr>
                        <a:lnSpc>
                          <a:spcPct val="107000"/>
                        </a:lnSpc>
                        <a:spcAft>
                          <a:spcPts val="800"/>
                        </a:spcAft>
                      </a:pPr>
                      <a:r>
                        <a:rPr lang="en-US" sz="4200" b="1" dirty="0">
                          <a:effectLst/>
                          <a:latin typeface="Arial" panose="020B0604020202020204" pitchFamily="34" charset="0"/>
                          <a:ea typeface="Calibri" panose="020F0502020204030204" pitchFamily="34" charset="0"/>
                          <a:cs typeface="Arial" panose="020B0604020202020204" pitchFamily="34" charset="0"/>
                        </a:rPr>
                        <a:t>Heart failure </a:t>
                      </a:r>
                      <a:endParaRPr lang="fr-FR" sz="4200" b="1" dirty="0">
                        <a:effectLst/>
                        <a:latin typeface="Arial" panose="020B0604020202020204" pitchFamily="34" charset="0"/>
                        <a:ea typeface="Calibri" panose="020F0502020204030204" pitchFamily="34" charset="0"/>
                        <a:cs typeface="Arial" panose="020B0604020202020204" pitchFamily="34" charset="0"/>
                      </a:endParaRPr>
                    </a:p>
                  </a:txBody>
                  <a:tcPr marL="64676" marR="64676" marT="32338" marB="32338">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solidFill>
                      <a:srgbClr val="FCECE8"/>
                    </a:solidFill>
                  </a:tcPr>
                </a:tc>
                <a:tc hMerge="1">
                  <a:txBody>
                    <a:bodyPr/>
                    <a:lstStyle/>
                    <a:p>
                      <a:endParaRPr lang="fr-FR"/>
                    </a:p>
                  </a:txBody>
                  <a:tcPr/>
                </a:tc>
                <a:tc>
                  <a:txBody>
                    <a:bodyPr/>
                    <a:lstStyle/>
                    <a:p>
                      <a:pPr algn="ctr">
                        <a:lnSpc>
                          <a:spcPct val="107000"/>
                        </a:lnSpc>
                        <a:spcAft>
                          <a:spcPts val="800"/>
                        </a:spcAft>
                      </a:pPr>
                      <a:r>
                        <a:rPr lang="fr-FR" sz="4200" dirty="0">
                          <a:effectLst/>
                          <a:latin typeface="Arial" panose="020B0604020202020204" pitchFamily="34" charset="0"/>
                          <a:ea typeface="Calibri" panose="020F0502020204030204" pitchFamily="34" charset="0"/>
                          <a:cs typeface="Arial" panose="020B0604020202020204" pitchFamily="34" charset="0"/>
                        </a:rPr>
                        <a:t>10 (29%) </a:t>
                      </a:r>
                    </a:p>
                  </a:txBody>
                  <a:tcPr marL="64676" marR="64676" marT="32338" marB="32338">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solidFill>
                      <a:srgbClr val="FCECE8"/>
                    </a:solidFill>
                  </a:tcPr>
                </a:tc>
                <a:extLst>
                  <a:ext uri="{0D108BD9-81ED-4DB2-BD59-A6C34878D82A}">
                    <a16:rowId xmlns:a16="http://schemas.microsoft.com/office/drawing/2014/main" val="2500817724"/>
                  </a:ext>
                </a:extLst>
              </a:tr>
              <a:tr h="743260">
                <a:tc gridSpan="2">
                  <a:txBody>
                    <a:bodyPr/>
                    <a:lstStyle/>
                    <a:p>
                      <a:pPr>
                        <a:lnSpc>
                          <a:spcPct val="107000"/>
                        </a:lnSpc>
                        <a:spcAft>
                          <a:spcPts val="800"/>
                        </a:spcAft>
                      </a:pPr>
                      <a:r>
                        <a:rPr lang="fr-FR" sz="4200" b="1" dirty="0">
                          <a:effectLst/>
                          <a:latin typeface="Arial" panose="020B0604020202020204" pitchFamily="34" charset="0"/>
                          <a:ea typeface="Calibri" panose="020F0502020204030204" pitchFamily="34" charset="0"/>
                          <a:cs typeface="Arial" panose="020B0604020202020204" pitchFamily="34" charset="0"/>
                        </a:rPr>
                        <a:t>Atrial fibrillation </a:t>
                      </a:r>
                    </a:p>
                  </a:txBody>
                  <a:tcPr marL="64676" marR="64676" marT="32338" marB="32338">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solidFill>
                      <a:srgbClr val="F8D7CD"/>
                    </a:solidFill>
                  </a:tcPr>
                </a:tc>
                <a:tc hMerge="1">
                  <a:txBody>
                    <a:bodyPr/>
                    <a:lstStyle/>
                    <a:p>
                      <a:endParaRPr lang="fr-FR"/>
                    </a:p>
                  </a:txBody>
                  <a:tcPr/>
                </a:tc>
                <a:tc>
                  <a:txBody>
                    <a:bodyPr/>
                    <a:lstStyle/>
                    <a:p>
                      <a:pPr algn="ctr">
                        <a:lnSpc>
                          <a:spcPct val="107000"/>
                        </a:lnSpc>
                        <a:spcAft>
                          <a:spcPts val="800"/>
                        </a:spcAft>
                      </a:pPr>
                      <a:r>
                        <a:rPr lang="fr-FR" sz="4200" dirty="0">
                          <a:effectLst/>
                          <a:latin typeface="Arial" panose="020B0604020202020204" pitchFamily="34" charset="0"/>
                          <a:ea typeface="Calibri" panose="020F0502020204030204" pitchFamily="34" charset="0"/>
                          <a:cs typeface="Arial" panose="020B0604020202020204" pitchFamily="34" charset="0"/>
                        </a:rPr>
                        <a:t>16 (46%) </a:t>
                      </a:r>
                    </a:p>
                  </a:txBody>
                  <a:tcPr marL="64676" marR="64676" marT="32338" marB="32338">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solidFill>
                      <a:srgbClr val="F8D7CD"/>
                    </a:solidFill>
                  </a:tcPr>
                </a:tc>
                <a:extLst>
                  <a:ext uri="{0D108BD9-81ED-4DB2-BD59-A6C34878D82A}">
                    <a16:rowId xmlns:a16="http://schemas.microsoft.com/office/drawing/2014/main" val="3934222599"/>
                  </a:ext>
                </a:extLst>
              </a:tr>
              <a:tr h="743260">
                <a:tc gridSpan="2">
                  <a:txBody>
                    <a:bodyPr/>
                    <a:lstStyle/>
                    <a:p>
                      <a:pPr>
                        <a:lnSpc>
                          <a:spcPct val="107000"/>
                        </a:lnSpc>
                        <a:spcAft>
                          <a:spcPts val="800"/>
                        </a:spcAft>
                      </a:pPr>
                      <a:r>
                        <a:rPr lang="fr-FR" sz="4200" b="1" dirty="0" err="1">
                          <a:effectLst/>
                          <a:latin typeface="Arial" panose="020B0604020202020204" pitchFamily="34" charset="0"/>
                          <a:ea typeface="Calibri" panose="020F0502020204030204" pitchFamily="34" charset="0"/>
                          <a:cs typeface="Arial" panose="020B0604020202020204" pitchFamily="34" charset="0"/>
                        </a:rPr>
                        <a:t>Coronary</a:t>
                      </a:r>
                      <a:r>
                        <a:rPr lang="fr-FR" sz="4200" b="1" dirty="0">
                          <a:effectLst/>
                          <a:latin typeface="Arial" panose="020B0604020202020204" pitchFamily="34" charset="0"/>
                          <a:ea typeface="Calibri" panose="020F0502020204030204" pitchFamily="34" charset="0"/>
                          <a:cs typeface="Arial" panose="020B0604020202020204" pitchFamily="34" charset="0"/>
                        </a:rPr>
                        <a:t> </a:t>
                      </a:r>
                      <a:r>
                        <a:rPr lang="fr-FR" sz="4200" b="1" dirty="0" err="1">
                          <a:effectLst/>
                          <a:latin typeface="Arial" panose="020B0604020202020204" pitchFamily="34" charset="0"/>
                          <a:ea typeface="Calibri" panose="020F0502020204030204" pitchFamily="34" charset="0"/>
                          <a:cs typeface="Arial" panose="020B0604020202020204" pitchFamily="34" charset="0"/>
                        </a:rPr>
                        <a:t>artery</a:t>
                      </a:r>
                      <a:r>
                        <a:rPr lang="fr-FR" sz="4200" b="1" dirty="0">
                          <a:effectLst/>
                          <a:latin typeface="Arial" panose="020B0604020202020204" pitchFamily="34" charset="0"/>
                          <a:ea typeface="Calibri" panose="020F0502020204030204" pitchFamily="34" charset="0"/>
                          <a:cs typeface="Arial" panose="020B0604020202020204" pitchFamily="34" charset="0"/>
                        </a:rPr>
                        <a:t> </a:t>
                      </a:r>
                      <a:r>
                        <a:rPr lang="fr-FR" sz="4200" b="1" dirty="0" err="1">
                          <a:effectLst/>
                          <a:latin typeface="Arial" panose="020B0604020202020204" pitchFamily="34" charset="0"/>
                          <a:ea typeface="Calibri" panose="020F0502020204030204" pitchFamily="34" charset="0"/>
                          <a:cs typeface="Arial" panose="020B0604020202020204" pitchFamily="34" charset="0"/>
                        </a:rPr>
                        <a:t>disease</a:t>
                      </a:r>
                      <a:endParaRPr lang="fr-FR" sz="4200" b="1" dirty="0">
                        <a:effectLst/>
                        <a:latin typeface="Arial" panose="020B0604020202020204" pitchFamily="34" charset="0"/>
                        <a:ea typeface="Calibri" panose="020F0502020204030204" pitchFamily="34" charset="0"/>
                        <a:cs typeface="Arial" panose="020B0604020202020204" pitchFamily="34" charset="0"/>
                      </a:endParaRPr>
                    </a:p>
                  </a:txBody>
                  <a:tcPr marL="64676" marR="64676" marT="32338" marB="32338">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solidFill>
                      <a:srgbClr val="FCECE8"/>
                    </a:solidFill>
                  </a:tcPr>
                </a:tc>
                <a:tc hMerge="1">
                  <a:txBody>
                    <a:bodyPr/>
                    <a:lstStyle/>
                    <a:p>
                      <a:endParaRPr lang="fr-FR"/>
                    </a:p>
                  </a:txBody>
                  <a:tcPr/>
                </a:tc>
                <a:tc>
                  <a:txBody>
                    <a:bodyPr/>
                    <a:lstStyle/>
                    <a:p>
                      <a:pPr algn="ctr">
                        <a:lnSpc>
                          <a:spcPct val="107000"/>
                        </a:lnSpc>
                        <a:spcAft>
                          <a:spcPts val="800"/>
                        </a:spcAft>
                      </a:pPr>
                      <a:r>
                        <a:rPr lang="fr-FR" sz="4200" dirty="0">
                          <a:effectLst/>
                          <a:latin typeface="Arial" panose="020B0604020202020204" pitchFamily="34" charset="0"/>
                          <a:ea typeface="Calibri" panose="020F0502020204030204" pitchFamily="34" charset="0"/>
                          <a:cs typeface="Arial" panose="020B0604020202020204" pitchFamily="34" charset="0"/>
                        </a:rPr>
                        <a:t>18 (51%) </a:t>
                      </a:r>
                    </a:p>
                  </a:txBody>
                  <a:tcPr marL="64676" marR="64676" marT="32338" marB="32338">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solidFill>
                      <a:srgbClr val="FCECE8"/>
                    </a:solidFill>
                  </a:tcPr>
                </a:tc>
                <a:extLst>
                  <a:ext uri="{0D108BD9-81ED-4DB2-BD59-A6C34878D82A}">
                    <a16:rowId xmlns:a16="http://schemas.microsoft.com/office/drawing/2014/main" val="1861254880"/>
                  </a:ext>
                </a:extLst>
              </a:tr>
              <a:tr h="743260">
                <a:tc gridSpan="2">
                  <a:txBody>
                    <a:bodyPr/>
                    <a:lstStyle/>
                    <a:p>
                      <a:pPr>
                        <a:lnSpc>
                          <a:spcPct val="107000"/>
                        </a:lnSpc>
                        <a:spcAft>
                          <a:spcPts val="800"/>
                        </a:spcAft>
                      </a:pPr>
                      <a:r>
                        <a:rPr lang="fr-FR" sz="4200" b="1" dirty="0" err="1">
                          <a:effectLst/>
                          <a:latin typeface="Arial" panose="020B0604020202020204" pitchFamily="34" charset="0"/>
                          <a:ea typeface="Calibri" panose="020F0502020204030204" pitchFamily="34" charset="0"/>
                          <a:cs typeface="Arial" panose="020B0604020202020204" pitchFamily="34" charset="0"/>
                        </a:rPr>
                        <a:t>Euroscore</a:t>
                      </a:r>
                      <a:r>
                        <a:rPr lang="fr-FR" sz="4200" b="1" dirty="0">
                          <a:effectLst/>
                          <a:latin typeface="Arial" panose="020B0604020202020204" pitchFamily="34" charset="0"/>
                          <a:ea typeface="Calibri" panose="020F0502020204030204" pitchFamily="34" charset="0"/>
                          <a:cs typeface="Arial" panose="020B0604020202020204" pitchFamily="34" charset="0"/>
                        </a:rPr>
                        <a:t> II</a:t>
                      </a:r>
                    </a:p>
                  </a:txBody>
                  <a:tcPr marL="64676" marR="64676" marT="32338" marB="32338">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solidFill>
                      <a:srgbClr val="F8D7CD"/>
                    </a:solidFill>
                  </a:tcPr>
                </a:tc>
                <a:tc hMerge="1">
                  <a:txBody>
                    <a:bodyPr/>
                    <a:lstStyle/>
                    <a:p>
                      <a:endParaRPr lang="fr-FR"/>
                    </a:p>
                  </a:txBody>
                  <a:tcPr/>
                </a:tc>
                <a:tc>
                  <a:txBody>
                    <a:bodyPr/>
                    <a:lstStyle/>
                    <a:p>
                      <a:pPr algn="ctr">
                        <a:lnSpc>
                          <a:spcPct val="107000"/>
                        </a:lnSpc>
                        <a:spcAft>
                          <a:spcPts val="800"/>
                        </a:spcAft>
                      </a:pPr>
                      <a:r>
                        <a:rPr lang="fr-FR" sz="4200" dirty="0">
                          <a:effectLst/>
                          <a:latin typeface="Arial" panose="020B0604020202020204" pitchFamily="34" charset="0"/>
                          <a:ea typeface="Calibri" panose="020F0502020204030204" pitchFamily="34" charset="0"/>
                          <a:cs typeface="Arial" panose="020B0604020202020204" pitchFamily="34" charset="0"/>
                        </a:rPr>
                        <a:t>3,8 ± 3,1</a:t>
                      </a:r>
                    </a:p>
                  </a:txBody>
                  <a:tcPr marL="64676" marR="64676" marT="32338" marB="32338">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solidFill>
                      <a:srgbClr val="F8D7CD"/>
                    </a:solidFill>
                  </a:tcPr>
                </a:tc>
                <a:extLst>
                  <a:ext uri="{0D108BD9-81ED-4DB2-BD59-A6C34878D82A}">
                    <a16:rowId xmlns:a16="http://schemas.microsoft.com/office/drawing/2014/main" val="2483598469"/>
                  </a:ext>
                </a:extLst>
              </a:tr>
              <a:tr h="730188">
                <a:tc gridSpan="2">
                  <a:txBody>
                    <a:bodyPr/>
                    <a:lstStyle/>
                    <a:p>
                      <a:pPr>
                        <a:lnSpc>
                          <a:spcPct val="107000"/>
                        </a:lnSpc>
                        <a:spcAft>
                          <a:spcPts val="800"/>
                        </a:spcAft>
                      </a:pPr>
                      <a:r>
                        <a:rPr lang="fr-FR" sz="4200" b="1" dirty="0">
                          <a:effectLst/>
                          <a:latin typeface="Arial" panose="020B0604020202020204" pitchFamily="34" charset="0"/>
                          <a:ea typeface="Calibri" panose="020F0502020204030204" pitchFamily="34" charset="0"/>
                          <a:cs typeface="Arial" panose="020B0604020202020204" pitchFamily="34" charset="0"/>
                        </a:rPr>
                        <a:t>LVEF (%)</a:t>
                      </a:r>
                    </a:p>
                  </a:txBody>
                  <a:tcPr marL="64676" marR="64676" marT="32338" marB="32338">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solidFill>
                      <a:srgbClr val="F8D7CD"/>
                    </a:solidFill>
                  </a:tcPr>
                </a:tc>
                <a:tc hMerge="1">
                  <a:txBody>
                    <a:bodyPr/>
                    <a:lstStyle/>
                    <a:p>
                      <a:endParaRPr lang="fr-FR"/>
                    </a:p>
                  </a:txBody>
                  <a:tcPr/>
                </a:tc>
                <a:tc>
                  <a:txBody>
                    <a:bodyPr/>
                    <a:lstStyle/>
                    <a:p>
                      <a:pPr algn="ctr">
                        <a:lnSpc>
                          <a:spcPct val="107000"/>
                        </a:lnSpc>
                        <a:spcAft>
                          <a:spcPts val="800"/>
                        </a:spcAft>
                      </a:pPr>
                      <a:r>
                        <a:rPr lang="fr-FR" sz="4200" dirty="0">
                          <a:effectLst/>
                          <a:latin typeface="Arial" panose="020B0604020202020204" pitchFamily="34" charset="0"/>
                          <a:ea typeface="Calibri" panose="020F0502020204030204" pitchFamily="34" charset="0"/>
                          <a:cs typeface="Arial" panose="020B0604020202020204" pitchFamily="34" charset="0"/>
                        </a:rPr>
                        <a:t>66  ± 13</a:t>
                      </a:r>
                    </a:p>
                  </a:txBody>
                  <a:tcPr marL="64676" marR="64676" marT="32338" marB="32338">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solidFill>
                      <a:srgbClr val="F8D7CD"/>
                    </a:solidFill>
                  </a:tcPr>
                </a:tc>
                <a:extLst>
                  <a:ext uri="{0D108BD9-81ED-4DB2-BD59-A6C34878D82A}">
                    <a16:rowId xmlns:a16="http://schemas.microsoft.com/office/drawing/2014/main" val="2227438012"/>
                  </a:ext>
                </a:extLst>
              </a:tr>
              <a:tr h="743260">
                <a:tc gridSpan="2">
                  <a:txBody>
                    <a:bodyPr/>
                    <a:lstStyle/>
                    <a:p>
                      <a:pPr>
                        <a:lnSpc>
                          <a:spcPct val="107000"/>
                        </a:lnSpc>
                        <a:spcAft>
                          <a:spcPts val="800"/>
                        </a:spcAft>
                      </a:pPr>
                      <a:r>
                        <a:rPr lang="fr-FR" sz="4200" b="1" dirty="0">
                          <a:effectLst/>
                          <a:latin typeface="Arial" panose="020B0604020202020204" pitchFamily="34" charset="0"/>
                          <a:ea typeface="Calibri" panose="020F0502020204030204" pitchFamily="34" charset="0"/>
                          <a:cs typeface="Arial" panose="020B0604020202020204" pitchFamily="34" charset="0"/>
                        </a:rPr>
                        <a:t>LVEF ≤ 60%</a:t>
                      </a:r>
                    </a:p>
                  </a:txBody>
                  <a:tcPr marL="64676" marR="64676" marT="32338" marB="32338">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solidFill>
                      <a:srgbClr val="F8D7CD"/>
                    </a:solidFill>
                  </a:tcPr>
                </a:tc>
                <a:tc hMerge="1">
                  <a:txBody>
                    <a:bodyPr/>
                    <a:lstStyle/>
                    <a:p>
                      <a:endParaRPr lang="fr-FR" dirty="0"/>
                    </a:p>
                  </a:txBody>
                  <a:tcPr/>
                </a:tc>
                <a:tc>
                  <a:txBody>
                    <a:bodyPr/>
                    <a:lstStyle/>
                    <a:p>
                      <a:pPr algn="ctr">
                        <a:lnSpc>
                          <a:spcPct val="107000"/>
                        </a:lnSpc>
                        <a:spcAft>
                          <a:spcPts val="800"/>
                        </a:spcAft>
                      </a:pPr>
                      <a:r>
                        <a:rPr lang="fr-FR" sz="4200" dirty="0">
                          <a:effectLst/>
                          <a:latin typeface="Arial" panose="020B0604020202020204" pitchFamily="34" charset="0"/>
                          <a:ea typeface="Calibri" panose="020F0502020204030204" pitchFamily="34" charset="0"/>
                          <a:cs typeface="Arial" panose="020B0604020202020204" pitchFamily="34" charset="0"/>
                        </a:rPr>
                        <a:t>9 (26%)</a:t>
                      </a:r>
                    </a:p>
                  </a:txBody>
                  <a:tcPr marL="64676" marR="64676" marT="32338" marB="32338">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solidFill>
                      <a:srgbClr val="F8D7CD"/>
                    </a:solidFill>
                  </a:tcPr>
                </a:tc>
                <a:extLst>
                  <a:ext uri="{0D108BD9-81ED-4DB2-BD59-A6C34878D82A}">
                    <a16:rowId xmlns:a16="http://schemas.microsoft.com/office/drawing/2014/main" val="979153892"/>
                  </a:ext>
                </a:extLst>
              </a:tr>
              <a:tr h="743260">
                <a:tc gridSpan="2">
                  <a:txBody>
                    <a:bodyPr/>
                    <a:lstStyle/>
                    <a:p>
                      <a:pPr marL="0" marR="0" indent="0" algn="l" defTabSz="3027487" rtl="0" eaLnBrk="1" fontAlgn="auto" latinLnBrk="0" hangingPunct="1">
                        <a:lnSpc>
                          <a:spcPct val="107000"/>
                        </a:lnSpc>
                        <a:spcBef>
                          <a:spcPts val="0"/>
                        </a:spcBef>
                        <a:spcAft>
                          <a:spcPts val="800"/>
                        </a:spcAft>
                        <a:buClrTx/>
                        <a:buSzTx/>
                        <a:buFontTx/>
                        <a:buNone/>
                        <a:tabLst/>
                        <a:defRPr/>
                      </a:pPr>
                      <a:r>
                        <a:rPr lang="fr-FR" sz="4200" b="1" dirty="0" smtClean="0">
                          <a:effectLst/>
                          <a:latin typeface="Arial" panose="020B0604020202020204" pitchFamily="34" charset="0"/>
                          <a:ea typeface="Calibri" panose="020F0502020204030204" pitchFamily="34" charset="0"/>
                          <a:cs typeface="Arial" panose="020B0604020202020204" pitchFamily="34" charset="0"/>
                        </a:rPr>
                        <a:t>Beta</a:t>
                      </a:r>
                      <a:r>
                        <a:rPr lang="fr-FR" sz="4200" b="1" baseline="0" dirty="0" smtClean="0">
                          <a:effectLst/>
                          <a:latin typeface="Arial" panose="020B0604020202020204" pitchFamily="34" charset="0"/>
                          <a:ea typeface="Calibri" panose="020F0502020204030204" pitchFamily="34" charset="0"/>
                          <a:cs typeface="Arial" panose="020B0604020202020204" pitchFamily="34" charset="0"/>
                        </a:rPr>
                        <a:t> </a:t>
                      </a:r>
                      <a:r>
                        <a:rPr lang="fr-FR" sz="4200" b="1" baseline="0" dirty="0" err="1" smtClean="0">
                          <a:effectLst/>
                          <a:latin typeface="Arial" panose="020B0604020202020204" pitchFamily="34" charset="0"/>
                          <a:ea typeface="Calibri" panose="020F0502020204030204" pitchFamily="34" charset="0"/>
                          <a:cs typeface="Arial" panose="020B0604020202020204" pitchFamily="34" charset="0"/>
                        </a:rPr>
                        <a:t>blockers</a:t>
                      </a:r>
                      <a:endParaRPr lang="fr-FR" sz="4200" b="1" dirty="0" smtClean="0">
                        <a:effectLst/>
                        <a:latin typeface="Arial" panose="020B0604020202020204" pitchFamily="34" charset="0"/>
                        <a:ea typeface="Calibri" panose="020F0502020204030204" pitchFamily="34" charset="0"/>
                        <a:cs typeface="Arial" panose="020B0604020202020204" pitchFamily="34" charset="0"/>
                      </a:endParaRPr>
                    </a:p>
                  </a:txBody>
                  <a:tcPr marL="64676" marR="64676" marT="32338" marB="32338">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solidFill>
                      <a:srgbClr val="F8D7CD"/>
                    </a:solidFill>
                  </a:tcPr>
                </a:tc>
                <a:tc hMerge="1">
                  <a:txBody>
                    <a:bodyPr/>
                    <a:lstStyle/>
                    <a:p>
                      <a:endParaRPr lang="fr-FR"/>
                    </a:p>
                  </a:txBody>
                  <a:tcPr/>
                </a:tc>
                <a:tc>
                  <a:txBody>
                    <a:bodyPr/>
                    <a:lstStyle/>
                    <a:p>
                      <a:pPr marL="0" marR="0" indent="0" algn="ctr" defTabSz="3027487" rtl="0" eaLnBrk="1" fontAlgn="auto" latinLnBrk="0" hangingPunct="1">
                        <a:lnSpc>
                          <a:spcPct val="107000"/>
                        </a:lnSpc>
                        <a:spcBef>
                          <a:spcPts val="0"/>
                        </a:spcBef>
                        <a:spcAft>
                          <a:spcPts val="800"/>
                        </a:spcAft>
                        <a:buClrTx/>
                        <a:buSzTx/>
                        <a:buFontTx/>
                        <a:buNone/>
                        <a:tabLst/>
                        <a:defRPr/>
                      </a:pPr>
                      <a:r>
                        <a:rPr lang="fr-FR" sz="4200" dirty="0" smtClean="0">
                          <a:effectLst/>
                          <a:latin typeface="Arial" panose="020B0604020202020204" pitchFamily="34" charset="0"/>
                          <a:ea typeface="Calibri" panose="020F0502020204030204" pitchFamily="34" charset="0"/>
                          <a:cs typeface="Arial" panose="020B0604020202020204" pitchFamily="34" charset="0"/>
                        </a:rPr>
                        <a:t>15</a:t>
                      </a:r>
                      <a:r>
                        <a:rPr lang="fr-FR" sz="4200" baseline="0" dirty="0" smtClean="0">
                          <a:effectLst/>
                          <a:latin typeface="Arial" panose="020B0604020202020204" pitchFamily="34" charset="0"/>
                          <a:ea typeface="Calibri" panose="020F0502020204030204" pitchFamily="34" charset="0"/>
                          <a:cs typeface="Arial" panose="020B0604020202020204" pitchFamily="34" charset="0"/>
                        </a:rPr>
                        <a:t> (43%)</a:t>
                      </a:r>
                      <a:endParaRPr lang="fr-FR" sz="4200" dirty="0" smtClean="0">
                        <a:effectLst/>
                        <a:latin typeface="Arial" panose="020B0604020202020204" pitchFamily="34" charset="0"/>
                        <a:ea typeface="Calibri" panose="020F0502020204030204" pitchFamily="34" charset="0"/>
                        <a:cs typeface="Arial" panose="020B0604020202020204" pitchFamily="34" charset="0"/>
                      </a:endParaRPr>
                    </a:p>
                  </a:txBody>
                  <a:tcPr marL="64676" marR="64676" marT="32338" marB="32338">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solidFill>
                      <a:srgbClr val="F8D7CD"/>
                    </a:solidFill>
                  </a:tcPr>
                </a:tc>
                <a:extLst>
                  <a:ext uri="{0D108BD9-81ED-4DB2-BD59-A6C34878D82A}">
                    <a16:rowId xmlns:a16="http://schemas.microsoft.com/office/drawing/2014/main" val="10014"/>
                  </a:ext>
                </a:extLst>
              </a:tr>
              <a:tr h="743260">
                <a:tc gridSpan="2">
                  <a:txBody>
                    <a:bodyPr/>
                    <a:lstStyle/>
                    <a:p>
                      <a:pPr>
                        <a:lnSpc>
                          <a:spcPct val="107000"/>
                        </a:lnSpc>
                        <a:spcAft>
                          <a:spcPts val="800"/>
                        </a:spcAft>
                      </a:pPr>
                      <a:r>
                        <a:rPr lang="fr-FR" sz="4200" b="1" dirty="0" smtClean="0">
                          <a:solidFill>
                            <a:prstClr val="black"/>
                          </a:solidFill>
                          <a:latin typeface="Arial" panose="020B0604020202020204" pitchFamily="34" charset="0"/>
                          <a:ea typeface="Calibri" panose="020F0502020204030204" pitchFamily="34" charset="0"/>
                          <a:cs typeface="Arial" panose="020B0604020202020204" pitchFamily="34" charset="0"/>
                        </a:rPr>
                        <a:t>ACE/ARB</a:t>
                      </a:r>
                      <a:endParaRPr lang="fr-FR" sz="4200" b="1" dirty="0">
                        <a:effectLst/>
                        <a:latin typeface="Arial" panose="020B0604020202020204" pitchFamily="34" charset="0"/>
                        <a:ea typeface="Calibri" panose="020F0502020204030204" pitchFamily="34" charset="0"/>
                        <a:cs typeface="Arial" panose="020B0604020202020204" pitchFamily="34" charset="0"/>
                      </a:endParaRPr>
                    </a:p>
                  </a:txBody>
                  <a:tcPr marL="64676" marR="64676" marT="32338" marB="32338">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solidFill>
                      <a:srgbClr val="F8D7CD"/>
                    </a:solidFill>
                  </a:tcPr>
                </a:tc>
                <a:tc hMerge="1">
                  <a:txBody>
                    <a:bodyPr/>
                    <a:lstStyle/>
                    <a:p>
                      <a:endParaRPr lang="fr-FR"/>
                    </a:p>
                  </a:txBody>
                  <a:tcPr/>
                </a:tc>
                <a:tc>
                  <a:txBody>
                    <a:bodyPr/>
                    <a:lstStyle/>
                    <a:p>
                      <a:pPr marL="0" marR="0" indent="0" algn="ctr" defTabSz="3027487" rtl="0" eaLnBrk="1" fontAlgn="auto" latinLnBrk="0" hangingPunct="1">
                        <a:lnSpc>
                          <a:spcPct val="107000"/>
                        </a:lnSpc>
                        <a:spcBef>
                          <a:spcPts val="0"/>
                        </a:spcBef>
                        <a:spcAft>
                          <a:spcPts val="800"/>
                        </a:spcAft>
                        <a:buClrTx/>
                        <a:buSzTx/>
                        <a:buFontTx/>
                        <a:buNone/>
                        <a:tabLst/>
                        <a:defRPr/>
                      </a:pPr>
                      <a:r>
                        <a:rPr lang="fr-FR" sz="4200" baseline="0" dirty="0" smtClean="0">
                          <a:effectLst/>
                          <a:latin typeface="Arial" panose="020B0604020202020204" pitchFamily="34" charset="0"/>
                          <a:ea typeface="Calibri" panose="020F0502020204030204" pitchFamily="34" charset="0"/>
                          <a:cs typeface="Arial" panose="020B0604020202020204" pitchFamily="34" charset="0"/>
                        </a:rPr>
                        <a:t>24 (69%)</a:t>
                      </a:r>
                      <a:endParaRPr lang="fr-FR" sz="4200" dirty="0" smtClean="0">
                        <a:effectLst/>
                        <a:latin typeface="Arial" panose="020B0604020202020204" pitchFamily="34" charset="0"/>
                        <a:ea typeface="Calibri" panose="020F0502020204030204" pitchFamily="34" charset="0"/>
                        <a:cs typeface="Arial" panose="020B0604020202020204" pitchFamily="34" charset="0"/>
                      </a:endParaRPr>
                    </a:p>
                  </a:txBody>
                  <a:tcPr marL="64676" marR="64676" marT="32338" marB="32338">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solidFill>
                      <a:srgbClr val="F8D7CD"/>
                    </a:solidFill>
                  </a:tcPr>
                </a:tc>
                <a:extLst>
                  <a:ext uri="{0D108BD9-81ED-4DB2-BD59-A6C34878D82A}">
                    <a16:rowId xmlns:a16="http://schemas.microsoft.com/office/drawing/2014/main" val="10015"/>
                  </a:ext>
                </a:extLst>
              </a:tr>
            </a:tbl>
          </a:graphicData>
        </a:graphic>
      </p:graphicFrame>
    </p:spTree>
    <p:extLst>
      <p:ext uri="{BB962C8B-B14F-4D97-AF65-F5344CB8AC3E}">
        <p14:creationId xmlns:p14="http://schemas.microsoft.com/office/powerpoint/2010/main" val="2249327040"/>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333</TotalTime>
  <Words>417</Words>
  <Application>Microsoft Office PowerPoint</Application>
  <PresentationFormat>Personnalisé</PresentationFormat>
  <Paragraphs>69</Paragraphs>
  <Slides>1</Slides>
  <Notes>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1</vt:i4>
      </vt:variant>
    </vt:vector>
  </HeadingPairs>
  <TitlesOfParts>
    <vt:vector size="8" baseType="lpstr">
      <vt:lpstr>ＭＳ Ｐゴシック</vt:lpstr>
      <vt:lpstr>ＭＳ Ｐゴシック</vt:lpstr>
      <vt:lpstr>Arial</vt:lpstr>
      <vt:lpstr>Calibri</vt:lpstr>
      <vt:lpstr>Calibri Light</vt:lpstr>
      <vt:lpstr>Times New Roman</vt:lpstr>
      <vt:lpstr>Thème Office</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Microsoft Office User</dc:creator>
  <cp:lastModifiedBy>PROCOPI Androula</cp:lastModifiedBy>
  <cp:revision>40</cp:revision>
  <dcterms:created xsi:type="dcterms:W3CDTF">2019-06-04T22:07:57Z</dcterms:created>
  <dcterms:modified xsi:type="dcterms:W3CDTF">2019-08-26T09:07:04Z</dcterms:modified>
</cp:coreProperties>
</file>