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7" r:id="rId2"/>
  </p:sldIdLst>
  <p:sldSz cx="42803763" cy="30275213"/>
  <p:notesSz cx="6858000" cy="9144000"/>
  <p:defaultTextStyle>
    <a:defPPr>
      <a:defRPr lang="fr-FR"/>
    </a:defPPr>
    <a:lvl1pPr marL="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1pPr>
    <a:lvl2pPr marL="175386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2pPr>
    <a:lvl3pPr marL="350773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3pPr>
    <a:lvl4pPr marL="526159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4pPr>
    <a:lvl5pPr marL="701546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5pPr>
    <a:lvl6pPr marL="8769325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6pPr>
    <a:lvl7pPr marL="10523190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7pPr>
    <a:lvl8pPr marL="12277054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8pPr>
    <a:lvl9pPr marL="14030919" algn="l" defTabSz="3507730" rtl="0" eaLnBrk="1" latinLnBrk="0" hangingPunct="1">
      <a:defRPr sz="6905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13" userDrawn="1">
          <p15:clr>
            <a:srgbClr val="A4A3A4"/>
          </p15:clr>
        </p15:guide>
        <p15:guide id="2" pos="16521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BE5D6"/>
    <a:srgbClr val="000000"/>
    <a:srgbClr val="FF2600"/>
    <a:srgbClr val="FFF2ED"/>
    <a:srgbClr val="CA135E"/>
    <a:srgbClr val="DD166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505E3EF-67EA-436B-97B2-0124C06EBD24}" styleName="Style moyen 4 - Accentuation 3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3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3">
              <a:tint val="20000"/>
            </a:schemeClr>
          </a:solidFill>
        </a:fill>
      </a:tcStyle>
    </a:firstRow>
  </a:tblStyle>
  <a:tblStyle styleId="{0E3FDE45-AF77-4B5C-9715-49D594BDF05E}" styleName="Style léger 1 - Accentuation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7368"/>
    <p:restoredTop sz="95983" autoAdjust="0"/>
  </p:normalViewPr>
  <p:slideViewPr>
    <p:cSldViewPr snapToGrid="0" snapToObjects="1" showGuides="1">
      <p:cViewPr>
        <p:scale>
          <a:sx n="40" d="100"/>
          <a:sy n="40" d="100"/>
        </p:scale>
        <p:origin x="144" y="-3840"/>
      </p:cViewPr>
      <p:guideLst>
        <p:guide orient="horz" pos="9513"/>
        <p:guide pos="16521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mz152\Desktop\PCI%20helft\FInalisaiton\Book3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/C:\Users\mz152\Desktop\PCI%20helft\FInalisaiton\Book3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2151579907973108"/>
          <c:y val="4.3273943173291286E-2"/>
          <c:w val="0.8659560315960968"/>
          <c:h val="0.7376518370959001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Sheet2!$G$11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Sheet2!$H$10:$O$10</c:f>
              <c:strCache>
                <c:ptCount val="8"/>
                <c:pt idx="0">
                  <c:v>Fatal MI</c:v>
                </c:pt>
                <c:pt idx="1">
                  <c:v>Fatal Heart failure</c:v>
                </c:pt>
                <c:pt idx="2">
                  <c:v>Unknown cause of death</c:v>
                </c:pt>
                <c:pt idx="3">
                  <c:v>Fatal stroke</c:v>
                </c:pt>
                <c:pt idx="4">
                  <c:v>Periprocedural complication</c:v>
                </c:pt>
                <c:pt idx="5">
                  <c:v>Sudden cardiac death</c:v>
                </c:pt>
                <c:pt idx="6">
                  <c:v>Death related to PAD</c:v>
                </c:pt>
                <c:pt idx="7">
                  <c:v>Cardiovascular death</c:v>
                </c:pt>
              </c:strCache>
            </c:strRef>
          </c:cat>
          <c:val>
            <c:numRef>
              <c:f>Sheet2!$H$11:$O$11</c:f>
              <c:numCache>
                <c:formatCode>0.0%</c:formatCode>
                <c:ptCount val="8"/>
                <c:pt idx="0">
                  <c:v>0.1036764705882353</c:v>
                </c:pt>
                <c:pt idx="1">
                  <c:v>2.5367647058823529E-2</c:v>
                </c:pt>
                <c:pt idx="2">
                  <c:v>1.6911764705882352E-2</c:v>
                </c:pt>
                <c:pt idx="3">
                  <c:v>8.0882352941176478E-3</c:v>
                </c:pt>
                <c:pt idx="4">
                  <c:v>3.3088235294117647E-3</c:v>
                </c:pt>
                <c:pt idx="5">
                  <c:v>2.2058823529411764E-3</c:v>
                </c:pt>
                <c:pt idx="6">
                  <c:v>4.0441176470588239E-3</c:v>
                </c:pt>
                <c:pt idx="7">
                  <c:v>0.16360294117647059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9F8-49B7-82D3-0E104B837B5E}"/>
            </c:ext>
          </c:extLst>
        </c:ser>
        <c:ser>
          <c:idx val="1"/>
          <c:order val="1"/>
          <c:tx>
            <c:strRef>
              <c:f>Sheet2!$G$12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anchor="ctr" anchorCtr="1"/>
              <a:lstStyle/>
              <a:p>
                <a:pPr>
                  <a:defRPr sz="21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Sheet2!$H$10:$O$10</c:f>
              <c:strCache>
                <c:ptCount val="8"/>
                <c:pt idx="0">
                  <c:v>Fatal MI</c:v>
                </c:pt>
                <c:pt idx="1">
                  <c:v>Fatal Heart failure</c:v>
                </c:pt>
                <c:pt idx="2">
                  <c:v>Unknown cause of death</c:v>
                </c:pt>
                <c:pt idx="3">
                  <c:v>Fatal stroke</c:v>
                </c:pt>
                <c:pt idx="4">
                  <c:v>Periprocedural complication</c:v>
                </c:pt>
                <c:pt idx="5">
                  <c:v>Sudden cardiac death</c:v>
                </c:pt>
                <c:pt idx="6">
                  <c:v>Death related to PAD</c:v>
                </c:pt>
                <c:pt idx="7">
                  <c:v>Cardiovascular death</c:v>
                </c:pt>
              </c:strCache>
            </c:strRef>
          </c:cat>
          <c:val>
            <c:numRef>
              <c:f>Sheet2!$H$12:$O$12</c:f>
              <c:numCache>
                <c:formatCode>0.0%</c:formatCode>
                <c:ptCount val="8"/>
                <c:pt idx="0">
                  <c:v>0.12437810945273632</c:v>
                </c:pt>
                <c:pt idx="1">
                  <c:v>3.6069651741293535E-2</c:v>
                </c:pt>
                <c:pt idx="2">
                  <c:v>1.4925373134328358E-2</c:v>
                </c:pt>
                <c:pt idx="3">
                  <c:v>2.1144278606965175E-2</c:v>
                </c:pt>
                <c:pt idx="4">
                  <c:v>7.462686567164179E-3</c:v>
                </c:pt>
                <c:pt idx="5">
                  <c:v>2.4875621890547263E-3</c:v>
                </c:pt>
                <c:pt idx="6">
                  <c:v>7.462686567164179E-3</c:v>
                </c:pt>
                <c:pt idx="7">
                  <c:v>0.21393034825870647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9F8-49B7-82D3-0E104B837B5E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9"/>
        <c:overlap val="3"/>
        <c:axId val="500750144"/>
        <c:axId val="500752112"/>
      </c:barChart>
      <c:catAx>
        <c:axId val="5007501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0752112"/>
        <c:crosses val="autoZero"/>
        <c:auto val="1"/>
        <c:lblAlgn val="ctr"/>
        <c:lblOffset val="100"/>
        <c:noMultiLvlLbl val="0"/>
      </c:catAx>
      <c:valAx>
        <c:axId val="5007521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100" b="1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/>
                  <a:t>Proportion of patients </a:t>
                </a:r>
              </a:p>
            </c:rich>
          </c:tx>
          <c:layout>
            <c:manualLayout>
              <c:xMode val="edge"/>
              <c:yMode val="edge"/>
              <c:x val="2.7208905923133717E-2"/>
              <c:y val="0.2598367138425648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100" b="1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5007501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2100" b="1"/>
      </a:pPr>
      <a:endParaRPr lang="fr-FR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fr-F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116068824730241"/>
          <c:y val="4.5272756083445866E-2"/>
          <c:w val="0.8676241110886781"/>
          <c:h val="0.76867368214487197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Sheet1!$B$18</c:f>
              <c:strCache>
                <c:ptCount val="1"/>
                <c:pt idx="0">
                  <c:v>Men</c:v>
                </c:pt>
              </c:strCache>
            </c:strRef>
          </c:tx>
          <c:spPr>
            <a:solidFill>
              <a:schemeClr val="tx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Sheet1!$C$17:$J$17</c:f>
              <c:strCache>
                <c:ptCount val="8"/>
                <c:pt idx="0">
                  <c:v>Cancer</c:v>
                </c:pt>
                <c:pt idx="1">
                  <c:v>Septic Shock</c:v>
                </c:pt>
                <c:pt idx="2">
                  <c:v>Pulmonary disease</c:v>
                </c:pt>
                <c:pt idx="3">
                  <c:v>other</c:v>
                </c:pt>
                <c:pt idx="4">
                  <c:v>Acute kidney failure</c:v>
                </c:pt>
                <c:pt idx="5">
                  <c:v>Neurologic disease</c:v>
                </c:pt>
                <c:pt idx="6">
                  <c:v>Fatal Bleeding</c:v>
                </c:pt>
                <c:pt idx="7">
                  <c:v>Non-CV death</c:v>
                </c:pt>
              </c:strCache>
            </c:strRef>
          </c:cat>
          <c:val>
            <c:numRef>
              <c:f>Sheet1!$C$18:$J$18</c:f>
              <c:numCache>
                <c:formatCode>0.0%</c:formatCode>
                <c:ptCount val="8"/>
                <c:pt idx="0">
                  <c:v>5.8088235294117649E-2</c:v>
                </c:pt>
                <c:pt idx="1">
                  <c:v>2.6838235294117645E-2</c:v>
                </c:pt>
                <c:pt idx="2">
                  <c:v>1.6911764705882352E-2</c:v>
                </c:pt>
                <c:pt idx="3">
                  <c:v>8.8235294117647058E-3</c:v>
                </c:pt>
                <c:pt idx="4">
                  <c:v>8.0882352941176478E-3</c:v>
                </c:pt>
                <c:pt idx="5">
                  <c:v>4.7794117647058827E-3</c:v>
                </c:pt>
                <c:pt idx="6">
                  <c:v>1.838235294117647E-3</c:v>
                </c:pt>
                <c:pt idx="7">
                  <c:v>0.12536764705882353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C75-4245-AAB4-296A7AF5D433}"/>
            </c:ext>
          </c:extLst>
        </c:ser>
        <c:ser>
          <c:idx val="1"/>
          <c:order val="1"/>
          <c:tx>
            <c:strRef>
              <c:f>Sheet1!$B$19</c:f>
              <c:strCache>
                <c:ptCount val="1"/>
                <c:pt idx="0">
                  <c:v>Women</c:v>
                </c:pt>
              </c:strCache>
            </c:strRef>
          </c:tx>
          <c:spPr>
            <a:solidFill>
              <a:srgbClr val="FF0000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fr-FR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Sheet1!$C$17:$J$17</c:f>
              <c:strCache>
                <c:ptCount val="8"/>
                <c:pt idx="0">
                  <c:v>Cancer</c:v>
                </c:pt>
                <c:pt idx="1">
                  <c:v>Septic Shock</c:v>
                </c:pt>
                <c:pt idx="2">
                  <c:v>Pulmonary disease</c:v>
                </c:pt>
                <c:pt idx="3">
                  <c:v>other</c:v>
                </c:pt>
                <c:pt idx="4">
                  <c:v>Acute kidney failure</c:v>
                </c:pt>
                <c:pt idx="5">
                  <c:v>Neurologic disease</c:v>
                </c:pt>
                <c:pt idx="6">
                  <c:v>Fatal Bleeding</c:v>
                </c:pt>
                <c:pt idx="7">
                  <c:v>Non-CV death</c:v>
                </c:pt>
              </c:strCache>
            </c:strRef>
          </c:cat>
          <c:val>
            <c:numRef>
              <c:f>Sheet1!$C$19:$J$19</c:f>
              <c:numCache>
                <c:formatCode>0.0%</c:formatCode>
                <c:ptCount val="8"/>
                <c:pt idx="0">
                  <c:v>5.0995024875621887E-2</c:v>
                </c:pt>
                <c:pt idx="1">
                  <c:v>2.8606965174129355E-2</c:v>
                </c:pt>
                <c:pt idx="2">
                  <c:v>2.8606965174129355E-2</c:v>
                </c:pt>
                <c:pt idx="3">
                  <c:v>9.9502487562189053E-3</c:v>
                </c:pt>
                <c:pt idx="4">
                  <c:v>8.7064676616915426E-3</c:v>
                </c:pt>
                <c:pt idx="5">
                  <c:v>8.7064676616915426E-3</c:v>
                </c:pt>
                <c:pt idx="6">
                  <c:v>3.7313432835820895E-3</c:v>
                </c:pt>
                <c:pt idx="7">
                  <c:v>0.13930348258706468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C75-4245-AAB4-296A7AF5D433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129"/>
        <c:overlap val="3"/>
        <c:axId val="498163368"/>
        <c:axId val="498164680"/>
      </c:barChart>
      <c:catAx>
        <c:axId val="49816336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8164680"/>
        <c:crosses val="autoZero"/>
        <c:auto val="1"/>
        <c:lblAlgn val="ctr"/>
        <c:lblOffset val="100"/>
        <c:noMultiLvlLbl val="0"/>
      </c:catAx>
      <c:valAx>
        <c:axId val="498164680"/>
        <c:scaling>
          <c:orientation val="minMax"/>
          <c:max val="0.25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2400" b="1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2400" b="1">
                    <a:solidFill>
                      <a:sysClr val="windowText" lastClr="000000"/>
                    </a:solidFill>
                  </a:rPr>
                  <a:t>Proportion of patients </a:t>
                </a:r>
              </a:p>
            </c:rich>
          </c:tx>
          <c:overlay val="0"/>
          <c:spPr>
            <a:noFill/>
            <a:ln>
              <a:noFill/>
            </a:ln>
            <a:effectLst/>
          </c:spPr>
          <c:txPr>
            <a:bodyPr rot="-5400000" spcFirstLastPara="1" vertOverflow="ellipsis" vert="horz" wrap="square" anchor="ctr" anchorCtr="1"/>
            <a:lstStyle/>
            <a:p>
              <a:pPr>
                <a:defRPr sz="2400" b="1" i="0" u="none" strike="noStrike" kern="1200" baseline="0">
                  <a:solidFill>
                    <a:sysClr val="windowText" lastClr="000000"/>
                  </a:solidFill>
                  <a:latin typeface="+mn-lt"/>
                  <a:ea typeface="+mn-ea"/>
                  <a:cs typeface="+mn-cs"/>
                </a:defRPr>
              </a:pPr>
              <a:endParaRPr lang="fr-FR"/>
            </a:p>
          </c:txPr>
        </c:title>
        <c:numFmt formatCode="0.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2400" b="1" i="0" u="none" strike="noStrike" kern="1200" baseline="0">
                <a:solidFill>
                  <a:sysClr val="windowText" lastClr="000000"/>
                </a:solidFill>
                <a:latin typeface="+mn-lt"/>
                <a:ea typeface="+mn-ea"/>
                <a:cs typeface="+mn-cs"/>
              </a:defRPr>
            </a:pPr>
            <a:endParaRPr lang="fr-FR"/>
          </a:p>
        </c:txPr>
        <c:crossAx val="49816336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400" b="1" i="0" u="none" strike="noStrike" kern="1200" baseline="0">
              <a:solidFill>
                <a:sysClr val="windowText" lastClr="000000"/>
              </a:solidFill>
              <a:latin typeface="+mn-lt"/>
              <a:ea typeface="+mn-ea"/>
              <a:cs typeface="+mn-cs"/>
            </a:defRPr>
          </a:pPr>
          <a:endParaRPr lang="fr-F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fr-FR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210282" y="4954765"/>
            <a:ext cx="36383199" cy="10540259"/>
          </a:xfrm>
        </p:spPr>
        <p:txBody>
          <a:bodyPr anchor="b"/>
          <a:lstStyle>
            <a:lvl1pPr algn="ctr">
              <a:defRPr sz="2648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50471" y="15901497"/>
            <a:ext cx="32102822" cy="7309499"/>
          </a:xfrm>
        </p:spPr>
        <p:txBody>
          <a:bodyPr/>
          <a:lstStyle>
            <a:lvl1pPr marL="0" indent="0" algn="ctr">
              <a:buNone/>
              <a:defRPr sz="10595"/>
            </a:lvl1pPr>
            <a:lvl2pPr marL="2018355" indent="0" algn="ctr">
              <a:buNone/>
              <a:defRPr sz="8829"/>
            </a:lvl2pPr>
            <a:lvl3pPr marL="4036710" indent="0" algn="ctr">
              <a:buNone/>
              <a:defRPr sz="7946"/>
            </a:lvl3pPr>
            <a:lvl4pPr marL="6055065" indent="0" algn="ctr">
              <a:buNone/>
              <a:defRPr sz="7063"/>
            </a:lvl4pPr>
            <a:lvl5pPr marL="8073420" indent="0" algn="ctr">
              <a:buNone/>
              <a:defRPr sz="7063"/>
            </a:lvl5pPr>
            <a:lvl6pPr marL="10091776" indent="0" algn="ctr">
              <a:buNone/>
              <a:defRPr sz="7063"/>
            </a:lvl6pPr>
            <a:lvl7pPr marL="12110131" indent="0" algn="ctr">
              <a:buNone/>
              <a:defRPr sz="7063"/>
            </a:lvl7pPr>
            <a:lvl8pPr marL="14128486" indent="0" algn="ctr">
              <a:buNone/>
              <a:defRPr sz="7063"/>
            </a:lvl8pPr>
            <a:lvl9pPr marL="16146841" indent="0" algn="ctr">
              <a:buNone/>
              <a:defRPr sz="706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6252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87138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0631445" y="1611875"/>
            <a:ext cx="9229561" cy="25656844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942761" y="1611875"/>
            <a:ext cx="27153637" cy="25656844"/>
          </a:xfrm>
        </p:spPr>
        <p:txBody>
          <a:bodyPr vert="eaVert"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11843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033308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20467" y="7547788"/>
            <a:ext cx="36918246" cy="12593645"/>
          </a:xfrm>
        </p:spPr>
        <p:txBody>
          <a:bodyPr anchor="b"/>
          <a:lstStyle>
            <a:lvl1pPr>
              <a:defRPr sz="26488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20467" y="20260574"/>
            <a:ext cx="36918246" cy="6622701"/>
          </a:xfrm>
        </p:spPr>
        <p:txBody>
          <a:bodyPr/>
          <a:lstStyle>
            <a:lvl1pPr marL="0" indent="0">
              <a:buNone/>
              <a:defRPr sz="10595">
                <a:solidFill>
                  <a:schemeClr val="tx1"/>
                </a:solidFill>
              </a:defRPr>
            </a:lvl1pPr>
            <a:lvl2pPr marL="2018355" indent="0">
              <a:buNone/>
              <a:defRPr sz="8829">
                <a:solidFill>
                  <a:schemeClr val="tx1">
                    <a:tint val="75000"/>
                  </a:schemeClr>
                </a:solidFill>
              </a:defRPr>
            </a:lvl2pPr>
            <a:lvl3pPr marL="4036710" indent="0">
              <a:buNone/>
              <a:defRPr sz="7946">
                <a:solidFill>
                  <a:schemeClr val="tx1">
                    <a:tint val="75000"/>
                  </a:schemeClr>
                </a:solidFill>
              </a:defRPr>
            </a:lvl3pPr>
            <a:lvl4pPr marL="6055065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4pPr>
            <a:lvl5pPr marL="8073420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5pPr>
            <a:lvl6pPr marL="1009177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6pPr>
            <a:lvl7pPr marL="1211013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7pPr>
            <a:lvl8pPr marL="14128486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8pPr>
            <a:lvl9pPr marL="16146841" indent="0">
              <a:buNone/>
              <a:defRPr sz="706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012782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942759" y="8059374"/>
            <a:ext cx="18191599" cy="1920934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669405" y="8059374"/>
            <a:ext cx="18191599" cy="19209345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543541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1611882"/>
            <a:ext cx="36918246" cy="5851808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8339" y="7421634"/>
            <a:ext cx="18107995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948339" y="11058863"/>
            <a:ext cx="18107995" cy="1626592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21669408" y="7421634"/>
            <a:ext cx="18197174" cy="3637228"/>
          </a:xfrm>
        </p:spPr>
        <p:txBody>
          <a:bodyPr anchor="b"/>
          <a:lstStyle>
            <a:lvl1pPr marL="0" indent="0">
              <a:buNone/>
              <a:defRPr sz="10595" b="1"/>
            </a:lvl1pPr>
            <a:lvl2pPr marL="2018355" indent="0">
              <a:buNone/>
              <a:defRPr sz="8829" b="1"/>
            </a:lvl2pPr>
            <a:lvl3pPr marL="4036710" indent="0">
              <a:buNone/>
              <a:defRPr sz="7946" b="1"/>
            </a:lvl3pPr>
            <a:lvl4pPr marL="6055065" indent="0">
              <a:buNone/>
              <a:defRPr sz="7063" b="1"/>
            </a:lvl4pPr>
            <a:lvl5pPr marL="8073420" indent="0">
              <a:buNone/>
              <a:defRPr sz="7063" b="1"/>
            </a:lvl5pPr>
            <a:lvl6pPr marL="10091776" indent="0">
              <a:buNone/>
              <a:defRPr sz="7063" b="1"/>
            </a:lvl6pPr>
            <a:lvl7pPr marL="12110131" indent="0">
              <a:buNone/>
              <a:defRPr sz="7063" b="1"/>
            </a:lvl7pPr>
            <a:lvl8pPr marL="14128486" indent="0">
              <a:buNone/>
              <a:defRPr sz="7063" b="1"/>
            </a:lvl8pPr>
            <a:lvl9pPr marL="16146841" indent="0">
              <a:buNone/>
              <a:defRPr sz="7063" b="1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1669408" y="11058863"/>
            <a:ext cx="18197174" cy="16265921"/>
          </a:xfrm>
        </p:spPr>
        <p:txBody>
          <a:bodyPr/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155693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549537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65845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197174" y="4359077"/>
            <a:ext cx="21669405" cy="21515024"/>
          </a:xfrm>
        </p:spPr>
        <p:txBody>
          <a:bodyPr/>
          <a:lstStyle>
            <a:lvl1pPr>
              <a:defRPr sz="14127"/>
            </a:lvl1pPr>
            <a:lvl2pPr>
              <a:defRPr sz="12361"/>
            </a:lvl2pPr>
            <a:lvl3pPr>
              <a:defRPr sz="10595"/>
            </a:lvl3pPr>
            <a:lvl4pPr>
              <a:defRPr sz="8829"/>
            </a:lvl4pPr>
            <a:lvl5pPr>
              <a:defRPr sz="8829"/>
            </a:lvl5pPr>
            <a:lvl6pPr>
              <a:defRPr sz="8829"/>
            </a:lvl6pPr>
            <a:lvl7pPr>
              <a:defRPr sz="8829"/>
            </a:lvl7pPr>
            <a:lvl8pPr>
              <a:defRPr sz="8829"/>
            </a:lvl8pPr>
            <a:lvl9pPr>
              <a:defRPr sz="8829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899118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48334" y="2018348"/>
            <a:ext cx="13805328" cy="7064216"/>
          </a:xfrm>
        </p:spPr>
        <p:txBody>
          <a:bodyPr anchor="b"/>
          <a:lstStyle>
            <a:lvl1pPr>
              <a:defRPr sz="14127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8197174" y="4359077"/>
            <a:ext cx="21669405" cy="21515024"/>
          </a:xfrm>
        </p:spPr>
        <p:txBody>
          <a:bodyPr anchor="t"/>
          <a:lstStyle>
            <a:lvl1pPr marL="0" indent="0">
              <a:buNone/>
              <a:defRPr sz="14127"/>
            </a:lvl1pPr>
            <a:lvl2pPr marL="2018355" indent="0">
              <a:buNone/>
              <a:defRPr sz="12361"/>
            </a:lvl2pPr>
            <a:lvl3pPr marL="4036710" indent="0">
              <a:buNone/>
              <a:defRPr sz="10595"/>
            </a:lvl3pPr>
            <a:lvl4pPr marL="6055065" indent="0">
              <a:buNone/>
              <a:defRPr sz="8829"/>
            </a:lvl4pPr>
            <a:lvl5pPr marL="8073420" indent="0">
              <a:buNone/>
              <a:defRPr sz="8829"/>
            </a:lvl5pPr>
            <a:lvl6pPr marL="10091776" indent="0">
              <a:buNone/>
              <a:defRPr sz="8829"/>
            </a:lvl6pPr>
            <a:lvl7pPr marL="12110131" indent="0">
              <a:buNone/>
              <a:defRPr sz="8829"/>
            </a:lvl7pPr>
            <a:lvl8pPr marL="14128486" indent="0">
              <a:buNone/>
              <a:defRPr sz="8829"/>
            </a:lvl8pPr>
            <a:lvl9pPr marL="16146841" indent="0">
              <a:buNone/>
              <a:defRPr sz="8829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948334" y="9082564"/>
            <a:ext cx="13805328" cy="16826573"/>
          </a:xfrm>
        </p:spPr>
        <p:txBody>
          <a:bodyPr/>
          <a:lstStyle>
            <a:lvl1pPr marL="0" indent="0">
              <a:buNone/>
              <a:defRPr sz="7063"/>
            </a:lvl1pPr>
            <a:lvl2pPr marL="2018355" indent="0">
              <a:buNone/>
              <a:defRPr sz="6180"/>
            </a:lvl2pPr>
            <a:lvl3pPr marL="4036710" indent="0">
              <a:buNone/>
              <a:defRPr sz="5298"/>
            </a:lvl3pPr>
            <a:lvl4pPr marL="6055065" indent="0">
              <a:buNone/>
              <a:defRPr sz="4415"/>
            </a:lvl4pPr>
            <a:lvl5pPr marL="8073420" indent="0">
              <a:buNone/>
              <a:defRPr sz="4415"/>
            </a:lvl5pPr>
            <a:lvl6pPr marL="10091776" indent="0">
              <a:buNone/>
              <a:defRPr sz="4415"/>
            </a:lvl6pPr>
            <a:lvl7pPr marL="12110131" indent="0">
              <a:buNone/>
              <a:defRPr sz="4415"/>
            </a:lvl7pPr>
            <a:lvl8pPr marL="14128486" indent="0">
              <a:buNone/>
              <a:defRPr sz="4415"/>
            </a:lvl8pPr>
            <a:lvl9pPr marL="16146841" indent="0">
              <a:buNone/>
              <a:defRPr sz="4415"/>
            </a:lvl9pPr>
          </a:lstStyle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74109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942759" y="1611882"/>
            <a:ext cx="36918246" cy="585180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42759" y="8059374"/>
            <a:ext cx="36918246" cy="1920934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
Deuxième niveau
Troisième niveau
Quatrième niveau
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942759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DE8A7-8D1C-0E4E-921F-1ED67F346A9F}" type="datetimeFigureOut">
              <a:rPr lang="fr-FR" smtClean="0"/>
              <a:t>27/08/2019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178747" y="28060644"/>
            <a:ext cx="14446270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0230157" y="28060644"/>
            <a:ext cx="9630847" cy="16118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529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8CC805-58A0-D742-A79F-7B4367291B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94619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4036710" rtl="0" eaLnBrk="1" latinLnBrk="0" hangingPunct="1">
        <a:lnSpc>
          <a:spcPct val="90000"/>
        </a:lnSpc>
        <a:spcBef>
          <a:spcPct val="0"/>
        </a:spcBef>
        <a:buNone/>
        <a:defRPr sz="1942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009178" indent="-1009178" algn="l" defTabSz="4036710" rtl="0" eaLnBrk="1" latinLnBrk="0" hangingPunct="1">
        <a:lnSpc>
          <a:spcPct val="90000"/>
        </a:lnSpc>
        <a:spcBef>
          <a:spcPts val="4415"/>
        </a:spcBef>
        <a:buFont typeface="Arial" panose="020B0604020202020204" pitchFamily="34" charset="0"/>
        <a:buChar char="•"/>
        <a:defRPr sz="12361" kern="1200">
          <a:solidFill>
            <a:schemeClr val="tx1"/>
          </a:solidFill>
          <a:latin typeface="+mn-lt"/>
          <a:ea typeface="+mn-ea"/>
          <a:cs typeface="+mn-cs"/>
        </a:defRPr>
      </a:lvl1pPr>
      <a:lvl2pPr marL="302753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10595" kern="1200">
          <a:solidFill>
            <a:schemeClr val="tx1"/>
          </a:solidFill>
          <a:latin typeface="+mn-lt"/>
          <a:ea typeface="+mn-ea"/>
          <a:cs typeface="+mn-cs"/>
        </a:defRPr>
      </a:lvl2pPr>
      <a:lvl3pPr marL="504588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8829" kern="1200">
          <a:solidFill>
            <a:schemeClr val="tx1"/>
          </a:solidFill>
          <a:latin typeface="+mn-lt"/>
          <a:ea typeface="+mn-ea"/>
          <a:cs typeface="+mn-cs"/>
        </a:defRPr>
      </a:lvl3pPr>
      <a:lvl4pPr marL="706424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908259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110095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3119308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5137663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7156019" indent="-1009178" algn="l" defTabSz="4036710" rtl="0" eaLnBrk="1" latinLnBrk="0" hangingPunct="1">
        <a:lnSpc>
          <a:spcPct val="90000"/>
        </a:lnSpc>
        <a:spcBef>
          <a:spcPts val="2207"/>
        </a:spcBef>
        <a:buFont typeface="Arial" panose="020B0604020202020204" pitchFamily="34" charset="0"/>
        <a:buChar char="•"/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1pPr>
      <a:lvl2pPr marL="201835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2pPr>
      <a:lvl3pPr marL="403671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3pPr>
      <a:lvl4pPr marL="6055065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4pPr>
      <a:lvl5pPr marL="8073420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5pPr>
      <a:lvl6pPr marL="1009177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6pPr>
      <a:lvl7pPr marL="1211013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7pPr>
      <a:lvl8pPr marL="14128486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8pPr>
      <a:lvl9pPr marL="16146841" algn="l" defTabSz="4036710" rtl="0" eaLnBrk="1" latinLnBrk="0" hangingPunct="1">
        <a:defRPr sz="7946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tiff"/><Relationship Id="rId1" Type="http://schemas.openxmlformats.org/officeDocument/2006/relationships/slideLayout" Target="../slideLayouts/slideLayout2.xml"/><Relationship Id="rId6" Type="http://schemas.openxmlformats.org/officeDocument/2006/relationships/chart" Target="../charts/chart2.xml"/><Relationship Id="rId5" Type="http://schemas.openxmlformats.org/officeDocument/2006/relationships/chart" Target="../charts/chart1.xml"/><Relationship Id="rId4" Type="http://schemas.openxmlformats.org/officeDocument/2006/relationships/image" Target="../media/image3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ZoneTexte 3">
            <a:extLst>
              <a:ext uri="{FF2B5EF4-FFF2-40B4-BE49-F238E27FC236}">
                <a16:creationId xmlns:a16="http://schemas.microsoft.com/office/drawing/2014/main" id="{EC39F922-E30E-6842-90CC-6B0F12315715}"/>
              </a:ext>
            </a:extLst>
          </p:cNvPr>
          <p:cNvSpPr txBox="1"/>
          <p:nvPr/>
        </p:nvSpPr>
        <p:spPr>
          <a:xfrm>
            <a:off x="4696609" y="78517"/>
            <a:ext cx="32697343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6600" b="1" dirty="0">
                <a:solidFill>
                  <a:schemeClr val="accent1">
                    <a:lumMod val="75000"/>
                  </a:schemeClr>
                </a:solidFill>
              </a:rPr>
              <a:t>Causes and predictors of short, intermediate and long-term mortality in patients with coronary artery disease</a:t>
            </a:r>
            <a:endParaRPr lang="fr-FR" sz="66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ZoneTexte 4">
            <a:extLst>
              <a:ext uri="{FF2B5EF4-FFF2-40B4-BE49-F238E27FC236}">
                <a16:creationId xmlns:a16="http://schemas.microsoft.com/office/drawing/2014/main" id="{AE507CEC-F3AB-EE41-ADCE-8F3C0C3EAE2F}"/>
              </a:ext>
            </a:extLst>
          </p:cNvPr>
          <p:cNvSpPr txBox="1"/>
          <p:nvPr/>
        </p:nvSpPr>
        <p:spPr>
          <a:xfrm>
            <a:off x="3854680" y="2513880"/>
            <a:ext cx="38792202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/>
              <a:t>M. Zeitouni, N. Procopi, O. Barthélémy, Q. Fischer, M. Kerneis, N. Hammoudi, E. Berman, R. Choussat, P. Guedeney, N. Braik, JP. Collet, J. Silvain, C. Le Feuvre, </a:t>
            </a:r>
          </a:p>
          <a:p>
            <a:pPr algn="ctr"/>
            <a:r>
              <a:rPr lang="en-US" sz="4000" b="1" dirty="0"/>
              <a:t>G. Montalescot, G. </a:t>
            </a:r>
            <a:r>
              <a:rPr lang="en-US" sz="4000" b="1" dirty="0" err="1"/>
              <a:t>Helft</a:t>
            </a:r>
            <a:endParaRPr lang="en-US" sz="4000" b="1" dirty="0"/>
          </a:p>
          <a:p>
            <a:pPr algn="ctr"/>
            <a:endParaRPr lang="en-US" sz="1800" dirty="0"/>
          </a:p>
          <a:p>
            <a:pPr algn="ctr"/>
            <a:r>
              <a:rPr lang="fr-FR" sz="3600" dirty="0">
                <a:solidFill>
                  <a:schemeClr val="accent1">
                    <a:lumMod val="50000"/>
                  </a:schemeClr>
                </a:solidFill>
              </a:rPr>
              <a:t>Institute of </a:t>
            </a:r>
            <a:r>
              <a:rPr lang="fr-FR" sz="3600" dirty="0" err="1">
                <a:solidFill>
                  <a:schemeClr val="accent1">
                    <a:lumMod val="50000"/>
                  </a:schemeClr>
                </a:solidFill>
              </a:rPr>
              <a:t>Cardiology</a:t>
            </a:r>
            <a:r>
              <a:rPr lang="fr-FR" sz="3600" dirty="0">
                <a:solidFill>
                  <a:schemeClr val="accent1">
                    <a:lumMod val="50000"/>
                  </a:schemeClr>
                </a:solidFill>
              </a:rPr>
              <a:t>, Pitié-Salpêtrière </a:t>
            </a:r>
            <a:r>
              <a:rPr lang="fr-FR" sz="3600" dirty="0" err="1">
                <a:solidFill>
                  <a:schemeClr val="accent1">
                    <a:lumMod val="50000"/>
                  </a:schemeClr>
                </a:solidFill>
              </a:rPr>
              <a:t>hospital</a:t>
            </a:r>
            <a:r>
              <a:rPr lang="fr-FR" sz="3600" dirty="0">
                <a:solidFill>
                  <a:schemeClr val="accent1">
                    <a:lumMod val="50000"/>
                  </a:schemeClr>
                </a:solidFill>
              </a:rPr>
              <a:t>, Paris, France</a:t>
            </a: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49642E2D-CAAC-7A49-AA13-54D448233F8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5839" y="140198"/>
            <a:ext cx="3635722" cy="3635722"/>
          </a:xfrm>
          <a:prstGeom prst="rect">
            <a:avLst/>
          </a:prstGeom>
        </p:spPr>
      </p:pic>
      <p:sp>
        <p:nvSpPr>
          <p:cNvPr id="9" name="ZoneTexte 8">
            <a:extLst>
              <a:ext uri="{FF2B5EF4-FFF2-40B4-BE49-F238E27FC236}">
                <a16:creationId xmlns:a16="http://schemas.microsoft.com/office/drawing/2014/main" id="{3B9660C5-FD1E-BC45-8AD7-A0567E895C13}"/>
              </a:ext>
            </a:extLst>
          </p:cNvPr>
          <p:cNvSpPr txBox="1"/>
          <p:nvPr/>
        </p:nvSpPr>
        <p:spPr>
          <a:xfrm>
            <a:off x="566997" y="28217177"/>
            <a:ext cx="22971430" cy="1754326"/>
          </a:xfrm>
          <a:prstGeom prst="rect">
            <a:avLst/>
          </a:prstGeom>
          <a:solidFill>
            <a:srgbClr val="FFF2ED"/>
          </a:solidFill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CA135E"/>
                </a:solidFill>
              </a:rPr>
              <a:t>Conclusion:</a:t>
            </a:r>
            <a:r>
              <a:rPr lang="en-US" sz="3600" b="1" dirty="0"/>
              <a:t> </a:t>
            </a:r>
            <a:r>
              <a:rPr lang="en-US" sz="3600" dirty="0">
                <a:solidFill>
                  <a:schemeClr val="accent1">
                    <a:lumMod val="50000"/>
                  </a:schemeClr>
                </a:solidFill>
              </a:rPr>
              <a:t>In this prospective cohort study, cardiovascular death outer-passed non-cardiovascular death in patients treated with PCI in the short and intermediate-term but not beyond one year. Cancer accounted for one fifth of the overall mortality. </a:t>
            </a:r>
            <a:endParaRPr lang="fr-FR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0" name="Tableau 9">
            <a:extLst>
              <a:ext uri="{FF2B5EF4-FFF2-40B4-BE49-F238E27FC236}">
                <a16:creationId xmlns:a16="http://schemas.microsoft.com/office/drawing/2014/main" id="{557FC822-3E79-5140-8B13-944A69A04CD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0724920"/>
              </p:ext>
            </p:extLst>
          </p:nvPr>
        </p:nvGraphicFramePr>
        <p:xfrm>
          <a:off x="13213283" y="5879611"/>
          <a:ext cx="9161389" cy="11440143"/>
        </p:xfrm>
        <a:graphic>
          <a:graphicData uri="http://schemas.openxmlformats.org/drawingml/2006/table">
            <a:tbl>
              <a:tblPr firstRow="1" firstCol="1" bandRow="1">
                <a:tableStyleId>{0E3FDE45-AF77-4B5C-9715-49D594BDF05E}</a:tableStyleId>
              </a:tblPr>
              <a:tblGrid>
                <a:gridCol w="6126992">
                  <a:extLst>
                    <a:ext uri="{9D8B030D-6E8A-4147-A177-3AD203B41FA5}">
                      <a16:colId xmlns:a16="http://schemas.microsoft.com/office/drawing/2014/main" val="993501690"/>
                    </a:ext>
                  </a:extLst>
                </a:gridCol>
                <a:gridCol w="3034397">
                  <a:extLst>
                    <a:ext uri="{9D8B030D-6E8A-4147-A177-3AD203B41FA5}">
                      <a16:colId xmlns:a16="http://schemas.microsoft.com/office/drawing/2014/main" val="2605461969"/>
                    </a:ext>
                  </a:extLst>
                </a:gridCol>
              </a:tblGrid>
              <a:tr h="328315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Study Population (N=3524)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81791421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Age (years), median, [IQR]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65.4 [56.9 – 75.7]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T w="12700" cap="flat" cmpd="sng" algn="ctr">
                      <a:solidFill>
                        <a:schemeClr val="accent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162183372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Family history of CAD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617 (17.5%)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19894983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Dyslipidemia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1980 (56.2%)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555732574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BMI (kg/m</a:t>
                      </a:r>
                      <a:r>
                        <a:rPr lang="en-US" sz="2800" baseline="30000">
                          <a:effectLst/>
                        </a:rPr>
                        <a:t>2</a:t>
                      </a:r>
                      <a:r>
                        <a:rPr lang="en-US" sz="2800">
                          <a:effectLst/>
                        </a:rPr>
                        <a:t>), median, [IQR]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25.7 [23.4 – 28.6]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875787101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Diabetes mellitus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1022 (29%)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54467351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Hypertension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2125 (60.3%)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50095414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Active smoking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979 (28.3%)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52540624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Chronic kidney disease*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962 (27.3%)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50583370"/>
                  </a:ext>
                </a:extLst>
              </a:tr>
              <a:tr h="532418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History of MI or CABG or PCI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1249 (35.4%)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886299892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Clinical presentation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992759598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MI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1876 (53.2%)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22272940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Stable angina</a:t>
                      </a:r>
                      <a:endParaRPr lang="fr-F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729 (20.7%)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86382828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Silent ischemia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613 (17.4%)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077863218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Other</a:t>
                      </a:r>
                      <a:endParaRPr lang="fr-F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270 (7.7%)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874838087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Angiographic characteristics</a:t>
                      </a:r>
                      <a:endParaRPr lang="fr-FR" sz="2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 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337311837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Left main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200 (5.7%)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244815556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Left anterior descending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2263 (34.2%)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536768712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Left circumflex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1632 (46.3%)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702533014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Right coronary artery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1935 (54.9%)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93929520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Lesion on CABG</a:t>
                      </a:r>
                      <a:endParaRPr lang="fr-F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163 (4.6%)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208008585"/>
                  </a:ext>
                </a:extLst>
              </a:tr>
              <a:tr h="281440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Number of vessels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fr-FR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265629436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1 vessel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1716 (48.7%)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28550328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>
                          <a:effectLst/>
                        </a:rPr>
                        <a:t>2 vessels</a:t>
                      </a:r>
                      <a:endParaRPr lang="fr-FR" sz="2800" b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1076 (30.5%)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22951333"/>
                  </a:ext>
                </a:extLst>
              </a:tr>
              <a:tr h="328315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b="0" dirty="0">
                          <a:effectLst/>
                        </a:rPr>
                        <a:t>3 vessels</a:t>
                      </a:r>
                      <a:endParaRPr lang="fr-FR" sz="28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>
                          <a:effectLst/>
                        </a:rPr>
                        <a:t>732 (20.8%)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39903746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Multivessel disease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</a:rPr>
                        <a:t>1809 (51.3%)</a:t>
                      </a:r>
                      <a:endParaRPr lang="fr-FR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640444461"/>
                  </a:ext>
                </a:extLst>
              </a:tr>
            </a:tbl>
          </a:graphicData>
        </a:graphic>
      </p:graphicFrame>
      <p:sp>
        <p:nvSpPr>
          <p:cNvPr id="11" name="ZoneTexte 10">
            <a:extLst>
              <a:ext uri="{FF2B5EF4-FFF2-40B4-BE49-F238E27FC236}">
                <a16:creationId xmlns:a16="http://schemas.microsoft.com/office/drawing/2014/main" id="{B59AC6E4-2DF8-A64A-AFCA-C655F9934F42}"/>
              </a:ext>
            </a:extLst>
          </p:cNvPr>
          <p:cNvSpPr txBox="1"/>
          <p:nvPr/>
        </p:nvSpPr>
        <p:spPr>
          <a:xfrm>
            <a:off x="13213282" y="5100210"/>
            <a:ext cx="916138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Table 1. Baseline characteristics 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5" name="ZoneTexte 24">
            <a:extLst>
              <a:ext uri="{FF2B5EF4-FFF2-40B4-BE49-F238E27FC236}">
                <a16:creationId xmlns:a16="http://schemas.microsoft.com/office/drawing/2014/main" id="{00710468-9D94-9848-9360-F3083B9C68B4}"/>
              </a:ext>
            </a:extLst>
          </p:cNvPr>
          <p:cNvSpPr txBox="1"/>
          <p:nvPr/>
        </p:nvSpPr>
        <p:spPr>
          <a:xfrm>
            <a:off x="29021362" y="5261299"/>
            <a:ext cx="8717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Fig.2 Causes of </a:t>
            </a:r>
            <a:r>
              <a:rPr lang="fr-FR" sz="3200" b="1">
                <a:solidFill>
                  <a:schemeClr val="accent1">
                    <a:lumMod val="75000"/>
                  </a:schemeClr>
                </a:solidFill>
              </a:rPr>
              <a:t>cardiovascular </a:t>
            </a:r>
            <a:r>
              <a:rPr lang="fr-FR" sz="3200" b="1" dirty="0" err="1">
                <a:solidFill>
                  <a:schemeClr val="accent1">
                    <a:lumMod val="75000"/>
                  </a:schemeClr>
                </a:solidFill>
              </a:rPr>
              <a:t>death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184611" y="252151"/>
            <a:ext cx="5081792" cy="2038459"/>
          </a:xfrm>
          <a:prstGeom prst="rect">
            <a:avLst/>
          </a:prstGeom>
        </p:spPr>
      </p:pic>
      <p:sp>
        <p:nvSpPr>
          <p:cNvPr id="8" name="ZoneTexte 7">
            <a:extLst>
              <a:ext uri="{FF2B5EF4-FFF2-40B4-BE49-F238E27FC236}">
                <a16:creationId xmlns:a16="http://schemas.microsoft.com/office/drawing/2014/main" id="{027ADFF6-83D5-ED4C-A5C0-7A86985A8479}"/>
              </a:ext>
            </a:extLst>
          </p:cNvPr>
          <p:cNvSpPr txBox="1"/>
          <p:nvPr/>
        </p:nvSpPr>
        <p:spPr>
          <a:xfrm>
            <a:off x="566997" y="5261299"/>
            <a:ext cx="10112828" cy="22806243"/>
          </a:xfrm>
          <a:prstGeom prst="rect">
            <a:avLst/>
          </a:prstGeom>
          <a:solidFill>
            <a:schemeClr val="accent5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pPr lvl="0" algn="just"/>
            <a:r>
              <a:rPr lang="en-GB" sz="3600" b="1" dirty="0">
                <a:solidFill>
                  <a:srgbClr val="CA135E"/>
                </a:solidFill>
              </a:rPr>
              <a:t>Abstract</a:t>
            </a:r>
          </a:p>
          <a:p>
            <a:pPr lvl="0" algn="just"/>
            <a:endParaRPr lang="en-GB" sz="3600" b="1" dirty="0">
              <a:solidFill>
                <a:srgbClr val="CA135E"/>
              </a:solidFill>
            </a:endParaRPr>
          </a:p>
          <a:p>
            <a:pPr algn="just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Background: 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Little is known regarding long-term outcomes related to adverse cardiovascular events and non-cardiovascular events.</a:t>
            </a:r>
          </a:p>
          <a:p>
            <a:pPr algn="just"/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Purpose: 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To describe causes and predictors of short-term, intermediate-term, and long-term mortality after PCI. </a:t>
            </a:r>
          </a:p>
          <a:p>
            <a:pPr lvl="0" algn="just"/>
            <a:endParaRPr lang="en-GB" sz="36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Methods: 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Consecutive men and women admitted for PCI from 2008 to 2011 were prospectively included and followed-up in this cohort study. A pre-established and dedicated follow-up was performed in consultation and by calls to collect outcomes and the exact causes of death. Two independent reviewers adjudicated the events between cardiovascular or non-cardiovascular death. Last detailed cardiovascular and vital status were collected in January 2019.</a:t>
            </a:r>
          </a:p>
          <a:p>
            <a:pPr algn="just"/>
            <a:endParaRPr lang="en-GB" sz="3600" dirty="0">
              <a:solidFill>
                <a:schemeClr val="accent1">
                  <a:lumMod val="50000"/>
                </a:schemeClr>
              </a:solidFill>
            </a:endParaRPr>
          </a:p>
          <a:p>
            <a:pPr lvl="0" algn="just"/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Results: 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A total of 3524 patients including 2720 men (77.2%) and 804 women (22.8%) were followed-up for a median time of 7.0 years (IQ1: 5.4 ; IQ3: 7.2).  All-cause death occurred for 30.3% (n=1070) of patients in the cohort, in a median time of 2.5 years after PCI, with a rate of 5.3 deaths per 100 patient-years. Overall, patients were more likely to die from a cardiovascular cause than non-cardiovascular (17.7 % versus 12.6 %, log-rank &lt;0.001) </a:t>
            </a:r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(figure 1). 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This trend was stronger within 30 days (4.7% vs. 0.3 %, p&lt;0.0001) and the first year after PCI (3.1 % vs. 2.2 p =0.01), but became non-significant beyond one year (9.9% vs. 10.2%, P=0.67). Of note, cancer was the major cause of non-cardiovascular death (5.6%; 1 per 100 patient-years) </a:t>
            </a:r>
            <a:r>
              <a:rPr lang="en-GB" sz="3600" b="1" dirty="0">
                <a:solidFill>
                  <a:schemeClr val="accent1">
                    <a:lumMod val="50000"/>
                  </a:schemeClr>
                </a:solidFill>
              </a:rPr>
              <a:t>(figure 3). 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The strongest risk factors for all-cause mortality along time were diabetes (</a:t>
            </a:r>
            <a:r>
              <a:rPr lang="en-GB" sz="3600" dirty="0" err="1">
                <a:solidFill>
                  <a:schemeClr val="accent1">
                    <a:lumMod val="50000"/>
                  </a:schemeClr>
                </a:solidFill>
              </a:rPr>
              <a:t>adHR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 = 1.48 95CI% [1.29 – 1.71], p&lt;0.001), active smoking (</a:t>
            </a:r>
            <a:r>
              <a:rPr lang="en-GB" sz="3600" dirty="0" err="1">
                <a:solidFill>
                  <a:schemeClr val="accent1">
                    <a:lumMod val="50000"/>
                  </a:schemeClr>
                </a:solidFill>
              </a:rPr>
              <a:t>adHR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 = 1.37, 95CI% [1.16 – 1.62]) and chronic kidney disease (</a:t>
            </a:r>
            <a:r>
              <a:rPr lang="en-GB" sz="3600" dirty="0" err="1">
                <a:solidFill>
                  <a:schemeClr val="accent1">
                    <a:lumMod val="50000"/>
                  </a:schemeClr>
                </a:solidFill>
              </a:rPr>
              <a:t>adHR</a:t>
            </a:r>
            <a:r>
              <a:rPr lang="en-GB" sz="3600" dirty="0">
                <a:solidFill>
                  <a:schemeClr val="accent1">
                    <a:lumMod val="50000"/>
                  </a:schemeClr>
                </a:solidFill>
              </a:rPr>
              <a:t> = 1.97, 95CI% [2.55 – 3.45], p&lt;0.001). </a:t>
            </a:r>
          </a:p>
        </p:txBody>
      </p:sp>
      <p:pic>
        <p:nvPicPr>
          <p:cNvPr id="13" name="Picture 1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27798" y="18806215"/>
            <a:ext cx="14132360" cy="9180194"/>
          </a:xfrm>
          <a:prstGeom prst="rect">
            <a:avLst/>
          </a:prstGeom>
        </p:spPr>
      </p:pic>
      <p:graphicFrame>
        <p:nvGraphicFramePr>
          <p:cNvPr id="22" name="Chart 8">
            <a:extLst>
              <a:ext uri="{FF2B5EF4-FFF2-40B4-BE49-F238E27FC236}">
                <a16:creationId xmlns:a16="http://schemas.microsoft.com/office/drawing/2014/main" id="{E573B263-96F7-B34C-B348-680DF291727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384155200"/>
              </p:ext>
            </p:extLst>
          </p:nvPr>
        </p:nvGraphicFramePr>
        <p:xfrm>
          <a:off x="23983950" y="6244484"/>
          <a:ext cx="17926050" cy="102265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23" name="Chart 9">
            <a:extLst>
              <a:ext uri="{FF2B5EF4-FFF2-40B4-BE49-F238E27FC236}">
                <a16:creationId xmlns:a16="http://schemas.microsoft.com/office/drawing/2014/main" id="{AC59DBF8-6008-4544-B578-4A40DD66EB6B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671062955"/>
              </p:ext>
            </p:extLst>
          </p:nvPr>
        </p:nvGraphicFramePr>
        <p:xfrm>
          <a:off x="24720421" y="17508767"/>
          <a:ext cx="17189579" cy="10485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24" name="ZoneTexte 30">
            <a:extLst>
              <a:ext uri="{FF2B5EF4-FFF2-40B4-BE49-F238E27FC236}">
                <a16:creationId xmlns:a16="http://schemas.microsoft.com/office/drawing/2014/main" id="{99C16DD2-3FA7-D640-9EE5-F4C2A133D41B}"/>
              </a:ext>
            </a:extLst>
          </p:cNvPr>
          <p:cNvSpPr txBox="1"/>
          <p:nvPr/>
        </p:nvSpPr>
        <p:spPr>
          <a:xfrm>
            <a:off x="11510418" y="17889359"/>
            <a:ext cx="128786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Fig.1 Cumulative incidence of </a:t>
            </a:r>
            <a:r>
              <a:rPr lang="fr-FR" sz="3200" b="1" dirty="0" err="1">
                <a:solidFill>
                  <a:schemeClr val="accent1">
                    <a:lumMod val="75000"/>
                  </a:schemeClr>
                </a:solidFill>
              </a:rPr>
              <a:t>cardiovascular</a:t>
            </a: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 and non </a:t>
            </a:r>
            <a:r>
              <a:rPr lang="fr-FR" sz="3200" b="1" dirty="0" err="1">
                <a:solidFill>
                  <a:schemeClr val="accent1">
                    <a:lumMod val="75000"/>
                  </a:schemeClr>
                </a:solidFill>
              </a:rPr>
              <a:t>cardiovascular</a:t>
            </a: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3200" b="1" dirty="0" err="1">
                <a:solidFill>
                  <a:schemeClr val="accent1">
                    <a:lumMod val="75000"/>
                  </a:schemeClr>
                </a:solidFill>
              </a:rPr>
              <a:t>death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7" name="ZoneTexte 24">
            <a:extLst>
              <a:ext uri="{FF2B5EF4-FFF2-40B4-BE49-F238E27FC236}">
                <a16:creationId xmlns:a16="http://schemas.microsoft.com/office/drawing/2014/main" id="{00710468-9D94-9848-9360-F3083B9C68B4}"/>
              </a:ext>
            </a:extLst>
          </p:cNvPr>
          <p:cNvSpPr txBox="1"/>
          <p:nvPr/>
        </p:nvSpPr>
        <p:spPr>
          <a:xfrm>
            <a:off x="29465304" y="17094319"/>
            <a:ext cx="871752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Fig.3 Causes of non-</a:t>
            </a:r>
            <a:r>
              <a:rPr lang="fr-FR" sz="3200" b="1" dirty="0" err="1">
                <a:solidFill>
                  <a:schemeClr val="accent1">
                    <a:lumMod val="75000"/>
                  </a:schemeClr>
                </a:solidFill>
              </a:rPr>
              <a:t>cardiovascular</a:t>
            </a:r>
            <a:r>
              <a:rPr lang="fr-FR" sz="3200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fr-FR" sz="3200" b="1" dirty="0" err="1">
                <a:solidFill>
                  <a:schemeClr val="accent1">
                    <a:lumMod val="75000"/>
                  </a:schemeClr>
                </a:solidFill>
              </a:rPr>
              <a:t>death</a:t>
            </a:r>
            <a:endParaRPr lang="fr-FR" sz="32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23894830" y="28217177"/>
            <a:ext cx="1837157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SN" sz="2000" dirty="0" err="1"/>
              <a:t>Disclosures</a:t>
            </a:r>
            <a:r>
              <a:rPr lang="fr-SN" sz="2000" dirty="0"/>
              <a:t> : MZ : FFC, Institut </a:t>
            </a:r>
            <a:r>
              <a:rPr lang="fr-SN" sz="2000" dirty="0" err="1"/>
              <a:t>Servier</a:t>
            </a:r>
            <a:r>
              <a:rPr lang="fr-SN" sz="2000" dirty="0"/>
              <a:t>, BMS/Pfizer ; MK : FFC, institut </a:t>
            </a:r>
            <a:r>
              <a:rPr lang="fr-SN" sz="2000" dirty="0" err="1"/>
              <a:t>servier</a:t>
            </a:r>
            <a:r>
              <a:rPr lang="fr-SN" sz="2000" dirty="0"/>
              <a:t>, NH : </a:t>
            </a:r>
            <a:r>
              <a:rPr lang="fr-FR" sz="2000" dirty="0"/>
              <a:t>Philips, GE </a:t>
            </a:r>
            <a:r>
              <a:rPr lang="fr-FR" sz="2000" dirty="0" err="1"/>
              <a:t>healthcare</a:t>
            </a:r>
            <a:r>
              <a:rPr lang="fr-FR" sz="2000" dirty="0"/>
              <a:t>, Bayer, Laboratoires </a:t>
            </a:r>
            <a:r>
              <a:rPr lang="fr-FR" sz="2000" dirty="0" err="1"/>
              <a:t>Servier</a:t>
            </a:r>
            <a:r>
              <a:rPr lang="fr-FR" sz="2000" dirty="0"/>
              <a:t>, Novartis Pharma, Astra Zeneca, BMS, MSD, FFC, and ICAN</a:t>
            </a:r>
            <a:r>
              <a:rPr lang="en-US" sz="2000" dirty="0"/>
              <a:t> </a:t>
            </a:r>
            <a:r>
              <a:rPr lang="fr-SN" sz="2000" dirty="0"/>
              <a:t>JS : </a:t>
            </a:r>
            <a:r>
              <a:rPr lang="en-US" sz="2000" dirty="0" err="1"/>
              <a:t>Amed</a:t>
            </a:r>
            <a:r>
              <a:rPr lang="en-US" sz="2000" dirty="0"/>
              <a:t>, Amgen, </a:t>
            </a:r>
            <a:r>
              <a:rPr lang="en-US" sz="2000" dirty="0" err="1"/>
              <a:t>Algorythm</a:t>
            </a:r>
            <a:r>
              <a:rPr lang="en-US" sz="2000" dirty="0"/>
              <a:t>, Astra-Zeneca, Bayer, Daiichi-Sankyo, Eli Lilly, </a:t>
            </a:r>
            <a:r>
              <a:rPr lang="en-US" sz="2000" dirty="0" err="1"/>
              <a:t>Fondation</a:t>
            </a:r>
            <a:r>
              <a:rPr lang="en-US" sz="2000" dirty="0"/>
              <a:t> de France, Gilead Science, </a:t>
            </a:r>
            <a:r>
              <a:rPr lang="en-US" sz="2000" dirty="0" err="1"/>
              <a:t>Iroko</a:t>
            </a:r>
            <a:r>
              <a:rPr lang="en-US" sz="2000" dirty="0"/>
              <a:t> Cardio, Sanofi-Aventis and Saint-Jude Medical.</a:t>
            </a:r>
            <a:r>
              <a:rPr lang="fr-SN" sz="2000" dirty="0"/>
              <a:t> JPC :</a:t>
            </a:r>
            <a:r>
              <a:rPr lang="en-US" sz="2000" dirty="0"/>
              <a:t>AstraZeneca, Bayer, Bristol-Myers Squibb, Daiichi-Sankyo, Eli-Lilly, </a:t>
            </a:r>
            <a:r>
              <a:rPr lang="en-US" sz="2000" dirty="0" err="1"/>
              <a:t>Fédération</a:t>
            </a:r>
            <a:r>
              <a:rPr lang="en-US" sz="2000" dirty="0"/>
              <a:t> </a:t>
            </a:r>
            <a:r>
              <a:rPr lang="en-US" sz="2000" dirty="0" err="1"/>
              <a:t>Française</a:t>
            </a:r>
            <a:r>
              <a:rPr lang="en-US" sz="2000" dirty="0"/>
              <a:t> de </a:t>
            </a:r>
            <a:r>
              <a:rPr lang="en-US" sz="2000" dirty="0" err="1"/>
              <a:t>Cardiologie</a:t>
            </a:r>
            <a:r>
              <a:rPr lang="en-US" sz="2000" dirty="0"/>
              <a:t>, Lead-Up, Medtronic, MSD, Sanofi-Aventis, WebMD.  </a:t>
            </a:r>
            <a:r>
              <a:rPr lang="fr-SN" sz="2000" dirty="0"/>
              <a:t>GM : </a:t>
            </a:r>
            <a:r>
              <a:rPr lang="en-US" sz="2000" dirty="0"/>
              <a:t>Abbott, Amgen, </a:t>
            </a:r>
            <a:r>
              <a:rPr lang="en-US" sz="2000" dirty="0" err="1"/>
              <a:t>Actelion</a:t>
            </a:r>
            <a:r>
              <a:rPr lang="en-US" sz="2000" dirty="0"/>
              <a:t>, AstraZeneca, Bayer, </a:t>
            </a:r>
            <a:r>
              <a:rPr lang="en-US" sz="2000" dirty="0" err="1"/>
              <a:t>Boehringer</a:t>
            </a:r>
            <a:r>
              <a:rPr lang="en-US" sz="2000" dirty="0"/>
              <a:t> </a:t>
            </a:r>
            <a:r>
              <a:rPr lang="en-US" sz="2000" dirty="0" err="1"/>
              <a:t>Ingelheim</a:t>
            </a:r>
            <a:r>
              <a:rPr lang="en-US" sz="2000" dirty="0"/>
              <a:t>, Boston-Scientific, Bristol-Myers Squibb, Beth Israel Deaconess Medical, Brigham Women’s Hospital, Cardiovascular Research Foundation, Daiichi-Sankyo, </a:t>
            </a:r>
            <a:r>
              <a:rPr lang="en-US" sz="2000" dirty="0" err="1"/>
              <a:t>Idorsia</a:t>
            </a:r>
            <a:r>
              <a:rPr lang="en-US" sz="2000" dirty="0"/>
              <a:t>, Lilly, Europa, Elsevier, </a:t>
            </a:r>
            <a:r>
              <a:rPr lang="en-US" sz="2000" dirty="0" err="1"/>
              <a:t>Fédération</a:t>
            </a:r>
            <a:r>
              <a:rPr lang="en-US" sz="2000" dirty="0"/>
              <a:t> </a:t>
            </a:r>
            <a:r>
              <a:rPr lang="en-US" sz="2000" dirty="0" err="1"/>
              <a:t>Française</a:t>
            </a:r>
            <a:r>
              <a:rPr lang="en-US" sz="2000" dirty="0"/>
              <a:t> de </a:t>
            </a:r>
            <a:r>
              <a:rPr lang="en-US" sz="2000" dirty="0" err="1"/>
              <a:t>Cardiologie</a:t>
            </a:r>
            <a:r>
              <a:rPr lang="en-US" sz="2000" dirty="0"/>
              <a:t>, ICAN, Medtronic, Journal of the American College of Cardiology, Lead-Up, </a:t>
            </a:r>
            <a:r>
              <a:rPr lang="en-US" sz="2000" dirty="0" err="1"/>
              <a:t>Menarini</a:t>
            </a:r>
            <a:r>
              <a:rPr lang="en-US" sz="2000" dirty="0"/>
              <a:t>, MSD, Novo-Nordisk, Pfizer, Sanofi, </a:t>
            </a:r>
            <a:r>
              <a:rPr lang="en-US" sz="2000" dirty="0" err="1"/>
              <a:t>Servier</a:t>
            </a:r>
            <a:r>
              <a:rPr lang="en-US" sz="2000" dirty="0"/>
              <a:t>, The Mount Sinai School, TIMI Study Group, WebMD.</a:t>
            </a:r>
          </a:p>
          <a:p>
            <a:endParaRPr lang="fr-SN" sz="2000" dirty="0"/>
          </a:p>
        </p:txBody>
      </p:sp>
    </p:spTree>
    <p:extLst>
      <p:ext uri="{BB962C8B-B14F-4D97-AF65-F5344CB8AC3E}">
        <p14:creationId xmlns:p14="http://schemas.microsoft.com/office/powerpoint/2010/main" val="261638438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679</TotalTime>
  <Words>866</Words>
  <Application>Microsoft Macintosh PowerPoint</Application>
  <PresentationFormat>Personnalisé</PresentationFormat>
  <Paragraphs>72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Thème Office</vt:lpstr>
      <vt:lpstr>Présentation PowerPoint</vt:lpstr>
    </vt:vector>
  </TitlesOfParts>
  <Company/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Microsoft Office User</dc:creator>
  <cp:lastModifiedBy>Microsoft Office User</cp:lastModifiedBy>
  <cp:revision>58</cp:revision>
  <dcterms:created xsi:type="dcterms:W3CDTF">2019-08-26T20:25:32Z</dcterms:created>
  <dcterms:modified xsi:type="dcterms:W3CDTF">2019-08-27T20:51:21Z</dcterms:modified>
</cp:coreProperties>
</file>