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42808525" cy="30279975"/>
  <p:notesSz cx="6858000" cy="90344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200" kern="1200">
        <a:solidFill>
          <a:schemeClr val="tx2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200" kern="1200">
        <a:solidFill>
          <a:schemeClr val="tx2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200" kern="1200">
        <a:solidFill>
          <a:schemeClr val="tx2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200" kern="1200">
        <a:solidFill>
          <a:schemeClr val="tx2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200" kern="1200">
        <a:solidFill>
          <a:schemeClr val="tx2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0200" kern="1200">
        <a:solidFill>
          <a:schemeClr val="tx2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0200" kern="1200">
        <a:solidFill>
          <a:schemeClr val="tx2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0200" kern="1200">
        <a:solidFill>
          <a:schemeClr val="tx2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0200" kern="1200">
        <a:solidFill>
          <a:schemeClr val="tx2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orient="horz" pos="18848">
          <p15:clr>
            <a:srgbClr val="A4A3A4"/>
          </p15:clr>
        </p15:guide>
        <p15:guide id="3" orient="horz" pos="3179">
          <p15:clr>
            <a:srgbClr val="A4A3A4"/>
          </p15:clr>
        </p15:guide>
        <p15:guide id="4" orient="horz" pos="226">
          <p15:clr>
            <a:srgbClr val="A4A3A4"/>
          </p15:clr>
        </p15:guide>
        <p15:guide id="5" orient="horz" pos="4314">
          <p15:clr>
            <a:srgbClr val="A4A3A4"/>
          </p15:clr>
        </p15:guide>
        <p15:guide id="6" orient="horz" pos="795">
          <p15:clr>
            <a:srgbClr val="A4A3A4"/>
          </p15:clr>
        </p15:guide>
        <p15:guide id="7" orient="horz" pos="9825">
          <p15:clr>
            <a:srgbClr val="A4A3A4"/>
          </p15:clr>
        </p15:guide>
        <p15:guide id="8" pos="13483">
          <p15:clr>
            <a:srgbClr val="A4A3A4"/>
          </p15:clr>
        </p15:guide>
        <p15:guide id="9" pos="8707">
          <p15:clr>
            <a:srgbClr val="A4A3A4"/>
          </p15:clr>
        </p15:guide>
        <p15:guide id="10" pos="26067">
          <p15:clr>
            <a:srgbClr val="A4A3A4"/>
          </p15:clr>
        </p15:guide>
        <p15:guide id="11" pos="17696">
          <p15:clr>
            <a:srgbClr val="A4A3A4"/>
          </p15:clr>
        </p15:guide>
        <p15:guide id="12" pos="281">
          <p15:clr>
            <a:srgbClr val="A4A3A4"/>
          </p15:clr>
        </p15:guide>
        <p15:guide id="13" pos="18259">
          <p15:clr>
            <a:srgbClr val="A4A3A4"/>
          </p15:clr>
        </p15:guide>
        <p15:guide id="14" pos="9270">
          <p15:clr>
            <a:srgbClr val="A4A3A4"/>
          </p15:clr>
        </p15:guide>
        <p15:guide id="15" pos="265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E195"/>
    <a:srgbClr val="0F7346"/>
    <a:srgbClr val="80C486"/>
    <a:srgbClr val="74D083"/>
    <a:srgbClr val="68DC84"/>
    <a:srgbClr val="17672A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376" autoAdjust="0"/>
    <p:restoredTop sz="94681" autoAdjust="0"/>
  </p:normalViewPr>
  <p:slideViewPr>
    <p:cSldViewPr showGuides="1">
      <p:cViewPr>
        <p:scale>
          <a:sx n="21" d="100"/>
          <a:sy n="21" d="100"/>
        </p:scale>
        <p:origin x="272" y="144"/>
      </p:cViewPr>
      <p:guideLst>
        <p:guide orient="horz" pos="9537"/>
        <p:guide orient="horz" pos="18848"/>
        <p:guide orient="horz" pos="3179"/>
        <p:guide orient="horz" pos="226"/>
        <p:guide orient="horz" pos="4314"/>
        <p:guide orient="horz" pos="795"/>
        <p:guide orient="horz" pos="9825"/>
        <p:guide pos="13483"/>
        <p:guide pos="8707"/>
        <p:guide pos="26067"/>
        <p:guide pos="17696"/>
        <p:guide pos="281"/>
        <p:guide pos="18259"/>
        <p:guide pos="9270"/>
        <p:guide pos="265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228600" cy="2286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l" defTabSz="896938" eaLnBrk="1" hangingPunct="1">
              <a:defRPr sz="1200">
                <a:solidFill>
                  <a:schemeClr val="tx1"/>
                </a:solidFill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r" defTabSz="896938" eaLnBrk="1" hangingPunct="1">
              <a:defRPr sz="1200">
                <a:solidFill>
                  <a:schemeClr val="tx1"/>
                </a:solidFill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l" defTabSz="896938" eaLnBrk="1" hangingPunct="1">
              <a:defRPr sz="1200">
                <a:solidFill>
                  <a:schemeClr val="tx1"/>
                </a:solidFill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r" defTabSz="896938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3E7E32A-D6AE-7D40-884D-DB7238AB6469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l" defTabSz="896938" eaLnBrk="1" hangingPunct="1">
              <a:defRPr sz="1200">
                <a:solidFill>
                  <a:schemeClr val="tx1"/>
                </a:solidFill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r" defTabSz="896938" eaLnBrk="1" hangingPunct="1">
              <a:defRPr sz="1200">
                <a:solidFill>
                  <a:schemeClr val="tx1"/>
                </a:solidFill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6638" y="677863"/>
            <a:ext cx="4786312" cy="3386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291013"/>
            <a:ext cx="5486400" cy="406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l" defTabSz="896938" eaLnBrk="1" hangingPunct="1">
              <a:defRPr sz="1200">
                <a:solidFill>
                  <a:schemeClr val="tx1"/>
                </a:solidFill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r" defTabSz="896938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93E2409-D016-F847-BB37-8367C0489EC1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>
                <a:solidFill>
                  <a:schemeClr val="tx2"/>
                </a:solidFill>
                <a:latin typeface="Arial" charset="0"/>
                <a:ea typeface="ＭＳ Ｐゴシック" charset="-128"/>
              </a:rPr>
              <a:t>In multiple regression analysis, NYHA (HR=7.9, p=0.005), LVEF(HR=26.5,p&lt;0.0001), logMRproANP (HR=20.1, p&lt;0.0001) as well as logNT-proBNP (HR=3.9,p=0.05) remained independent predictors of the primary endpoint. The predictive model based on NYHA-HF hospitalization-LVEF and logMR-proANP was more efficient to predict the combined endpoint than the one with logNT-proBNP instead of logMR-proANP (ACI 258 vs 260). </a:t>
            </a:r>
          </a:p>
          <a:p>
            <a:r>
              <a:rPr lang="en-US" altLang="x-none">
                <a:solidFill>
                  <a:schemeClr val="tx2"/>
                </a:solidFill>
                <a:latin typeface="Arial" charset="0"/>
                <a:ea typeface="ＭＳ Ｐゴシック" charset="-128"/>
              </a:rPr>
              <a:t>To assess which one of the two biomarkers was more reliable, added to clinical and echographic datas, we constructed a three steps model. First we entered clinical variables, then we added echographic datas and at least the biomarkers. The final model is presented in Table 1.</a:t>
            </a:r>
          </a:p>
          <a:p>
            <a:r>
              <a:rPr lang="en-US" altLang="x-none">
                <a:solidFill>
                  <a:schemeClr val="tx2"/>
                </a:solidFill>
                <a:latin typeface="Arial" charset="0"/>
                <a:ea typeface="ＭＳ Ｐゴシック" charset="-128"/>
              </a:rPr>
              <a:t>Two-year survival free of cardiac-death, transplantation, LVAD and HF hospitalization was lower across increasing levels of MRproANP (log-rank test, p=0,0001)</a:t>
            </a:r>
            <a:r>
              <a:rPr lang="fr-FR" altLang="x-none">
                <a:solidFill>
                  <a:schemeClr val="tx2"/>
                </a:solidFill>
                <a:latin typeface="Arial" charset="0"/>
                <a:ea typeface="ＭＳ Ｐゴシック" charset="-128"/>
              </a:rPr>
              <a:t> </a:t>
            </a:r>
            <a:endParaRPr lang="en-US" altLang="x-none">
              <a:latin typeface="Arial" charset="0"/>
              <a:ea typeface="ＭＳ Ｐゴシック" charset="-128"/>
            </a:endParaRPr>
          </a:p>
          <a:p>
            <a:endParaRPr lang="fr-FR" altLang="x-none">
              <a:latin typeface="Arial" charset="0"/>
              <a:ea typeface="ＭＳ Ｐゴシック" charset="-128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8969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B6C98C61-4238-D244-8A1D-0C782CCFBF1F}" type="slidenum">
              <a:rPr lang="en-US" altLang="x-none"/>
              <a:pPr>
                <a:spcBef>
                  <a:spcPct val="0"/>
                </a:spcBef>
              </a:pPr>
              <a:t>1</a:t>
            </a:fld>
            <a:endParaRPr lang="en-US" alt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9925" y="9405938"/>
            <a:ext cx="36388675" cy="6491287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1438" y="17159288"/>
            <a:ext cx="29965650" cy="77374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9055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9950" y="1212850"/>
            <a:ext cx="38528625" cy="5046663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9950" y="7065963"/>
            <a:ext cx="38528625" cy="19983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795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037213" y="1212850"/>
            <a:ext cx="9631362" cy="2583656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9950" y="1212850"/>
            <a:ext cx="28744863" cy="25836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8826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9950" y="1212850"/>
            <a:ext cx="38528625" cy="5046663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9950" y="7065963"/>
            <a:ext cx="38528625" cy="1998345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3178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375" y="19457988"/>
            <a:ext cx="36387088" cy="60134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1375" y="12833350"/>
            <a:ext cx="36387088" cy="66246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1283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9950" y="1212850"/>
            <a:ext cx="38528625" cy="5046663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9950" y="7065963"/>
            <a:ext cx="19188113" cy="19983450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80463" y="7065963"/>
            <a:ext cx="19188112" cy="19983450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9402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9950" y="1212850"/>
            <a:ext cx="38528625" cy="5046663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9950" y="6778625"/>
            <a:ext cx="18915063" cy="2824163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9950" y="9602788"/>
            <a:ext cx="18915063" cy="1744662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45575" y="6778625"/>
            <a:ext cx="18923000" cy="2824163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45575" y="9602788"/>
            <a:ext cx="18923000" cy="1744662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286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9950" y="1212850"/>
            <a:ext cx="38528625" cy="5046663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1922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4761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9950" y="1204913"/>
            <a:ext cx="14084300" cy="513080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37013" y="1204913"/>
            <a:ext cx="23931562" cy="25844500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9950" y="6335713"/>
            <a:ext cx="14084300" cy="207137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402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1525" y="21196300"/>
            <a:ext cx="25684163" cy="250190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91525" y="2705100"/>
            <a:ext cx="25684163" cy="181689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1525" y="23698200"/>
            <a:ext cx="25684163" cy="355441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357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Text Box 38"/>
          <p:cNvSpPr txBox="1">
            <a:spLocks noChangeArrowheads="1"/>
          </p:cNvSpPr>
          <p:nvPr userDrawn="1"/>
        </p:nvSpPr>
        <p:spPr bwMode="auto">
          <a:xfrm>
            <a:off x="14565313" y="5676900"/>
            <a:ext cx="1366202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73993" tIns="86996" rIns="173993" bIns="86996">
            <a:spAutoFit/>
          </a:bodyPr>
          <a:lstStyle>
            <a:lvl1pPr defTabSz="4175125"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defTabSz="4175125"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nl-NL" sz="55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5125" rtl="0" eaLnBrk="0" fontAlgn="base" hangingPunct="0">
        <a:spcBef>
          <a:spcPct val="0"/>
        </a:spcBef>
        <a:spcAft>
          <a:spcPct val="0"/>
        </a:spcAft>
        <a:defRPr sz="12400" b="1">
          <a:solidFill>
            <a:schemeClr val="bg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175125" rtl="0" eaLnBrk="0" fontAlgn="base" hangingPunct="0">
        <a:spcBef>
          <a:spcPct val="0"/>
        </a:spcBef>
        <a:spcAft>
          <a:spcPct val="0"/>
        </a:spcAft>
        <a:defRPr sz="124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175125" rtl="0" eaLnBrk="0" fontAlgn="base" hangingPunct="0">
        <a:spcBef>
          <a:spcPct val="0"/>
        </a:spcBef>
        <a:spcAft>
          <a:spcPct val="0"/>
        </a:spcAft>
        <a:defRPr sz="124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175125" rtl="0" eaLnBrk="0" fontAlgn="base" hangingPunct="0">
        <a:spcBef>
          <a:spcPct val="0"/>
        </a:spcBef>
        <a:spcAft>
          <a:spcPct val="0"/>
        </a:spcAft>
        <a:defRPr sz="124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175125" rtl="0" eaLnBrk="0" fontAlgn="base" hangingPunct="0">
        <a:spcBef>
          <a:spcPct val="0"/>
        </a:spcBef>
        <a:spcAft>
          <a:spcPct val="0"/>
        </a:spcAft>
        <a:defRPr sz="124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175125" rtl="0" fontAlgn="base">
        <a:spcBef>
          <a:spcPct val="0"/>
        </a:spcBef>
        <a:spcAft>
          <a:spcPct val="0"/>
        </a:spcAft>
        <a:defRPr sz="12400" b="1">
          <a:solidFill>
            <a:schemeClr val="bg1"/>
          </a:solidFill>
          <a:latin typeface="Arial" pitchFamily="-65" charset="0"/>
        </a:defRPr>
      </a:lvl6pPr>
      <a:lvl7pPr marL="914400" algn="ctr" defTabSz="4175125" rtl="0" fontAlgn="base">
        <a:spcBef>
          <a:spcPct val="0"/>
        </a:spcBef>
        <a:spcAft>
          <a:spcPct val="0"/>
        </a:spcAft>
        <a:defRPr sz="12400" b="1">
          <a:solidFill>
            <a:schemeClr val="bg1"/>
          </a:solidFill>
          <a:latin typeface="Arial" pitchFamily="-65" charset="0"/>
        </a:defRPr>
      </a:lvl7pPr>
      <a:lvl8pPr marL="1371600" algn="ctr" defTabSz="4175125" rtl="0" fontAlgn="base">
        <a:spcBef>
          <a:spcPct val="0"/>
        </a:spcBef>
        <a:spcAft>
          <a:spcPct val="0"/>
        </a:spcAft>
        <a:defRPr sz="12400" b="1">
          <a:solidFill>
            <a:schemeClr val="bg1"/>
          </a:solidFill>
          <a:latin typeface="Arial" pitchFamily="-65" charset="0"/>
        </a:defRPr>
      </a:lvl8pPr>
      <a:lvl9pPr marL="1828800" algn="ctr" defTabSz="4175125" rtl="0" fontAlgn="base">
        <a:spcBef>
          <a:spcPct val="0"/>
        </a:spcBef>
        <a:spcAft>
          <a:spcPct val="0"/>
        </a:spcAft>
        <a:defRPr sz="12400" b="1">
          <a:solidFill>
            <a:schemeClr val="bg1"/>
          </a:solidFill>
          <a:latin typeface="Arial" pitchFamily="-65" charset="0"/>
        </a:defRPr>
      </a:lvl9pPr>
    </p:titleStyle>
    <p:bodyStyle>
      <a:lvl1pPr marL="1565275" indent="-1565275" algn="l" defTabSz="4175125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3392488" indent="-1304925" algn="l" defTabSz="4175125" rtl="0" eaLnBrk="0" fontAlgn="base" hangingPunct="0">
        <a:spcBef>
          <a:spcPct val="20000"/>
        </a:spcBef>
        <a:spcAft>
          <a:spcPct val="0"/>
        </a:spcAft>
        <a:buChar char="–"/>
        <a:defRPr sz="6900">
          <a:solidFill>
            <a:schemeClr val="tx1"/>
          </a:solidFill>
          <a:latin typeface="+mn-lt"/>
          <a:ea typeface="ＭＳ Ｐゴシック" pitchFamily="-65" charset="-128"/>
        </a:defRPr>
      </a:lvl2pPr>
      <a:lvl3pPr marL="5221288" indent="-1046163" algn="l" defTabSz="4175125" rtl="0" eaLnBrk="0" fontAlgn="base" hangingPunct="0">
        <a:spcBef>
          <a:spcPct val="20000"/>
        </a:spcBef>
        <a:spcAft>
          <a:spcPct val="0"/>
        </a:spcAft>
        <a:buChar char="•"/>
        <a:defRPr sz="5900">
          <a:solidFill>
            <a:schemeClr val="tx1"/>
          </a:solidFill>
          <a:latin typeface="+mn-lt"/>
          <a:ea typeface="ＭＳ Ｐゴシック" pitchFamily="-65" charset="-128"/>
        </a:defRPr>
      </a:lvl3pPr>
      <a:lvl4pPr marL="7308850" indent="-1042988" algn="l" defTabSz="4175125" rtl="0" eaLnBrk="0" fontAlgn="base" hangingPunct="0">
        <a:spcBef>
          <a:spcPct val="20000"/>
        </a:spcBef>
        <a:spcAft>
          <a:spcPct val="0"/>
        </a:spcAft>
        <a:buChar char="–"/>
        <a:defRPr sz="4600">
          <a:solidFill>
            <a:schemeClr val="tx1"/>
          </a:solidFill>
          <a:latin typeface="+mn-lt"/>
          <a:ea typeface="ＭＳ Ｐゴシック" pitchFamily="-65" charset="-128"/>
        </a:defRPr>
      </a:lvl4pPr>
      <a:lvl5pPr marL="9396413" indent="-1042988" algn="l" defTabSz="4175125" rtl="0" eaLnBrk="0" fontAlgn="base" hangingPunct="0">
        <a:spcBef>
          <a:spcPct val="20000"/>
        </a:spcBef>
        <a:spcAft>
          <a:spcPct val="0"/>
        </a:spcAft>
        <a:buChar char="»"/>
        <a:defRPr sz="4600">
          <a:solidFill>
            <a:schemeClr val="tx1"/>
          </a:solidFill>
          <a:latin typeface="+mn-lt"/>
          <a:ea typeface="ＭＳ Ｐゴシック" pitchFamily="-65" charset="-128"/>
        </a:defRPr>
      </a:lvl5pPr>
      <a:lvl6pPr marL="9853613" indent="-1042988" algn="l" defTabSz="4175125" rtl="0" fontAlgn="base">
        <a:spcBef>
          <a:spcPct val="20000"/>
        </a:spcBef>
        <a:spcAft>
          <a:spcPct val="0"/>
        </a:spcAft>
        <a:buChar char="»"/>
        <a:defRPr sz="4600">
          <a:solidFill>
            <a:schemeClr val="tx1"/>
          </a:solidFill>
          <a:latin typeface="+mn-lt"/>
          <a:ea typeface="ＭＳ Ｐゴシック" pitchFamily="-65" charset="-128"/>
        </a:defRPr>
      </a:lvl6pPr>
      <a:lvl7pPr marL="10310813" indent="-1042988" algn="l" defTabSz="4175125" rtl="0" fontAlgn="base">
        <a:spcBef>
          <a:spcPct val="20000"/>
        </a:spcBef>
        <a:spcAft>
          <a:spcPct val="0"/>
        </a:spcAft>
        <a:buChar char="»"/>
        <a:defRPr sz="4600">
          <a:solidFill>
            <a:schemeClr val="tx1"/>
          </a:solidFill>
          <a:latin typeface="+mn-lt"/>
          <a:ea typeface="ＭＳ Ｐゴシック" pitchFamily="-65" charset="-128"/>
        </a:defRPr>
      </a:lvl7pPr>
      <a:lvl8pPr marL="10768013" indent="-1042988" algn="l" defTabSz="4175125" rtl="0" fontAlgn="base">
        <a:spcBef>
          <a:spcPct val="20000"/>
        </a:spcBef>
        <a:spcAft>
          <a:spcPct val="0"/>
        </a:spcAft>
        <a:buChar char="»"/>
        <a:defRPr sz="4600">
          <a:solidFill>
            <a:schemeClr val="tx1"/>
          </a:solidFill>
          <a:latin typeface="+mn-lt"/>
          <a:ea typeface="ＭＳ Ｐゴシック" pitchFamily="-65" charset="-128"/>
        </a:defRPr>
      </a:lvl8pPr>
      <a:lvl9pPr marL="11225213" indent="-1042988" algn="l" defTabSz="4175125" rtl="0" fontAlgn="base">
        <a:spcBef>
          <a:spcPct val="20000"/>
        </a:spcBef>
        <a:spcAft>
          <a:spcPct val="0"/>
        </a:spcAft>
        <a:buChar char="»"/>
        <a:defRPr sz="46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5" Type="http://schemas.openxmlformats.org/officeDocument/2006/relationships/image" Target="../media/image3.emf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57"/>
          <p:cNvSpPr>
            <a:spLocks noChangeArrowheads="1"/>
          </p:cNvSpPr>
          <p:nvPr/>
        </p:nvSpPr>
        <p:spPr bwMode="auto">
          <a:xfrm>
            <a:off x="15205062" y="5538786"/>
            <a:ext cx="12600000" cy="10800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 w="25400">
            <a:solidFill>
              <a:srgbClr val="17672A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eaLnBrk="1" hangingPunct="1">
              <a:spcBef>
                <a:spcPct val="50000"/>
              </a:spcBef>
            </a:pPr>
            <a:r>
              <a:rPr lang="en-US" altLang="x-none" sz="5700" b="1" dirty="0">
                <a:solidFill>
                  <a:srgbClr val="FFFFFF"/>
                </a:solidFill>
              </a:rPr>
              <a:t>Results</a:t>
            </a:r>
          </a:p>
        </p:txBody>
      </p:sp>
      <p:sp>
        <p:nvSpPr>
          <p:cNvPr id="4099" name="AutoShape 56"/>
          <p:cNvSpPr>
            <a:spLocks noChangeArrowheads="1"/>
          </p:cNvSpPr>
          <p:nvPr/>
        </p:nvSpPr>
        <p:spPr bwMode="auto">
          <a:xfrm>
            <a:off x="601663" y="20854987"/>
            <a:ext cx="12600000" cy="10800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 w="25400">
            <a:solidFill>
              <a:srgbClr val="17672A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x-none" sz="5700" b="1" dirty="0">
                <a:solidFill>
                  <a:schemeClr val="bg1"/>
                </a:solidFill>
              </a:rPr>
              <a:t>Methods</a:t>
            </a:r>
            <a:endParaRPr lang="fr-FR" altLang="x-none" sz="5700" dirty="0"/>
          </a:p>
        </p:txBody>
      </p:sp>
      <p:sp>
        <p:nvSpPr>
          <p:cNvPr id="4100" name="AutoShape 55"/>
          <p:cNvSpPr>
            <a:spLocks noChangeArrowheads="1"/>
          </p:cNvSpPr>
          <p:nvPr/>
        </p:nvSpPr>
        <p:spPr bwMode="auto">
          <a:xfrm>
            <a:off x="601663" y="14944726"/>
            <a:ext cx="12600000" cy="10800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 w="25400">
            <a:solidFill>
              <a:srgbClr val="17672A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x-none" sz="5700" b="1" dirty="0">
                <a:solidFill>
                  <a:schemeClr val="bg1"/>
                </a:solidFill>
              </a:rPr>
              <a:t>Objectives</a:t>
            </a:r>
          </a:p>
        </p:txBody>
      </p:sp>
      <p:sp>
        <p:nvSpPr>
          <p:cNvPr id="4101" name="AutoShape 54"/>
          <p:cNvSpPr>
            <a:spLocks noChangeArrowheads="1"/>
          </p:cNvSpPr>
          <p:nvPr/>
        </p:nvSpPr>
        <p:spPr bwMode="auto">
          <a:xfrm>
            <a:off x="601663" y="358775"/>
            <a:ext cx="40919400" cy="4951413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 w="25400">
            <a:solidFill>
              <a:srgbClr val="17672A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fr-FR" altLang="x-none"/>
          </a:p>
        </p:txBody>
      </p:sp>
      <p:sp>
        <p:nvSpPr>
          <p:cNvPr id="4102" name="Rectangle 41"/>
          <p:cNvSpPr>
            <a:spLocks noChangeArrowheads="1"/>
          </p:cNvSpPr>
          <p:nvPr/>
        </p:nvSpPr>
        <p:spPr bwMode="auto">
          <a:xfrm>
            <a:off x="601663" y="404811"/>
            <a:ext cx="40919400" cy="495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3993" tIns="86996" rIns="173993" bIns="86996" anchor="ctr"/>
          <a:lstStyle>
            <a:lvl1pPr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fr-FR" altLang="x-none" sz="8000" b="1" dirty="0" err="1" smtClean="0">
                <a:solidFill>
                  <a:schemeClr val="bg1"/>
                </a:solidFill>
              </a:rPr>
              <a:t>Exercise</a:t>
            </a:r>
            <a:r>
              <a:rPr lang="fr-FR" altLang="x-none" sz="8000" b="1" dirty="0" smtClean="0">
                <a:solidFill>
                  <a:schemeClr val="bg1"/>
                </a:solidFill>
              </a:rPr>
              <a:t> </a:t>
            </a:r>
            <a:r>
              <a:rPr lang="fr-FR" altLang="x-none" sz="8000" b="1" dirty="0" err="1" smtClean="0">
                <a:solidFill>
                  <a:schemeClr val="bg1"/>
                </a:solidFill>
              </a:rPr>
              <a:t>left</a:t>
            </a:r>
            <a:r>
              <a:rPr lang="fr-FR" altLang="x-none" sz="8000" b="1" dirty="0" smtClean="0">
                <a:solidFill>
                  <a:schemeClr val="bg1"/>
                </a:solidFill>
              </a:rPr>
              <a:t> </a:t>
            </a:r>
            <a:r>
              <a:rPr lang="fr-FR" altLang="x-none" sz="8000" b="1" dirty="0" err="1" smtClean="0">
                <a:solidFill>
                  <a:schemeClr val="bg1"/>
                </a:solidFill>
              </a:rPr>
              <a:t>ventricular</a:t>
            </a:r>
            <a:r>
              <a:rPr lang="fr-FR" altLang="x-none" sz="8000" b="1" dirty="0" smtClean="0">
                <a:solidFill>
                  <a:schemeClr val="bg1"/>
                </a:solidFill>
              </a:rPr>
              <a:t> </a:t>
            </a:r>
            <a:r>
              <a:rPr lang="fr-FR" altLang="x-none" sz="8000" b="1" dirty="0" err="1" smtClean="0">
                <a:solidFill>
                  <a:schemeClr val="bg1"/>
                </a:solidFill>
              </a:rPr>
              <a:t>outflow</a:t>
            </a:r>
            <a:r>
              <a:rPr lang="fr-FR" altLang="x-none" sz="8000" b="1" dirty="0" smtClean="0">
                <a:solidFill>
                  <a:schemeClr val="bg1"/>
                </a:solidFill>
              </a:rPr>
              <a:t> tract obstruction in </a:t>
            </a:r>
            <a:r>
              <a:rPr lang="fr-FR" altLang="x-none" sz="8000" b="1" dirty="0" err="1" smtClean="0">
                <a:solidFill>
                  <a:schemeClr val="bg1"/>
                </a:solidFill>
              </a:rPr>
              <a:t>hypertrophic</a:t>
            </a:r>
            <a:r>
              <a:rPr lang="fr-FR" altLang="x-none" sz="8000" b="1" dirty="0" smtClean="0">
                <a:solidFill>
                  <a:schemeClr val="bg1"/>
                </a:solidFill>
              </a:rPr>
              <a:t> </a:t>
            </a:r>
            <a:r>
              <a:rPr lang="fr-FR" altLang="x-none" sz="8000" b="1" dirty="0" err="1" smtClean="0">
                <a:solidFill>
                  <a:schemeClr val="bg1"/>
                </a:solidFill>
              </a:rPr>
              <a:t>cardiomyopathy</a:t>
            </a:r>
            <a:r>
              <a:rPr lang="fr-FR" altLang="x-none" sz="8000" b="1" dirty="0" smtClean="0">
                <a:solidFill>
                  <a:schemeClr val="bg1"/>
                </a:solidFill>
              </a:rPr>
              <a:t>: </a:t>
            </a:r>
            <a:r>
              <a:rPr lang="fr-FR" altLang="x-none" sz="8000" b="1" dirty="0" err="1" smtClean="0">
                <a:solidFill>
                  <a:schemeClr val="bg1"/>
                </a:solidFill>
              </a:rPr>
              <a:t>peak</a:t>
            </a:r>
            <a:r>
              <a:rPr lang="fr-FR" altLang="x-none" sz="8000" b="1" dirty="0" smtClean="0">
                <a:solidFill>
                  <a:schemeClr val="bg1"/>
                </a:solidFill>
              </a:rPr>
              <a:t> </a:t>
            </a:r>
            <a:r>
              <a:rPr lang="fr-FR" altLang="x-none" sz="8000" b="1" dirty="0" err="1" smtClean="0">
                <a:solidFill>
                  <a:schemeClr val="bg1"/>
                </a:solidFill>
              </a:rPr>
              <a:t>exercise</a:t>
            </a:r>
            <a:r>
              <a:rPr lang="fr-FR" altLang="x-none" sz="8000" b="1" dirty="0" smtClean="0">
                <a:solidFill>
                  <a:schemeClr val="bg1"/>
                </a:solidFill>
              </a:rPr>
              <a:t> or post-</a:t>
            </a:r>
            <a:r>
              <a:rPr lang="fr-FR" altLang="x-none" sz="8000" b="1" dirty="0" err="1" smtClean="0">
                <a:solidFill>
                  <a:schemeClr val="bg1"/>
                </a:solidFill>
              </a:rPr>
              <a:t>exercise</a:t>
            </a:r>
            <a:r>
              <a:rPr lang="fr-FR" altLang="x-none" sz="8000" b="1" dirty="0" smtClean="0">
                <a:solidFill>
                  <a:schemeClr val="bg1"/>
                </a:solidFill>
              </a:rPr>
              <a:t> pressure gradients? </a:t>
            </a:r>
          </a:p>
          <a:p>
            <a:pPr algn="ctr" eaLnBrk="1" hangingPunct="1">
              <a:lnSpc>
                <a:spcPct val="80000"/>
              </a:lnSpc>
            </a:pPr>
            <a:r>
              <a:rPr lang="fr-FR" altLang="x-none" sz="5400" dirty="0" smtClean="0">
                <a:solidFill>
                  <a:schemeClr val="bg1"/>
                </a:solidFill>
              </a:rPr>
              <a:t>Y. </a:t>
            </a:r>
            <a:r>
              <a:rPr lang="fr-FR" altLang="x-none" sz="5400" dirty="0" err="1" smtClean="0">
                <a:solidFill>
                  <a:schemeClr val="bg1"/>
                </a:solidFill>
              </a:rPr>
              <a:t>Nahmani</a:t>
            </a:r>
            <a:r>
              <a:rPr lang="en-GB" altLang="x-none" sz="5400" baseline="30000" dirty="0" smtClean="0">
                <a:solidFill>
                  <a:schemeClr val="bg1"/>
                </a:solidFill>
              </a:rPr>
              <a:t>1</a:t>
            </a:r>
            <a:r>
              <a:rPr lang="fr-FR" altLang="x-none" sz="5400" dirty="0" smtClean="0">
                <a:solidFill>
                  <a:schemeClr val="bg1"/>
                </a:solidFill>
              </a:rPr>
              <a:t>, N. </a:t>
            </a:r>
            <a:r>
              <a:rPr lang="fr-FR" altLang="x-none" sz="5400" dirty="0" err="1" smtClean="0">
                <a:solidFill>
                  <a:schemeClr val="bg1"/>
                </a:solidFill>
              </a:rPr>
              <a:t>Hammoudi</a:t>
            </a:r>
            <a:r>
              <a:rPr lang="en-GB" altLang="x-none" sz="5400" baseline="30000" dirty="0" smtClean="0">
                <a:solidFill>
                  <a:schemeClr val="bg1"/>
                </a:solidFill>
              </a:rPr>
              <a:t>2</a:t>
            </a:r>
            <a:r>
              <a:rPr lang="fr-FR" altLang="x-none" sz="5400" dirty="0" smtClean="0">
                <a:solidFill>
                  <a:schemeClr val="bg1"/>
                </a:solidFill>
              </a:rPr>
              <a:t>, </a:t>
            </a:r>
            <a:r>
              <a:rPr lang="fr-FR" altLang="x-none" sz="5400" dirty="0" err="1" smtClean="0">
                <a:solidFill>
                  <a:schemeClr val="bg1"/>
                </a:solidFill>
              </a:rPr>
              <a:t>F.Huang</a:t>
            </a:r>
            <a:r>
              <a:rPr lang="en-GB" altLang="x-none" sz="5400" baseline="30000" dirty="0" smtClean="0">
                <a:solidFill>
                  <a:schemeClr val="bg1"/>
                </a:solidFill>
              </a:rPr>
              <a:t>2</a:t>
            </a:r>
            <a:r>
              <a:rPr lang="fr-FR" altLang="x-none" sz="5400" dirty="0" smtClean="0">
                <a:solidFill>
                  <a:schemeClr val="bg1"/>
                </a:solidFill>
              </a:rPr>
              <a:t>, </a:t>
            </a:r>
            <a:r>
              <a:rPr lang="fr-FR" altLang="x-none" sz="5400" dirty="0" err="1" smtClean="0">
                <a:solidFill>
                  <a:schemeClr val="bg1"/>
                </a:solidFill>
              </a:rPr>
              <a:t>N.Bouziri</a:t>
            </a:r>
            <a:r>
              <a:rPr lang="en-GB" altLang="x-none" sz="5400" baseline="30000" dirty="0" smtClean="0">
                <a:solidFill>
                  <a:schemeClr val="bg1"/>
                </a:solidFill>
              </a:rPr>
              <a:t>2</a:t>
            </a:r>
            <a:r>
              <a:rPr lang="fr-FR" altLang="x-none" sz="5400" dirty="0" smtClean="0">
                <a:solidFill>
                  <a:schemeClr val="bg1"/>
                </a:solidFill>
              </a:rPr>
              <a:t>, </a:t>
            </a:r>
            <a:r>
              <a:rPr lang="fr-FR" altLang="x-none" sz="5400" dirty="0" err="1" smtClean="0">
                <a:solidFill>
                  <a:schemeClr val="bg1"/>
                </a:solidFill>
              </a:rPr>
              <a:t>F.Pousset</a:t>
            </a:r>
            <a:r>
              <a:rPr lang="en-GB" altLang="x-none" sz="5400" baseline="30000" dirty="0" smtClean="0">
                <a:solidFill>
                  <a:schemeClr val="bg1"/>
                </a:solidFill>
              </a:rPr>
              <a:t>2</a:t>
            </a:r>
            <a:r>
              <a:rPr lang="fr-FR" altLang="x-none" sz="5400" dirty="0" smtClean="0">
                <a:solidFill>
                  <a:schemeClr val="bg1"/>
                </a:solidFill>
              </a:rPr>
              <a:t>, </a:t>
            </a:r>
            <a:r>
              <a:rPr lang="fr-FR" altLang="x-none" sz="5400" dirty="0" err="1" smtClean="0">
                <a:solidFill>
                  <a:schemeClr val="bg1"/>
                </a:solidFill>
              </a:rPr>
              <a:t>C.Maupain</a:t>
            </a:r>
            <a:r>
              <a:rPr lang="en-GB" altLang="x-none" sz="5400" baseline="30000" dirty="0" smtClean="0">
                <a:solidFill>
                  <a:schemeClr val="bg1"/>
                </a:solidFill>
              </a:rPr>
              <a:t>2</a:t>
            </a:r>
            <a:r>
              <a:rPr lang="fr-FR" altLang="x-none" sz="5400" dirty="0" smtClean="0">
                <a:solidFill>
                  <a:schemeClr val="bg1"/>
                </a:solidFill>
              </a:rPr>
              <a:t>, </a:t>
            </a:r>
            <a:r>
              <a:rPr lang="fr-FR" altLang="x-none" sz="5400" dirty="0" err="1" smtClean="0">
                <a:solidFill>
                  <a:schemeClr val="bg1"/>
                </a:solidFill>
              </a:rPr>
              <a:t>P.Charron</a:t>
            </a:r>
            <a:r>
              <a:rPr lang="en-GB" altLang="x-none" sz="5400" baseline="30000" dirty="0" smtClean="0">
                <a:solidFill>
                  <a:schemeClr val="bg1"/>
                </a:solidFill>
              </a:rPr>
              <a:t>2</a:t>
            </a:r>
            <a:r>
              <a:rPr lang="fr-FR" altLang="x-none" sz="5400" dirty="0" smtClean="0">
                <a:solidFill>
                  <a:schemeClr val="bg1"/>
                </a:solidFill>
              </a:rPr>
              <a:t>, </a:t>
            </a:r>
            <a:r>
              <a:rPr lang="fr-FR" altLang="x-none" sz="5400" dirty="0" err="1" smtClean="0">
                <a:solidFill>
                  <a:schemeClr val="bg1"/>
                </a:solidFill>
              </a:rPr>
              <a:t>R.Isnard</a:t>
            </a:r>
            <a:r>
              <a:rPr lang="en-GB" altLang="x-none" sz="5400" baseline="30000" dirty="0" smtClean="0">
                <a:solidFill>
                  <a:schemeClr val="bg1"/>
                </a:solidFill>
              </a:rPr>
              <a:t>2</a:t>
            </a:r>
            <a:endParaRPr lang="fr-FR" altLang="x-none" sz="5400" b="1" dirty="0" smtClean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80000"/>
              </a:lnSpc>
            </a:pPr>
            <a:endParaRPr lang="en-US" altLang="x-none" sz="4400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x-none" sz="3600" b="1" baseline="30000" dirty="0" smtClean="0">
                <a:solidFill>
                  <a:schemeClr val="bg1"/>
                </a:solidFill>
              </a:rPr>
              <a:t>1</a:t>
            </a:r>
            <a:r>
              <a:rPr lang="en-US" altLang="x-none" sz="3600" b="1" dirty="0" smtClean="0">
                <a:solidFill>
                  <a:schemeClr val="bg1"/>
                </a:solidFill>
              </a:rPr>
              <a:t>CHIAG Montreuil , </a:t>
            </a:r>
            <a:r>
              <a:rPr lang="en-US" altLang="x-none" sz="3600" b="1" baseline="30000" dirty="0" smtClean="0">
                <a:solidFill>
                  <a:schemeClr val="bg1"/>
                </a:solidFill>
              </a:rPr>
              <a:t>2</a:t>
            </a:r>
            <a:r>
              <a:rPr lang="en-US" altLang="x-none" sz="3600" b="1" dirty="0" smtClean="0">
                <a:solidFill>
                  <a:schemeClr val="bg1"/>
                </a:solidFill>
              </a:rPr>
              <a:t> CHU </a:t>
            </a:r>
            <a:r>
              <a:rPr lang="en-US" altLang="x-none" sz="3600" b="1" dirty="0" err="1" smtClean="0">
                <a:solidFill>
                  <a:schemeClr val="bg1"/>
                </a:solidFill>
              </a:rPr>
              <a:t>Pitié</a:t>
            </a:r>
            <a:r>
              <a:rPr lang="en-US" altLang="x-none" sz="3600" b="1" dirty="0" smtClean="0">
                <a:solidFill>
                  <a:schemeClr val="bg1"/>
                </a:solidFill>
              </a:rPr>
              <a:t> </a:t>
            </a:r>
            <a:r>
              <a:rPr lang="en-US" altLang="x-none" sz="3600" b="1" dirty="0" err="1" smtClean="0">
                <a:solidFill>
                  <a:schemeClr val="bg1"/>
                </a:solidFill>
              </a:rPr>
              <a:t>Salpêtrière</a:t>
            </a:r>
            <a:r>
              <a:rPr lang="en-US" altLang="x-none" sz="3600" b="1" dirty="0" smtClean="0">
                <a:solidFill>
                  <a:schemeClr val="bg1"/>
                </a:solidFill>
              </a:rPr>
              <a:t>, University Paris 6</a:t>
            </a:r>
            <a:endParaRPr lang="fr-FR" altLang="x-none" sz="3600" dirty="0">
              <a:solidFill>
                <a:schemeClr val="bg1"/>
              </a:solidFill>
            </a:endParaRPr>
          </a:p>
        </p:txBody>
      </p:sp>
      <p:sp>
        <p:nvSpPr>
          <p:cNvPr id="4103" name="AutoShape 47"/>
          <p:cNvSpPr>
            <a:spLocks noChangeArrowheads="1"/>
          </p:cNvSpPr>
          <p:nvPr/>
        </p:nvSpPr>
        <p:spPr bwMode="auto">
          <a:xfrm>
            <a:off x="601663" y="5538786"/>
            <a:ext cx="12600000" cy="10800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 w="25400">
            <a:solidFill>
              <a:srgbClr val="17672A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x-none" sz="5700" b="1" dirty="0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357188" y="16263938"/>
            <a:ext cx="13620750" cy="788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3993" tIns="86996" rIns="173993" bIns="86996"/>
          <a:lstStyle>
            <a:lvl1pPr marL="1565275" indent="-1565275" defTabSz="4175125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  <a:lvl2pPr marL="742950" indent="-285750" defTabSz="4175125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4175125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4175125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4175125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nl-NL" altLang="x-none" sz="3200">
              <a:solidFill>
                <a:schemeClr val="tx1"/>
              </a:solidFill>
            </a:endParaRPr>
          </a:p>
        </p:txBody>
      </p:sp>
      <p:sp>
        <p:nvSpPr>
          <p:cNvPr id="4110" name="Text Box 15"/>
          <p:cNvSpPr txBox="1">
            <a:spLocks noChangeArrowheads="1"/>
          </p:cNvSpPr>
          <p:nvPr/>
        </p:nvSpPr>
        <p:spPr bwMode="auto">
          <a:xfrm>
            <a:off x="601663" y="16383000"/>
            <a:ext cx="13147675" cy="288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3993" tIns="86996" rIns="173993" bIns="86996">
            <a:spAutoFit/>
          </a:bodyPr>
          <a:lstStyle>
            <a:lvl1pPr defTabSz="4175125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  <a:lvl2pPr marL="742950" indent="-285750" defTabSz="4175125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4175125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4175125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4175125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just"/>
            <a:r>
              <a:rPr lang="en-US" altLang="x-none" sz="4400" dirty="0"/>
              <a:t>We hypothesized that LVOT pressure gradients could be </a:t>
            </a:r>
            <a:r>
              <a:rPr lang="en-US" altLang="x-none" sz="4400" b="1" dirty="0"/>
              <a:t>enhanced during immediate recovery</a:t>
            </a:r>
            <a:r>
              <a:rPr lang="en-US" altLang="x-none" sz="4400" dirty="0"/>
              <a:t> after exercise compared to peak exercise in some  patients with </a:t>
            </a:r>
            <a:r>
              <a:rPr lang="en-US" altLang="x-none" sz="4400" dirty="0" smtClean="0"/>
              <a:t>HCM</a:t>
            </a:r>
            <a:endParaRPr lang="fr-FR" altLang="x-none" sz="4400" dirty="0"/>
          </a:p>
        </p:txBody>
      </p:sp>
      <p:sp>
        <p:nvSpPr>
          <p:cNvPr id="4111" name="Text Box 21"/>
          <p:cNvSpPr txBox="1">
            <a:spLocks noChangeArrowheads="1"/>
          </p:cNvSpPr>
          <p:nvPr/>
        </p:nvSpPr>
        <p:spPr bwMode="auto">
          <a:xfrm>
            <a:off x="601664" y="6910388"/>
            <a:ext cx="13118188" cy="793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73993" tIns="86996" rIns="173993" bIns="86996">
            <a:spAutoFit/>
          </a:bodyPr>
          <a:lstStyle>
            <a:lvl1pPr defTabSz="4175125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  <a:lvl2pPr marL="742950" indent="-285750" defTabSz="4175125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4175125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4175125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4175125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571500" indent="-571500" algn="just">
              <a:buFont typeface="Arial" charset="0"/>
              <a:buChar char="•"/>
            </a:pPr>
            <a:r>
              <a:rPr lang="en-US" altLang="x-none" sz="4200" dirty="0"/>
              <a:t>Left ventricular outflow tract obstruction </a:t>
            </a:r>
            <a:r>
              <a:rPr lang="en-US" altLang="x-none" sz="4200" b="1" dirty="0"/>
              <a:t>(LVOTO) is a  </a:t>
            </a:r>
            <a:r>
              <a:rPr lang="en-US" altLang="x-none" sz="4200" dirty="0"/>
              <a:t>key feature of </a:t>
            </a:r>
            <a:r>
              <a:rPr lang="en-US" altLang="x-none" sz="4200" b="1" dirty="0"/>
              <a:t>hypertrophic cardiomyopathy</a:t>
            </a:r>
            <a:r>
              <a:rPr lang="en-US" altLang="x-none" sz="4200" dirty="0"/>
              <a:t> (HCM)</a:t>
            </a:r>
          </a:p>
          <a:p>
            <a:pPr marL="571500" indent="-571500" algn="just">
              <a:buFont typeface="Arial" charset="0"/>
              <a:buChar char="•"/>
            </a:pPr>
            <a:r>
              <a:rPr lang="en-US" altLang="x-none" sz="4200" dirty="0"/>
              <a:t> Exercise echocardiography is useful to unmask </a:t>
            </a:r>
            <a:r>
              <a:rPr lang="en-US" altLang="x-none" sz="4200" b="1" dirty="0"/>
              <a:t>latent obstruction </a:t>
            </a:r>
            <a:r>
              <a:rPr lang="en-US" altLang="x-none" sz="4200" dirty="0"/>
              <a:t>in patients with HCM </a:t>
            </a:r>
          </a:p>
          <a:p>
            <a:pPr marL="571500" indent="-571500" algn="just">
              <a:buFont typeface="Arial" charset="0"/>
              <a:buChar char="•"/>
            </a:pPr>
            <a:r>
              <a:rPr lang="en-US" altLang="x-none" sz="4200" dirty="0"/>
              <a:t>Little is known about the </a:t>
            </a:r>
            <a:r>
              <a:rPr lang="en-US" altLang="x-none" sz="4200" b="1" dirty="0"/>
              <a:t>role and impact of obstruction</a:t>
            </a:r>
            <a:r>
              <a:rPr lang="en-US" altLang="x-none" sz="4200" dirty="0"/>
              <a:t> according to the precise time of occurrence during exercise or immediate recovery </a:t>
            </a:r>
          </a:p>
          <a:p>
            <a:pPr marL="571500" indent="-571500" algn="just">
              <a:buFont typeface="Arial" charset="0"/>
              <a:buChar char="•"/>
            </a:pPr>
            <a:r>
              <a:rPr lang="en-US" altLang="x-none" sz="4200" dirty="0"/>
              <a:t>Invasive procedures are recommended when </a:t>
            </a:r>
            <a:r>
              <a:rPr lang="en-US" altLang="x-none" sz="4200" b="1" dirty="0"/>
              <a:t>LVOTO </a:t>
            </a:r>
            <a:r>
              <a:rPr lang="fr-FR" sz="4200" b="1" dirty="0"/>
              <a:t>≥ 50 </a:t>
            </a:r>
            <a:r>
              <a:rPr lang="fr-FR" sz="4200" b="1" dirty="0" err="1"/>
              <a:t>mmHg</a:t>
            </a:r>
            <a:r>
              <a:rPr lang="fr-FR" sz="4200" b="1" dirty="0"/>
              <a:t> </a:t>
            </a:r>
            <a:r>
              <a:rPr lang="fr-FR" sz="4200" dirty="0"/>
              <a:t>(</a:t>
            </a:r>
            <a:r>
              <a:rPr lang="fr-FR" sz="4200" dirty="0" err="1"/>
              <a:t>rest</a:t>
            </a:r>
            <a:r>
              <a:rPr lang="fr-FR" sz="4200" dirty="0"/>
              <a:t> or </a:t>
            </a:r>
            <a:r>
              <a:rPr lang="fr-FR" sz="4200" dirty="0" err="1"/>
              <a:t>exercise</a:t>
            </a:r>
            <a:r>
              <a:rPr lang="fr-FR" sz="4200" dirty="0"/>
              <a:t>)  in </a:t>
            </a:r>
            <a:r>
              <a:rPr lang="fr-FR" sz="4200" dirty="0" err="1"/>
              <a:t>symptomatic</a:t>
            </a:r>
            <a:r>
              <a:rPr lang="fr-FR" sz="4200" dirty="0"/>
              <a:t> patients (NYHA III or IV) </a:t>
            </a:r>
            <a:r>
              <a:rPr lang="fr-FR" sz="4200" dirty="0" err="1"/>
              <a:t>despite</a:t>
            </a:r>
            <a:r>
              <a:rPr lang="fr-FR" sz="4200" dirty="0"/>
              <a:t> optimal </a:t>
            </a:r>
            <a:r>
              <a:rPr lang="fr-FR" sz="4200" dirty="0" err="1"/>
              <a:t>medical</a:t>
            </a:r>
            <a:r>
              <a:rPr lang="fr-FR" sz="4200" dirty="0"/>
              <a:t> </a:t>
            </a:r>
            <a:r>
              <a:rPr lang="fr-FR" sz="4200" dirty="0" err="1"/>
              <a:t>treatment</a:t>
            </a:r>
            <a:endParaRPr lang="en-US" altLang="x-none" sz="4200" dirty="0"/>
          </a:p>
        </p:txBody>
      </p:sp>
      <p:sp>
        <p:nvSpPr>
          <p:cNvPr id="4112" name="Text Box 23"/>
          <p:cNvSpPr txBox="1">
            <a:spLocks noChangeArrowheads="1"/>
          </p:cNvSpPr>
          <p:nvPr/>
        </p:nvSpPr>
        <p:spPr bwMode="auto">
          <a:xfrm>
            <a:off x="29161583" y="13424085"/>
            <a:ext cx="12946062" cy="2022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3993" tIns="86996" rIns="173993" bIns="86996">
            <a:spAutoFit/>
          </a:bodyPr>
          <a:lstStyle>
            <a:lvl1pPr defTabSz="4175125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  <a:lvl2pPr marL="742950" indent="-285750" defTabSz="4175125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4175125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4175125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4175125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 sz="4000" dirty="0"/>
              <a:t>a maximal gradient ≥ 50 mmHg was recorded only during immediate recovery (69 ± 25 mmHg) and not during exercise in </a:t>
            </a:r>
            <a:r>
              <a:rPr lang="en-US" altLang="x-none" sz="4000" b="1" dirty="0"/>
              <a:t>16 patients (13%). </a:t>
            </a:r>
            <a:endParaRPr lang="fr-FR" altLang="x-none" sz="4000" b="1" dirty="0"/>
          </a:p>
        </p:txBody>
      </p:sp>
      <p:sp>
        <p:nvSpPr>
          <p:cNvPr id="4113" name="Text Box 21"/>
          <p:cNvSpPr txBox="1">
            <a:spLocks noChangeArrowheads="1"/>
          </p:cNvSpPr>
          <p:nvPr/>
        </p:nvSpPr>
        <p:spPr bwMode="auto">
          <a:xfrm>
            <a:off x="144462" y="22226587"/>
            <a:ext cx="13376275" cy="694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3993" tIns="86996" rIns="173993" bIns="86996">
            <a:spAutoFit/>
          </a:bodyPr>
          <a:lstStyle>
            <a:lvl1pPr defTabSz="4175125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  <a:lvl2pPr marL="742950" indent="-285750" defTabSz="4175125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4175125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4175125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4175125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571500" indent="-571500" algn="just">
              <a:buFont typeface="Arial" charset="0"/>
              <a:buChar char="•"/>
            </a:pPr>
            <a:r>
              <a:rPr lang="en-US" altLang="x-none" sz="4400" dirty="0"/>
              <a:t>We conducted an </a:t>
            </a:r>
            <a:r>
              <a:rPr lang="en-US" altLang="x-none" sz="4400" b="1" dirty="0"/>
              <a:t>observational</a:t>
            </a:r>
            <a:r>
              <a:rPr lang="en-US" altLang="x-none" sz="4400" dirty="0"/>
              <a:t>, single center and retrospective study and included all the patients with </a:t>
            </a:r>
            <a:r>
              <a:rPr lang="en-US" altLang="x-none" sz="4400" b="1" dirty="0"/>
              <a:t>HCM</a:t>
            </a:r>
            <a:r>
              <a:rPr lang="en-US" altLang="x-none" sz="4400" dirty="0"/>
              <a:t> referred to our department between 2010 and 2018 for an exercise echocardiography</a:t>
            </a:r>
            <a:r>
              <a:rPr lang="en-US" altLang="x-none" sz="4400" dirty="0" smtClean="0"/>
              <a:t>.</a:t>
            </a:r>
          </a:p>
          <a:p>
            <a:pPr marL="571500" indent="-571500" algn="just">
              <a:buFont typeface="Arial" charset="0"/>
              <a:buChar char="•"/>
            </a:pPr>
            <a:r>
              <a:rPr lang="en-US" altLang="x-none" sz="4400" dirty="0" smtClean="0"/>
              <a:t> All </a:t>
            </a:r>
            <a:r>
              <a:rPr lang="en-US" altLang="x-none" sz="4400" dirty="0"/>
              <a:t>exercises were performed on a bicycle in a semi-supine position and LVOT pressure gradient were </a:t>
            </a:r>
            <a:r>
              <a:rPr lang="en-US" altLang="x-none" sz="4400" b="1" dirty="0"/>
              <a:t>recorded continuously </a:t>
            </a:r>
            <a:r>
              <a:rPr lang="en-US" altLang="x-none" sz="4400" dirty="0"/>
              <a:t>during and immediately after exercise in the same position.</a:t>
            </a:r>
            <a:endParaRPr lang="fr-FR" altLang="x-none" sz="4400" b="1" dirty="0"/>
          </a:p>
          <a:p>
            <a:pPr algn="just"/>
            <a:endParaRPr lang="fr-FR" altLang="x-none" sz="4400" dirty="0"/>
          </a:p>
        </p:txBody>
      </p:sp>
      <p:sp>
        <p:nvSpPr>
          <p:cNvPr id="4114" name="Text Box 21"/>
          <p:cNvSpPr txBox="1">
            <a:spLocks noChangeArrowheads="1"/>
          </p:cNvSpPr>
          <p:nvPr/>
        </p:nvSpPr>
        <p:spPr bwMode="auto">
          <a:xfrm>
            <a:off x="29862463" y="24512587"/>
            <a:ext cx="11658600" cy="5100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3993" tIns="86996" rIns="173993" bIns="86996">
            <a:spAutoFit/>
          </a:bodyPr>
          <a:lstStyle>
            <a:lvl1pPr defTabSz="4175125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  <a:lvl2pPr marL="742950" indent="-285750" defTabSz="4175125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4175125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4175125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4175125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571500" indent="-571500">
              <a:buFont typeface="Arial" charset="0"/>
              <a:buChar char="•"/>
            </a:pPr>
            <a:r>
              <a:rPr lang="en-US" altLang="x-none" sz="4000" dirty="0"/>
              <a:t>The time course of significant LVOTO during exercise in HCM should be evaluated carefully.</a:t>
            </a:r>
          </a:p>
          <a:p>
            <a:pPr marL="571500" indent="-571500">
              <a:buFont typeface="Arial" charset="0"/>
              <a:buChar char="•"/>
            </a:pPr>
            <a:r>
              <a:rPr lang="en-US" altLang="x-none" sz="4000" dirty="0"/>
              <a:t> LVOTO is more severe and more prevalent during </a:t>
            </a:r>
            <a:r>
              <a:rPr lang="en-US" altLang="x-none" sz="4000" b="1" dirty="0"/>
              <a:t>immediate recovery </a:t>
            </a:r>
            <a:r>
              <a:rPr lang="en-US" altLang="x-none" sz="4000" dirty="0"/>
              <a:t>. </a:t>
            </a:r>
          </a:p>
          <a:p>
            <a:pPr marL="571500" indent="-571500">
              <a:buFont typeface="Arial" charset="0"/>
              <a:buChar char="•"/>
            </a:pPr>
            <a:r>
              <a:rPr lang="en-US" altLang="x-none" sz="4000" dirty="0"/>
              <a:t>Some patients exhibit only significant post-exercise LVOT pressure gradients, which therefore cannot explain limitation during exercise. </a:t>
            </a:r>
            <a:endParaRPr lang="fr-FR" altLang="x-none" sz="4000" b="1" dirty="0"/>
          </a:p>
        </p:txBody>
      </p:sp>
      <p:sp>
        <p:nvSpPr>
          <p:cNvPr id="4115" name="Rectangle 22"/>
          <p:cNvSpPr>
            <a:spLocks noChangeArrowheads="1"/>
          </p:cNvSpPr>
          <p:nvPr/>
        </p:nvSpPr>
        <p:spPr bwMode="auto">
          <a:xfrm>
            <a:off x="33520063" y="18340388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175125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  <a:lvl2pPr marL="742950" indent="-285750" defTabSz="4175125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4175125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4175125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4175125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fr-FR" altLang="x-none"/>
          </a:p>
        </p:txBody>
      </p:sp>
      <p:sp>
        <p:nvSpPr>
          <p:cNvPr id="4116" name="Rectangle 24"/>
          <p:cNvSpPr>
            <a:spLocks noChangeArrowheads="1"/>
          </p:cNvSpPr>
          <p:nvPr/>
        </p:nvSpPr>
        <p:spPr bwMode="auto">
          <a:xfrm>
            <a:off x="29176663" y="29417963"/>
            <a:ext cx="136318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x-none" sz="3600" b="1" dirty="0"/>
              <a:t>Declaration of interest</a:t>
            </a:r>
            <a:r>
              <a:rPr lang="en-US" altLang="x-none" sz="3600" dirty="0"/>
              <a:t> : none</a:t>
            </a:r>
            <a:endParaRPr lang="fr-FR" altLang="x-none" sz="3600" dirty="0"/>
          </a:p>
        </p:txBody>
      </p:sp>
      <p:sp>
        <p:nvSpPr>
          <p:cNvPr id="4117" name="TextBox 27"/>
          <p:cNvSpPr txBox="1">
            <a:spLocks noChangeArrowheads="1"/>
          </p:cNvSpPr>
          <p:nvPr/>
        </p:nvSpPr>
        <p:spPr bwMode="auto">
          <a:xfrm>
            <a:off x="30319663" y="19254788"/>
            <a:ext cx="11201400" cy="549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x-none" altLang="x-none" sz="3000"/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15368588" y="955040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175125"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  <a:lvl2pPr defTabSz="4175125"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defTabSz="4175125"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defTabSz="4175125"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defTabSz="4175125"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algn="ctr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algn="ctr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algn="ctr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algn="ctr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fr-FR" altLang="x-none" sz="2000"/>
          </a:p>
        </p:txBody>
      </p:sp>
      <p:sp>
        <p:nvSpPr>
          <p:cNvPr id="6286" name="Text Box 1166"/>
          <p:cNvSpPr txBox="1">
            <a:spLocks noChangeArrowheads="1"/>
          </p:cNvSpPr>
          <p:nvPr/>
        </p:nvSpPr>
        <p:spPr bwMode="auto">
          <a:xfrm>
            <a:off x="23004463" y="27255788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175125"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  <a:lvl2pPr defTabSz="4175125"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defTabSz="4175125"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defTabSz="4175125"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defTabSz="4175125"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algn="ctr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algn="ctr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algn="ctr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algn="ctr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fr-FR" altLang="x-none" sz="3600"/>
          </a:p>
        </p:txBody>
      </p:sp>
      <p:sp>
        <p:nvSpPr>
          <p:cNvPr id="6510" name="Text Box 1390"/>
          <p:cNvSpPr txBox="1">
            <a:spLocks noChangeArrowheads="1"/>
          </p:cNvSpPr>
          <p:nvPr/>
        </p:nvSpPr>
        <p:spPr bwMode="auto">
          <a:xfrm>
            <a:off x="26890663" y="112537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175125"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  <a:lvl2pPr defTabSz="4175125"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defTabSz="4175125"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defTabSz="4175125"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defTabSz="4175125" eaLnBrk="0" hangingPunct="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algn="ctr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algn="ctr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algn="ctr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algn="ctr" defTabSz="4175125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fr-FR" altLang="x-none" sz="180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68808" y="20078510"/>
            <a:ext cx="15193654" cy="10077423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21966" y="13733462"/>
            <a:ext cx="8540495" cy="4652791"/>
          </a:xfrm>
          <a:prstGeom prst="rect">
            <a:avLst/>
          </a:prstGeom>
        </p:spPr>
      </p:pic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643086"/>
              </p:ext>
            </p:extLst>
          </p:nvPr>
        </p:nvGraphicFramePr>
        <p:xfrm>
          <a:off x="14832625" y="7022783"/>
          <a:ext cx="5376567" cy="9875520"/>
        </p:xfrm>
        <a:graphic>
          <a:graphicData uri="http://schemas.openxmlformats.org/drawingml/2006/table">
            <a:tbl>
              <a:tblPr firstRow="1" firstCol="1" bandRow="1"/>
              <a:tblGrid>
                <a:gridCol w="30396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369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717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BASELINE CHARACTERISTICS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3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Clinical presentation	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All patients (n=121)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0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Age (year) 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49 </a:t>
                      </a:r>
                      <a:r>
                        <a:rPr lang="cs-CZ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</a:t>
                      </a:r>
                      <a:r>
                        <a:rPr lang="cs-CZ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16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Height (cm)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170 </a:t>
                      </a: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</a:t>
                      </a: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10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Weight (kg)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75 </a:t>
                      </a: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</a:t>
                      </a: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16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BMI (kg/m</a:t>
                      </a:r>
                      <a:r>
                        <a:rPr lang="fr-FR" sz="1800" kern="1200" baseline="300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)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26,1 </a:t>
                      </a: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</a:t>
                      </a: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4,7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Male </a:t>
                      </a:r>
                      <a:r>
                        <a:rPr lang="fr-FR" sz="1800" kern="1200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sex</a:t>
                      </a:r>
                      <a:endParaRPr lang="fr-FR" sz="1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fr-FR" sz="1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              77 (64%)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NYHA (%)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 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47 (41%)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II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53 (46%)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III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 (13%)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fr-FR" sz="1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Sudden death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 (18%)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Syncope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19 (17%)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Faintness 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   (4%)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Heart failure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 (11%)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Sinusal rythm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110 (96%)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Paroxysmal atrial fibrillation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 (10%)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Invasive procedures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ICD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17 (15%)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Septal myectomy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   (2%)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Alcohol septal ablation 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   (3%)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Dual-chamber pacemaker 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17 (15%)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Drugs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Beta-blockers 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79 (69%)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Disopyramide 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 (10%)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Verapamil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              13 (11%)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ACE/ARB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29 (25%)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Biology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kern="1200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Nt</a:t>
                      </a:r>
                      <a:r>
                        <a:rPr lang="nb-NO" sz="1800" kern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Pro BNP</a:t>
                      </a:r>
                      <a:endParaRPr lang="fr-FR" sz="1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800" kern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943 </a:t>
                      </a:r>
                      <a:r>
                        <a:rPr lang="nb-NO" sz="1800" kern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</a:t>
                      </a:r>
                      <a:r>
                        <a:rPr lang="nb-NO" sz="1800" kern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1992 </a:t>
                      </a:r>
                      <a:endParaRPr lang="fr-FR" sz="1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323510"/>
              </p:ext>
            </p:extLst>
          </p:nvPr>
        </p:nvGraphicFramePr>
        <p:xfrm>
          <a:off x="30205364" y="16968787"/>
          <a:ext cx="10858500" cy="4926616"/>
        </p:xfrm>
        <a:graphic>
          <a:graphicData uri="http://schemas.openxmlformats.org/drawingml/2006/table">
            <a:tbl>
              <a:tblPr firstRow="1" firstCol="1" bandRow="1"/>
              <a:tblGrid>
                <a:gridCol w="44388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690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690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814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34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Echocardiographic</a:t>
                      </a:r>
                      <a:r>
                        <a:rPr lang="fr-FR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8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measurements</a:t>
                      </a:r>
                      <a:endParaRPr lang="fr-FR" sz="1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Obstruction* only in recovery</a:t>
                      </a:r>
                      <a:endParaRPr lang="fr-FR" sz="1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N=16 patients</a:t>
                      </a:r>
                      <a:endParaRPr lang="fr-FR" sz="1800" i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Obstruction* at peak exercise</a:t>
                      </a:r>
                      <a:endParaRPr lang="fr-FR" sz="1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N=29 patients</a:t>
                      </a:r>
                      <a:endParaRPr lang="fr-FR" sz="1800" i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LVEF 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70 ± 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66 ± 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0,046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55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Maximal left ventricular thickness </a:t>
                      </a:r>
                      <a:r>
                        <a:rPr lang="fr-FR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</a:t>
                      </a:r>
                      <a:r>
                        <a:rPr lang="en-US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mm</a:t>
                      </a:r>
                      <a:r>
                        <a:rPr lang="fr-FR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18 ± 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19 ± 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0,81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3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Left atrial area surface cm2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23 ± 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24 ± 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0,44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7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Left atrial dimension </a:t>
                      </a:r>
                      <a:r>
                        <a:rPr lang="it-IT" sz="18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mm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40 ± 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40 ± 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0,77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36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Left ventricular end-diastolic dimension </a:t>
                      </a:r>
                      <a:r>
                        <a:rPr lang="nb-NO" sz="18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mm</a:t>
                      </a:r>
                      <a:endParaRPr lang="fr-FR" sz="18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46 ± 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44 ± 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0,104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36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Left </a:t>
                      </a:r>
                      <a:r>
                        <a:rPr lang="it-IT" sz="18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ventricular</a:t>
                      </a:r>
                      <a:r>
                        <a:rPr lang="it-IT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end-</a:t>
                      </a:r>
                      <a:r>
                        <a:rPr lang="it-IT" sz="18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systolic</a:t>
                      </a:r>
                      <a:r>
                        <a:rPr lang="it-IT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it-IT" sz="18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dimension</a:t>
                      </a:r>
                      <a:r>
                        <a:rPr lang="it-IT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nb-NO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mm</a:t>
                      </a:r>
                      <a:endParaRPr lang="fr-FR" sz="1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28 ± 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26 ± 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0,179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309993"/>
              </p:ext>
            </p:extLst>
          </p:nvPr>
        </p:nvGraphicFramePr>
        <p:xfrm>
          <a:off x="21404263" y="7895234"/>
          <a:ext cx="7538108" cy="3443681"/>
        </p:xfrm>
        <a:graphic>
          <a:graphicData uri="http://schemas.openxmlformats.org/drawingml/2006/table">
            <a:tbl>
              <a:tblPr firstRow="1" firstCol="1" bandRow="1"/>
              <a:tblGrid>
                <a:gridCol w="48546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835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3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 kern="1200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Echocardiographic</a:t>
                      </a:r>
                      <a:r>
                        <a:rPr lang="fr-FR" sz="1800" b="1" kern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 </a:t>
                      </a:r>
                      <a:r>
                        <a:rPr lang="fr-FR" sz="1800" b="1" kern="1200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measurements</a:t>
                      </a:r>
                      <a:r>
                        <a:rPr lang="fr-FR" sz="1800" b="1" kern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 at </a:t>
                      </a:r>
                      <a:r>
                        <a:rPr lang="fr-FR" sz="1800" b="1" kern="1200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rest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b="1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 All patients ( n=121) </a:t>
                      </a:r>
                      <a:endParaRPr lang="fr-FR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8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LVEF (%)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66 </a:t>
                      </a:r>
                      <a:r>
                        <a:rPr lang="is-IS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  <a:sym typeface="Symbol" charset="2"/>
                        </a:rPr>
                        <a:t></a:t>
                      </a:r>
                      <a:r>
                        <a:rPr lang="is-IS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 7  </a:t>
                      </a: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                                                            </a:t>
                      </a:r>
                      <a:endParaRPr lang="fr-FR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8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Maximal left ventricular thickness </a:t>
                      </a:r>
                      <a:r>
                        <a:rPr lang="fr-FR" sz="1800" kern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(</a:t>
                      </a: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mm</a:t>
                      </a:r>
                      <a:r>
                        <a:rPr lang="fr-FR" sz="1800" kern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)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                   </a:t>
                      </a: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19 </a:t>
                      </a: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  <a:sym typeface="Symbol" charset="2"/>
                        </a:rPr>
                        <a:t></a:t>
                      </a:r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 5</a:t>
                      </a:r>
                      <a:endParaRPr lang="fr-FR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8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Left atrial area surface (cm</a:t>
                      </a:r>
                      <a:r>
                        <a:rPr lang="en-US" sz="1800" kern="1200" baseline="300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2</a:t>
                      </a: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)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24 </a:t>
                      </a: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  <a:sym typeface="Symbol" charset="2"/>
                        </a:rPr>
                        <a:t></a:t>
                      </a: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 6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8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Left atrial dimension (</a:t>
                      </a:r>
                      <a:r>
                        <a:rPr lang="it-IT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mm)</a:t>
                      </a:r>
                      <a:endParaRPr lang="fr-FR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41 </a:t>
                      </a:r>
                      <a:r>
                        <a:rPr lang="it-IT" sz="1800" kern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  <a:sym typeface="Symbol" charset="2"/>
                        </a:rPr>
                        <a:t></a:t>
                      </a:r>
                      <a:r>
                        <a:rPr lang="it-IT" sz="1800" kern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 7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8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Left ventricular end-diastolic dimension </a:t>
                      </a:r>
                      <a:endParaRPr lang="fr-FR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800" kern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45 </a:t>
                      </a:r>
                      <a:r>
                        <a:rPr lang="nb-NO" sz="1800" kern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  <a:sym typeface="Symbol" charset="2"/>
                        </a:rPr>
                        <a:t></a:t>
                      </a:r>
                      <a:r>
                        <a:rPr lang="nb-NO" sz="1800" kern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 6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8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Left ventricular end-systolic dimension </a:t>
                      </a:r>
                      <a:endParaRPr lang="fr-FR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800" kern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27 </a:t>
                      </a:r>
                      <a:r>
                        <a:rPr lang="nb-NO" sz="1800" kern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  <a:sym typeface="Symbol" charset="2"/>
                        </a:rPr>
                        <a:t></a:t>
                      </a:r>
                      <a:r>
                        <a:rPr lang="nb-NO" sz="1800" kern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 7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8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Left ventricular outflow tract gradient — (mm Hg) </a:t>
                      </a:r>
                      <a:endParaRPr lang="fr-FR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800" kern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17 </a:t>
                      </a:r>
                      <a:r>
                        <a:rPr lang="nb-NO" sz="1800" kern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  <a:sym typeface="Symbol" charset="2"/>
                        </a:rPr>
                        <a:t></a:t>
                      </a:r>
                      <a:r>
                        <a:rPr lang="nb-NO" sz="1800" kern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 18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8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kern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Gradient &gt; 30 </a:t>
                      </a:r>
                      <a:r>
                        <a:rPr lang="nb-NO" sz="1800" kern="1200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mmHg</a:t>
                      </a:r>
                      <a:r>
                        <a:rPr lang="nb-NO" sz="1800" kern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 (</a:t>
                      </a:r>
                      <a:r>
                        <a:rPr lang="fr-FR" sz="1800" kern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%)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19 (16%)</a:t>
                      </a:r>
                      <a:endParaRPr lang="fr-FR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46" name="AutoShape 56"/>
          <p:cNvSpPr>
            <a:spLocks noChangeArrowheads="1"/>
          </p:cNvSpPr>
          <p:nvPr/>
        </p:nvSpPr>
        <p:spPr bwMode="auto">
          <a:xfrm>
            <a:off x="29391763" y="23360293"/>
            <a:ext cx="12600000" cy="10800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 w="25400">
            <a:solidFill>
              <a:srgbClr val="17672A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2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x-none" sz="5700" b="1">
                <a:solidFill>
                  <a:schemeClr val="bg1"/>
                </a:solidFill>
              </a:rPr>
              <a:t>Conclusion</a:t>
            </a:r>
            <a:endParaRPr lang="fr-FR" altLang="x-none" sz="5700" dirty="0"/>
          </a:p>
        </p:txBody>
      </p:sp>
      <p:sp>
        <p:nvSpPr>
          <p:cNvPr id="20" name="ZoneTexte 19"/>
          <p:cNvSpPr txBox="1"/>
          <p:nvPr/>
        </p:nvSpPr>
        <p:spPr>
          <a:xfrm>
            <a:off x="21691600" y="13165277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err="1"/>
              <a:t>Individual</a:t>
            </a:r>
            <a:r>
              <a:rPr lang="fr-FR" sz="2000" b="1" dirty="0"/>
              <a:t> </a:t>
            </a:r>
            <a:r>
              <a:rPr lang="fr-FR" sz="2000" b="1" dirty="0" err="1"/>
              <a:t>evolution</a:t>
            </a:r>
            <a:r>
              <a:rPr lang="fr-FR" sz="2000" b="1" dirty="0"/>
              <a:t> of LVOTO </a:t>
            </a:r>
            <a:r>
              <a:rPr lang="fr-FR" sz="2000" b="1" dirty="0" err="1"/>
              <a:t>during</a:t>
            </a:r>
            <a:r>
              <a:rPr lang="fr-FR" sz="2000" b="1" dirty="0"/>
              <a:t> </a:t>
            </a:r>
            <a:r>
              <a:rPr lang="fr-FR" sz="2000" b="1" dirty="0" err="1"/>
              <a:t>exercise</a:t>
            </a:r>
            <a:endParaRPr lang="fr-FR" sz="2000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15460663" y="19254788"/>
            <a:ext cx="10744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err="1"/>
              <a:t>Average</a:t>
            </a:r>
            <a:r>
              <a:rPr lang="fr-FR" sz="2800" b="1" dirty="0"/>
              <a:t> gradients (LVOTO) </a:t>
            </a:r>
            <a:r>
              <a:rPr lang="fr-FR" sz="2800" b="1" dirty="0" err="1"/>
              <a:t>during</a:t>
            </a:r>
            <a:r>
              <a:rPr lang="fr-FR" sz="2800" b="1" dirty="0"/>
              <a:t> </a:t>
            </a:r>
            <a:r>
              <a:rPr lang="fr-FR" sz="2800" b="1" dirty="0" err="1"/>
              <a:t>rest</a:t>
            </a:r>
            <a:r>
              <a:rPr lang="fr-FR" sz="2800" b="1" dirty="0"/>
              <a:t>, </a:t>
            </a:r>
            <a:r>
              <a:rPr lang="fr-FR" sz="2800" b="1" dirty="0" err="1"/>
              <a:t>peak</a:t>
            </a:r>
            <a:r>
              <a:rPr lang="fr-FR" sz="2800" b="1" dirty="0"/>
              <a:t> </a:t>
            </a:r>
            <a:r>
              <a:rPr lang="fr-FR" sz="2800" b="1" dirty="0" err="1"/>
              <a:t>exercise</a:t>
            </a:r>
            <a:r>
              <a:rPr lang="fr-FR" sz="2800" b="1" dirty="0"/>
              <a:t> and </a:t>
            </a:r>
            <a:r>
              <a:rPr lang="fr-FR" sz="2800" b="1" dirty="0" err="1"/>
              <a:t>recovery</a:t>
            </a:r>
            <a:endParaRPr lang="fr-FR" sz="2800" b="1" dirty="0"/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78462" y="6453187"/>
            <a:ext cx="8128000" cy="5422900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30319663" y="21769387"/>
            <a:ext cx="4622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* Obstruction : LVOTO</a:t>
            </a:r>
            <a:r>
              <a:rPr lang="en-US" altLang="x-none" sz="1600" dirty="0"/>
              <a:t> ≥50mmHg</a:t>
            </a:r>
            <a:endParaRPr lang="fr-FR" sz="1600" dirty="0"/>
          </a:p>
        </p:txBody>
      </p:sp>
      <p:sp>
        <p:nvSpPr>
          <p:cNvPr id="3" name="ZoneTexte 2"/>
          <p:cNvSpPr txBox="1"/>
          <p:nvPr/>
        </p:nvSpPr>
        <p:spPr>
          <a:xfrm>
            <a:off x="33774062" y="4167187"/>
            <a:ext cx="751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Contact : </a:t>
            </a:r>
            <a:r>
              <a:rPr lang="fr-FR" sz="2800" b="1" dirty="0" err="1">
                <a:solidFill>
                  <a:schemeClr val="bg1"/>
                </a:solidFill>
              </a:rPr>
              <a:t>yoram-nahmani@hotmail;fr</a:t>
            </a:r>
            <a:endParaRPr lang="fr-FR" sz="2800" b="1" dirty="0">
              <a:solidFill>
                <a:schemeClr val="bg1"/>
              </a:solidFill>
            </a:endParaRPr>
          </a:p>
          <a:p>
            <a:pPr algn="ctr"/>
            <a:endParaRPr lang="fr-FR" sz="2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862" y="3488985"/>
            <a:ext cx="1547813" cy="15478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175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2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175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2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16001</TotalTime>
  <Words>792</Words>
  <Application>Microsoft Macintosh PowerPoint</Application>
  <PresentationFormat>Personnalisé</PresentationFormat>
  <Paragraphs>141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Calibri</vt:lpstr>
      <vt:lpstr>ＭＳ Ｐゴシック</vt:lpstr>
      <vt:lpstr>Symbol</vt:lpstr>
      <vt:lpstr>Times New Roman</vt:lpstr>
      <vt:lpstr>Arial</vt:lpstr>
      <vt:lpstr>Default Design</vt:lpstr>
      <vt:lpstr>Présentation PowerPoint</vt:lpstr>
    </vt:vector>
  </TitlesOfParts>
  <Company>SciFor Inc.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Posters1st</dc:creator>
  <cp:lastModifiedBy>Utilisateur de Microsoft Office</cp:lastModifiedBy>
  <cp:revision>263</cp:revision>
  <dcterms:created xsi:type="dcterms:W3CDTF">2003-12-17T18:44:28Z</dcterms:created>
  <dcterms:modified xsi:type="dcterms:W3CDTF">2019-06-11T17:12:13Z</dcterms:modified>
</cp:coreProperties>
</file>