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59" r:id="rId3"/>
  </p:sldIdLst>
  <p:sldSz cx="42808525" cy="30279975"/>
  <p:notesSz cx="6858000" cy="90344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2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4">
          <p15:clr>
            <a:srgbClr val="A4A3A4"/>
          </p15:clr>
        </p15:guide>
        <p15:guide id="2" orient="horz" pos="18848">
          <p15:clr>
            <a:srgbClr val="A4A3A4"/>
          </p15:clr>
        </p15:guide>
        <p15:guide id="3" orient="horz" pos="3179">
          <p15:clr>
            <a:srgbClr val="A4A3A4"/>
          </p15:clr>
        </p15:guide>
        <p15:guide id="4" orient="horz" pos="226">
          <p15:clr>
            <a:srgbClr val="A4A3A4"/>
          </p15:clr>
        </p15:guide>
        <p15:guide id="5" orient="horz" pos="3709">
          <p15:clr>
            <a:srgbClr val="A4A3A4"/>
          </p15:clr>
        </p15:guide>
        <p15:guide id="6" orient="horz" pos="795">
          <p15:clr>
            <a:srgbClr val="A4A3A4"/>
          </p15:clr>
        </p15:guide>
        <p15:guide id="7" orient="horz" pos="9802">
          <p15:clr>
            <a:srgbClr val="A4A3A4"/>
          </p15:clr>
        </p15:guide>
        <p15:guide id="8" pos="20000">
          <p15:clr>
            <a:srgbClr val="A4A3A4"/>
          </p15:clr>
        </p15:guide>
        <p15:guide id="9" pos="26685">
          <p15:clr>
            <a:srgbClr val="A4A3A4"/>
          </p15:clr>
        </p15:guide>
        <p15:guide id="10" pos="7022">
          <p15:clr>
            <a:srgbClr val="A4A3A4"/>
          </p15:clr>
        </p15:guide>
        <p15:guide id="11" pos="13202">
          <p15:clr>
            <a:srgbClr val="A4A3A4"/>
          </p15:clr>
        </p15:guide>
        <p15:guide id="12" pos="281">
          <p15:clr>
            <a:srgbClr val="A4A3A4"/>
          </p15:clr>
        </p15:guide>
        <p15:guide id="13" pos="6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40E4F"/>
    <a:srgbClr val="FF0066"/>
    <a:srgbClr val="A7CBFF"/>
    <a:srgbClr val="85B6FF"/>
    <a:srgbClr val="E9EFFF"/>
    <a:srgbClr val="F41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53" autoAdjust="0"/>
    <p:restoredTop sz="98693" autoAdjust="0"/>
  </p:normalViewPr>
  <p:slideViewPr>
    <p:cSldViewPr>
      <p:cViewPr>
        <p:scale>
          <a:sx n="28" d="100"/>
          <a:sy n="28" d="100"/>
        </p:scale>
        <p:origin x="-472" y="-80"/>
      </p:cViewPr>
      <p:guideLst>
        <p:guide orient="horz" pos="18014"/>
        <p:guide orient="horz" pos="18848"/>
        <p:guide orient="horz" pos="3179"/>
        <p:guide orient="horz" pos="226"/>
        <p:guide orient="horz" pos="3709"/>
        <p:guide orient="horz" pos="795"/>
        <p:guide orient="horz" pos="9802"/>
        <p:guide pos="20000"/>
        <p:guide pos="26685"/>
        <p:guide pos="7022"/>
        <p:guide pos="13202"/>
        <p:guide pos="281"/>
        <p:guide pos="6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fld id="{53C2212D-FAB9-4612-B135-EE55CBC21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0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6638" y="677863"/>
            <a:ext cx="4784725" cy="3386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291013"/>
            <a:ext cx="54864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fld id="{3AD533C9-3FFD-4728-ACA0-753682602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33C9-3FFD-4728-ACA0-753682602B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925" y="9405938"/>
            <a:ext cx="36388675" cy="64912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438" y="17159288"/>
            <a:ext cx="29965650" cy="773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2850"/>
            <a:ext cx="38528625" cy="50466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9950" y="7065963"/>
            <a:ext cx="38528625" cy="19983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37213" y="1212850"/>
            <a:ext cx="9631362" cy="25836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9950" y="1212850"/>
            <a:ext cx="28744863" cy="2583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640" y="9406425"/>
            <a:ext cx="36387246" cy="64905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2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9" y="19457695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9" y="12833952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80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61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4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2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03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6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46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24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0426" y="7065334"/>
            <a:ext cx="18907099" cy="1998338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61000" y="7065334"/>
            <a:ext cx="18907099" cy="1998338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804" indent="0">
              <a:buNone/>
              <a:defRPr sz="9100" b="1"/>
            </a:lvl2pPr>
            <a:lvl3pPr marL="4175613" indent="0">
              <a:buNone/>
              <a:defRPr sz="8200" b="1"/>
            </a:lvl3pPr>
            <a:lvl4pPr marL="6263417" indent="0">
              <a:buNone/>
              <a:defRPr sz="7300" b="1"/>
            </a:lvl4pPr>
            <a:lvl5pPr marL="8351221" indent="0">
              <a:buNone/>
              <a:defRPr sz="7300" b="1"/>
            </a:lvl5pPr>
            <a:lvl6pPr marL="10439030" indent="0">
              <a:buNone/>
              <a:defRPr sz="7300" b="1"/>
            </a:lvl6pPr>
            <a:lvl7pPr marL="12526834" indent="0">
              <a:buNone/>
              <a:defRPr sz="7300" b="1"/>
            </a:lvl7pPr>
            <a:lvl8pPr marL="14614639" indent="0">
              <a:buNone/>
              <a:defRPr sz="7300" b="1"/>
            </a:lvl8pPr>
            <a:lvl9pPr marL="1670244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43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804" indent="0">
              <a:buNone/>
              <a:defRPr sz="9100" b="1"/>
            </a:lvl2pPr>
            <a:lvl3pPr marL="4175613" indent="0">
              <a:buNone/>
              <a:defRPr sz="8200" b="1"/>
            </a:lvl3pPr>
            <a:lvl4pPr marL="6263417" indent="0">
              <a:buNone/>
              <a:defRPr sz="7300" b="1"/>
            </a:lvl4pPr>
            <a:lvl5pPr marL="8351221" indent="0">
              <a:buNone/>
              <a:defRPr sz="7300" b="1"/>
            </a:lvl5pPr>
            <a:lvl6pPr marL="10439030" indent="0">
              <a:buNone/>
              <a:defRPr sz="7300" b="1"/>
            </a:lvl6pPr>
            <a:lvl7pPr marL="12526834" indent="0">
              <a:buNone/>
              <a:defRPr sz="7300" b="1"/>
            </a:lvl7pPr>
            <a:lvl8pPr marL="14614639" indent="0">
              <a:buNone/>
              <a:defRPr sz="7300" b="1"/>
            </a:lvl8pPr>
            <a:lvl9pPr marL="16702447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43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8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7804" indent="0">
              <a:buNone/>
              <a:defRPr sz="5500"/>
            </a:lvl2pPr>
            <a:lvl3pPr marL="4175613" indent="0">
              <a:buNone/>
              <a:defRPr sz="4600"/>
            </a:lvl3pPr>
            <a:lvl4pPr marL="6263417" indent="0">
              <a:buNone/>
              <a:defRPr sz="4100"/>
            </a:lvl4pPr>
            <a:lvl5pPr marL="8351221" indent="0">
              <a:buNone/>
              <a:defRPr sz="4100"/>
            </a:lvl5pPr>
            <a:lvl6pPr marL="10439030" indent="0">
              <a:buNone/>
              <a:defRPr sz="4100"/>
            </a:lvl6pPr>
            <a:lvl7pPr marL="12526834" indent="0">
              <a:buNone/>
              <a:defRPr sz="4100"/>
            </a:lvl7pPr>
            <a:lvl8pPr marL="14614639" indent="0">
              <a:buNone/>
              <a:defRPr sz="4100"/>
            </a:lvl8pPr>
            <a:lvl9pPr marL="1670244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2850"/>
            <a:ext cx="38528625" cy="50466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950" y="7065963"/>
            <a:ext cx="38528625" cy="199834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/>
          <a:lstStyle>
            <a:lvl1pPr marL="0" indent="0">
              <a:buNone/>
              <a:defRPr sz="14600"/>
            </a:lvl1pPr>
            <a:lvl2pPr marL="2087804" indent="0">
              <a:buNone/>
              <a:defRPr sz="12800"/>
            </a:lvl2pPr>
            <a:lvl3pPr marL="4175613" indent="0">
              <a:buNone/>
              <a:defRPr sz="11000"/>
            </a:lvl3pPr>
            <a:lvl4pPr marL="6263417" indent="0">
              <a:buNone/>
              <a:defRPr sz="9100"/>
            </a:lvl4pPr>
            <a:lvl5pPr marL="8351221" indent="0">
              <a:buNone/>
              <a:defRPr sz="9100"/>
            </a:lvl5pPr>
            <a:lvl6pPr marL="10439030" indent="0">
              <a:buNone/>
              <a:defRPr sz="9100"/>
            </a:lvl6pPr>
            <a:lvl7pPr marL="12526834" indent="0">
              <a:buNone/>
              <a:defRPr sz="9100"/>
            </a:lvl7pPr>
            <a:lvl8pPr marL="14614639" indent="0">
              <a:buNone/>
              <a:defRPr sz="9100"/>
            </a:lvl8pPr>
            <a:lvl9pPr marL="16702447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7804" indent="0">
              <a:buNone/>
              <a:defRPr sz="5500"/>
            </a:lvl2pPr>
            <a:lvl3pPr marL="4175613" indent="0">
              <a:buNone/>
              <a:defRPr sz="4600"/>
            </a:lvl3pPr>
            <a:lvl4pPr marL="6263417" indent="0">
              <a:buNone/>
              <a:defRPr sz="4100"/>
            </a:lvl4pPr>
            <a:lvl5pPr marL="8351221" indent="0">
              <a:buNone/>
              <a:defRPr sz="4100"/>
            </a:lvl5pPr>
            <a:lvl6pPr marL="10439030" indent="0">
              <a:buNone/>
              <a:defRPr sz="4100"/>
            </a:lvl6pPr>
            <a:lvl7pPr marL="12526834" indent="0">
              <a:buNone/>
              <a:defRPr sz="4100"/>
            </a:lvl7pPr>
            <a:lvl8pPr marL="14614639" indent="0">
              <a:buNone/>
              <a:defRPr sz="4100"/>
            </a:lvl8pPr>
            <a:lvl9pPr marL="16702447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36181" y="1212605"/>
            <a:ext cx="9631918" cy="258361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0426" y="1212605"/>
            <a:ext cx="28182279" cy="258361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19457988"/>
            <a:ext cx="36387088" cy="60134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375" y="12833350"/>
            <a:ext cx="36387088" cy="662463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2850"/>
            <a:ext cx="38528625" cy="50466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950" y="7065963"/>
            <a:ext cx="19188113" cy="199834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0463" y="7065963"/>
            <a:ext cx="19188112" cy="199834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2850"/>
            <a:ext cx="38528625" cy="504666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950" y="6778625"/>
            <a:ext cx="18915063" cy="28241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950" y="9602788"/>
            <a:ext cx="18915063" cy="17446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5575" y="6778625"/>
            <a:ext cx="18923000" cy="28241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5575" y="9602788"/>
            <a:ext cx="18923000" cy="174466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2850"/>
            <a:ext cx="38528625" cy="5046663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04913"/>
            <a:ext cx="14084300" cy="51308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7013" y="1204913"/>
            <a:ext cx="23931562" cy="2584450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950" y="6335713"/>
            <a:ext cx="14084300" cy="2071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525" y="21196300"/>
            <a:ext cx="25684163" cy="25019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1525" y="2705100"/>
            <a:ext cx="25684163" cy="18168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525" y="23698200"/>
            <a:ext cx="25684163" cy="3554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ext Box 38"/>
          <p:cNvSpPr txBox="1">
            <a:spLocks noChangeArrowheads="1"/>
          </p:cNvSpPr>
          <p:nvPr userDrawn="1"/>
        </p:nvSpPr>
        <p:spPr bwMode="auto">
          <a:xfrm>
            <a:off x="14566900" y="5676900"/>
            <a:ext cx="136588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3993" tIns="86996" rIns="173993" bIns="86996">
            <a:spAutoFit/>
          </a:bodyPr>
          <a:lstStyle>
            <a:lvl1pPr defTabSz="4175125"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75125"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NL" sz="5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12400" b="1">
          <a:solidFill>
            <a:schemeClr val="bg1"/>
          </a:solidFill>
          <a:latin typeface="Arial" pitchFamily="-65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ea typeface="ＭＳ Ｐゴシック" pitchFamily="-65" charset="-128"/>
        </a:defRPr>
      </a:lvl2pPr>
      <a:lvl3pPr marL="5221288" indent="-1046163" algn="l" defTabSz="4175125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  <a:ea typeface="ＭＳ Ｐゴシック" pitchFamily="-65" charset="-128"/>
        </a:defRPr>
      </a:lvl3pPr>
      <a:lvl4pPr marL="7308850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ＭＳ Ｐゴシック" pitchFamily="-65" charset="-128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  <a:ea typeface="ＭＳ Ｐゴシック" pitchFamily="-65" charset="-128"/>
        </a:defRPr>
      </a:lvl5pPr>
      <a:lvl6pPr marL="9853613" indent="-1042988" algn="l" defTabSz="4175125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  <a:ea typeface="ＭＳ Ｐゴシック" pitchFamily="-65" charset="-128"/>
        </a:defRPr>
      </a:lvl6pPr>
      <a:lvl7pPr marL="10310813" indent="-1042988" algn="l" defTabSz="4175125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  <a:ea typeface="ＭＳ Ｐゴシック" pitchFamily="-65" charset="-128"/>
        </a:defRPr>
      </a:lvl7pPr>
      <a:lvl8pPr marL="10768013" indent="-1042988" algn="l" defTabSz="4175125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  <a:ea typeface="ＭＳ Ｐゴシック" pitchFamily="-65" charset="-128"/>
        </a:defRPr>
      </a:lvl8pPr>
      <a:lvl9pPr marL="11225213" indent="-1042988" algn="l" defTabSz="4175125" rtl="0" fontAlgn="base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  <a:prstGeom prst="rect">
            <a:avLst/>
          </a:prstGeom>
        </p:spPr>
        <p:txBody>
          <a:bodyPr vert="horz" lIns="417561" tIns="208780" rIns="417561" bIns="2087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7065334"/>
            <a:ext cx="38527673" cy="19983384"/>
          </a:xfrm>
          <a:prstGeom prst="rect">
            <a:avLst/>
          </a:prstGeom>
        </p:spPr>
        <p:txBody>
          <a:bodyPr vert="horz" lIns="417561" tIns="208780" rIns="417561" bIns="2087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426" y="28065053"/>
            <a:ext cx="9988656" cy="1612128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255A-0AEB-4063-B3CA-E00B83575CD1}" type="datetimeFigureOut">
              <a:rPr lang="fr-FR" smtClean="0"/>
              <a:pPr/>
              <a:t>08/08/19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8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8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930D-9750-4EBF-9210-644A256E73F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ext Box 38"/>
          <p:cNvSpPr txBox="1">
            <a:spLocks noChangeArrowheads="1"/>
          </p:cNvSpPr>
          <p:nvPr userDrawn="1"/>
        </p:nvSpPr>
        <p:spPr bwMode="auto">
          <a:xfrm>
            <a:off x="14566900" y="5676900"/>
            <a:ext cx="136588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3993" tIns="86996" rIns="173993" bIns="86996">
            <a:spAutoFit/>
          </a:bodyPr>
          <a:lstStyle>
            <a:lvl1pPr defTabSz="4175125"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75125"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NL" sz="5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75613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855" indent="-1565855" algn="l" defTabSz="4175613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683" indent="-1304879" algn="l" defTabSz="4175613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515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319" indent="-1043902" algn="l" defTabSz="4175613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128" indent="-1043902" algn="l" defTabSz="4175613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2932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737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8545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6350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804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613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417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221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030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834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4639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2447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238125" y="18872200"/>
            <a:ext cx="13622338" cy="788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3993" tIns="86996" rIns="173993" bIns="86996"/>
          <a:lstStyle/>
          <a:p>
            <a:pPr marL="1565275" indent="-1565275" algn="l" defTabSz="4175125">
              <a:spcBef>
                <a:spcPct val="20000"/>
              </a:spcBef>
            </a:pPr>
            <a:endParaRPr lang="nl-NL" sz="3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04" name="Text Box 35"/>
          <p:cNvSpPr txBox="1">
            <a:spLocks noChangeArrowheads="1"/>
          </p:cNvSpPr>
          <p:nvPr/>
        </p:nvSpPr>
        <p:spPr bwMode="auto">
          <a:xfrm>
            <a:off x="9974262" y="26341387"/>
            <a:ext cx="31874483" cy="3398425"/>
          </a:xfrm>
          <a:prstGeom prst="rect">
            <a:avLst/>
          </a:prstGeom>
          <a:solidFill>
            <a:srgbClr val="FFFFE9"/>
          </a:solidFill>
          <a:ln w="28575">
            <a:solidFill>
              <a:srgbClr val="C40E4F"/>
            </a:solidFill>
            <a:miter lim="800000"/>
            <a:headEnd/>
            <a:tailEnd/>
          </a:ln>
        </p:spPr>
        <p:txBody>
          <a:bodyPr wrap="square" lIns="174019" tIns="174019" rIns="174019" bIns="174019">
            <a:spAutoFit/>
          </a:bodyPr>
          <a:lstStyle/>
          <a:p>
            <a:pPr defTabSz="4175125">
              <a:spcBef>
                <a:spcPts val="0"/>
              </a:spcBef>
            </a:pPr>
            <a:r>
              <a:rPr lang="en-US" sz="6600" b="1" dirty="0">
                <a:solidFill>
                  <a:srgbClr val="C40E4F"/>
                </a:solidFill>
                <a:latin typeface="Calibri" pitchFamily="34" charset="0"/>
              </a:rPr>
              <a:t>Conclusion</a:t>
            </a:r>
            <a:endParaRPr lang="en-US" sz="6600" dirty="0"/>
          </a:p>
          <a:p>
            <a:pPr>
              <a:defRPr/>
            </a:pPr>
            <a:r>
              <a:rPr lang="en-US" sz="4400" dirty="0">
                <a:solidFill>
                  <a:schemeClr val="tx1"/>
                </a:solidFill>
              </a:rPr>
              <a:t>Even though the time of reperfusion is slightly longer in patients admitted for STEMI during off-hours, no difference was observed in the PTCA technique and success rates as well as in the in-hospital mortality and bleeding rates. A long term patient follow-up would be necessary before definite conclusions.</a:t>
            </a:r>
          </a:p>
        </p:txBody>
      </p:sp>
      <p:sp>
        <p:nvSpPr>
          <p:cNvPr id="2055" name="Text Box 49"/>
          <p:cNvSpPr txBox="1">
            <a:spLocks noChangeArrowheads="1"/>
          </p:cNvSpPr>
          <p:nvPr/>
        </p:nvSpPr>
        <p:spPr bwMode="auto">
          <a:xfrm>
            <a:off x="373062" y="5081587"/>
            <a:ext cx="8915399" cy="245611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73993" tIns="174019" rIns="173993" bIns="174019">
            <a:spAutoFit/>
          </a:bodyPr>
          <a:lstStyle/>
          <a:p>
            <a:pPr algn="just" defTabSz="4175125">
              <a:spcBef>
                <a:spcPct val="50000"/>
              </a:spcBef>
            </a:pPr>
            <a:r>
              <a:rPr lang="en-US" sz="3800" b="1" dirty="0">
                <a:solidFill>
                  <a:srgbClr val="C40E4F"/>
                </a:solidFill>
                <a:latin typeface="Arial"/>
                <a:cs typeface="Arial"/>
              </a:rPr>
              <a:t>Abstract </a:t>
            </a:r>
          </a:p>
          <a:p>
            <a:pPr algn="just"/>
            <a:r>
              <a:rPr lang="en-US" sz="3800" b="1" dirty="0">
                <a:latin typeface="Arial"/>
                <a:cs typeface="Arial"/>
              </a:rPr>
              <a:t>Background</a:t>
            </a:r>
          </a:p>
          <a:p>
            <a:pPr algn="just">
              <a:spcBef>
                <a:spcPct val="20000"/>
              </a:spcBef>
            </a:pPr>
            <a:r>
              <a:rPr lang="en-US" altLang="x-none" sz="3800" dirty="0">
                <a:latin typeface="Arial"/>
                <a:cs typeface="Arial"/>
              </a:rPr>
              <a:t>The effect of admission during </a:t>
            </a:r>
            <a:r>
              <a:rPr lang="en-US" altLang="x-none" sz="3800" dirty="0" err="1">
                <a:latin typeface="Arial"/>
                <a:cs typeface="Arial"/>
              </a:rPr>
              <a:t>OFF-hours</a:t>
            </a:r>
            <a:r>
              <a:rPr lang="en-US" altLang="x-none" sz="3800" dirty="0">
                <a:latin typeface="Arial"/>
                <a:cs typeface="Arial"/>
              </a:rPr>
              <a:t> on patient's outcome in ST Segment Elevation Myocardial Infarction remains controversial when a strategy for reperfusion between primary Percutaneous Coronary Intervention (</a:t>
            </a:r>
            <a:r>
              <a:rPr lang="en-US" altLang="x-none" sz="3800" dirty="0" err="1">
                <a:latin typeface="Arial"/>
                <a:cs typeface="Arial"/>
              </a:rPr>
              <a:t>pPCI</a:t>
            </a:r>
            <a:r>
              <a:rPr lang="en-US" altLang="x-none" sz="3800" dirty="0">
                <a:latin typeface="Arial"/>
                <a:cs typeface="Arial"/>
              </a:rPr>
              <a:t>) and fibrinolysis is chosen. We aimed to evaluate the impact of time of admission on all cause mortality in unselected STEMI patients referred to </a:t>
            </a:r>
            <a:r>
              <a:rPr lang="en-US" altLang="x-none" sz="3800" dirty="0" err="1">
                <a:latin typeface="Arial"/>
                <a:cs typeface="Arial"/>
              </a:rPr>
              <a:t>pPCI</a:t>
            </a:r>
            <a:r>
              <a:rPr lang="en-US" altLang="x-none" sz="3800" dirty="0">
                <a:latin typeface="Arial"/>
                <a:cs typeface="Arial"/>
              </a:rPr>
              <a:t> centers. </a:t>
            </a:r>
          </a:p>
          <a:p>
            <a:pPr algn="just"/>
            <a:r>
              <a:rPr lang="en-US" sz="3800" b="1" dirty="0">
                <a:latin typeface="Arial"/>
                <a:cs typeface="Arial"/>
              </a:rPr>
              <a:t>Methods 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ja-JP" sz="3800" dirty="0">
                <a:latin typeface="Arial"/>
                <a:cs typeface="Arial"/>
              </a:rPr>
              <a:t>Data from 12594 consecutive patients admitted in the nine interventional cardiology centers </a:t>
            </a:r>
            <a:r>
              <a:rPr lang="en-US" altLang="ja-JP" sz="3800">
                <a:latin typeface="Arial"/>
                <a:cs typeface="Arial"/>
              </a:rPr>
              <a:t>in </a:t>
            </a:r>
            <a:r>
              <a:rPr lang="en-US" altLang="ja-JP" sz="3800" smtClean="0">
                <a:latin typeface="Arial"/>
                <a:cs typeface="Arial"/>
              </a:rPr>
              <a:t>Brittany </a:t>
            </a:r>
            <a:r>
              <a:rPr lang="en-US" altLang="ja-JP" sz="3800" dirty="0">
                <a:latin typeface="Arial"/>
                <a:cs typeface="Arial"/>
              </a:rPr>
              <a:t>for STEMI in the 24 first hours following the beginning of symptoms were collected in a network registry. Characteristics and clinical outcome of patients admitted during ON-hours (Monday through Friday 8h am-6h30 pm) were compared to </a:t>
            </a:r>
            <a:r>
              <a:rPr lang="en-US" altLang="ja-JP" sz="3800" dirty="0" err="1">
                <a:latin typeface="Arial"/>
                <a:cs typeface="Arial"/>
              </a:rPr>
              <a:t>OFF-hours</a:t>
            </a:r>
            <a:r>
              <a:rPr lang="en-US" altLang="ja-JP" sz="3800" dirty="0">
                <a:latin typeface="Arial"/>
                <a:cs typeface="Arial"/>
              </a:rPr>
              <a:t> patients (night shifts, weekends and non-working </a:t>
            </a:r>
            <a:r>
              <a:rPr lang="en-US" altLang="ja-JP" sz="3800" dirty="0" smtClean="0">
                <a:latin typeface="Arial"/>
                <a:cs typeface="Arial"/>
              </a:rPr>
              <a:t>holydays</a:t>
            </a:r>
            <a:r>
              <a:rPr lang="en-US" altLang="ja-JP" sz="3800" dirty="0">
                <a:latin typeface="Arial"/>
                <a:cs typeface="Arial"/>
              </a:rPr>
              <a:t>).  Clinical outcome was all-cause in hospital mortality, major bleeding, and mechanical complications in STEMI.</a:t>
            </a:r>
          </a:p>
          <a:p>
            <a:pPr algn="just"/>
            <a:r>
              <a:rPr lang="en-US" sz="3800" b="1" dirty="0">
                <a:latin typeface="Arial"/>
                <a:cs typeface="Arial"/>
              </a:rPr>
              <a:t>Results </a:t>
            </a:r>
          </a:p>
          <a:p>
            <a:pPr algn="l"/>
            <a:r>
              <a:rPr lang="en-US" sz="3800" dirty="0">
                <a:latin typeface="Arial"/>
                <a:cs typeface="Arial"/>
              </a:rPr>
              <a:t>A total of 7261 confirmed STEMI patients  (57.7 %) were admitted during </a:t>
            </a:r>
            <a:r>
              <a:rPr lang="en-US" sz="3800" dirty="0" err="1">
                <a:latin typeface="Arial"/>
                <a:cs typeface="Arial"/>
              </a:rPr>
              <a:t>OFF-hours</a:t>
            </a:r>
            <a:r>
              <a:rPr lang="en-US" sz="3800" dirty="0">
                <a:latin typeface="Arial"/>
                <a:cs typeface="Arial"/>
              </a:rPr>
              <a:t> and 5333 (42.3 %) patients during ON-hours. Baseline characteristics were well balanced between the two groups including features of high risk  STEMI such as ventricular fibrillation (3.8%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3.5 % p =0.5), cardiogenic shock (7.0 %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7.6  % p= 0.2), mechanical complications (3.6%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3.1%, p=0.3) </a:t>
            </a:r>
            <a:r>
              <a:rPr lang="en-US" sz="3700" dirty="0">
                <a:latin typeface="Arial"/>
                <a:cs typeface="Arial"/>
              </a:rPr>
              <a:t>. </a:t>
            </a:r>
            <a:endParaRPr lang="fr-FR" sz="3700" dirty="0">
              <a:latin typeface="Arial"/>
              <a:cs typeface="Arial"/>
            </a:endParaRPr>
          </a:p>
        </p:txBody>
      </p:sp>
      <p:cxnSp>
        <p:nvCxnSpPr>
          <p:cNvPr id="4106" name="Connecteur droit 57"/>
          <p:cNvCxnSpPr>
            <a:cxnSpLocks noChangeShapeType="1"/>
          </p:cNvCxnSpPr>
          <p:nvPr/>
        </p:nvCxnSpPr>
        <p:spPr bwMode="auto">
          <a:xfrm>
            <a:off x="0" y="2794000"/>
            <a:ext cx="42808525" cy="1588"/>
          </a:xfrm>
          <a:prstGeom prst="line">
            <a:avLst/>
          </a:prstGeom>
          <a:noFill/>
          <a:ln w="57150">
            <a:solidFill>
              <a:srgbClr val="F41C79"/>
            </a:solidFill>
            <a:round/>
            <a:headEnd/>
            <a:tailEnd/>
          </a:ln>
        </p:spPr>
      </p:cxnSp>
      <p:sp>
        <p:nvSpPr>
          <p:cNvPr id="4108" name="ZoneTexte 6"/>
          <p:cNvSpPr txBox="1">
            <a:spLocks noChangeArrowheads="1"/>
          </p:cNvSpPr>
          <p:nvPr/>
        </p:nvSpPr>
        <p:spPr bwMode="auto">
          <a:xfrm>
            <a:off x="5363845" y="319359"/>
            <a:ext cx="3095063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it-IT" sz="5400" b="1" dirty="0"/>
              <a:t>Impact of admission during ON vs. OFF hours on Mortality in STEMI patients in unselected ST-Elevation Myocardial Infarction Patients referred  in  percutaneous coronary intervention centers : Insights from the ORBI registry.</a:t>
            </a:r>
            <a:endParaRPr lang="fr-FR" sz="5400" b="1" dirty="0"/>
          </a:p>
        </p:txBody>
      </p:sp>
      <p:sp>
        <p:nvSpPr>
          <p:cNvPr id="4112" name="Rectangle 32"/>
          <p:cNvSpPr>
            <a:spLocks noChangeArrowheads="1"/>
          </p:cNvSpPr>
          <p:nvPr/>
        </p:nvSpPr>
        <p:spPr bwMode="auto">
          <a:xfrm>
            <a:off x="0" y="0"/>
            <a:ext cx="42808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3" name="TextBox 62"/>
          <p:cNvSpPr txBox="1"/>
          <p:nvPr/>
        </p:nvSpPr>
        <p:spPr>
          <a:xfrm>
            <a:off x="12946062" y="15139987"/>
            <a:ext cx="22860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3461662" y="15825787"/>
            <a:ext cx="166584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                     </a:t>
            </a:r>
          </a:p>
        </p:txBody>
      </p:sp>
      <p:sp>
        <p:nvSpPr>
          <p:cNvPr id="4107" name="ZoneTexte 19"/>
          <p:cNvSpPr txBox="1">
            <a:spLocks noChangeArrowheads="1"/>
          </p:cNvSpPr>
          <p:nvPr/>
        </p:nvSpPr>
        <p:spPr bwMode="auto">
          <a:xfrm>
            <a:off x="4030662" y="2795587"/>
            <a:ext cx="365759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tx1"/>
                </a:solidFill>
                <a:latin typeface="Calibri" pitchFamily="34" charset="0"/>
              </a:rPr>
              <a:t> </a:t>
            </a:r>
            <a:endParaRPr lang="fr-FR" sz="48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3600" b="1" dirty="0">
                <a:solidFill>
                  <a:srgbClr val="000090"/>
                </a:solidFill>
              </a:rPr>
              <a:t>L </a:t>
            </a:r>
            <a:r>
              <a:rPr lang="en-US" sz="3600" b="1" dirty="0" err="1">
                <a:solidFill>
                  <a:srgbClr val="000090"/>
                </a:solidFill>
              </a:rPr>
              <a:t>Payot</a:t>
            </a:r>
            <a:r>
              <a:rPr lang="en-US" sz="3600" b="1" dirty="0">
                <a:solidFill>
                  <a:srgbClr val="000090"/>
                </a:solidFill>
              </a:rPr>
              <a:t> MD, A </a:t>
            </a:r>
            <a:r>
              <a:rPr lang="en-US" sz="3600" b="1" dirty="0" err="1">
                <a:solidFill>
                  <a:srgbClr val="000090"/>
                </a:solidFill>
              </a:rPr>
              <a:t>Zabalawi</a:t>
            </a:r>
            <a:r>
              <a:rPr lang="en-US" sz="3600" b="1" dirty="0">
                <a:solidFill>
                  <a:srgbClr val="000090"/>
                </a:solidFill>
              </a:rPr>
              <a:t> MD, R Delaunay MD , B </a:t>
            </a:r>
            <a:r>
              <a:rPr lang="en-US" sz="3600" b="1" dirty="0" err="1">
                <a:solidFill>
                  <a:srgbClr val="000090"/>
                </a:solidFill>
              </a:rPr>
              <a:t>Moquet</a:t>
            </a:r>
            <a:r>
              <a:rPr lang="en-US" sz="3600" b="1" dirty="0">
                <a:solidFill>
                  <a:srgbClr val="000090"/>
                </a:solidFill>
              </a:rPr>
              <a:t> MD, JP </a:t>
            </a:r>
            <a:r>
              <a:rPr lang="en-US" sz="3600" b="1" dirty="0" err="1">
                <a:solidFill>
                  <a:srgbClr val="000090"/>
                </a:solidFill>
              </a:rPr>
              <a:t>Hacot</a:t>
            </a:r>
            <a:r>
              <a:rPr lang="en-US" sz="3600" b="1" dirty="0">
                <a:solidFill>
                  <a:srgbClr val="000090"/>
                </a:solidFill>
              </a:rPr>
              <a:t> MD, T </a:t>
            </a:r>
            <a:r>
              <a:rPr lang="en-US" sz="3600" b="1" dirty="0" err="1">
                <a:solidFill>
                  <a:srgbClr val="000090"/>
                </a:solidFill>
              </a:rPr>
              <a:t>Lognoné</a:t>
            </a:r>
            <a:r>
              <a:rPr lang="en-US" sz="3600" b="1" dirty="0">
                <a:solidFill>
                  <a:srgbClr val="000090"/>
                </a:solidFill>
              </a:rPr>
              <a:t> MD , G Rouault MD,  E </a:t>
            </a:r>
            <a:r>
              <a:rPr lang="en-US" sz="3600" b="1" dirty="0" err="1">
                <a:solidFill>
                  <a:srgbClr val="000090"/>
                </a:solidFill>
              </a:rPr>
              <a:t>Filippi</a:t>
            </a:r>
            <a:r>
              <a:rPr lang="en-US" sz="3600" b="1" dirty="0">
                <a:solidFill>
                  <a:srgbClr val="000090"/>
                </a:solidFill>
              </a:rPr>
              <a:t> MD , </a:t>
            </a:r>
            <a:r>
              <a:rPr lang="en-US" sz="3600" b="1" dirty="0" err="1">
                <a:solidFill>
                  <a:srgbClr val="000090"/>
                </a:solidFill>
              </a:rPr>
              <a:t>Ph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err="1">
                <a:solidFill>
                  <a:srgbClr val="000090"/>
                </a:solidFill>
              </a:rPr>
              <a:t>Druelles</a:t>
            </a:r>
            <a:r>
              <a:rPr lang="en-US" sz="3600" b="1" dirty="0">
                <a:solidFill>
                  <a:srgbClr val="000090"/>
                </a:solidFill>
              </a:rPr>
              <a:t> MD, R Didier MD, Martine </a:t>
            </a:r>
            <a:r>
              <a:rPr lang="en-US" sz="3600" b="1" dirty="0" err="1">
                <a:solidFill>
                  <a:srgbClr val="000090"/>
                </a:solidFill>
              </a:rPr>
              <a:t>Gilard</a:t>
            </a:r>
            <a:r>
              <a:rPr lang="en-US" sz="3600" b="1" dirty="0">
                <a:solidFill>
                  <a:srgbClr val="000090"/>
                </a:solidFill>
              </a:rPr>
              <a:t> MD-PhD, V </a:t>
            </a:r>
            <a:r>
              <a:rPr lang="en-US" sz="3600" b="1" dirty="0" err="1">
                <a:solidFill>
                  <a:srgbClr val="000090"/>
                </a:solidFill>
              </a:rPr>
              <a:t>Auffret</a:t>
            </a:r>
            <a:r>
              <a:rPr lang="en-US" sz="3600" b="1" dirty="0">
                <a:solidFill>
                  <a:srgbClr val="000090"/>
                </a:solidFill>
              </a:rPr>
              <a:t> MD , I </a:t>
            </a:r>
            <a:r>
              <a:rPr lang="en-US" sz="3600" b="1" dirty="0" err="1">
                <a:solidFill>
                  <a:srgbClr val="000090"/>
                </a:solidFill>
              </a:rPr>
              <a:t>Coudert</a:t>
            </a:r>
            <a:r>
              <a:rPr lang="en-US" sz="3600" b="1" dirty="0">
                <a:solidFill>
                  <a:srgbClr val="000090"/>
                </a:solidFill>
              </a:rPr>
              <a:t> MD, T </a:t>
            </a:r>
            <a:r>
              <a:rPr lang="en-US" sz="3600" b="1" dirty="0" err="1">
                <a:solidFill>
                  <a:srgbClr val="000090"/>
                </a:solidFill>
              </a:rPr>
              <a:t>Cherfaoui</a:t>
            </a:r>
            <a:r>
              <a:rPr lang="en-US" sz="3600" b="1" dirty="0">
                <a:solidFill>
                  <a:srgbClr val="000090"/>
                </a:solidFill>
              </a:rPr>
              <a:t> MD , M </a:t>
            </a:r>
            <a:r>
              <a:rPr lang="en-US" sz="3600" b="1" dirty="0" err="1">
                <a:solidFill>
                  <a:srgbClr val="000090"/>
                </a:solidFill>
              </a:rPr>
              <a:t>Saidani</a:t>
            </a:r>
            <a:r>
              <a:rPr lang="en-US" sz="3600" b="1" dirty="0">
                <a:solidFill>
                  <a:srgbClr val="000090"/>
                </a:solidFill>
              </a:rPr>
              <a:t> MD, J </a:t>
            </a:r>
            <a:r>
              <a:rPr lang="en-US" sz="3600" b="1" dirty="0" err="1">
                <a:solidFill>
                  <a:srgbClr val="000090"/>
                </a:solidFill>
              </a:rPr>
              <a:t>Treuil</a:t>
            </a:r>
            <a:r>
              <a:rPr lang="en-US" sz="3600" b="1" dirty="0">
                <a:solidFill>
                  <a:srgbClr val="000090"/>
                </a:solidFill>
              </a:rPr>
              <a:t> MD, B Boulanger MD, L </a:t>
            </a:r>
            <a:r>
              <a:rPr lang="en-US" sz="3600" b="1" dirty="0" err="1">
                <a:solidFill>
                  <a:srgbClr val="000090"/>
                </a:solidFill>
              </a:rPr>
              <a:t>Soulat</a:t>
            </a:r>
            <a:r>
              <a:rPr lang="en-US" sz="3600" b="1" dirty="0">
                <a:solidFill>
                  <a:srgbClr val="000090"/>
                </a:solidFill>
              </a:rPr>
              <a:t> MD , M Le </a:t>
            </a:r>
            <a:r>
              <a:rPr lang="en-US" sz="3600" b="1" dirty="0" err="1">
                <a:solidFill>
                  <a:srgbClr val="000090"/>
                </a:solidFill>
              </a:rPr>
              <a:t>Guellec</a:t>
            </a:r>
            <a:r>
              <a:rPr lang="en-US" sz="3600" b="1" dirty="0">
                <a:solidFill>
                  <a:srgbClr val="000090"/>
                </a:solidFill>
              </a:rPr>
              <a:t> MSc,  Le Breton H MD-PhD</a:t>
            </a:r>
            <a:endParaRPr lang="fr-FR" sz="36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fr-FR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ZoneTexte 20"/>
          <p:cNvSpPr txBox="1">
            <a:spLocks noChangeArrowheads="1"/>
          </p:cNvSpPr>
          <p:nvPr/>
        </p:nvSpPr>
        <p:spPr bwMode="auto">
          <a:xfrm>
            <a:off x="10660062" y="16740187"/>
            <a:ext cx="198882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Figure 1 :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</a:rPr>
              <a:t>Vascular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</a:rPr>
              <a:t>access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</a:rPr>
              <a:t>evolution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</a:rPr>
              <a:t>since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 2008 in 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</a:rPr>
              <a:t>the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 STEMI management in </a:t>
            </a:r>
            <a:r>
              <a:rPr lang="fr-FR" sz="3600" b="1" dirty="0" smtClean="0">
                <a:solidFill>
                  <a:srgbClr val="002060"/>
                </a:solidFill>
                <a:latin typeface="Calibri" pitchFamily="34" charset="0"/>
              </a:rPr>
              <a:t>Brittany 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network </a:t>
            </a:r>
            <a:r>
              <a:rPr lang="fr-FR" sz="3600" b="1" dirty="0" err="1">
                <a:solidFill>
                  <a:srgbClr val="002060"/>
                </a:solidFill>
                <a:latin typeface="Calibri" pitchFamily="34" charset="0"/>
              </a:rPr>
              <a:t>registry</a:t>
            </a:r>
            <a:r>
              <a:rPr lang="fr-FR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3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049" y="0"/>
            <a:ext cx="43084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05395" y="984198"/>
            <a:ext cx="184666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Logo Yves le fo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462" cy="34973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919862" y="5081587"/>
            <a:ext cx="10515600" cy="1774332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800" dirty="0">
                <a:latin typeface="Arial"/>
                <a:cs typeface="Arial"/>
              </a:rPr>
              <a:t>The population was older in the ON group (63.7 ± 13.5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62.2 ± 13.5 p&lt;0.0001). </a:t>
            </a:r>
            <a:endParaRPr lang="fr-FR" sz="3800" dirty="0">
              <a:latin typeface="Arial"/>
              <a:cs typeface="Arial"/>
            </a:endParaRPr>
          </a:p>
          <a:p>
            <a:pPr algn="l"/>
            <a:r>
              <a:rPr lang="en-US" sz="3800" dirty="0">
                <a:latin typeface="Arial"/>
                <a:cs typeface="Arial"/>
              </a:rPr>
              <a:t>Time from symptoms onset to First Medical Contact (FMC) were slightly longer for patients presenting during on-hours (96 min vs. 95 min p &lt;0.03). Time from FMC to angiography was longer during </a:t>
            </a:r>
            <a:r>
              <a:rPr lang="en-US" sz="3800" dirty="0" err="1">
                <a:latin typeface="Arial"/>
                <a:cs typeface="Arial"/>
              </a:rPr>
              <a:t>OFF-hours</a:t>
            </a:r>
            <a:r>
              <a:rPr lang="en-US" sz="3800" dirty="0">
                <a:latin typeface="Arial"/>
                <a:cs typeface="Arial"/>
              </a:rPr>
              <a:t> compared to ON-hours (100 min vs. 92 min   p&lt;0.0001). Time from arrival in the PCI center to angioplasty was higher in the OFF period ( 40 </a:t>
            </a:r>
            <a:r>
              <a:rPr lang="en-US" sz="3800" dirty="0" err="1">
                <a:latin typeface="Arial"/>
                <a:cs typeface="Arial"/>
              </a:rPr>
              <a:t>mn</a:t>
            </a:r>
            <a:r>
              <a:rPr lang="en-US" sz="3800" dirty="0">
                <a:latin typeface="Arial"/>
                <a:cs typeface="Arial"/>
              </a:rPr>
              <a:t>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37 </a:t>
            </a:r>
            <a:r>
              <a:rPr lang="en-US" sz="3800" dirty="0" err="1">
                <a:latin typeface="Arial"/>
                <a:cs typeface="Arial"/>
              </a:rPr>
              <a:t>mn</a:t>
            </a:r>
            <a:r>
              <a:rPr lang="en-US" sz="3800" dirty="0">
                <a:latin typeface="Arial"/>
                <a:cs typeface="Arial"/>
              </a:rPr>
              <a:t>,  p&lt;0.0001). </a:t>
            </a:r>
            <a:endParaRPr lang="fr-FR" sz="3800" dirty="0">
              <a:latin typeface="Arial"/>
              <a:cs typeface="Arial"/>
            </a:endParaRPr>
          </a:p>
          <a:p>
            <a:pPr algn="l"/>
            <a:r>
              <a:rPr lang="en-US" sz="3800" dirty="0">
                <a:latin typeface="Arial"/>
                <a:cs typeface="Arial"/>
              </a:rPr>
              <a:t>The reperfusion treatment was different between the two periods, with more fibrinolysis and less PCI in OFF group ( PCI : 78.1 %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 80.6 %, p&lt;0.001; Fibrinolysis : 10.4 %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8.2 %, p&lt;0.0001). The use of radial access (RA) was uniform in both group (69,8 % and 69.8  %; p= 0,9)  and not different whatever the admission time</a:t>
            </a:r>
            <a:endParaRPr lang="fr-FR" sz="3800" dirty="0">
              <a:latin typeface="Arial"/>
              <a:cs typeface="Arial"/>
            </a:endParaRPr>
          </a:p>
          <a:p>
            <a:pPr algn="l"/>
            <a:r>
              <a:rPr lang="en-US" sz="3800" dirty="0">
                <a:latin typeface="Arial"/>
                <a:cs typeface="Arial"/>
              </a:rPr>
              <a:t>The use of radial access increased meaningfully from 2008 for the two periods ( RA OFF group : 89.3% 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38.6%, RA ON group : 91.7 % </a:t>
            </a:r>
            <a:r>
              <a:rPr lang="en-US" sz="3800" dirty="0" err="1">
                <a:latin typeface="Arial"/>
                <a:cs typeface="Arial"/>
              </a:rPr>
              <a:t>vs</a:t>
            </a:r>
            <a:r>
              <a:rPr lang="en-US" sz="3800" dirty="0">
                <a:latin typeface="Arial"/>
                <a:cs typeface="Arial"/>
              </a:rPr>
              <a:t> 38.7%)</a:t>
            </a:r>
            <a:endParaRPr lang="en-US" sz="3800" dirty="0">
              <a:solidFill>
                <a:srgbClr val="1F497D"/>
              </a:solidFill>
              <a:latin typeface="Arial"/>
              <a:cs typeface="Arial"/>
            </a:endParaRPr>
          </a:p>
          <a:p>
            <a:pPr lvl="0" algn="l"/>
            <a:r>
              <a:rPr lang="en-US" sz="3800" dirty="0">
                <a:solidFill>
                  <a:srgbClr val="1F497D"/>
                </a:solidFill>
                <a:latin typeface="Arial"/>
                <a:cs typeface="Arial"/>
              </a:rPr>
              <a:t>There was no impact of admission time on in-hospital all cause mortality in the entire population (5.1% </a:t>
            </a:r>
            <a:r>
              <a:rPr lang="en-US" sz="3800" dirty="0" err="1">
                <a:solidFill>
                  <a:srgbClr val="1F497D"/>
                </a:solidFill>
                <a:latin typeface="Arial"/>
                <a:cs typeface="Arial"/>
              </a:rPr>
              <a:t>vs</a:t>
            </a:r>
            <a:r>
              <a:rPr lang="en-US" sz="3800" dirty="0">
                <a:solidFill>
                  <a:srgbClr val="1F497D"/>
                </a:solidFill>
                <a:latin typeface="Arial"/>
                <a:cs typeface="Arial"/>
              </a:rPr>
              <a:t> 5.2% p =0,7), and on the </a:t>
            </a:r>
            <a:r>
              <a:rPr lang="en-US" sz="3800" dirty="0" err="1">
                <a:solidFill>
                  <a:srgbClr val="1F497D"/>
                </a:solidFill>
                <a:latin typeface="Arial"/>
                <a:cs typeface="Arial"/>
              </a:rPr>
              <a:t>Timi</a:t>
            </a:r>
            <a:r>
              <a:rPr lang="en-US" sz="3800" dirty="0">
                <a:solidFill>
                  <a:srgbClr val="1F497D"/>
                </a:solidFill>
                <a:latin typeface="Arial"/>
                <a:cs typeface="Arial"/>
              </a:rPr>
              <a:t> 3 flow for the patients treated with primary angioplasty ( On group  : 94.2% </a:t>
            </a:r>
            <a:r>
              <a:rPr lang="en-US" sz="3800" dirty="0" err="1">
                <a:solidFill>
                  <a:srgbClr val="1F497D"/>
                </a:solidFill>
                <a:latin typeface="Arial"/>
                <a:cs typeface="Arial"/>
              </a:rPr>
              <a:t>vs</a:t>
            </a:r>
            <a:r>
              <a:rPr lang="en-US" sz="3800" dirty="0">
                <a:solidFill>
                  <a:srgbClr val="1F497D"/>
                </a:solidFill>
                <a:latin typeface="Arial"/>
                <a:cs typeface="Arial"/>
              </a:rPr>
              <a:t> 94.6%, p=0.4) . The bleeding complications were similar in both groups (2.4% </a:t>
            </a:r>
            <a:r>
              <a:rPr lang="en-US" sz="3800" dirty="0" err="1">
                <a:solidFill>
                  <a:srgbClr val="1F497D"/>
                </a:solidFill>
                <a:latin typeface="Arial"/>
                <a:cs typeface="Arial"/>
              </a:rPr>
              <a:t>vs</a:t>
            </a:r>
            <a:r>
              <a:rPr lang="en-US" sz="3800" dirty="0">
                <a:solidFill>
                  <a:srgbClr val="1F497D"/>
                </a:solidFill>
                <a:latin typeface="Arial"/>
                <a:cs typeface="Arial"/>
              </a:rPr>
              <a:t> 2.6 %, p=0,6). </a:t>
            </a:r>
            <a:endParaRPr lang="fr-FR" sz="38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10" name="Image 9" descr="Abord rad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2" y="5310187"/>
            <a:ext cx="19665696" cy="11204448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11" name="Image 10" descr="PCI, Thrombolysis,..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62" y="18568986"/>
            <a:ext cx="10515600" cy="6858001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4" name="Image 3" descr="mortalité complication 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462" y="18568987"/>
            <a:ext cx="10515600" cy="6858000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7201101" y="29818310"/>
            <a:ext cx="560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2074863"/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Declaration </a:t>
            </a:r>
            <a:r>
              <a:rPr lang="fr-FR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interest</a:t>
            </a: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Dr PAYOT : </a:t>
            </a:r>
            <a:r>
              <a:rPr lang="fr-FR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none</a:t>
            </a:r>
            <a:endParaRPr lang="fr-FR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175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175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656</Words>
  <Application>Microsoft Macintosh PowerPoint</Application>
  <PresentationFormat>Personnalisé</PresentationFormat>
  <Paragraphs>21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Default Design</vt:lpstr>
      <vt:lpstr>Office Theme</vt:lpstr>
      <vt:lpstr>Présentation PowerPoint</vt:lpstr>
    </vt:vector>
  </TitlesOfParts>
  <Company>SciFor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Posters1st</dc:creator>
  <cp:lastModifiedBy>Laurent Payot</cp:lastModifiedBy>
  <cp:revision>373</cp:revision>
  <dcterms:created xsi:type="dcterms:W3CDTF">2010-08-23T09:48:44Z</dcterms:created>
  <dcterms:modified xsi:type="dcterms:W3CDTF">2019-08-08T19:10:46Z</dcterms:modified>
</cp:coreProperties>
</file>