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42840275" cy="30240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0000"/>
    <a:srgbClr val="F7F7F7"/>
    <a:srgbClr val="EBF0F9"/>
    <a:srgbClr val="B3C5E5"/>
    <a:srgbClr val="F3F9FF"/>
    <a:srgbClr val="D5E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4660"/>
  </p:normalViewPr>
  <p:slideViewPr>
    <p:cSldViewPr snapToGrid="0">
      <p:cViewPr varScale="1">
        <p:scale>
          <a:sx n="19" d="100"/>
          <a:sy n="19" d="100"/>
        </p:scale>
        <p:origin x="912"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090F99-7DC1-1544-9CF8-27FDA04586FB}" type="datetimeFigureOut">
              <a:rPr lang="fr-FR" smtClean="0"/>
              <a:t>29/08/2019</a:t>
            </a:fld>
            <a:endParaRPr lang="fr-FR"/>
          </a:p>
        </p:txBody>
      </p:sp>
      <p:sp>
        <p:nvSpPr>
          <p:cNvPr id="4" name="Espace réservé de l’image des diapositives 3"/>
          <p:cNvSpPr>
            <a:spLocks noGrp="1" noRot="1" noChangeAspect="1"/>
          </p:cNvSpPr>
          <p:nvPr>
            <p:ph type="sldImg" idx="2"/>
          </p:nvPr>
        </p:nvSpPr>
        <p:spPr>
          <a:xfrm>
            <a:off x="1243013" y="1143000"/>
            <a:ext cx="43719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4AD541-BF5D-F24F-BE9E-73641BC9D5D7}" type="slidenum">
              <a:rPr lang="fr-FR" smtClean="0"/>
              <a:t>‹N°›</a:t>
            </a:fld>
            <a:endParaRPr lang="fr-FR"/>
          </a:p>
        </p:txBody>
      </p:sp>
    </p:spTree>
    <p:extLst>
      <p:ext uri="{BB962C8B-B14F-4D97-AF65-F5344CB8AC3E}">
        <p14:creationId xmlns:p14="http://schemas.microsoft.com/office/powerpoint/2010/main" val="306682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213021" y="4949049"/>
            <a:ext cx="36414234" cy="10528100"/>
          </a:xfrm>
        </p:spPr>
        <p:txBody>
          <a:bodyPr anchor="b"/>
          <a:lstStyle>
            <a:lvl1pPr algn="ctr">
              <a:defRPr sz="26457"/>
            </a:lvl1pPr>
          </a:lstStyle>
          <a:p>
            <a:r>
              <a:rPr lang="fr-FR"/>
              <a:t>Modifiez le style du titre</a:t>
            </a:r>
            <a:endParaRPr lang="en-US" dirty="0"/>
          </a:p>
        </p:txBody>
      </p:sp>
      <p:sp>
        <p:nvSpPr>
          <p:cNvPr id="3" name="Subtitle 2"/>
          <p:cNvSpPr>
            <a:spLocks noGrp="1"/>
          </p:cNvSpPr>
          <p:nvPr>
            <p:ph type="subTitle" idx="1"/>
          </p:nvPr>
        </p:nvSpPr>
        <p:spPr>
          <a:xfrm>
            <a:off x="5355035" y="15883154"/>
            <a:ext cx="32130206" cy="7301067"/>
          </a:xfrm>
        </p:spPr>
        <p:txBody>
          <a:bodyPr/>
          <a:lstStyle>
            <a:lvl1pPr marL="0" indent="0" algn="ctr">
              <a:buNone/>
              <a:defRPr sz="10583"/>
            </a:lvl1pPr>
            <a:lvl2pPr marL="2016023" indent="0" algn="ctr">
              <a:buNone/>
              <a:defRPr sz="8819"/>
            </a:lvl2pPr>
            <a:lvl3pPr marL="4032047" indent="0" algn="ctr">
              <a:buNone/>
              <a:defRPr sz="7937"/>
            </a:lvl3pPr>
            <a:lvl4pPr marL="6048070" indent="0" algn="ctr">
              <a:buNone/>
              <a:defRPr sz="7055"/>
            </a:lvl4pPr>
            <a:lvl5pPr marL="8064094" indent="0" algn="ctr">
              <a:buNone/>
              <a:defRPr sz="7055"/>
            </a:lvl5pPr>
            <a:lvl6pPr marL="10080117" indent="0" algn="ctr">
              <a:buNone/>
              <a:defRPr sz="7055"/>
            </a:lvl6pPr>
            <a:lvl7pPr marL="12096140" indent="0" algn="ctr">
              <a:buNone/>
              <a:defRPr sz="7055"/>
            </a:lvl7pPr>
            <a:lvl8pPr marL="14112164" indent="0" algn="ctr">
              <a:buNone/>
              <a:defRPr sz="7055"/>
            </a:lvl8pPr>
            <a:lvl9pPr marL="16128187" indent="0" algn="ctr">
              <a:buNone/>
              <a:defRPr sz="7055"/>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7AC89B6-21AE-4AA7-8ABC-081309D21EC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11667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AC89B6-21AE-4AA7-8ABC-081309D21EC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790964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57574" y="1610015"/>
            <a:ext cx="9237434" cy="2562724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945271" y="1610015"/>
            <a:ext cx="27176799" cy="25627246"/>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AC89B6-21AE-4AA7-8ABC-081309D21EC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240296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AC89B6-21AE-4AA7-8ABC-081309D21EC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414018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922959" y="7539080"/>
            <a:ext cx="36949737" cy="12579118"/>
          </a:xfrm>
        </p:spPr>
        <p:txBody>
          <a:bodyPr anchor="b"/>
          <a:lstStyle>
            <a:lvl1pPr>
              <a:defRPr sz="26457"/>
            </a:lvl1pPr>
          </a:lstStyle>
          <a:p>
            <a:r>
              <a:rPr lang="fr-FR"/>
              <a:t>Modifiez le style du titre</a:t>
            </a:r>
            <a:endParaRPr lang="en-US" dirty="0"/>
          </a:p>
        </p:txBody>
      </p:sp>
      <p:sp>
        <p:nvSpPr>
          <p:cNvPr id="3" name="Text Placeholder 2"/>
          <p:cNvSpPr>
            <a:spLocks noGrp="1"/>
          </p:cNvSpPr>
          <p:nvPr>
            <p:ph type="body" idx="1"/>
          </p:nvPr>
        </p:nvSpPr>
        <p:spPr>
          <a:xfrm>
            <a:off x="2922959" y="20237201"/>
            <a:ext cx="36949737" cy="6615061"/>
          </a:xfrm>
        </p:spPr>
        <p:txBody>
          <a:bodyPr/>
          <a:lstStyle>
            <a:lvl1pPr marL="0" indent="0">
              <a:buNone/>
              <a:defRPr sz="10583">
                <a:solidFill>
                  <a:schemeClr val="tx1"/>
                </a:solidFill>
              </a:defRPr>
            </a:lvl1pPr>
            <a:lvl2pPr marL="2016023" indent="0">
              <a:buNone/>
              <a:defRPr sz="8819">
                <a:solidFill>
                  <a:schemeClr val="tx1">
                    <a:tint val="75000"/>
                  </a:schemeClr>
                </a:solidFill>
              </a:defRPr>
            </a:lvl2pPr>
            <a:lvl3pPr marL="4032047" indent="0">
              <a:buNone/>
              <a:defRPr sz="7937">
                <a:solidFill>
                  <a:schemeClr val="tx1">
                    <a:tint val="75000"/>
                  </a:schemeClr>
                </a:solidFill>
              </a:defRPr>
            </a:lvl3pPr>
            <a:lvl4pPr marL="6048070" indent="0">
              <a:buNone/>
              <a:defRPr sz="7055">
                <a:solidFill>
                  <a:schemeClr val="tx1">
                    <a:tint val="75000"/>
                  </a:schemeClr>
                </a:solidFill>
              </a:defRPr>
            </a:lvl4pPr>
            <a:lvl5pPr marL="8064094" indent="0">
              <a:buNone/>
              <a:defRPr sz="7055">
                <a:solidFill>
                  <a:schemeClr val="tx1">
                    <a:tint val="75000"/>
                  </a:schemeClr>
                </a:solidFill>
              </a:defRPr>
            </a:lvl5pPr>
            <a:lvl6pPr marL="10080117" indent="0">
              <a:buNone/>
              <a:defRPr sz="7055">
                <a:solidFill>
                  <a:schemeClr val="tx1">
                    <a:tint val="75000"/>
                  </a:schemeClr>
                </a:solidFill>
              </a:defRPr>
            </a:lvl6pPr>
            <a:lvl7pPr marL="12096140" indent="0">
              <a:buNone/>
              <a:defRPr sz="7055">
                <a:solidFill>
                  <a:schemeClr val="tx1">
                    <a:tint val="75000"/>
                  </a:schemeClr>
                </a:solidFill>
              </a:defRPr>
            </a:lvl7pPr>
            <a:lvl8pPr marL="14112164" indent="0">
              <a:buNone/>
              <a:defRPr sz="7055">
                <a:solidFill>
                  <a:schemeClr val="tx1">
                    <a:tint val="75000"/>
                  </a:schemeClr>
                </a:solidFill>
              </a:defRPr>
            </a:lvl8pPr>
            <a:lvl9pPr marL="16128187" indent="0">
              <a:buNone/>
              <a:defRPr sz="7055">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7AC89B6-21AE-4AA7-8ABC-081309D21ECF}" type="datetimeFigureOut">
              <a:rPr lang="fr-FR" smtClean="0"/>
              <a:t>29/08/2019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171688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945269" y="8050077"/>
            <a:ext cx="18207117" cy="1918718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21687889" y="8050077"/>
            <a:ext cx="18207117" cy="1918718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7AC89B6-21AE-4AA7-8ABC-081309D21ECF}" type="datetimeFigureOut">
              <a:rPr lang="fr-FR" smtClean="0"/>
              <a:t>29/08/2019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1124533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950849" y="1610022"/>
            <a:ext cx="36949737" cy="5845058"/>
          </a:xfrm>
        </p:spPr>
        <p:txBody>
          <a:bodyPr/>
          <a:lstStyle/>
          <a:p>
            <a:r>
              <a:rPr lang="fr-FR"/>
              <a:t>Modifiez le style du titre</a:t>
            </a:r>
            <a:endParaRPr lang="en-US" dirty="0"/>
          </a:p>
        </p:txBody>
      </p:sp>
      <p:sp>
        <p:nvSpPr>
          <p:cNvPr id="3" name="Text Placeholder 2"/>
          <p:cNvSpPr>
            <a:spLocks noGrp="1"/>
          </p:cNvSpPr>
          <p:nvPr>
            <p:ph type="body" idx="1"/>
          </p:nvPr>
        </p:nvSpPr>
        <p:spPr>
          <a:xfrm>
            <a:off x="2950853" y="7413073"/>
            <a:ext cx="18123442" cy="3633032"/>
          </a:xfrm>
        </p:spPr>
        <p:txBody>
          <a:bodyPr anchor="b"/>
          <a:lstStyle>
            <a:lvl1pPr marL="0" indent="0">
              <a:buNone/>
              <a:defRPr sz="10583" b="1"/>
            </a:lvl1pPr>
            <a:lvl2pPr marL="2016023" indent="0">
              <a:buNone/>
              <a:defRPr sz="8819" b="1"/>
            </a:lvl2pPr>
            <a:lvl3pPr marL="4032047" indent="0">
              <a:buNone/>
              <a:defRPr sz="7937" b="1"/>
            </a:lvl3pPr>
            <a:lvl4pPr marL="6048070" indent="0">
              <a:buNone/>
              <a:defRPr sz="7055" b="1"/>
            </a:lvl4pPr>
            <a:lvl5pPr marL="8064094" indent="0">
              <a:buNone/>
              <a:defRPr sz="7055" b="1"/>
            </a:lvl5pPr>
            <a:lvl6pPr marL="10080117" indent="0">
              <a:buNone/>
              <a:defRPr sz="7055" b="1"/>
            </a:lvl6pPr>
            <a:lvl7pPr marL="12096140" indent="0">
              <a:buNone/>
              <a:defRPr sz="7055" b="1"/>
            </a:lvl7pPr>
            <a:lvl8pPr marL="14112164" indent="0">
              <a:buNone/>
              <a:defRPr sz="7055" b="1"/>
            </a:lvl8pPr>
            <a:lvl9pPr marL="16128187" indent="0">
              <a:buNone/>
              <a:defRPr sz="7055" b="1"/>
            </a:lvl9pPr>
          </a:lstStyle>
          <a:p>
            <a:pPr lvl="0"/>
            <a:r>
              <a:rPr lang="fr-FR"/>
              <a:t>Modifier les styles du texte du masque</a:t>
            </a:r>
          </a:p>
        </p:txBody>
      </p:sp>
      <p:sp>
        <p:nvSpPr>
          <p:cNvPr id="4" name="Content Placeholder 3"/>
          <p:cNvSpPr>
            <a:spLocks noGrp="1"/>
          </p:cNvSpPr>
          <p:nvPr>
            <p:ph sz="half" idx="2"/>
          </p:nvPr>
        </p:nvSpPr>
        <p:spPr>
          <a:xfrm>
            <a:off x="2950853" y="11046105"/>
            <a:ext cx="18123442" cy="162471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21687891" y="7413073"/>
            <a:ext cx="18212697" cy="3633032"/>
          </a:xfrm>
        </p:spPr>
        <p:txBody>
          <a:bodyPr anchor="b"/>
          <a:lstStyle>
            <a:lvl1pPr marL="0" indent="0">
              <a:buNone/>
              <a:defRPr sz="10583" b="1"/>
            </a:lvl1pPr>
            <a:lvl2pPr marL="2016023" indent="0">
              <a:buNone/>
              <a:defRPr sz="8819" b="1"/>
            </a:lvl2pPr>
            <a:lvl3pPr marL="4032047" indent="0">
              <a:buNone/>
              <a:defRPr sz="7937" b="1"/>
            </a:lvl3pPr>
            <a:lvl4pPr marL="6048070" indent="0">
              <a:buNone/>
              <a:defRPr sz="7055" b="1"/>
            </a:lvl4pPr>
            <a:lvl5pPr marL="8064094" indent="0">
              <a:buNone/>
              <a:defRPr sz="7055" b="1"/>
            </a:lvl5pPr>
            <a:lvl6pPr marL="10080117" indent="0">
              <a:buNone/>
              <a:defRPr sz="7055" b="1"/>
            </a:lvl6pPr>
            <a:lvl7pPr marL="12096140" indent="0">
              <a:buNone/>
              <a:defRPr sz="7055" b="1"/>
            </a:lvl7pPr>
            <a:lvl8pPr marL="14112164" indent="0">
              <a:buNone/>
              <a:defRPr sz="7055" b="1"/>
            </a:lvl8pPr>
            <a:lvl9pPr marL="16128187" indent="0">
              <a:buNone/>
              <a:defRPr sz="7055" b="1"/>
            </a:lvl9pPr>
          </a:lstStyle>
          <a:p>
            <a:pPr lvl="0"/>
            <a:r>
              <a:rPr lang="fr-FR"/>
              <a:t>Modifier les styles du texte du masque</a:t>
            </a:r>
          </a:p>
        </p:txBody>
      </p:sp>
      <p:sp>
        <p:nvSpPr>
          <p:cNvPr id="6" name="Content Placeholder 5"/>
          <p:cNvSpPr>
            <a:spLocks noGrp="1"/>
          </p:cNvSpPr>
          <p:nvPr>
            <p:ph sz="quarter" idx="4"/>
          </p:nvPr>
        </p:nvSpPr>
        <p:spPr>
          <a:xfrm>
            <a:off x="21687891" y="11046105"/>
            <a:ext cx="18212697" cy="162471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7AC89B6-21AE-4AA7-8ABC-081309D21ECF}" type="datetimeFigureOut">
              <a:rPr lang="fr-FR" smtClean="0"/>
              <a:t>29/08/2019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282191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7AC89B6-21AE-4AA7-8ABC-081309D21ECF}" type="datetimeFigureOut">
              <a:rPr lang="fr-FR" smtClean="0"/>
              <a:t>29/08/2019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204669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C89B6-21AE-4AA7-8ABC-081309D21ECF}" type="datetimeFigureOut">
              <a:rPr lang="fr-FR" smtClean="0"/>
              <a:t>29/08/2019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122617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50849" y="2016019"/>
            <a:ext cx="13817104" cy="7056067"/>
          </a:xfrm>
        </p:spPr>
        <p:txBody>
          <a:bodyPr anchor="b"/>
          <a:lstStyle>
            <a:lvl1pPr>
              <a:defRPr sz="14110"/>
            </a:lvl1pPr>
          </a:lstStyle>
          <a:p>
            <a:r>
              <a:rPr lang="fr-FR"/>
              <a:t>Modifiez le style du titre</a:t>
            </a:r>
            <a:endParaRPr lang="en-US" dirty="0"/>
          </a:p>
        </p:txBody>
      </p:sp>
      <p:sp>
        <p:nvSpPr>
          <p:cNvPr id="3" name="Content Placeholder 2"/>
          <p:cNvSpPr>
            <a:spLocks noGrp="1"/>
          </p:cNvSpPr>
          <p:nvPr>
            <p:ph idx="1"/>
          </p:nvPr>
        </p:nvSpPr>
        <p:spPr>
          <a:xfrm>
            <a:off x="18212697" y="4354048"/>
            <a:ext cx="21687889" cy="21490205"/>
          </a:xfrm>
        </p:spPr>
        <p:txBody>
          <a:bodyPr/>
          <a:lstStyle>
            <a:lvl1pPr>
              <a:defRPr sz="14110"/>
            </a:lvl1pPr>
            <a:lvl2pPr>
              <a:defRPr sz="12347"/>
            </a:lvl2pPr>
            <a:lvl3pPr>
              <a:defRPr sz="10583"/>
            </a:lvl3pPr>
            <a:lvl4pPr>
              <a:defRPr sz="8819"/>
            </a:lvl4pPr>
            <a:lvl5pPr>
              <a:defRPr sz="8819"/>
            </a:lvl5pPr>
            <a:lvl6pPr>
              <a:defRPr sz="8819"/>
            </a:lvl6pPr>
            <a:lvl7pPr>
              <a:defRPr sz="8819"/>
            </a:lvl7pPr>
            <a:lvl8pPr>
              <a:defRPr sz="8819"/>
            </a:lvl8pPr>
            <a:lvl9pPr>
              <a:defRPr sz="8819"/>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950849" y="9072087"/>
            <a:ext cx="13817104" cy="16807162"/>
          </a:xfrm>
        </p:spPr>
        <p:txBody>
          <a:bodyPr/>
          <a:lstStyle>
            <a:lvl1pPr marL="0" indent="0">
              <a:buNone/>
              <a:defRPr sz="7055"/>
            </a:lvl1pPr>
            <a:lvl2pPr marL="2016023" indent="0">
              <a:buNone/>
              <a:defRPr sz="6173"/>
            </a:lvl2pPr>
            <a:lvl3pPr marL="4032047" indent="0">
              <a:buNone/>
              <a:defRPr sz="5291"/>
            </a:lvl3pPr>
            <a:lvl4pPr marL="6048070" indent="0">
              <a:buNone/>
              <a:defRPr sz="4410"/>
            </a:lvl4pPr>
            <a:lvl5pPr marL="8064094" indent="0">
              <a:buNone/>
              <a:defRPr sz="4410"/>
            </a:lvl5pPr>
            <a:lvl6pPr marL="10080117" indent="0">
              <a:buNone/>
              <a:defRPr sz="4410"/>
            </a:lvl6pPr>
            <a:lvl7pPr marL="12096140" indent="0">
              <a:buNone/>
              <a:defRPr sz="4410"/>
            </a:lvl7pPr>
            <a:lvl8pPr marL="14112164" indent="0">
              <a:buNone/>
              <a:defRPr sz="4410"/>
            </a:lvl8pPr>
            <a:lvl9pPr marL="16128187" indent="0">
              <a:buNone/>
              <a:defRPr sz="4410"/>
            </a:lvl9pPr>
          </a:lstStyle>
          <a:p>
            <a:pPr lvl="0"/>
            <a:r>
              <a:rPr lang="fr-FR"/>
              <a:t>Modifier les styles du texte du masque</a:t>
            </a:r>
          </a:p>
        </p:txBody>
      </p:sp>
      <p:sp>
        <p:nvSpPr>
          <p:cNvPr id="5" name="Date Placeholder 4"/>
          <p:cNvSpPr>
            <a:spLocks noGrp="1"/>
          </p:cNvSpPr>
          <p:nvPr>
            <p:ph type="dt" sz="half" idx="10"/>
          </p:nvPr>
        </p:nvSpPr>
        <p:spPr/>
        <p:txBody>
          <a:bodyPr/>
          <a:lstStyle/>
          <a:p>
            <a:fld id="{B7AC89B6-21AE-4AA7-8ABC-081309D21ECF}" type="datetimeFigureOut">
              <a:rPr lang="fr-FR" smtClean="0"/>
              <a:t>29/08/2019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2228794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50849" y="2016019"/>
            <a:ext cx="13817104" cy="7056067"/>
          </a:xfrm>
        </p:spPr>
        <p:txBody>
          <a:bodyPr anchor="b"/>
          <a:lstStyle>
            <a:lvl1pPr>
              <a:defRPr sz="14110"/>
            </a:lvl1pPr>
          </a:lstStyle>
          <a:p>
            <a:r>
              <a:rPr lang="fr-FR"/>
              <a:t>Modifiez le style du titre</a:t>
            </a:r>
            <a:endParaRPr lang="en-US" dirty="0"/>
          </a:p>
        </p:txBody>
      </p:sp>
      <p:sp>
        <p:nvSpPr>
          <p:cNvPr id="3" name="Picture Placeholder 2"/>
          <p:cNvSpPr>
            <a:spLocks noGrp="1" noChangeAspect="1"/>
          </p:cNvSpPr>
          <p:nvPr>
            <p:ph type="pic" idx="1"/>
          </p:nvPr>
        </p:nvSpPr>
        <p:spPr>
          <a:xfrm>
            <a:off x="18212697" y="4354048"/>
            <a:ext cx="21687889" cy="21490205"/>
          </a:xfrm>
        </p:spPr>
        <p:txBody>
          <a:bodyPr anchor="t"/>
          <a:lstStyle>
            <a:lvl1pPr marL="0" indent="0">
              <a:buNone/>
              <a:defRPr sz="14110"/>
            </a:lvl1pPr>
            <a:lvl2pPr marL="2016023" indent="0">
              <a:buNone/>
              <a:defRPr sz="12347"/>
            </a:lvl2pPr>
            <a:lvl3pPr marL="4032047" indent="0">
              <a:buNone/>
              <a:defRPr sz="10583"/>
            </a:lvl3pPr>
            <a:lvl4pPr marL="6048070" indent="0">
              <a:buNone/>
              <a:defRPr sz="8819"/>
            </a:lvl4pPr>
            <a:lvl5pPr marL="8064094" indent="0">
              <a:buNone/>
              <a:defRPr sz="8819"/>
            </a:lvl5pPr>
            <a:lvl6pPr marL="10080117" indent="0">
              <a:buNone/>
              <a:defRPr sz="8819"/>
            </a:lvl6pPr>
            <a:lvl7pPr marL="12096140" indent="0">
              <a:buNone/>
              <a:defRPr sz="8819"/>
            </a:lvl7pPr>
            <a:lvl8pPr marL="14112164" indent="0">
              <a:buNone/>
              <a:defRPr sz="8819"/>
            </a:lvl8pPr>
            <a:lvl9pPr marL="16128187" indent="0">
              <a:buNone/>
              <a:defRPr sz="8819"/>
            </a:lvl9pPr>
          </a:lstStyle>
          <a:p>
            <a:r>
              <a:rPr lang="fr-FR"/>
              <a:t>Cliquez sur l'icône pour ajouter une image</a:t>
            </a:r>
            <a:endParaRPr lang="en-US" dirty="0"/>
          </a:p>
        </p:txBody>
      </p:sp>
      <p:sp>
        <p:nvSpPr>
          <p:cNvPr id="4" name="Text Placeholder 3"/>
          <p:cNvSpPr>
            <a:spLocks noGrp="1"/>
          </p:cNvSpPr>
          <p:nvPr>
            <p:ph type="body" sz="half" idx="2"/>
          </p:nvPr>
        </p:nvSpPr>
        <p:spPr>
          <a:xfrm>
            <a:off x="2950849" y="9072087"/>
            <a:ext cx="13817104" cy="16807162"/>
          </a:xfrm>
        </p:spPr>
        <p:txBody>
          <a:bodyPr/>
          <a:lstStyle>
            <a:lvl1pPr marL="0" indent="0">
              <a:buNone/>
              <a:defRPr sz="7055"/>
            </a:lvl1pPr>
            <a:lvl2pPr marL="2016023" indent="0">
              <a:buNone/>
              <a:defRPr sz="6173"/>
            </a:lvl2pPr>
            <a:lvl3pPr marL="4032047" indent="0">
              <a:buNone/>
              <a:defRPr sz="5291"/>
            </a:lvl3pPr>
            <a:lvl4pPr marL="6048070" indent="0">
              <a:buNone/>
              <a:defRPr sz="4410"/>
            </a:lvl4pPr>
            <a:lvl5pPr marL="8064094" indent="0">
              <a:buNone/>
              <a:defRPr sz="4410"/>
            </a:lvl5pPr>
            <a:lvl6pPr marL="10080117" indent="0">
              <a:buNone/>
              <a:defRPr sz="4410"/>
            </a:lvl6pPr>
            <a:lvl7pPr marL="12096140" indent="0">
              <a:buNone/>
              <a:defRPr sz="4410"/>
            </a:lvl7pPr>
            <a:lvl8pPr marL="14112164" indent="0">
              <a:buNone/>
              <a:defRPr sz="4410"/>
            </a:lvl8pPr>
            <a:lvl9pPr marL="16128187" indent="0">
              <a:buNone/>
              <a:defRPr sz="4410"/>
            </a:lvl9pPr>
          </a:lstStyle>
          <a:p>
            <a:pPr lvl="0"/>
            <a:r>
              <a:rPr lang="fr-FR"/>
              <a:t>Modifier les styles du texte du masque</a:t>
            </a:r>
          </a:p>
        </p:txBody>
      </p:sp>
      <p:sp>
        <p:nvSpPr>
          <p:cNvPr id="5" name="Date Placeholder 4"/>
          <p:cNvSpPr>
            <a:spLocks noGrp="1"/>
          </p:cNvSpPr>
          <p:nvPr>
            <p:ph type="dt" sz="half" idx="10"/>
          </p:nvPr>
        </p:nvSpPr>
        <p:spPr/>
        <p:txBody>
          <a:bodyPr/>
          <a:lstStyle/>
          <a:p>
            <a:fld id="{B7AC89B6-21AE-4AA7-8ABC-081309D21ECF}" type="datetimeFigureOut">
              <a:rPr lang="fr-FR" smtClean="0"/>
              <a:t>29/08/2019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B7E94B-75B8-464E-BC75-A8E579C78EBB}" type="slidenum">
              <a:rPr lang="fr-FR" smtClean="0"/>
              <a:t>‹N°›</a:t>
            </a:fld>
            <a:endParaRPr lang="fr-FR"/>
          </a:p>
        </p:txBody>
      </p:sp>
    </p:spTree>
    <p:extLst>
      <p:ext uri="{BB962C8B-B14F-4D97-AF65-F5344CB8AC3E}">
        <p14:creationId xmlns:p14="http://schemas.microsoft.com/office/powerpoint/2010/main" val="2052670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5269" y="1610022"/>
            <a:ext cx="36949737" cy="584505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945269" y="8050077"/>
            <a:ext cx="36949737" cy="19187185"/>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945269" y="28028274"/>
            <a:ext cx="9639062" cy="1610015"/>
          </a:xfrm>
          <a:prstGeom prst="rect">
            <a:avLst/>
          </a:prstGeom>
        </p:spPr>
        <p:txBody>
          <a:bodyPr vert="horz" lIns="91440" tIns="45720" rIns="91440" bIns="45720" rtlCol="0" anchor="ctr"/>
          <a:lstStyle>
            <a:lvl1pPr algn="l">
              <a:defRPr sz="5291">
                <a:solidFill>
                  <a:schemeClr val="tx1">
                    <a:tint val="75000"/>
                  </a:schemeClr>
                </a:solidFill>
              </a:defRPr>
            </a:lvl1pPr>
          </a:lstStyle>
          <a:p>
            <a:fld id="{B7AC89B6-21AE-4AA7-8ABC-081309D21ECF}" type="datetimeFigureOut">
              <a:rPr lang="fr-FR" smtClean="0"/>
              <a:t>29/08/2019</a:t>
            </a:fld>
            <a:endParaRPr lang="fr-FR"/>
          </a:p>
        </p:txBody>
      </p:sp>
      <p:sp>
        <p:nvSpPr>
          <p:cNvPr id="5" name="Footer Placeholder 4"/>
          <p:cNvSpPr>
            <a:spLocks noGrp="1"/>
          </p:cNvSpPr>
          <p:nvPr>
            <p:ph type="ftr" sz="quarter" idx="3"/>
          </p:nvPr>
        </p:nvSpPr>
        <p:spPr>
          <a:xfrm>
            <a:off x="14190841" y="28028274"/>
            <a:ext cx="14458593" cy="1610015"/>
          </a:xfrm>
          <a:prstGeom prst="rect">
            <a:avLst/>
          </a:prstGeom>
        </p:spPr>
        <p:txBody>
          <a:bodyPr vert="horz" lIns="91440" tIns="45720" rIns="91440" bIns="45720" rtlCol="0" anchor="ctr"/>
          <a:lstStyle>
            <a:lvl1pPr algn="ctr">
              <a:defRPr sz="5291">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30255944" y="28028274"/>
            <a:ext cx="9639062" cy="1610015"/>
          </a:xfrm>
          <a:prstGeom prst="rect">
            <a:avLst/>
          </a:prstGeom>
        </p:spPr>
        <p:txBody>
          <a:bodyPr vert="horz" lIns="91440" tIns="45720" rIns="91440" bIns="45720" rtlCol="0" anchor="ctr"/>
          <a:lstStyle>
            <a:lvl1pPr algn="r">
              <a:defRPr sz="5291">
                <a:solidFill>
                  <a:schemeClr val="tx1">
                    <a:tint val="75000"/>
                  </a:schemeClr>
                </a:solidFill>
              </a:defRPr>
            </a:lvl1pPr>
          </a:lstStyle>
          <a:p>
            <a:fld id="{C6B7E94B-75B8-464E-BC75-A8E579C78EBB}" type="slidenum">
              <a:rPr lang="fr-FR" smtClean="0"/>
              <a:t>‹N°›</a:t>
            </a:fld>
            <a:endParaRPr lang="fr-FR"/>
          </a:p>
        </p:txBody>
      </p:sp>
    </p:spTree>
    <p:extLst>
      <p:ext uri="{BB962C8B-B14F-4D97-AF65-F5344CB8AC3E}">
        <p14:creationId xmlns:p14="http://schemas.microsoft.com/office/powerpoint/2010/main" val="958085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32047" rtl="0" eaLnBrk="1" latinLnBrk="0" hangingPunct="1">
        <a:lnSpc>
          <a:spcPct val="90000"/>
        </a:lnSpc>
        <a:spcBef>
          <a:spcPct val="0"/>
        </a:spcBef>
        <a:buNone/>
        <a:defRPr sz="19402" kern="1200">
          <a:solidFill>
            <a:schemeClr val="tx1"/>
          </a:solidFill>
          <a:latin typeface="+mj-lt"/>
          <a:ea typeface="+mj-ea"/>
          <a:cs typeface="+mj-cs"/>
        </a:defRPr>
      </a:lvl1pPr>
    </p:titleStyle>
    <p:bodyStyle>
      <a:lvl1pPr marL="1008012" indent="-1008012" algn="l" defTabSz="4032047" rtl="0" eaLnBrk="1" latinLnBrk="0" hangingPunct="1">
        <a:lnSpc>
          <a:spcPct val="90000"/>
        </a:lnSpc>
        <a:spcBef>
          <a:spcPts val="4410"/>
        </a:spcBef>
        <a:buFont typeface="Arial" panose="020B0604020202020204" pitchFamily="34" charset="0"/>
        <a:buChar char="•"/>
        <a:defRPr sz="12347" kern="1200">
          <a:solidFill>
            <a:schemeClr val="tx1"/>
          </a:solidFill>
          <a:latin typeface="+mn-lt"/>
          <a:ea typeface="+mn-ea"/>
          <a:cs typeface="+mn-cs"/>
        </a:defRPr>
      </a:lvl1pPr>
      <a:lvl2pPr marL="3024035" indent="-1008012" algn="l" defTabSz="4032047" rtl="0" eaLnBrk="1" latinLnBrk="0" hangingPunct="1">
        <a:lnSpc>
          <a:spcPct val="90000"/>
        </a:lnSpc>
        <a:spcBef>
          <a:spcPts val="2205"/>
        </a:spcBef>
        <a:buFont typeface="Arial" panose="020B0604020202020204" pitchFamily="34" charset="0"/>
        <a:buChar char="•"/>
        <a:defRPr sz="10583" kern="1200">
          <a:solidFill>
            <a:schemeClr val="tx1"/>
          </a:solidFill>
          <a:latin typeface="+mn-lt"/>
          <a:ea typeface="+mn-ea"/>
          <a:cs typeface="+mn-cs"/>
        </a:defRPr>
      </a:lvl2pPr>
      <a:lvl3pPr marL="5040059" indent="-1008012" algn="l" defTabSz="4032047" rtl="0" eaLnBrk="1" latinLnBrk="0" hangingPunct="1">
        <a:lnSpc>
          <a:spcPct val="90000"/>
        </a:lnSpc>
        <a:spcBef>
          <a:spcPts val="2205"/>
        </a:spcBef>
        <a:buFont typeface="Arial" panose="020B0604020202020204" pitchFamily="34" charset="0"/>
        <a:buChar char="•"/>
        <a:defRPr sz="8819" kern="1200">
          <a:solidFill>
            <a:schemeClr val="tx1"/>
          </a:solidFill>
          <a:latin typeface="+mn-lt"/>
          <a:ea typeface="+mn-ea"/>
          <a:cs typeface="+mn-cs"/>
        </a:defRPr>
      </a:lvl3pPr>
      <a:lvl4pPr marL="7056082"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4pPr>
      <a:lvl5pPr marL="9072105"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5pPr>
      <a:lvl6pPr marL="11088129"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6pPr>
      <a:lvl7pPr marL="13104152"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7pPr>
      <a:lvl8pPr marL="15120176"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8pPr>
      <a:lvl9pPr marL="17136199" indent="-1008012" algn="l" defTabSz="4032047" rtl="0" eaLnBrk="1" latinLnBrk="0" hangingPunct="1">
        <a:lnSpc>
          <a:spcPct val="90000"/>
        </a:lnSpc>
        <a:spcBef>
          <a:spcPts val="2205"/>
        </a:spcBef>
        <a:buFont typeface="Arial" panose="020B0604020202020204" pitchFamily="34" charset="0"/>
        <a:buChar char="•"/>
        <a:defRPr sz="7937" kern="1200">
          <a:solidFill>
            <a:schemeClr val="tx1"/>
          </a:solidFill>
          <a:latin typeface="+mn-lt"/>
          <a:ea typeface="+mn-ea"/>
          <a:cs typeface="+mn-cs"/>
        </a:defRPr>
      </a:lvl9pPr>
    </p:bodyStyle>
    <p:otherStyle>
      <a:defPPr>
        <a:defRPr lang="en-US"/>
      </a:defPPr>
      <a:lvl1pPr marL="0" algn="l" defTabSz="4032047" rtl="0" eaLnBrk="1" latinLnBrk="0" hangingPunct="1">
        <a:defRPr sz="7937" kern="1200">
          <a:solidFill>
            <a:schemeClr val="tx1"/>
          </a:solidFill>
          <a:latin typeface="+mn-lt"/>
          <a:ea typeface="+mn-ea"/>
          <a:cs typeface="+mn-cs"/>
        </a:defRPr>
      </a:lvl1pPr>
      <a:lvl2pPr marL="2016023" algn="l" defTabSz="4032047" rtl="0" eaLnBrk="1" latinLnBrk="0" hangingPunct="1">
        <a:defRPr sz="7937" kern="1200">
          <a:solidFill>
            <a:schemeClr val="tx1"/>
          </a:solidFill>
          <a:latin typeface="+mn-lt"/>
          <a:ea typeface="+mn-ea"/>
          <a:cs typeface="+mn-cs"/>
        </a:defRPr>
      </a:lvl2pPr>
      <a:lvl3pPr marL="4032047" algn="l" defTabSz="4032047" rtl="0" eaLnBrk="1" latinLnBrk="0" hangingPunct="1">
        <a:defRPr sz="7937" kern="1200">
          <a:solidFill>
            <a:schemeClr val="tx1"/>
          </a:solidFill>
          <a:latin typeface="+mn-lt"/>
          <a:ea typeface="+mn-ea"/>
          <a:cs typeface="+mn-cs"/>
        </a:defRPr>
      </a:lvl3pPr>
      <a:lvl4pPr marL="6048070" algn="l" defTabSz="4032047" rtl="0" eaLnBrk="1" latinLnBrk="0" hangingPunct="1">
        <a:defRPr sz="7937" kern="1200">
          <a:solidFill>
            <a:schemeClr val="tx1"/>
          </a:solidFill>
          <a:latin typeface="+mn-lt"/>
          <a:ea typeface="+mn-ea"/>
          <a:cs typeface="+mn-cs"/>
        </a:defRPr>
      </a:lvl4pPr>
      <a:lvl5pPr marL="8064094" algn="l" defTabSz="4032047" rtl="0" eaLnBrk="1" latinLnBrk="0" hangingPunct="1">
        <a:defRPr sz="7937" kern="1200">
          <a:solidFill>
            <a:schemeClr val="tx1"/>
          </a:solidFill>
          <a:latin typeface="+mn-lt"/>
          <a:ea typeface="+mn-ea"/>
          <a:cs typeface="+mn-cs"/>
        </a:defRPr>
      </a:lvl5pPr>
      <a:lvl6pPr marL="10080117" algn="l" defTabSz="4032047" rtl="0" eaLnBrk="1" latinLnBrk="0" hangingPunct="1">
        <a:defRPr sz="7937" kern="1200">
          <a:solidFill>
            <a:schemeClr val="tx1"/>
          </a:solidFill>
          <a:latin typeface="+mn-lt"/>
          <a:ea typeface="+mn-ea"/>
          <a:cs typeface="+mn-cs"/>
        </a:defRPr>
      </a:lvl6pPr>
      <a:lvl7pPr marL="12096140" algn="l" defTabSz="4032047" rtl="0" eaLnBrk="1" latinLnBrk="0" hangingPunct="1">
        <a:defRPr sz="7937" kern="1200">
          <a:solidFill>
            <a:schemeClr val="tx1"/>
          </a:solidFill>
          <a:latin typeface="+mn-lt"/>
          <a:ea typeface="+mn-ea"/>
          <a:cs typeface="+mn-cs"/>
        </a:defRPr>
      </a:lvl7pPr>
      <a:lvl8pPr marL="14112164" algn="l" defTabSz="4032047" rtl="0" eaLnBrk="1" latinLnBrk="0" hangingPunct="1">
        <a:defRPr sz="7937" kern="1200">
          <a:solidFill>
            <a:schemeClr val="tx1"/>
          </a:solidFill>
          <a:latin typeface="+mn-lt"/>
          <a:ea typeface="+mn-ea"/>
          <a:cs typeface="+mn-cs"/>
        </a:defRPr>
      </a:lvl8pPr>
      <a:lvl9pPr marL="16128187" algn="l" defTabSz="4032047" rtl="0" eaLnBrk="1" latinLnBrk="0" hangingPunct="1">
        <a:defRPr sz="79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44C342A-0266-45B3-90AE-CBFB3366E8BE}"/>
              </a:ext>
            </a:extLst>
          </p:cNvPr>
          <p:cNvSpPr/>
          <p:nvPr/>
        </p:nvSpPr>
        <p:spPr>
          <a:xfrm>
            <a:off x="28828862" y="22289404"/>
            <a:ext cx="13528642" cy="4234794"/>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a:extLst>
              <a:ext uri="{FF2B5EF4-FFF2-40B4-BE49-F238E27FC236}">
                <a16:creationId xmlns:a16="http://schemas.microsoft.com/office/drawing/2014/main" id="{23BDE4EA-7599-4CA4-8693-BBB5C98E05A3}"/>
              </a:ext>
            </a:extLst>
          </p:cNvPr>
          <p:cNvSpPr/>
          <p:nvPr/>
        </p:nvSpPr>
        <p:spPr>
          <a:xfrm>
            <a:off x="422075" y="9829290"/>
            <a:ext cx="12078080" cy="6896824"/>
          </a:xfrm>
          <a:prstGeom prst="rect">
            <a:avLst/>
          </a:prstGeom>
          <a:solidFill>
            <a:schemeClr val="bg1"/>
          </a:solidFill>
        </p:spPr>
        <p:txBody>
          <a:bodyPr wrap="square">
            <a:spAutoFit/>
          </a:bodyPr>
          <a:lstStyle/>
          <a:p>
            <a:pPr algn="just"/>
            <a:r>
              <a:rPr lang="en-GB" sz="4217" b="1" cap="small" dirty="0">
                <a:solidFill>
                  <a:srgbClr val="000000"/>
                </a:solidFill>
                <a:latin typeface="Calibri" panose="020F0502020204030204" pitchFamily="34" charset="0"/>
                <a:ea typeface="Times New Roman" panose="02020603050405020304" pitchFamily="18" charset="0"/>
                <a:cs typeface="Calibri" panose="020F0502020204030204" pitchFamily="34" charset="0"/>
              </a:rPr>
              <a:t>Methods: </a:t>
            </a:r>
          </a:p>
          <a:p>
            <a:pPr algn="just"/>
            <a:r>
              <a:rPr lang="en-US" sz="4000" dirty="0"/>
              <a:t>From January 2011 to January 2018, a computerized search of LVT was performed on 90 065 consecutive echocardiogram reports. All patients with a confirmed LVT were included after imaging review by two independent experts. Repeated echocardiographic data, treatment management and major adverse cardiovascular events (MACE), including death, stroke, myocardial infarction or acute peripheral artery emboli were analyzed as well as major bleeding events (BARC≥3) and all-cause mortality.</a:t>
            </a:r>
            <a:endParaRPr lang="fr-FR" sz="3865" dirty="0">
              <a:latin typeface="Calibri" panose="020F0502020204030204" pitchFamily="34" charset="0"/>
              <a:ea typeface="Calibri" panose="020F0502020204030204" pitchFamily="34" charset="0"/>
              <a:cs typeface="Times New Roman" panose="02020603050405020304" pitchFamily="18" charset="0"/>
            </a:endParaRPr>
          </a:p>
        </p:txBody>
      </p:sp>
      <p:sp>
        <p:nvSpPr>
          <p:cNvPr id="28" name="Rectangle 27">
            <a:extLst>
              <a:ext uri="{FF2B5EF4-FFF2-40B4-BE49-F238E27FC236}">
                <a16:creationId xmlns:a16="http://schemas.microsoft.com/office/drawing/2014/main" id="{C23BF922-1C10-4986-BC2A-EBFB5EBF08D4}"/>
              </a:ext>
            </a:extLst>
          </p:cNvPr>
          <p:cNvSpPr/>
          <p:nvPr/>
        </p:nvSpPr>
        <p:spPr>
          <a:xfrm>
            <a:off x="375434" y="6186738"/>
            <a:ext cx="12171363" cy="3200876"/>
          </a:xfrm>
          <a:prstGeom prst="rect">
            <a:avLst/>
          </a:prstGeom>
          <a:solidFill>
            <a:srgbClr val="F0F3F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1302" tIns="160651" rIns="321302" bIns="160651" numCol="1" spcCol="0" rtlCol="0" fromWordArt="0" anchor="ctr" anchorCtr="0" forceAA="0" compatLnSpc="1">
            <a:prstTxWarp prst="textNoShape">
              <a:avLst/>
            </a:prstTxWarp>
            <a:noAutofit/>
          </a:bodyPr>
          <a:lstStyle/>
          <a:p>
            <a:pPr algn="ctr"/>
            <a:endParaRPr lang="fr-FR" sz="24235"/>
          </a:p>
        </p:txBody>
      </p:sp>
      <p:sp>
        <p:nvSpPr>
          <p:cNvPr id="30" name="Rectangle 29">
            <a:extLst>
              <a:ext uri="{FF2B5EF4-FFF2-40B4-BE49-F238E27FC236}">
                <a16:creationId xmlns:a16="http://schemas.microsoft.com/office/drawing/2014/main" id="{4B5591EA-FBDA-48FC-BAF1-327D199FA117}"/>
              </a:ext>
            </a:extLst>
          </p:cNvPr>
          <p:cNvSpPr/>
          <p:nvPr/>
        </p:nvSpPr>
        <p:spPr>
          <a:xfrm>
            <a:off x="5081801" y="253751"/>
            <a:ext cx="32371869" cy="2843239"/>
          </a:xfrm>
          <a:prstGeom prst="rect">
            <a:avLst/>
          </a:prstGeom>
          <a:solidFill>
            <a:schemeClr val="accent1">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213019">
              <a:defRPr/>
            </a:pPr>
            <a:endParaRPr lang="en-US" sz="6325" dirty="0">
              <a:solidFill>
                <a:prstClr val="white"/>
              </a:solidFill>
              <a:latin typeface="Calibri"/>
            </a:endParaRPr>
          </a:p>
        </p:txBody>
      </p:sp>
      <p:sp>
        <p:nvSpPr>
          <p:cNvPr id="32" name="ZoneTexte 31">
            <a:extLst>
              <a:ext uri="{FF2B5EF4-FFF2-40B4-BE49-F238E27FC236}">
                <a16:creationId xmlns:a16="http://schemas.microsoft.com/office/drawing/2014/main" id="{81941828-D62D-4167-B8A1-4D64FC1DB4FB}"/>
              </a:ext>
            </a:extLst>
          </p:cNvPr>
          <p:cNvSpPr txBox="1"/>
          <p:nvPr/>
        </p:nvSpPr>
        <p:spPr>
          <a:xfrm>
            <a:off x="4060533" y="365056"/>
            <a:ext cx="33419017" cy="2516077"/>
          </a:xfrm>
          <a:prstGeom prst="rect">
            <a:avLst/>
          </a:prstGeom>
          <a:noFill/>
          <a:ln>
            <a:noFill/>
          </a:ln>
          <a:effectLst/>
        </p:spPr>
        <p:txBody>
          <a:bodyPr wrap="square" lIns="297183" tIns="148592" rIns="297183" bIns="148592" rtlCol="0">
            <a:spAutoFit/>
          </a:bodyPr>
          <a:lstStyle/>
          <a:p>
            <a:pPr algn="ctr"/>
            <a:r>
              <a:rPr lang="en-US" sz="7200" b="1" dirty="0"/>
              <a:t>Antithrombotic Therapy and Cardiovascular Events in Patients with</a:t>
            </a:r>
            <a:endParaRPr lang="fr-FR" sz="7200" dirty="0"/>
          </a:p>
          <a:p>
            <a:pPr algn="ctr"/>
            <a:r>
              <a:rPr lang="en-US" sz="7200" b="1" dirty="0"/>
              <a:t> Left Ventricular Thrombus</a:t>
            </a:r>
            <a:endParaRPr lang="fr-FR" sz="7200" dirty="0"/>
          </a:p>
        </p:txBody>
      </p:sp>
      <p:sp>
        <p:nvSpPr>
          <p:cNvPr id="33" name="Rectangle 32">
            <a:extLst>
              <a:ext uri="{FF2B5EF4-FFF2-40B4-BE49-F238E27FC236}">
                <a16:creationId xmlns:a16="http://schemas.microsoft.com/office/drawing/2014/main" id="{09BA85E4-E8DB-47DC-BC32-3BD06475EBC1}"/>
              </a:ext>
            </a:extLst>
          </p:cNvPr>
          <p:cNvSpPr/>
          <p:nvPr/>
        </p:nvSpPr>
        <p:spPr>
          <a:xfrm>
            <a:off x="2612072" y="27740263"/>
            <a:ext cx="37264289" cy="1708096"/>
          </a:xfrm>
          <a:prstGeom prst="rect">
            <a:avLst/>
          </a:prstGeom>
          <a:solidFill>
            <a:srgbClr val="E5F2FF"/>
          </a:solidFill>
          <a:ln>
            <a:solidFill>
              <a:schemeClr val="tx1"/>
            </a:solidFill>
          </a:ln>
          <a:effectLst>
            <a:outerShdw blurRad="50800" dist="38100" dir="5400000" algn="t" rotWithShape="0">
              <a:prstClr val="black">
                <a:alpha val="40000"/>
              </a:prstClr>
            </a:outerShdw>
          </a:effectLst>
        </p:spPr>
        <p:txBody>
          <a:bodyPr wrap="square">
            <a:spAutoFit/>
          </a:bodyPr>
          <a:lstStyle/>
          <a:p>
            <a:pPr algn="just">
              <a:lnSpc>
                <a:spcPct val="115000"/>
              </a:lnSpc>
            </a:pPr>
            <a:r>
              <a:rPr lang="en-GB" sz="4800" b="1" cap="small" dirty="0">
                <a:ea typeface="Calibri" panose="020F0502020204030204" pitchFamily="34" charset="0"/>
                <a:cs typeface="Calibri" panose="020F0502020204030204" pitchFamily="34" charset="0"/>
              </a:rPr>
              <a:t>Conclusions</a:t>
            </a:r>
            <a:r>
              <a:rPr lang="en-GB" sz="4600" b="1" cap="small" dirty="0">
                <a:ea typeface="Calibri" panose="020F0502020204030204" pitchFamily="34" charset="0"/>
                <a:cs typeface="Calibri" panose="020F0502020204030204" pitchFamily="34" charset="0"/>
              </a:rPr>
              <a:t>: </a:t>
            </a:r>
            <a:r>
              <a:rPr lang="en-GB" sz="4600" b="1" dirty="0"/>
              <a:t>The presence of LVT was associated with a very high risk of MACE and mortality. Total LVT regression obtained with either VKA, NOACs or heparins led to a better prognosis. </a:t>
            </a:r>
            <a:r>
              <a:rPr lang="en-US" sz="4600" b="1" dirty="0"/>
              <a:t>Refinement in the antithrombotic management is needed to improve clinical outcomes of these patients. </a:t>
            </a:r>
            <a:endParaRPr lang="fr-FR" sz="4600" b="1" dirty="0">
              <a:ea typeface="Calibri" panose="020F0502020204030204" pitchFamily="34" charset="0"/>
              <a:cs typeface="Times New Roman" panose="02020603050405020304" pitchFamily="18" charset="0"/>
            </a:endParaRPr>
          </a:p>
        </p:txBody>
      </p:sp>
      <p:pic>
        <p:nvPicPr>
          <p:cNvPr id="34" name="Image 14" descr="logo-action_ok+accroche.png">
            <a:extLst>
              <a:ext uri="{FF2B5EF4-FFF2-40B4-BE49-F238E27FC236}">
                <a16:creationId xmlns:a16="http://schemas.microsoft.com/office/drawing/2014/main" id="{62BC0964-95D5-4A51-A531-081DF26ABC21}"/>
              </a:ext>
            </a:extLst>
          </p:cNvPr>
          <p:cNvPicPr>
            <a:picLocks noChangeAspect="1"/>
          </p:cNvPicPr>
          <p:nvPr/>
        </p:nvPicPr>
        <p:blipFill rotWithShape="1">
          <a:blip r:embed="rId2">
            <a:extLst>
              <a:ext uri="{28A0092B-C50C-407E-A947-70E740481C1C}">
                <a14:useLocalDpi xmlns:a14="http://schemas.microsoft.com/office/drawing/2010/main" val="0"/>
              </a:ext>
            </a:extLst>
          </a:blip>
          <a:srcRect r="75715"/>
          <a:stretch/>
        </p:blipFill>
        <p:spPr bwMode="auto">
          <a:xfrm>
            <a:off x="1299654" y="456111"/>
            <a:ext cx="2541708" cy="25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Rectangle 35">
            <a:extLst>
              <a:ext uri="{FF2B5EF4-FFF2-40B4-BE49-F238E27FC236}">
                <a16:creationId xmlns:a16="http://schemas.microsoft.com/office/drawing/2014/main" id="{984834F1-D5B6-4C69-A1E6-4E19EFD22CF4}"/>
              </a:ext>
            </a:extLst>
          </p:cNvPr>
          <p:cNvSpPr/>
          <p:nvPr/>
        </p:nvSpPr>
        <p:spPr>
          <a:xfrm>
            <a:off x="4631421" y="3266665"/>
            <a:ext cx="37726083" cy="2339102"/>
          </a:xfrm>
          <a:prstGeom prst="rect">
            <a:avLst/>
          </a:prstGeom>
        </p:spPr>
        <p:txBody>
          <a:bodyPr wrap="square">
            <a:spAutoFit/>
          </a:bodyPr>
          <a:lstStyle/>
          <a:p>
            <a:r>
              <a:rPr lang="en-US" sz="3600" b="1" dirty="0">
                <a:solidFill>
                  <a:schemeClr val="accent1">
                    <a:lumMod val="50000"/>
                  </a:schemeClr>
                </a:solidFill>
              </a:rPr>
              <a:t>Benoit</a:t>
            </a:r>
            <a:r>
              <a:rPr lang="en-US" sz="4400" b="1" dirty="0">
                <a:solidFill>
                  <a:schemeClr val="accent1">
                    <a:lumMod val="50000"/>
                  </a:schemeClr>
                </a:solidFill>
              </a:rPr>
              <a:t> </a:t>
            </a:r>
            <a:r>
              <a:rPr lang="en-US" sz="3600" b="1" dirty="0" err="1">
                <a:solidFill>
                  <a:schemeClr val="accent1">
                    <a:lumMod val="50000"/>
                  </a:schemeClr>
                </a:solidFill>
              </a:rPr>
              <a:t>Lattuca</a:t>
            </a:r>
            <a:r>
              <a:rPr lang="en-US" sz="3600" b="1" baseline="30000" dirty="0" err="1">
                <a:solidFill>
                  <a:schemeClr val="accent1">
                    <a:lumMod val="50000"/>
                  </a:schemeClr>
                </a:solidFill>
              </a:rPr>
              <a:t>a</a:t>
            </a:r>
            <a:r>
              <a:rPr lang="en-US" sz="3600" b="1" baseline="30000" dirty="0">
                <a:solidFill>
                  <a:schemeClr val="accent1">
                    <a:lumMod val="50000"/>
                  </a:schemeClr>
                </a:solidFill>
              </a:rPr>
              <a:t>*</a:t>
            </a:r>
            <a:r>
              <a:rPr lang="en-US" sz="3600" b="1" dirty="0">
                <a:solidFill>
                  <a:schemeClr val="accent1">
                    <a:lumMod val="50000"/>
                  </a:schemeClr>
                </a:solidFill>
              </a:rPr>
              <a:t>; Nesrine </a:t>
            </a:r>
            <a:r>
              <a:rPr lang="en-US" sz="3600" b="1" dirty="0" err="1">
                <a:solidFill>
                  <a:schemeClr val="accent1">
                    <a:lumMod val="50000"/>
                  </a:schemeClr>
                </a:solidFill>
              </a:rPr>
              <a:t>Bouziri</a:t>
            </a:r>
            <a:r>
              <a:rPr lang="en-US" sz="3600" b="1" baseline="30000" dirty="0" err="1">
                <a:solidFill>
                  <a:schemeClr val="accent1">
                    <a:lumMod val="50000"/>
                  </a:schemeClr>
                </a:solidFill>
              </a:rPr>
              <a:t>a</a:t>
            </a:r>
            <a:r>
              <a:rPr lang="en-US" sz="3600" b="1" baseline="30000" dirty="0">
                <a:solidFill>
                  <a:schemeClr val="accent1">
                    <a:lumMod val="50000"/>
                  </a:schemeClr>
                </a:solidFill>
              </a:rPr>
              <a:t>*</a:t>
            </a:r>
            <a:r>
              <a:rPr lang="en-US" sz="3600" b="1" dirty="0">
                <a:solidFill>
                  <a:schemeClr val="accent1">
                    <a:lumMod val="50000"/>
                  </a:schemeClr>
                </a:solidFill>
              </a:rPr>
              <a:t>; Mathieu </a:t>
            </a:r>
            <a:r>
              <a:rPr lang="en-US" sz="3600" b="1" dirty="0" err="1">
                <a:solidFill>
                  <a:schemeClr val="accent1">
                    <a:lumMod val="50000"/>
                  </a:schemeClr>
                </a:solidFill>
              </a:rPr>
              <a:t>Kerneis</a:t>
            </a:r>
            <a:r>
              <a:rPr lang="en-US" sz="3600" b="1" baseline="30000" dirty="0" err="1">
                <a:solidFill>
                  <a:schemeClr val="accent1">
                    <a:lumMod val="50000"/>
                  </a:schemeClr>
                </a:solidFill>
              </a:rPr>
              <a:t>a</a:t>
            </a:r>
            <a:r>
              <a:rPr lang="en-US" sz="3600" b="1" dirty="0">
                <a:solidFill>
                  <a:schemeClr val="accent1">
                    <a:lumMod val="50000"/>
                  </a:schemeClr>
                </a:solidFill>
              </a:rPr>
              <a:t>; Jean-Jacques </a:t>
            </a:r>
            <a:r>
              <a:rPr lang="en-US" sz="3600" b="1" dirty="0" err="1">
                <a:solidFill>
                  <a:schemeClr val="accent1">
                    <a:lumMod val="50000"/>
                  </a:schemeClr>
                </a:solidFill>
              </a:rPr>
              <a:t>Portal</a:t>
            </a:r>
            <a:r>
              <a:rPr lang="en-US" sz="3600" b="1" baseline="30000" dirty="0" err="1">
                <a:solidFill>
                  <a:schemeClr val="accent1">
                    <a:lumMod val="50000"/>
                  </a:schemeClr>
                </a:solidFill>
              </a:rPr>
              <a:t>b</a:t>
            </a:r>
            <a:r>
              <a:rPr lang="en-US" sz="3600" b="1" dirty="0">
                <a:solidFill>
                  <a:schemeClr val="accent1">
                    <a:lumMod val="50000"/>
                  </a:schemeClr>
                </a:solidFill>
              </a:rPr>
              <a:t>; </a:t>
            </a:r>
            <a:r>
              <a:rPr lang="en-US" sz="3600" b="1" dirty="0" err="1">
                <a:solidFill>
                  <a:schemeClr val="accent1">
                    <a:lumMod val="50000"/>
                  </a:schemeClr>
                </a:solidFill>
              </a:rPr>
              <a:t>Jioannong</a:t>
            </a:r>
            <a:r>
              <a:rPr lang="en-US" sz="3600" b="1" dirty="0">
                <a:solidFill>
                  <a:schemeClr val="accent1">
                    <a:lumMod val="50000"/>
                  </a:schemeClr>
                </a:solidFill>
              </a:rPr>
              <a:t> </a:t>
            </a:r>
            <a:r>
              <a:rPr lang="en-US" sz="3600" b="1" dirty="0" err="1">
                <a:solidFill>
                  <a:schemeClr val="accent1">
                    <a:lumMod val="50000"/>
                  </a:schemeClr>
                </a:solidFill>
              </a:rPr>
              <a:t>Zhou</a:t>
            </a:r>
            <a:r>
              <a:rPr lang="en-US" sz="3600" b="1" baseline="30000" dirty="0" err="1">
                <a:solidFill>
                  <a:schemeClr val="accent1">
                    <a:lumMod val="50000"/>
                  </a:schemeClr>
                </a:solidFill>
              </a:rPr>
              <a:t>c</a:t>
            </a:r>
            <a:r>
              <a:rPr lang="en-US" sz="3600" b="1" dirty="0">
                <a:solidFill>
                  <a:schemeClr val="accent1">
                    <a:lumMod val="50000"/>
                  </a:schemeClr>
                </a:solidFill>
              </a:rPr>
              <a:t>; Marie </a:t>
            </a:r>
            <a:r>
              <a:rPr lang="en-US" sz="3600" b="1" dirty="0" err="1">
                <a:solidFill>
                  <a:schemeClr val="accent1">
                    <a:lumMod val="50000"/>
                  </a:schemeClr>
                </a:solidFill>
              </a:rPr>
              <a:t>Hauguel-Moreau</a:t>
            </a:r>
            <a:r>
              <a:rPr lang="en-US" sz="3600" b="1" baseline="30000" dirty="0" err="1">
                <a:solidFill>
                  <a:schemeClr val="accent1">
                    <a:lumMod val="50000"/>
                  </a:schemeClr>
                </a:solidFill>
              </a:rPr>
              <a:t>a</a:t>
            </a:r>
            <a:r>
              <a:rPr lang="en-US" sz="3600" b="1" dirty="0">
                <a:solidFill>
                  <a:schemeClr val="accent1">
                    <a:lumMod val="50000"/>
                  </a:schemeClr>
                </a:solidFill>
              </a:rPr>
              <a:t>; </a:t>
            </a:r>
            <a:r>
              <a:rPr lang="en-US" sz="3600" b="1" dirty="0" err="1">
                <a:solidFill>
                  <a:schemeClr val="accent1">
                    <a:lumMod val="50000"/>
                  </a:schemeClr>
                </a:solidFill>
              </a:rPr>
              <a:t>Amel</a:t>
            </a:r>
            <a:r>
              <a:rPr lang="en-US" sz="3600" b="1" dirty="0">
                <a:solidFill>
                  <a:schemeClr val="accent1">
                    <a:lumMod val="50000"/>
                  </a:schemeClr>
                </a:solidFill>
              </a:rPr>
              <a:t> </a:t>
            </a:r>
            <a:r>
              <a:rPr lang="en-US" sz="3600" b="1" dirty="0" err="1">
                <a:solidFill>
                  <a:schemeClr val="accent1">
                    <a:lumMod val="50000"/>
                  </a:schemeClr>
                </a:solidFill>
              </a:rPr>
              <a:t>Mameri</a:t>
            </a:r>
            <a:r>
              <a:rPr lang="en-US" sz="3600" b="1" baseline="30000" dirty="0" err="1">
                <a:solidFill>
                  <a:schemeClr val="accent1">
                    <a:lumMod val="50000"/>
                  </a:schemeClr>
                </a:solidFill>
              </a:rPr>
              <a:t>a</a:t>
            </a:r>
            <a:r>
              <a:rPr lang="en-US" sz="3600" b="1" dirty="0">
                <a:solidFill>
                  <a:schemeClr val="accent1">
                    <a:lumMod val="50000"/>
                  </a:schemeClr>
                </a:solidFill>
              </a:rPr>
              <a:t>; Michel </a:t>
            </a:r>
            <a:r>
              <a:rPr lang="en-US" sz="3600" b="1" dirty="0" err="1">
                <a:solidFill>
                  <a:schemeClr val="accent1">
                    <a:lumMod val="50000"/>
                  </a:schemeClr>
                </a:solidFill>
              </a:rPr>
              <a:t>Zeitouni</a:t>
            </a:r>
            <a:r>
              <a:rPr lang="en-US" sz="3600" b="1" baseline="30000" dirty="0" err="1">
                <a:solidFill>
                  <a:schemeClr val="accent1">
                    <a:lumMod val="50000"/>
                  </a:schemeClr>
                </a:solidFill>
              </a:rPr>
              <a:t>a</a:t>
            </a:r>
            <a:r>
              <a:rPr lang="en-US" sz="3600" b="1" dirty="0">
                <a:solidFill>
                  <a:schemeClr val="accent1">
                    <a:lumMod val="50000"/>
                  </a:schemeClr>
                </a:solidFill>
              </a:rPr>
              <a:t>; Paul </a:t>
            </a:r>
            <a:r>
              <a:rPr lang="en-US" sz="3600" b="1" dirty="0" err="1">
                <a:solidFill>
                  <a:schemeClr val="accent1">
                    <a:lumMod val="50000"/>
                  </a:schemeClr>
                </a:solidFill>
              </a:rPr>
              <a:t>Guedeney</a:t>
            </a:r>
            <a:r>
              <a:rPr lang="en-US" sz="3600" b="1" baseline="30000" dirty="0" err="1">
                <a:solidFill>
                  <a:schemeClr val="accent1">
                    <a:lumMod val="50000"/>
                  </a:schemeClr>
                </a:solidFill>
              </a:rPr>
              <a:t>a</a:t>
            </a:r>
            <a:r>
              <a:rPr lang="en-US" sz="3600" b="1" dirty="0">
                <a:solidFill>
                  <a:schemeClr val="accent1">
                    <a:lumMod val="50000"/>
                  </a:schemeClr>
                </a:solidFill>
              </a:rPr>
              <a:t>; </a:t>
            </a:r>
          </a:p>
          <a:p>
            <a:pPr>
              <a:spcAft>
                <a:spcPts val="1200"/>
              </a:spcAft>
            </a:pPr>
            <a:r>
              <a:rPr lang="en-US" sz="3600" b="1" dirty="0" err="1">
                <a:solidFill>
                  <a:schemeClr val="accent1">
                    <a:lumMod val="50000"/>
                  </a:schemeClr>
                </a:solidFill>
              </a:rPr>
              <a:t>Nadjib</a:t>
            </a:r>
            <a:r>
              <a:rPr lang="en-US" sz="3600" b="1" dirty="0">
                <a:solidFill>
                  <a:schemeClr val="accent1">
                    <a:lumMod val="50000"/>
                  </a:schemeClr>
                </a:solidFill>
              </a:rPr>
              <a:t> </a:t>
            </a:r>
            <a:r>
              <a:rPr lang="en-US" sz="3600" b="1" dirty="0" err="1">
                <a:solidFill>
                  <a:schemeClr val="accent1">
                    <a:lumMod val="50000"/>
                  </a:schemeClr>
                </a:solidFill>
              </a:rPr>
              <a:t>Hammoudi</a:t>
            </a:r>
            <a:r>
              <a:rPr lang="en-US" sz="3600" b="1" baseline="30000" dirty="0" err="1">
                <a:solidFill>
                  <a:schemeClr val="accent1">
                    <a:lumMod val="50000"/>
                  </a:schemeClr>
                </a:solidFill>
              </a:rPr>
              <a:t>a</a:t>
            </a:r>
            <a:r>
              <a:rPr lang="en-US" sz="3600" b="1" dirty="0">
                <a:solidFill>
                  <a:schemeClr val="accent1">
                    <a:lumMod val="50000"/>
                  </a:schemeClr>
                </a:solidFill>
              </a:rPr>
              <a:t>;  Richard </a:t>
            </a:r>
            <a:r>
              <a:rPr lang="en-US" sz="3600" b="1" dirty="0" err="1">
                <a:solidFill>
                  <a:schemeClr val="accent1">
                    <a:lumMod val="50000"/>
                  </a:schemeClr>
                </a:solidFill>
              </a:rPr>
              <a:t>Isnard</a:t>
            </a:r>
            <a:r>
              <a:rPr lang="en-US" sz="3600" b="1" baseline="30000" dirty="0" err="1">
                <a:solidFill>
                  <a:schemeClr val="accent1">
                    <a:lumMod val="50000"/>
                  </a:schemeClr>
                </a:solidFill>
              </a:rPr>
              <a:t>a</a:t>
            </a:r>
            <a:r>
              <a:rPr lang="en-US" sz="3600" b="1" dirty="0">
                <a:solidFill>
                  <a:schemeClr val="accent1">
                    <a:lumMod val="50000"/>
                  </a:schemeClr>
                </a:solidFill>
              </a:rPr>
              <a:t>; Françoise </a:t>
            </a:r>
            <a:r>
              <a:rPr lang="en-US" sz="3600" b="1" dirty="0" err="1">
                <a:solidFill>
                  <a:schemeClr val="accent1">
                    <a:lumMod val="50000"/>
                  </a:schemeClr>
                </a:solidFill>
              </a:rPr>
              <a:t>Pousset</a:t>
            </a:r>
            <a:r>
              <a:rPr lang="en-US" sz="3600" b="1" baseline="30000" dirty="0" err="1">
                <a:solidFill>
                  <a:schemeClr val="accent1">
                    <a:lumMod val="50000"/>
                  </a:schemeClr>
                </a:solidFill>
              </a:rPr>
              <a:t>a</a:t>
            </a:r>
            <a:r>
              <a:rPr lang="en-US" sz="3600" b="1" dirty="0">
                <a:solidFill>
                  <a:schemeClr val="accent1">
                    <a:lumMod val="50000"/>
                  </a:schemeClr>
                </a:solidFill>
              </a:rPr>
              <a:t>; Jean-Philippe </a:t>
            </a:r>
            <a:r>
              <a:rPr lang="en-US" sz="3600" b="1" dirty="0" err="1">
                <a:solidFill>
                  <a:schemeClr val="accent1">
                    <a:lumMod val="50000"/>
                  </a:schemeClr>
                </a:solidFill>
              </a:rPr>
              <a:t>Collet</a:t>
            </a:r>
            <a:r>
              <a:rPr lang="en-US" sz="3600" b="1" baseline="30000" dirty="0" err="1">
                <a:solidFill>
                  <a:schemeClr val="accent1">
                    <a:lumMod val="50000"/>
                  </a:schemeClr>
                </a:solidFill>
              </a:rPr>
              <a:t>a</a:t>
            </a:r>
            <a:r>
              <a:rPr lang="en-US" sz="3600" b="1" dirty="0">
                <a:solidFill>
                  <a:schemeClr val="accent1">
                    <a:lumMod val="50000"/>
                  </a:schemeClr>
                </a:solidFill>
              </a:rPr>
              <a:t>; Eric </a:t>
            </a:r>
            <a:r>
              <a:rPr lang="en-US" sz="3600" b="1" dirty="0" err="1">
                <a:solidFill>
                  <a:schemeClr val="accent1">
                    <a:lumMod val="50000"/>
                  </a:schemeClr>
                </a:solidFill>
              </a:rPr>
              <a:t>Vicaut</a:t>
            </a:r>
            <a:r>
              <a:rPr lang="en-US" sz="3600" b="1" baseline="30000" dirty="0" err="1">
                <a:solidFill>
                  <a:schemeClr val="accent1">
                    <a:lumMod val="50000"/>
                  </a:schemeClr>
                </a:solidFill>
              </a:rPr>
              <a:t>b</a:t>
            </a:r>
            <a:r>
              <a:rPr lang="en-US" sz="3600" b="1" dirty="0">
                <a:solidFill>
                  <a:schemeClr val="accent1">
                    <a:lumMod val="50000"/>
                  </a:schemeClr>
                </a:solidFill>
              </a:rPr>
              <a:t>; Gilles </a:t>
            </a:r>
            <a:r>
              <a:rPr lang="en-US" sz="3600" b="1" dirty="0" err="1">
                <a:solidFill>
                  <a:schemeClr val="accent1">
                    <a:lumMod val="50000"/>
                  </a:schemeClr>
                </a:solidFill>
              </a:rPr>
              <a:t>Montalescot</a:t>
            </a:r>
            <a:r>
              <a:rPr lang="en-US" sz="3600" b="1" baseline="30000" dirty="0" err="1">
                <a:solidFill>
                  <a:schemeClr val="accent1">
                    <a:lumMod val="50000"/>
                  </a:schemeClr>
                </a:solidFill>
              </a:rPr>
              <a:t>a</a:t>
            </a:r>
            <a:r>
              <a:rPr lang="en-US" sz="3600" b="1" baseline="30000" dirty="0">
                <a:solidFill>
                  <a:schemeClr val="accent1">
                    <a:lumMod val="50000"/>
                  </a:schemeClr>
                </a:solidFill>
              </a:rPr>
              <a:t> </a:t>
            </a:r>
            <a:r>
              <a:rPr lang="en-US" sz="3600" b="1" dirty="0">
                <a:solidFill>
                  <a:schemeClr val="accent1">
                    <a:lumMod val="50000"/>
                  </a:schemeClr>
                </a:solidFill>
              </a:rPr>
              <a:t>and Johanne </a:t>
            </a:r>
            <a:r>
              <a:rPr lang="en-US" sz="3600" b="1" dirty="0" err="1">
                <a:solidFill>
                  <a:schemeClr val="accent1">
                    <a:lumMod val="50000"/>
                  </a:schemeClr>
                </a:solidFill>
              </a:rPr>
              <a:t>Silvain</a:t>
            </a:r>
            <a:r>
              <a:rPr lang="en-US" sz="3600" b="1" baseline="30000" dirty="0" err="1">
                <a:solidFill>
                  <a:schemeClr val="accent1">
                    <a:lumMod val="50000"/>
                  </a:schemeClr>
                </a:solidFill>
              </a:rPr>
              <a:t>a</a:t>
            </a:r>
            <a:r>
              <a:rPr lang="en-US" sz="3600" b="1" baseline="30000" dirty="0">
                <a:solidFill>
                  <a:schemeClr val="accent1">
                    <a:lumMod val="50000"/>
                  </a:schemeClr>
                </a:solidFill>
              </a:rPr>
              <a:t>,# </a:t>
            </a:r>
            <a:r>
              <a:rPr lang="en-GB" altLang="fr-FR" sz="3600" b="1" dirty="0">
                <a:solidFill>
                  <a:srgbClr val="002060"/>
                </a:solidFill>
                <a:latin typeface="Calibri" panose="020F0502020204030204" pitchFamily="34" charset="0"/>
              </a:rPr>
              <a:t>for the ACTION Study Group.</a:t>
            </a:r>
            <a:endParaRPr lang="fr-FR" sz="3600" b="1" dirty="0">
              <a:solidFill>
                <a:schemeClr val="accent1">
                  <a:lumMod val="50000"/>
                </a:schemeClr>
              </a:solidFill>
            </a:endParaRPr>
          </a:p>
          <a:p>
            <a:r>
              <a:rPr lang="en-US" sz="3200" baseline="30000" dirty="0"/>
              <a:t>a</a:t>
            </a:r>
            <a:r>
              <a:rPr lang="en-US" sz="3200" dirty="0"/>
              <a:t> </a:t>
            </a:r>
            <a:r>
              <a:rPr lang="en-US" sz="2400" dirty="0"/>
              <a:t>Sorbonne </a:t>
            </a:r>
            <a:r>
              <a:rPr lang="en-US" sz="2400" dirty="0" err="1"/>
              <a:t>Université</a:t>
            </a:r>
            <a:r>
              <a:rPr lang="en-US" sz="2400" dirty="0"/>
              <a:t>, ACTION Study Group, INSERM UMR_S 1166, </a:t>
            </a:r>
            <a:r>
              <a:rPr lang="en-US" sz="2400" dirty="0" err="1"/>
              <a:t>Institut</a:t>
            </a:r>
            <a:r>
              <a:rPr lang="en-US" sz="2400" dirty="0"/>
              <a:t> de </a:t>
            </a:r>
            <a:r>
              <a:rPr lang="en-US" sz="2400" dirty="0" err="1"/>
              <a:t>Cardiologie</a:t>
            </a:r>
            <a:r>
              <a:rPr lang="en-US" sz="2400" dirty="0"/>
              <a:t>, </a:t>
            </a:r>
            <a:r>
              <a:rPr lang="en-US" sz="2400" dirty="0" err="1"/>
              <a:t>Pitié-Salpêtrière</a:t>
            </a:r>
            <a:r>
              <a:rPr lang="en-US" sz="2400" dirty="0"/>
              <a:t> Hospital (AP-HP), Paris, France.</a:t>
            </a:r>
            <a:r>
              <a:rPr lang="fr-FR" sz="2400" dirty="0"/>
              <a:t> </a:t>
            </a:r>
            <a:r>
              <a:rPr lang="fr-FR" sz="2400" baseline="30000" dirty="0"/>
              <a:t>b</a:t>
            </a:r>
            <a:r>
              <a:rPr lang="fr-FR" sz="2400" dirty="0"/>
              <a:t> Unité de Recherche Clinique, Lariboisière </a:t>
            </a:r>
            <a:r>
              <a:rPr lang="fr-FR" sz="2400" dirty="0" err="1"/>
              <a:t>Hospital</a:t>
            </a:r>
            <a:r>
              <a:rPr lang="fr-FR" sz="2400" dirty="0"/>
              <a:t> (AP-HP), ACTION </a:t>
            </a:r>
            <a:r>
              <a:rPr lang="fr-FR" sz="2400" dirty="0" err="1"/>
              <a:t>Study</a:t>
            </a:r>
            <a:r>
              <a:rPr lang="fr-FR" sz="2400" dirty="0"/>
              <a:t> Group, Paris, France.</a:t>
            </a:r>
          </a:p>
          <a:p>
            <a:r>
              <a:rPr lang="en-GB" sz="2400" baseline="30000" dirty="0"/>
              <a:t>c</a:t>
            </a:r>
            <a:r>
              <a:rPr lang="en-GB" sz="2400" dirty="0"/>
              <a:t> Information system department, </a:t>
            </a:r>
            <a:r>
              <a:rPr lang="en-GB" sz="2400" dirty="0" err="1"/>
              <a:t>Pitié-Salpêtrière</a:t>
            </a:r>
            <a:r>
              <a:rPr lang="en-GB" sz="2400" dirty="0"/>
              <a:t> Hospital (AP-HP), Paris, France.</a:t>
            </a:r>
            <a:r>
              <a:rPr lang="fr-FR" sz="2400" dirty="0"/>
              <a:t> </a:t>
            </a:r>
            <a:r>
              <a:rPr lang="en-GB" sz="2400" baseline="30000" dirty="0"/>
              <a:t>* </a:t>
            </a:r>
            <a:r>
              <a:rPr lang="en-GB" sz="2400" dirty="0"/>
              <a:t>Both authors contributed equally to this work</a:t>
            </a:r>
            <a:endParaRPr lang="fr-FR" sz="2400" dirty="0"/>
          </a:p>
        </p:txBody>
      </p:sp>
      <p:sp>
        <p:nvSpPr>
          <p:cNvPr id="37" name="Rectangle 36">
            <a:extLst>
              <a:ext uri="{FF2B5EF4-FFF2-40B4-BE49-F238E27FC236}">
                <a16:creationId xmlns:a16="http://schemas.microsoft.com/office/drawing/2014/main" id="{2EBCB639-C7DA-487D-B04E-0E84C7541C4A}"/>
              </a:ext>
            </a:extLst>
          </p:cNvPr>
          <p:cNvSpPr/>
          <p:nvPr/>
        </p:nvSpPr>
        <p:spPr>
          <a:xfrm>
            <a:off x="23208868" y="5154942"/>
            <a:ext cx="13310054" cy="584775"/>
          </a:xfrm>
          <a:prstGeom prst="rect">
            <a:avLst/>
          </a:prstGeom>
        </p:spPr>
        <p:txBody>
          <a:bodyPr wrap="none">
            <a:spAutoFit/>
          </a:bodyPr>
          <a:lstStyle/>
          <a:p>
            <a:r>
              <a:rPr lang="fr-FR" altLang="fr-FR" sz="3200" b="1" dirty="0">
                <a:solidFill>
                  <a:srgbClr val="B00000"/>
                </a:solidFill>
                <a:latin typeface="Calibri" panose="020F0502020204030204" pitchFamily="34" charset="0"/>
                <a:ea typeface="Calibri" panose="020F0502020204030204" pitchFamily="34" charset="0"/>
                <a:cs typeface="Arial" panose="020B0604020202020204" pitchFamily="34" charset="0"/>
              </a:rPr>
              <a:t>Mail to : </a:t>
            </a:r>
            <a:r>
              <a:rPr lang="fr-FR" altLang="fr-FR" sz="3200" b="1" u="sng" dirty="0">
                <a:solidFill>
                  <a:srgbClr val="B00000"/>
                </a:solidFill>
                <a:latin typeface="Calibri" panose="020F0502020204030204" pitchFamily="34" charset="0"/>
                <a:ea typeface="Calibri" panose="020F0502020204030204" pitchFamily="34" charset="0"/>
                <a:cs typeface="Arial" panose="020B0604020202020204" pitchFamily="34" charset="0"/>
              </a:rPr>
              <a:t>johanne.silvain@aphp.fr – Poster </a:t>
            </a:r>
            <a:r>
              <a:rPr lang="fr-FR" altLang="fr-FR" sz="3200" b="1" u="sng" dirty="0" err="1">
                <a:solidFill>
                  <a:srgbClr val="B00000"/>
                </a:solidFill>
                <a:latin typeface="Calibri" panose="020F0502020204030204" pitchFamily="34" charset="0"/>
                <a:ea typeface="Calibri" panose="020F0502020204030204" pitchFamily="34" charset="0"/>
                <a:cs typeface="Arial" panose="020B0604020202020204" pitchFamily="34" charset="0"/>
              </a:rPr>
              <a:t>available</a:t>
            </a:r>
            <a:r>
              <a:rPr lang="fr-FR" altLang="fr-FR" sz="3200" b="1" u="sng" dirty="0">
                <a:solidFill>
                  <a:srgbClr val="B00000"/>
                </a:solidFill>
                <a:latin typeface="Calibri" panose="020F0502020204030204" pitchFamily="34" charset="0"/>
                <a:ea typeface="Calibri" panose="020F0502020204030204" pitchFamily="34" charset="0"/>
                <a:cs typeface="Arial" panose="020B0604020202020204" pitchFamily="34" charset="0"/>
              </a:rPr>
              <a:t> at www.action-coeur.org</a:t>
            </a:r>
            <a:endParaRPr lang="fr-FR" sz="4400" dirty="0">
              <a:solidFill>
                <a:srgbClr val="B00000"/>
              </a:solidFill>
            </a:endParaRPr>
          </a:p>
        </p:txBody>
      </p:sp>
      <p:sp>
        <p:nvSpPr>
          <p:cNvPr id="38" name="Rectangle 37">
            <a:extLst>
              <a:ext uri="{FF2B5EF4-FFF2-40B4-BE49-F238E27FC236}">
                <a16:creationId xmlns:a16="http://schemas.microsoft.com/office/drawing/2014/main" id="{67C22A43-72D7-4EDB-8072-7676949DF0C3}"/>
              </a:ext>
            </a:extLst>
          </p:cNvPr>
          <p:cNvSpPr/>
          <p:nvPr/>
        </p:nvSpPr>
        <p:spPr>
          <a:xfrm>
            <a:off x="13065216" y="6311430"/>
            <a:ext cx="14847968" cy="6281271"/>
          </a:xfrm>
          <a:prstGeom prst="rect">
            <a:avLst/>
          </a:prstGeom>
          <a:solidFill>
            <a:srgbClr val="F7F7F7"/>
          </a:solidFill>
        </p:spPr>
        <p:txBody>
          <a:bodyPr wrap="square">
            <a:spAutoFit/>
          </a:bodyPr>
          <a:lstStyle/>
          <a:p>
            <a:pPr lvl="0" algn="just"/>
            <a:r>
              <a:rPr lang="en-GB" sz="4217" b="1" cap="small" dirty="0">
                <a:solidFill>
                  <a:srgbClr val="000000"/>
                </a:solidFill>
                <a:latin typeface="Calibri" panose="020F0502020204030204" pitchFamily="34" charset="0"/>
                <a:ea typeface="Times New Roman" panose="02020603050405020304" pitchFamily="18" charset="0"/>
                <a:cs typeface="Calibri" panose="020F0502020204030204" pitchFamily="34" charset="0"/>
              </a:rPr>
              <a:t>Results:</a:t>
            </a:r>
          </a:p>
          <a:p>
            <a:pPr algn="just"/>
            <a:r>
              <a:rPr lang="en-US" sz="4000" dirty="0">
                <a:latin typeface="Calibri" panose="020F0502020204030204" pitchFamily="34" charset="0"/>
                <a:ea typeface="SimSun" panose="02010600030101010101" pitchFamily="2" charset="-122"/>
                <a:cs typeface="Times New Roman" panose="02020603050405020304" pitchFamily="18" charset="0"/>
              </a:rPr>
              <a:t>We identified 159 patients with a confirmed LVT. The median age was 58±13 years and LVT was related to ischemic cardiomyopathy in 78.5% of the population. Patients were treated by vitamin K antagonists (VKA) (48.4%), parenteral heparins (27.7%) and non-VKA oral anticoagulants (NOACs) (22.6%) with additional antiplatelet therapy in 67.9% of the population. A total LVT regression was reached in 62.3% in a median time of 103 [32-392] days. The independent correlates of LVT regression were a non-ischemic cardiomyopathy and a smaller baseline thrombus.</a:t>
            </a:r>
            <a:endParaRPr lang="en-GB" sz="4000" b="1" cap="smal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39" name="Rectangle 38">
            <a:extLst>
              <a:ext uri="{FF2B5EF4-FFF2-40B4-BE49-F238E27FC236}">
                <a16:creationId xmlns:a16="http://schemas.microsoft.com/office/drawing/2014/main" id="{F55C47CB-E8C5-4A2C-926B-CF05B695A1DF}"/>
              </a:ext>
            </a:extLst>
          </p:cNvPr>
          <p:cNvSpPr/>
          <p:nvPr/>
        </p:nvSpPr>
        <p:spPr>
          <a:xfrm>
            <a:off x="12841944" y="19324259"/>
            <a:ext cx="15154368" cy="1323439"/>
          </a:xfrm>
          <a:prstGeom prst="rect">
            <a:avLst/>
          </a:prstGeom>
          <a:solidFill>
            <a:srgbClr val="F7F7F7"/>
          </a:solidFill>
        </p:spPr>
        <p:txBody>
          <a:bodyPr wrap="square">
            <a:spAutoFit/>
          </a:bodyPr>
          <a:lstStyle/>
          <a:p>
            <a:pPr algn="just">
              <a:spcAft>
                <a:spcPts val="566"/>
              </a:spcAft>
            </a:pPr>
            <a:r>
              <a:rPr lang="en-US" sz="4000" dirty="0"/>
              <a:t>During the median follow-up of 632 [187-1126] days, cardiovascular events were frequent with occurrence of MACE in 37.1% of the patients.</a:t>
            </a:r>
          </a:p>
        </p:txBody>
      </p:sp>
      <p:sp>
        <p:nvSpPr>
          <p:cNvPr id="41" name="Rectangle 40">
            <a:extLst>
              <a:ext uri="{FF2B5EF4-FFF2-40B4-BE49-F238E27FC236}">
                <a16:creationId xmlns:a16="http://schemas.microsoft.com/office/drawing/2014/main" id="{5C9A6891-5FB1-4906-9A61-79E3158FB6FC}"/>
              </a:ext>
            </a:extLst>
          </p:cNvPr>
          <p:cNvSpPr/>
          <p:nvPr/>
        </p:nvSpPr>
        <p:spPr>
          <a:xfrm>
            <a:off x="562156" y="6161887"/>
            <a:ext cx="11891206" cy="3200876"/>
          </a:xfrm>
          <a:prstGeom prst="rect">
            <a:avLst/>
          </a:prstGeom>
          <a:noFill/>
        </p:spPr>
        <p:txBody>
          <a:bodyPr wrap="square">
            <a:spAutoFit/>
          </a:bodyPr>
          <a:lstStyle/>
          <a:p>
            <a:pPr algn="just"/>
            <a:r>
              <a:rPr lang="en-GB" sz="4200" b="1" cap="small" dirty="0">
                <a:latin typeface="Calibri" panose="020F0502020204030204" pitchFamily="34" charset="0"/>
                <a:ea typeface="Calibri" panose="020F0502020204030204" pitchFamily="34" charset="0"/>
                <a:cs typeface="Calibri" panose="020F0502020204030204" pitchFamily="34" charset="0"/>
              </a:rPr>
              <a:t>Background and Purposes:</a:t>
            </a:r>
          </a:p>
          <a:p>
            <a:pPr algn="just"/>
            <a:r>
              <a:rPr lang="en-GB" sz="4000" dirty="0"/>
              <a:t>Contemporary data are lacking on the prognosis and management of left ventricular thrombus (LVT).</a:t>
            </a:r>
            <a:r>
              <a:rPr lang="fr-FR" sz="4000" dirty="0"/>
              <a:t> </a:t>
            </a:r>
            <a:r>
              <a:rPr lang="en-GB" sz="4000" dirty="0"/>
              <a:t>The purpose of the study was to </a:t>
            </a:r>
            <a:r>
              <a:rPr lang="fr-FR" sz="4000" dirty="0" err="1"/>
              <a:t>identify</a:t>
            </a:r>
            <a:r>
              <a:rPr lang="fr-FR" sz="4000" dirty="0"/>
              <a:t> the </a:t>
            </a:r>
            <a:r>
              <a:rPr lang="fr-FR" sz="4000" dirty="0" err="1"/>
              <a:t>independent</a:t>
            </a:r>
            <a:r>
              <a:rPr lang="fr-FR" sz="4000" dirty="0"/>
              <a:t> </a:t>
            </a:r>
            <a:r>
              <a:rPr lang="fr-FR" sz="4000" dirty="0" err="1"/>
              <a:t>correlates</a:t>
            </a:r>
            <a:r>
              <a:rPr lang="fr-FR" sz="4000" dirty="0"/>
              <a:t> of </a:t>
            </a:r>
            <a:r>
              <a:rPr lang="en-GB" sz="4000" dirty="0"/>
              <a:t>LVT </a:t>
            </a:r>
            <a:r>
              <a:rPr lang="fr-FR" sz="4000" dirty="0" err="1"/>
              <a:t>regression</a:t>
            </a:r>
            <a:r>
              <a:rPr lang="fr-FR" sz="4000" dirty="0"/>
              <a:t> and </a:t>
            </a:r>
            <a:r>
              <a:rPr lang="fr-FR" sz="4000" dirty="0" err="1"/>
              <a:t>clinical</a:t>
            </a:r>
            <a:r>
              <a:rPr lang="fr-FR" sz="4000" dirty="0"/>
              <a:t> </a:t>
            </a:r>
            <a:r>
              <a:rPr lang="fr-FR" sz="4000" dirty="0" err="1"/>
              <a:t>outcomes</a:t>
            </a:r>
            <a:r>
              <a:rPr lang="fr-FR" sz="4000" dirty="0"/>
              <a:t>. </a:t>
            </a:r>
            <a:endParaRPr lang="en-US" sz="3865"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7" name="Image 262">
            <a:extLst>
              <a:ext uri="{FF2B5EF4-FFF2-40B4-BE49-F238E27FC236}">
                <a16:creationId xmlns:a16="http://schemas.microsoft.com/office/drawing/2014/main" id="{0CA8C3ED-9BEF-4F64-B96C-8B8924D2A5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694109" y="1522999"/>
            <a:ext cx="2297875" cy="229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3">
            <a:extLst>
              <a:ext uri="{FF2B5EF4-FFF2-40B4-BE49-F238E27FC236}">
                <a16:creationId xmlns:a16="http://schemas.microsoft.com/office/drawing/2014/main" id="{F45F3EE5-72FD-4E3D-90C0-928824AD6220}"/>
              </a:ext>
            </a:extLst>
          </p:cNvPr>
          <p:cNvPicPr>
            <a:picLocks noChangeAspect="1"/>
          </p:cNvPicPr>
          <p:nvPr/>
        </p:nvPicPr>
        <p:blipFill>
          <a:blip r:embed="rId4"/>
          <a:stretch>
            <a:fillRect/>
          </a:stretch>
        </p:blipFill>
        <p:spPr>
          <a:xfrm>
            <a:off x="38079692" y="114545"/>
            <a:ext cx="3526711" cy="1514412"/>
          </a:xfrm>
          <a:prstGeom prst="rect">
            <a:avLst/>
          </a:prstGeom>
        </p:spPr>
      </p:pic>
      <p:sp>
        <p:nvSpPr>
          <p:cNvPr id="20" name="Rectangle 19">
            <a:extLst>
              <a:ext uri="{FF2B5EF4-FFF2-40B4-BE49-F238E27FC236}">
                <a16:creationId xmlns:a16="http://schemas.microsoft.com/office/drawing/2014/main" id="{D28022BD-8367-433C-93F7-9723EE436151}"/>
              </a:ext>
            </a:extLst>
          </p:cNvPr>
          <p:cNvSpPr/>
          <p:nvPr/>
        </p:nvSpPr>
        <p:spPr>
          <a:xfrm>
            <a:off x="7296816" y="29679585"/>
            <a:ext cx="32537981" cy="464871"/>
          </a:xfrm>
          <a:prstGeom prst="rect">
            <a:avLst/>
          </a:prstGeom>
        </p:spPr>
        <p:txBody>
          <a:bodyPr wrap="square">
            <a:spAutoFit/>
          </a:bodyPr>
          <a:lstStyle/>
          <a:p>
            <a:pPr marL="540385" algn="just">
              <a:lnSpc>
                <a:spcPct val="150000"/>
              </a:lnSpc>
              <a:spcAft>
                <a:spcPts val="0"/>
              </a:spcAft>
            </a:pPr>
            <a:r>
              <a:rPr lang="en-US" b="1" u="sng" dirty="0">
                <a:solidFill>
                  <a:schemeClr val="bg2">
                    <a:lumMod val="50000"/>
                  </a:schemeClr>
                </a:solidFill>
                <a:ea typeface="Times New Roman" panose="02020603050405020304" pitchFamily="18" charset="0"/>
              </a:rPr>
              <a:t>Disclosures</a:t>
            </a:r>
            <a:r>
              <a:rPr lang="en-US" dirty="0">
                <a:solidFill>
                  <a:schemeClr val="bg2">
                    <a:lumMod val="50000"/>
                  </a:schemeClr>
                </a:solidFill>
                <a:ea typeface="Times New Roman" panose="02020603050405020304" pitchFamily="18" charset="0"/>
              </a:rPr>
              <a:t>: B. Lattuca has received research grants from </a:t>
            </a:r>
            <a:r>
              <a:rPr lang="en-US" dirty="0" err="1">
                <a:solidFill>
                  <a:schemeClr val="bg2">
                    <a:lumMod val="50000"/>
                  </a:schemeClr>
                </a:solidFill>
                <a:ea typeface="Times New Roman" panose="02020603050405020304" pitchFamily="18" charset="0"/>
              </a:rPr>
              <a:t>Biotronik</a:t>
            </a:r>
            <a:r>
              <a:rPr lang="en-US" dirty="0">
                <a:solidFill>
                  <a:schemeClr val="bg2">
                    <a:lumMod val="50000"/>
                  </a:schemeClr>
                </a:solidFill>
                <a:ea typeface="Times New Roman" panose="02020603050405020304" pitchFamily="18" charset="0"/>
              </a:rPr>
              <a:t>, Boston Scientific, Daiichi-Sankyo, Fédération </a:t>
            </a:r>
            <a:r>
              <a:rPr lang="en-US" dirty="0" err="1">
                <a:solidFill>
                  <a:schemeClr val="bg2">
                    <a:lumMod val="50000"/>
                  </a:schemeClr>
                </a:solidFill>
                <a:ea typeface="Times New Roman" panose="02020603050405020304" pitchFamily="18" charset="0"/>
              </a:rPr>
              <a:t>Française</a:t>
            </a:r>
            <a:r>
              <a:rPr lang="en-US" dirty="0">
                <a:solidFill>
                  <a:schemeClr val="bg2">
                    <a:lumMod val="50000"/>
                  </a:schemeClr>
                </a:solidFill>
                <a:ea typeface="Times New Roman" panose="02020603050405020304" pitchFamily="18" charset="0"/>
              </a:rPr>
              <a:t> de </a:t>
            </a:r>
            <a:r>
              <a:rPr lang="en-US" dirty="0" err="1">
                <a:solidFill>
                  <a:schemeClr val="bg2">
                    <a:lumMod val="50000"/>
                  </a:schemeClr>
                </a:solidFill>
                <a:ea typeface="Times New Roman" panose="02020603050405020304" pitchFamily="18" charset="0"/>
              </a:rPr>
              <a:t>Cardiologie</a:t>
            </a:r>
            <a:r>
              <a:rPr lang="en-US" dirty="0">
                <a:solidFill>
                  <a:schemeClr val="bg2">
                    <a:lumMod val="50000"/>
                  </a:schemeClr>
                </a:solidFill>
                <a:ea typeface="Times New Roman" panose="02020603050405020304" pitchFamily="18" charset="0"/>
              </a:rPr>
              <a:t> and Institute of </a:t>
            </a:r>
            <a:r>
              <a:rPr lang="en-US" dirty="0" err="1">
                <a:solidFill>
                  <a:schemeClr val="bg2">
                    <a:lumMod val="50000"/>
                  </a:schemeClr>
                </a:solidFill>
                <a:ea typeface="Times New Roman" panose="02020603050405020304" pitchFamily="18" charset="0"/>
              </a:rPr>
              <a:t>CardioMetabolism</a:t>
            </a:r>
            <a:r>
              <a:rPr lang="en-US" dirty="0">
                <a:solidFill>
                  <a:schemeClr val="bg2">
                    <a:lumMod val="50000"/>
                  </a:schemeClr>
                </a:solidFill>
                <a:ea typeface="Times New Roman" panose="02020603050405020304" pitchFamily="18" charset="0"/>
              </a:rPr>
              <a:t> and Nutrition; consultant fees from Daiichi-Sankyo and Eli Lilly; and lecture fees from AstraZeneca and Novartis.</a:t>
            </a:r>
            <a:endParaRPr lang="fr-FR" dirty="0">
              <a:solidFill>
                <a:schemeClr val="bg2">
                  <a:lumMod val="50000"/>
                </a:schemeClr>
              </a:solidFill>
              <a:ea typeface="Times New Roman" panose="02020603050405020304" pitchFamily="18" charset="0"/>
            </a:endParaRPr>
          </a:p>
        </p:txBody>
      </p:sp>
      <p:pic>
        <p:nvPicPr>
          <p:cNvPr id="23" name="Image 22">
            <a:extLst>
              <a:ext uri="{FF2B5EF4-FFF2-40B4-BE49-F238E27FC236}">
                <a16:creationId xmlns:a16="http://schemas.microsoft.com/office/drawing/2014/main" id="{936DB02E-37C5-4CBE-9B46-D4FA225E0033}"/>
              </a:ext>
            </a:extLst>
          </p:cNvPr>
          <p:cNvPicPr>
            <a:picLocks noChangeAspect="1"/>
          </p:cNvPicPr>
          <p:nvPr/>
        </p:nvPicPr>
        <p:blipFill rotWithShape="1">
          <a:blip r:embed="rId5"/>
          <a:srcRect l="3488" r="3556"/>
          <a:stretch/>
        </p:blipFill>
        <p:spPr>
          <a:xfrm>
            <a:off x="508645" y="17056482"/>
            <a:ext cx="12078080" cy="10214203"/>
          </a:xfrm>
          <a:prstGeom prst="rect">
            <a:avLst/>
          </a:prstGeom>
        </p:spPr>
      </p:pic>
      <p:pic>
        <p:nvPicPr>
          <p:cNvPr id="9" name="Image 8">
            <a:extLst>
              <a:ext uri="{FF2B5EF4-FFF2-40B4-BE49-F238E27FC236}">
                <a16:creationId xmlns:a16="http://schemas.microsoft.com/office/drawing/2014/main" id="{49D69D6D-BD49-4C11-AEDB-F0F4E2A5F5C0}"/>
              </a:ext>
            </a:extLst>
          </p:cNvPr>
          <p:cNvPicPr>
            <a:picLocks noChangeAspect="1"/>
          </p:cNvPicPr>
          <p:nvPr/>
        </p:nvPicPr>
        <p:blipFill rotWithShape="1">
          <a:blip r:embed="rId6"/>
          <a:srcRect l="534" t="12265" r="1291"/>
          <a:stretch/>
        </p:blipFill>
        <p:spPr>
          <a:xfrm>
            <a:off x="12758816" y="12665486"/>
            <a:ext cx="15304887" cy="6518009"/>
          </a:xfrm>
          <a:prstGeom prst="rect">
            <a:avLst/>
          </a:prstGeom>
          <a:ln w="6350">
            <a:solidFill>
              <a:schemeClr val="bg2">
                <a:lumMod val="90000"/>
              </a:schemeClr>
            </a:solidFill>
          </a:ln>
        </p:spPr>
      </p:pic>
      <p:sp>
        <p:nvSpPr>
          <p:cNvPr id="14" name="Rectangle 13">
            <a:extLst>
              <a:ext uri="{FF2B5EF4-FFF2-40B4-BE49-F238E27FC236}">
                <a16:creationId xmlns:a16="http://schemas.microsoft.com/office/drawing/2014/main" id="{5BF66705-D56C-4B48-A0A7-763AFC443FC8}"/>
              </a:ext>
            </a:extLst>
          </p:cNvPr>
          <p:cNvSpPr/>
          <p:nvPr/>
        </p:nvSpPr>
        <p:spPr>
          <a:xfrm>
            <a:off x="28828862" y="23969653"/>
            <a:ext cx="13502768" cy="2554545"/>
          </a:xfrm>
          <a:prstGeom prst="rect">
            <a:avLst/>
          </a:prstGeom>
        </p:spPr>
        <p:txBody>
          <a:bodyPr wrap="square">
            <a:spAutoFit/>
          </a:bodyPr>
          <a:lstStyle/>
          <a:p>
            <a:pPr algn="just"/>
            <a:r>
              <a:rPr lang="en-US" sz="4000" dirty="0">
                <a:solidFill>
                  <a:prstClr val="black"/>
                </a:solidFill>
              </a:rPr>
              <a:t>A left ventricular ejection fraction ≥ 35% (HR 0.46; 95%CI [0.23-0.93], p=0.029) and an anticoagulation therapy &gt; 3 months (HR 0.42; 95%CI [0.20-0.88], p=0.021) were independently associated with a lower rate of MACE. </a:t>
            </a:r>
            <a:endParaRPr lang="fr-FR" dirty="0"/>
          </a:p>
        </p:txBody>
      </p:sp>
      <p:sp>
        <p:nvSpPr>
          <p:cNvPr id="16" name="Rectangle 15">
            <a:extLst>
              <a:ext uri="{FF2B5EF4-FFF2-40B4-BE49-F238E27FC236}">
                <a16:creationId xmlns:a16="http://schemas.microsoft.com/office/drawing/2014/main" id="{FD805487-E7BE-48B2-B5F6-164DB6D30F07}"/>
              </a:ext>
            </a:extLst>
          </p:cNvPr>
          <p:cNvSpPr/>
          <p:nvPr/>
        </p:nvSpPr>
        <p:spPr>
          <a:xfrm>
            <a:off x="28854736" y="22289404"/>
            <a:ext cx="13502768" cy="1323439"/>
          </a:xfrm>
          <a:prstGeom prst="rect">
            <a:avLst/>
          </a:prstGeom>
        </p:spPr>
        <p:txBody>
          <a:bodyPr wrap="square">
            <a:spAutoFit/>
          </a:bodyPr>
          <a:lstStyle/>
          <a:p>
            <a:pPr algn="just"/>
            <a:r>
              <a:rPr lang="en-US" sz="4000" dirty="0">
                <a:solidFill>
                  <a:prstClr val="black"/>
                </a:solidFill>
              </a:rPr>
              <a:t>A reduced risk of mortality was observed among patients with</a:t>
            </a:r>
          </a:p>
          <a:p>
            <a:pPr algn="just"/>
            <a:r>
              <a:rPr lang="en-US" sz="4000" dirty="0">
                <a:solidFill>
                  <a:prstClr val="black"/>
                </a:solidFill>
              </a:rPr>
              <a:t>a total LVT regression (HR 0.48; 95%CI [0.23-0.98]; p=0.039). </a:t>
            </a:r>
            <a:endParaRPr lang="fr-FR" dirty="0"/>
          </a:p>
        </p:txBody>
      </p:sp>
      <p:pic>
        <p:nvPicPr>
          <p:cNvPr id="22" name="Image 21">
            <a:extLst>
              <a:ext uri="{FF2B5EF4-FFF2-40B4-BE49-F238E27FC236}">
                <a16:creationId xmlns:a16="http://schemas.microsoft.com/office/drawing/2014/main" id="{A11B06F5-85FB-4888-80D9-87457A5C617B}"/>
              </a:ext>
            </a:extLst>
          </p:cNvPr>
          <p:cNvPicPr>
            <a:picLocks noChangeAspect="1"/>
          </p:cNvPicPr>
          <p:nvPr/>
        </p:nvPicPr>
        <p:blipFill rotWithShape="1">
          <a:blip r:embed="rId7"/>
          <a:srcRect l="3411" r="6786"/>
          <a:stretch/>
        </p:blipFill>
        <p:spPr>
          <a:xfrm>
            <a:off x="28437363" y="6653067"/>
            <a:ext cx="14402911" cy="15182926"/>
          </a:xfrm>
          <a:prstGeom prst="rect">
            <a:avLst/>
          </a:prstGeom>
        </p:spPr>
      </p:pic>
      <p:graphicFrame>
        <p:nvGraphicFramePr>
          <p:cNvPr id="31" name="Tableau 30">
            <a:extLst>
              <a:ext uri="{FF2B5EF4-FFF2-40B4-BE49-F238E27FC236}">
                <a16:creationId xmlns:a16="http://schemas.microsoft.com/office/drawing/2014/main" id="{D7EAA1AA-8EC9-4E2A-9A3A-BFBDB8A7997B}"/>
              </a:ext>
            </a:extLst>
          </p:cNvPr>
          <p:cNvGraphicFramePr>
            <a:graphicFrameLocks noGrp="1"/>
          </p:cNvGraphicFramePr>
          <p:nvPr>
            <p:extLst>
              <p:ext uri="{D42A27DB-BD31-4B8C-83A1-F6EECF244321}">
                <p14:modId xmlns:p14="http://schemas.microsoft.com/office/powerpoint/2010/main" val="1952170344"/>
              </p:ext>
            </p:extLst>
          </p:nvPr>
        </p:nvGraphicFramePr>
        <p:xfrm>
          <a:off x="12758817" y="20762969"/>
          <a:ext cx="15589582" cy="6732084"/>
        </p:xfrm>
        <a:graphic>
          <a:graphicData uri="http://schemas.openxmlformats.org/drawingml/2006/table">
            <a:tbl>
              <a:tblPr firstRow="1" firstCol="1" bandRow="1"/>
              <a:tblGrid>
                <a:gridCol w="6360456">
                  <a:extLst>
                    <a:ext uri="{9D8B030D-6E8A-4147-A177-3AD203B41FA5}">
                      <a16:colId xmlns:a16="http://schemas.microsoft.com/office/drawing/2014/main" val="3532470332"/>
                    </a:ext>
                  </a:extLst>
                </a:gridCol>
                <a:gridCol w="2078182">
                  <a:extLst>
                    <a:ext uri="{9D8B030D-6E8A-4147-A177-3AD203B41FA5}">
                      <a16:colId xmlns:a16="http://schemas.microsoft.com/office/drawing/2014/main" val="3773189522"/>
                    </a:ext>
                  </a:extLst>
                </a:gridCol>
                <a:gridCol w="3406261">
                  <a:extLst>
                    <a:ext uri="{9D8B030D-6E8A-4147-A177-3AD203B41FA5}">
                      <a16:colId xmlns:a16="http://schemas.microsoft.com/office/drawing/2014/main" val="2192219059"/>
                    </a:ext>
                  </a:extLst>
                </a:gridCol>
                <a:gridCol w="2158451">
                  <a:extLst>
                    <a:ext uri="{9D8B030D-6E8A-4147-A177-3AD203B41FA5}">
                      <a16:colId xmlns:a16="http://schemas.microsoft.com/office/drawing/2014/main" val="1093661948"/>
                    </a:ext>
                  </a:extLst>
                </a:gridCol>
                <a:gridCol w="1586232">
                  <a:extLst>
                    <a:ext uri="{9D8B030D-6E8A-4147-A177-3AD203B41FA5}">
                      <a16:colId xmlns:a16="http://schemas.microsoft.com/office/drawing/2014/main" val="1754717679"/>
                    </a:ext>
                  </a:extLst>
                </a:gridCol>
              </a:tblGrid>
              <a:tr h="283210">
                <a:tc>
                  <a:txBody>
                    <a:bodyPr/>
                    <a:lstStyle/>
                    <a:p>
                      <a:pPr>
                        <a:lnSpc>
                          <a:spcPct val="115000"/>
                        </a:lnSpc>
                        <a:spcAft>
                          <a:spcPts val="0"/>
                        </a:spcAft>
                      </a:pPr>
                      <a:r>
                        <a:rPr lang="en-US" sz="3400" b="1" dirty="0">
                          <a:effectLst/>
                          <a:latin typeface="+mn-lt"/>
                          <a:ea typeface="Calibri" panose="020F0502020204030204" pitchFamily="34" charset="0"/>
                          <a:cs typeface="Times New Roman" panose="02020603050405020304" pitchFamily="18" charset="0"/>
                        </a:rPr>
                        <a:t> </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F9"/>
                    </a:solidFill>
                  </a:tcPr>
                </a:tc>
                <a:tc>
                  <a:txBody>
                    <a:bodyPr/>
                    <a:lstStyle/>
                    <a:p>
                      <a:pPr algn="ctr">
                        <a:lnSpc>
                          <a:spcPct val="115000"/>
                        </a:lnSpc>
                        <a:spcAft>
                          <a:spcPts val="0"/>
                        </a:spcAft>
                      </a:pPr>
                      <a:r>
                        <a:rPr lang="en-US" sz="3400" b="1" dirty="0">
                          <a:solidFill>
                            <a:srgbClr val="000000"/>
                          </a:solidFill>
                          <a:effectLst/>
                          <a:latin typeface="+mn-lt"/>
                          <a:ea typeface="Calibri" panose="020F0502020204030204" pitchFamily="34" charset="0"/>
                          <a:cs typeface="Times New Roman" panose="02020603050405020304" pitchFamily="18" charset="0"/>
                        </a:rPr>
                        <a:t>Total</a:t>
                      </a:r>
                      <a:br>
                        <a:rPr lang="en-US" sz="3400" b="1" dirty="0">
                          <a:solidFill>
                            <a:srgbClr val="000000"/>
                          </a:solidFill>
                          <a:effectLst/>
                          <a:latin typeface="+mn-lt"/>
                          <a:ea typeface="Calibri" panose="020F0502020204030204" pitchFamily="34" charset="0"/>
                          <a:cs typeface="Times New Roman" panose="02020603050405020304" pitchFamily="18" charset="0"/>
                        </a:rPr>
                      </a:br>
                      <a:r>
                        <a:rPr lang="en-US" sz="3400" b="1" dirty="0">
                          <a:solidFill>
                            <a:srgbClr val="000000"/>
                          </a:solidFill>
                          <a:effectLst/>
                          <a:latin typeface="+mn-lt"/>
                          <a:ea typeface="Calibri" panose="020F0502020204030204" pitchFamily="34" charset="0"/>
                          <a:cs typeface="Times New Roman" panose="02020603050405020304" pitchFamily="18" charset="0"/>
                        </a:rPr>
                        <a:t>(n=159)</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F9"/>
                    </a:solidFill>
                  </a:tcPr>
                </a:tc>
                <a:tc>
                  <a:txBody>
                    <a:bodyPr/>
                    <a:lstStyle/>
                    <a:p>
                      <a:pPr algn="ctr">
                        <a:lnSpc>
                          <a:spcPct val="115000"/>
                        </a:lnSpc>
                        <a:spcAft>
                          <a:spcPts val="0"/>
                        </a:spcAft>
                      </a:pPr>
                      <a:r>
                        <a:rPr lang="en-US" sz="3400" b="1" dirty="0">
                          <a:solidFill>
                            <a:srgbClr val="000000"/>
                          </a:solidFill>
                          <a:effectLst/>
                          <a:latin typeface="+mn-lt"/>
                          <a:ea typeface="Calibri" panose="020F0502020204030204" pitchFamily="34" charset="0"/>
                          <a:cs typeface="Times New Roman" panose="02020603050405020304" pitchFamily="18" charset="0"/>
                        </a:rPr>
                        <a:t>Total LVT </a:t>
                      </a:r>
                      <a:br>
                        <a:rPr lang="en-US" sz="3400" b="1" dirty="0">
                          <a:solidFill>
                            <a:srgbClr val="000000"/>
                          </a:solidFill>
                          <a:effectLst/>
                          <a:latin typeface="+mn-lt"/>
                          <a:ea typeface="Calibri" panose="020F0502020204030204" pitchFamily="34" charset="0"/>
                          <a:cs typeface="Times New Roman" panose="02020603050405020304" pitchFamily="18" charset="0"/>
                        </a:rPr>
                      </a:br>
                      <a:r>
                        <a:rPr lang="en-US" sz="3400" b="1" dirty="0">
                          <a:solidFill>
                            <a:srgbClr val="000000"/>
                          </a:solidFill>
                          <a:effectLst/>
                          <a:latin typeface="+mn-lt"/>
                          <a:ea typeface="Calibri" panose="020F0502020204030204" pitchFamily="34" charset="0"/>
                          <a:cs typeface="Times New Roman" panose="02020603050405020304" pitchFamily="18" charset="0"/>
                        </a:rPr>
                        <a:t>regression (n=99)</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F9"/>
                    </a:solidFill>
                  </a:tcPr>
                </a:tc>
                <a:tc>
                  <a:txBody>
                    <a:bodyPr/>
                    <a:lstStyle/>
                    <a:p>
                      <a:pPr algn="ctr">
                        <a:lnSpc>
                          <a:spcPct val="115000"/>
                        </a:lnSpc>
                        <a:spcAft>
                          <a:spcPts val="0"/>
                        </a:spcAft>
                      </a:pPr>
                      <a:r>
                        <a:rPr lang="en-US" sz="3400" b="1" dirty="0">
                          <a:solidFill>
                            <a:srgbClr val="000000"/>
                          </a:solidFill>
                          <a:effectLst/>
                          <a:latin typeface="+mn-lt"/>
                          <a:ea typeface="Calibri" panose="020F0502020204030204" pitchFamily="34" charset="0"/>
                          <a:cs typeface="Times New Roman" panose="02020603050405020304" pitchFamily="18" charset="0"/>
                        </a:rPr>
                        <a:t>Persistent</a:t>
                      </a:r>
                    </a:p>
                    <a:p>
                      <a:pPr algn="ctr">
                        <a:lnSpc>
                          <a:spcPct val="115000"/>
                        </a:lnSpc>
                        <a:spcAft>
                          <a:spcPts val="0"/>
                        </a:spcAft>
                      </a:pPr>
                      <a:r>
                        <a:rPr lang="en-US" sz="3400" b="1" dirty="0">
                          <a:solidFill>
                            <a:srgbClr val="000000"/>
                          </a:solidFill>
                          <a:effectLst/>
                          <a:latin typeface="+mn-lt"/>
                          <a:ea typeface="Calibri" panose="020F0502020204030204" pitchFamily="34" charset="0"/>
                          <a:cs typeface="Times New Roman" panose="02020603050405020304" pitchFamily="18" charset="0"/>
                        </a:rPr>
                        <a:t> </a:t>
                      </a:r>
                      <a:r>
                        <a:rPr lang="fr-FR" sz="3400" b="1" dirty="0">
                          <a:solidFill>
                            <a:srgbClr val="000000"/>
                          </a:solidFill>
                          <a:effectLst/>
                          <a:latin typeface="+mn-lt"/>
                          <a:ea typeface="Calibri" panose="020F0502020204030204" pitchFamily="34" charset="0"/>
                          <a:cs typeface="Times New Roman" panose="02020603050405020304" pitchFamily="18" charset="0"/>
                        </a:rPr>
                        <a:t>LVT </a:t>
                      </a:r>
                      <a:r>
                        <a:rPr lang="en-US" sz="3400" b="1" dirty="0">
                          <a:solidFill>
                            <a:srgbClr val="000000"/>
                          </a:solidFill>
                          <a:effectLst/>
                          <a:latin typeface="+mn-lt"/>
                          <a:ea typeface="Calibri" panose="020F0502020204030204" pitchFamily="34" charset="0"/>
                          <a:cs typeface="Times New Roman" panose="02020603050405020304" pitchFamily="18" charset="0"/>
                        </a:rPr>
                        <a:t>(n=60)</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F9"/>
                    </a:solidFill>
                  </a:tcPr>
                </a:tc>
                <a:tc>
                  <a:txBody>
                    <a:bodyPr/>
                    <a:lstStyle/>
                    <a:p>
                      <a:pPr algn="ctr">
                        <a:lnSpc>
                          <a:spcPct val="115000"/>
                        </a:lnSpc>
                        <a:spcAft>
                          <a:spcPts val="0"/>
                        </a:spcAft>
                      </a:pPr>
                      <a:r>
                        <a:rPr lang="en-US" sz="3400" b="1" dirty="0">
                          <a:solidFill>
                            <a:srgbClr val="000000"/>
                          </a:solidFill>
                          <a:effectLst/>
                          <a:latin typeface="+mn-lt"/>
                          <a:ea typeface="Calibri" panose="020F0502020204030204" pitchFamily="34" charset="0"/>
                          <a:cs typeface="Times New Roman" panose="02020603050405020304" pitchFamily="18" charset="0"/>
                        </a:rPr>
                        <a:t>p value</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F9"/>
                    </a:solidFill>
                  </a:tcPr>
                </a:tc>
                <a:extLst>
                  <a:ext uri="{0D108BD9-81ED-4DB2-BD59-A6C34878D82A}">
                    <a16:rowId xmlns:a16="http://schemas.microsoft.com/office/drawing/2014/main" val="4226326429"/>
                  </a:ext>
                </a:extLst>
              </a:tr>
              <a:tr h="0">
                <a:tc>
                  <a:txBody>
                    <a:bodyPr/>
                    <a:lstStyle/>
                    <a:p>
                      <a:pPr algn="just">
                        <a:lnSpc>
                          <a:spcPct val="114000"/>
                        </a:lnSpc>
                        <a:spcAft>
                          <a:spcPts val="0"/>
                        </a:spcAft>
                      </a:pPr>
                      <a:r>
                        <a:rPr lang="en-GB" sz="3400" b="1" dirty="0">
                          <a:effectLst/>
                          <a:latin typeface="+mn-lt"/>
                          <a:ea typeface="Times New Roman" panose="02020603050405020304" pitchFamily="18" charset="0"/>
                          <a:cs typeface="Times New Roman" panose="02020603050405020304" pitchFamily="18" charset="0"/>
                        </a:rPr>
                        <a:t>Major adverse </a:t>
                      </a:r>
                      <a:r>
                        <a:rPr lang="en-GB" sz="3400" b="1" dirty="0" err="1">
                          <a:effectLst/>
                          <a:latin typeface="+mn-lt"/>
                          <a:ea typeface="Times New Roman" panose="02020603050405020304" pitchFamily="18" charset="0"/>
                          <a:cs typeface="Times New Roman" panose="02020603050405020304" pitchFamily="18" charset="0"/>
                        </a:rPr>
                        <a:t>cardiovasc</a:t>
                      </a:r>
                      <a:r>
                        <a:rPr lang="en-GB" sz="3400" b="1" dirty="0">
                          <a:effectLst/>
                          <a:latin typeface="+mn-lt"/>
                          <a:ea typeface="Times New Roman" panose="02020603050405020304" pitchFamily="18" charset="0"/>
                          <a:cs typeface="Times New Roman" panose="02020603050405020304" pitchFamily="18" charset="0"/>
                        </a:rPr>
                        <a:t>. events</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59 (37.1)</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35 (35.4)</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a:effectLst/>
                          <a:latin typeface="+mn-lt"/>
                          <a:ea typeface="Calibri" panose="020F0502020204030204" pitchFamily="34" charset="0"/>
                          <a:cs typeface="Times New Roman" panose="02020603050405020304" pitchFamily="18" charset="0"/>
                        </a:rPr>
                        <a:t>24 (40.0)</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a:effectLst/>
                          <a:latin typeface="+mn-lt"/>
                          <a:ea typeface="Calibri" panose="020F0502020204030204" pitchFamily="34" charset="0"/>
                          <a:cs typeface="Times New Roman" panose="02020603050405020304" pitchFamily="18" charset="0"/>
                        </a:rPr>
                        <a:t>0.203</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57184"/>
                  </a:ext>
                </a:extLst>
              </a:tr>
              <a:tr h="0">
                <a:tc>
                  <a:txBody>
                    <a:bodyPr/>
                    <a:lstStyle/>
                    <a:p>
                      <a:pPr>
                        <a:lnSpc>
                          <a:spcPct val="150000"/>
                        </a:lnSpc>
                        <a:spcBef>
                          <a:spcPts val="600"/>
                        </a:spcBef>
                        <a:spcAft>
                          <a:spcPts val="600"/>
                        </a:spcAft>
                      </a:pPr>
                      <a:r>
                        <a:rPr lang="en-US" sz="3400" b="1" dirty="0">
                          <a:effectLst/>
                          <a:latin typeface="+mn-lt"/>
                          <a:ea typeface="Calibri" panose="020F0502020204030204" pitchFamily="34" charset="0"/>
                          <a:cs typeface="Times New Roman" panose="02020603050405020304" pitchFamily="18" charset="0"/>
                        </a:rPr>
                        <a:t>Cardiovascular death</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14 (8.8)</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8 (8.1)</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a:effectLst/>
                          <a:latin typeface="+mn-lt"/>
                          <a:ea typeface="Calibri" panose="020F0502020204030204" pitchFamily="34" charset="0"/>
                          <a:cs typeface="Times New Roman" panose="02020603050405020304" pitchFamily="18" charset="0"/>
                        </a:rPr>
                        <a:t>6 (10.0)</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0.434</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3643802"/>
                  </a:ext>
                </a:extLst>
              </a:tr>
              <a:tr h="283210">
                <a:tc>
                  <a:txBody>
                    <a:bodyPr/>
                    <a:lstStyle/>
                    <a:p>
                      <a:pPr>
                        <a:lnSpc>
                          <a:spcPct val="150000"/>
                        </a:lnSpc>
                        <a:spcBef>
                          <a:spcPts val="600"/>
                        </a:spcBef>
                        <a:spcAft>
                          <a:spcPts val="600"/>
                        </a:spcAft>
                      </a:pPr>
                      <a:r>
                        <a:rPr lang="en-US" sz="3400" b="1" dirty="0">
                          <a:solidFill>
                            <a:srgbClr val="000000"/>
                          </a:solidFill>
                          <a:effectLst/>
                          <a:latin typeface="+mn-lt"/>
                          <a:ea typeface="Calibri" panose="020F0502020204030204" pitchFamily="34" charset="0"/>
                          <a:cs typeface="Times New Roman" panose="02020603050405020304" pitchFamily="18" charset="0"/>
                        </a:rPr>
                        <a:t>All-cause death</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a:solidFill>
                            <a:srgbClr val="000000"/>
                          </a:solidFill>
                          <a:effectLst/>
                          <a:latin typeface="+mn-lt"/>
                          <a:ea typeface="Calibri" panose="020F0502020204030204" pitchFamily="34" charset="0"/>
                          <a:cs typeface="Times New Roman" panose="02020603050405020304" pitchFamily="18" charset="0"/>
                        </a:rPr>
                        <a:t>30 (18.9)</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dirty="0">
                          <a:solidFill>
                            <a:srgbClr val="000000"/>
                          </a:solidFill>
                          <a:effectLst/>
                          <a:latin typeface="+mn-lt"/>
                          <a:ea typeface="Calibri" panose="020F0502020204030204" pitchFamily="34" charset="0"/>
                          <a:cs typeface="Times New Roman" panose="02020603050405020304" pitchFamily="18" charset="0"/>
                        </a:rPr>
                        <a:t>15 (15.2)</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a:solidFill>
                            <a:srgbClr val="000000"/>
                          </a:solidFill>
                          <a:effectLst/>
                          <a:latin typeface="+mn-lt"/>
                          <a:ea typeface="Calibri" panose="020F0502020204030204" pitchFamily="34" charset="0"/>
                          <a:cs typeface="Times New Roman" panose="02020603050405020304" pitchFamily="18" charset="0"/>
                        </a:rPr>
                        <a:t>15 (25.0)</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a:solidFill>
                            <a:srgbClr val="000000"/>
                          </a:solidFill>
                          <a:effectLst/>
                          <a:latin typeface="+mn-lt"/>
                          <a:ea typeface="Calibri" panose="020F0502020204030204" pitchFamily="34" charset="0"/>
                          <a:cs typeface="Times New Roman" panose="02020603050405020304" pitchFamily="18" charset="0"/>
                        </a:rPr>
                        <a:t>0.039</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92103865"/>
                  </a:ext>
                </a:extLst>
              </a:tr>
              <a:tr h="0">
                <a:tc>
                  <a:txBody>
                    <a:bodyPr/>
                    <a:lstStyle/>
                    <a:p>
                      <a:pPr>
                        <a:lnSpc>
                          <a:spcPct val="150000"/>
                        </a:lnSpc>
                        <a:spcBef>
                          <a:spcPts val="600"/>
                        </a:spcBef>
                        <a:spcAft>
                          <a:spcPts val="600"/>
                        </a:spcAft>
                      </a:pPr>
                      <a:r>
                        <a:rPr lang="en-US" sz="3400" b="1" dirty="0">
                          <a:effectLst/>
                          <a:latin typeface="+mn-lt"/>
                          <a:ea typeface="Calibri" panose="020F0502020204030204" pitchFamily="34" charset="0"/>
                          <a:cs typeface="Times New Roman" panose="02020603050405020304" pitchFamily="18" charset="0"/>
                        </a:rPr>
                        <a:t>Stroke/TIA</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a:effectLst/>
                          <a:latin typeface="+mn-lt"/>
                          <a:ea typeface="Calibri" panose="020F0502020204030204" pitchFamily="34" charset="0"/>
                          <a:cs typeface="Times New Roman" panose="02020603050405020304" pitchFamily="18" charset="0"/>
                        </a:rPr>
                        <a:t>21 (13.3)</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14 (14.1)</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a:effectLst/>
                          <a:latin typeface="+mn-lt"/>
                          <a:ea typeface="Calibri" panose="020F0502020204030204" pitchFamily="34" charset="0"/>
                          <a:cs typeface="Times New Roman" panose="02020603050405020304" pitchFamily="18" charset="0"/>
                        </a:rPr>
                        <a:t>7 (11.9)</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a:effectLst/>
                          <a:latin typeface="+mn-lt"/>
                          <a:ea typeface="Calibri" panose="020F0502020204030204" pitchFamily="34" charset="0"/>
                          <a:cs typeface="Times New Roman" panose="02020603050405020304" pitchFamily="18" charset="0"/>
                        </a:rPr>
                        <a:t>0.871</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7159031"/>
                  </a:ext>
                </a:extLst>
              </a:tr>
              <a:tr h="0">
                <a:tc>
                  <a:txBody>
                    <a:bodyPr/>
                    <a:lstStyle/>
                    <a:p>
                      <a:pPr>
                        <a:lnSpc>
                          <a:spcPct val="150000"/>
                        </a:lnSpc>
                        <a:spcBef>
                          <a:spcPts val="600"/>
                        </a:spcBef>
                        <a:spcAft>
                          <a:spcPts val="600"/>
                        </a:spcAft>
                      </a:pPr>
                      <a:r>
                        <a:rPr lang="en-US" sz="3400" b="1" dirty="0">
                          <a:solidFill>
                            <a:srgbClr val="000000"/>
                          </a:solidFill>
                          <a:effectLst/>
                          <a:latin typeface="+mn-lt"/>
                          <a:ea typeface="Calibri" panose="020F0502020204030204" pitchFamily="34" charset="0"/>
                          <a:cs typeface="Times New Roman" panose="02020603050405020304" pitchFamily="18" charset="0"/>
                        </a:rPr>
                        <a:t>Acute peripheral artery emboli</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a:solidFill>
                            <a:srgbClr val="000000"/>
                          </a:solidFill>
                          <a:effectLst/>
                          <a:latin typeface="+mn-lt"/>
                          <a:ea typeface="Calibri" panose="020F0502020204030204" pitchFamily="34" charset="0"/>
                          <a:cs typeface="Times New Roman" panose="02020603050405020304" pitchFamily="18" charset="0"/>
                        </a:rPr>
                        <a:t>20 (12.7)</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dirty="0">
                          <a:solidFill>
                            <a:srgbClr val="000000"/>
                          </a:solidFill>
                          <a:effectLst/>
                          <a:latin typeface="+mn-lt"/>
                          <a:ea typeface="Calibri" panose="020F0502020204030204" pitchFamily="34" charset="0"/>
                          <a:cs typeface="Times New Roman" panose="02020603050405020304" pitchFamily="18" charset="0"/>
                        </a:rPr>
                        <a:t>14 (14.1)</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a:solidFill>
                            <a:srgbClr val="000000"/>
                          </a:solidFill>
                          <a:effectLst/>
                          <a:latin typeface="+mn-lt"/>
                          <a:ea typeface="Calibri" panose="020F0502020204030204" pitchFamily="34" charset="0"/>
                          <a:cs typeface="Times New Roman" panose="02020603050405020304" pitchFamily="18" charset="0"/>
                        </a:rPr>
                        <a:t>6 (10.2)</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a:solidFill>
                            <a:srgbClr val="000000"/>
                          </a:solidFill>
                          <a:effectLst/>
                          <a:latin typeface="+mn-lt"/>
                          <a:ea typeface="Calibri" panose="020F0502020204030204" pitchFamily="34" charset="0"/>
                          <a:cs typeface="Times New Roman" panose="02020603050405020304" pitchFamily="18" charset="0"/>
                        </a:rPr>
                        <a:t>0.962</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653067066"/>
                  </a:ext>
                </a:extLst>
              </a:tr>
              <a:tr h="0">
                <a:tc>
                  <a:txBody>
                    <a:bodyPr/>
                    <a:lstStyle/>
                    <a:p>
                      <a:pPr>
                        <a:lnSpc>
                          <a:spcPct val="150000"/>
                        </a:lnSpc>
                        <a:spcBef>
                          <a:spcPts val="600"/>
                        </a:spcBef>
                        <a:spcAft>
                          <a:spcPts val="600"/>
                        </a:spcAft>
                      </a:pPr>
                      <a:r>
                        <a:rPr lang="en-US" sz="3400" b="1">
                          <a:effectLst/>
                          <a:latin typeface="+mn-lt"/>
                          <a:ea typeface="Calibri" panose="020F0502020204030204" pitchFamily="34" charset="0"/>
                          <a:cs typeface="Times New Roman" panose="02020603050405020304" pitchFamily="18" charset="0"/>
                        </a:rPr>
                        <a:t>All embolic complications</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a:effectLst/>
                          <a:latin typeface="+mn-lt"/>
                          <a:ea typeface="Calibri" panose="020F0502020204030204" pitchFamily="34" charset="0"/>
                          <a:cs typeface="Times New Roman" panose="02020603050405020304" pitchFamily="18" charset="0"/>
                        </a:rPr>
                        <a:t>35 (22.2)</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22 (22.2)</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13 (22.0)</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a:effectLst/>
                          <a:latin typeface="+mn-lt"/>
                          <a:ea typeface="Calibri" panose="020F0502020204030204" pitchFamily="34" charset="0"/>
                          <a:cs typeface="Times New Roman" panose="02020603050405020304" pitchFamily="18" charset="0"/>
                        </a:rPr>
                        <a:t>0.474</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727229"/>
                  </a:ext>
                </a:extLst>
              </a:tr>
              <a:tr h="0">
                <a:tc>
                  <a:txBody>
                    <a:bodyPr/>
                    <a:lstStyle/>
                    <a:p>
                      <a:pPr>
                        <a:lnSpc>
                          <a:spcPct val="150000"/>
                        </a:lnSpc>
                        <a:spcBef>
                          <a:spcPts val="600"/>
                        </a:spcBef>
                        <a:spcAft>
                          <a:spcPts val="600"/>
                        </a:spcAft>
                      </a:pPr>
                      <a:r>
                        <a:rPr lang="en-US" sz="3400" b="1">
                          <a:solidFill>
                            <a:srgbClr val="000000"/>
                          </a:solidFill>
                          <a:effectLst/>
                          <a:latin typeface="+mn-lt"/>
                          <a:ea typeface="Calibri" panose="020F0502020204030204" pitchFamily="34" charset="0"/>
                          <a:cs typeface="Times New Roman" panose="02020603050405020304" pitchFamily="18" charset="0"/>
                        </a:rPr>
                        <a:t>BARC ≥ 2 bleeding</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a:solidFill>
                            <a:srgbClr val="000000"/>
                          </a:solidFill>
                          <a:effectLst/>
                          <a:latin typeface="+mn-lt"/>
                          <a:ea typeface="Calibri" panose="020F0502020204030204" pitchFamily="34" charset="0"/>
                          <a:cs typeface="Times New Roman" panose="02020603050405020304" pitchFamily="18" charset="0"/>
                        </a:rPr>
                        <a:t>27 (17.0)</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dirty="0">
                          <a:solidFill>
                            <a:srgbClr val="000000"/>
                          </a:solidFill>
                          <a:effectLst/>
                          <a:latin typeface="+mn-lt"/>
                          <a:ea typeface="Calibri" panose="020F0502020204030204" pitchFamily="34" charset="0"/>
                          <a:cs typeface="Times New Roman" panose="02020603050405020304" pitchFamily="18" charset="0"/>
                        </a:rPr>
                        <a:t>12 (12.1)</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a:solidFill>
                            <a:srgbClr val="000000"/>
                          </a:solidFill>
                          <a:effectLst/>
                          <a:latin typeface="+mn-lt"/>
                          <a:ea typeface="Calibri" panose="020F0502020204030204" pitchFamily="34" charset="0"/>
                          <a:cs typeface="Times New Roman" panose="02020603050405020304" pitchFamily="18" charset="0"/>
                        </a:rPr>
                        <a:t>15 (25.0)</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spcBef>
                          <a:spcPts val="600"/>
                        </a:spcBef>
                        <a:spcAft>
                          <a:spcPts val="600"/>
                        </a:spcAft>
                      </a:pPr>
                      <a:r>
                        <a:rPr lang="en-US" sz="3400">
                          <a:solidFill>
                            <a:srgbClr val="000000"/>
                          </a:solidFill>
                          <a:effectLst/>
                          <a:latin typeface="+mn-lt"/>
                          <a:ea typeface="Calibri" panose="020F0502020204030204" pitchFamily="34" charset="0"/>
                          <a:cs typeface="Times New Roman" panose="02020603050405020304" pitchFamily="18" charset="0"/>
                        </a:rPr>
                        <a:t>0.002</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12653768"/>
                  </a:ext>
                </a:extLst>
              </a:tr>
              <a:tr h="0">
                <a:tc>
                  <a:txBody>
                    <a:bodyPr/>
                    <a:lstStyle/>
                    <a:p>
                      <a:pPr>
                        <a:lnSpc>
                          <a:spcPct val="150000"/>
                        </a:lnSpc>
                        <a:spcBef>
                          <a:spcPts val="600"/>
                        </a:spcBef>
                        <a:spcAft>
                          <a:spcPts val="600"/>
                        </a:spcAft>
                      </a:pPr>
                      <a:r>
                        <a:rPr lang="en-US" sz="3400" b="1" dirty="0">
                          <a:effectLst/>
                          <a:latin typeface="+mn-lt"/>
                          <a:ea typeface="Calibri" panose="020F0502020204030204" pitchFamily="34" charset="0"/>
                          <a:cs typeface="Times New Roman" panose="02020603050405020304" pitchFamily="18" charset="0"/>
                        </a:rPr>
                        <a:t>BARC ≥ 3 bleeding</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a:effectLst/>
                          <a:latin typeface="+mn-lt"/>
                          <a:ea typeface="Calibri" panose="020F0502020204030204" pitchFamily="34" charset="0"/>
                          <a:cs typeface="Times New Roman" panose="02020603050405020304" pitchFamily="18" charset="0"/>
                        </a:rPr>
                        <a:t>21 (13.2)</a:t>
                      </a:r>
                      <a:endParaRPr lang="fr-FR" sz="3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9 (9.1)</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12 (20.0)</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3400" dirty="0">
                          <a:effectLst/>
                          <a:latin typeface="+mn-lt"/>
                          <a:ea typeface="Calibri" panose="020F0502020204030204" pitchFamily="34" charset="0"/>
                          <a:cs typeface="Times New Roman" panose="02020603050405020304" pitchFamily="18" charset="0"/>
                        </a:rPr>
                        <a:t>0.011</a:t>
                      </a:r>
                      <a:endParaRPr lang="fr-FR" sz="3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4899310"/>
                  </a:ext>
                </a:extLst>
              </a:tr>
            </a:tbl>
          </a:graphicData>
        </a:graphic>
      </p:graphicFrame>
    </p:spTree>
    <p:extLst>
      <p:ext uri="{BB962C8B-B14F-4D97-AF65-F5344CB8AC3E}">
        <p14:creationId xmlns:p14="http://schemas.microsoft.com/office/powerpoint/2010/main" val="279100348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665</TotalTime>
  <Words>660</Words>
  <Application>Microsoft Office PowerPoint</Application>
  <PresentationFormat>Personnalisé</PresentationFormat>
  <Paragraphs>65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Benoit</dc:creator>
  <cp:lastModifiedBy>B Lattuca</cp:lastModifiedBy>
  <cp:revision>35</cp:revision>
  <dcterms:created xsi:type="dcterms:W3CDTF">2018-08-21T10:14:38Z</dcterms:created>
  <dcterms:modified xsi:type="dcterms:W3CDTF">2019-08-29T21:53:50Z</dcterms:modified>
</cp:coreProperties>
</file>