
<file path=[Content_Types].xml><?xml version="1.0" encoding="utf-8"?>
<Types xmlns="http://schemas.openxmlformats.org/package/2006/content-types">
  <Default Extension="avi" ContentType="video/x-msvideo"/>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1"/>
  </p:notesMasterIdLst>
  <p:sldIdLst>
    <p:sldId id="3987" r:id="rId2"/>
    <p:sldId id="3982" r:id="rId3"/>
    <p:sldId id="431" r:id="rId4"/>
    <p:sldId id="3984" r:id="rId5"/>
    <p:sldId id="410" r:id="rId6"/>
    <p:sldId id="3986" r:id="rId7"/>
    <p:sldId id="4018" r:id="rId8"/>
    <p:sldId id="3988" r:id="rId9"/>
    <p:sldId id="3989" r:id="rId10"/>
  </p:sldIdLst>
  <p:sldSz cx="9144000" cy="5143500" type="screen16x9"/>
  <p:notesSz cx="6797675" cy="9872663"/>
  <p:custDataLst>
    <p:tags r:id="rId12"/>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51B89BF-0B32-461D-A1A9-7CB46BA347ED}">
          <p14:sldIdLst>
            <p14:sldId id="3987"/>
            <p14:sldId id="3982"/>
            <p14:sldId id="431"/>
            <p14:sldId id="3984"/>
            <p14:sldId id="410"/>
            <p14:sldId id="3986"/>
            <p14:sldId id="4018"/>
            <p14:sldId id="3988"/>
            <p14:sldId id="3989"/>
          </p14:sldIdLst>
        </p14:section>
      </p14:sectionLst>
    </p:ext>
    <p:ext uri="{EFAFB233-063F-42B5-8137-9DF3F51BA10A}">
      <p15:sldGuideLst xmlns:p15="http://schemas.microsoft.com/office/powerpoint/2012/main">
        <p15:guide id="1" orient="horz" pos="2160">
          <p15:clr>
            <a:srgbClr val="A4A3A4"/>
          </p15:clr>
        </p15:guide>
        <p15:guide id="2" orient="horz" pos="867">
          <p15:clr>
            <a:srgbClr val="A4A3A4"/>
          </p15:clr>
        </p15:guide>
        <p15:guide id="3" orient="horz" pos="4247">
          <p15:clr>
            <a:srgbClr val="A4A3A4"/>
          </p15:clr>
        </p15:guide>
        <p15:guide id="4" orient="horz" pos="3929">
          <p15:clr>
            <a:srgbClr val="A4A3A4"/>
          </p15:clr>
        </p15:guide>
        <p15:guide id="5" orient="horz" pos="3498">
          <p15:clr>
            <a:srgbClr val="A4A3A4"/>
          </p15:clr>
        </p15:guide>
        <p15:guide id="6" orient="horz" pos="1321">
          <p15:clr>
            <a:srgbClr val="A4A3A4"/>
          </p15:clr>
        </p15:guide>
        <p15:guide id="7" orient="horz" pos="655">
          <p15:clr>
            <a:srgbClr val="A4A3A4"/>
          </p15:clr>
        </p15:guide>
        <p15:guide id="8" pos="2880">
          <p15:clr>
            <a:srgbClr val="A4A3A4"/>
          </p15:clr>
        </p15:guide>
        <p15:guide id="9" pos="385">
          <p15:clr>
            <a:srgbClr val="A4A3A4"/>
          </p15:clr>
        </p15:guide>
        <p15:guide id="10" pos="5602">
          <p15:clr>
            <a:srgbClr val="A4A3A4"/>
          </p15:clr>
        </p15:guide>
        <p15:guide id="11" pos="3039">
          <p15:clr>
            <a:srgbClr val="A4A3A4"/>
          </p15:clr>
        </p15:guide>
        <p15:guide id="12" orient="horz" pos="1620">
          <p15:clr>
            <a:srgbClr val="A4A3A4"/>
          </p15:clr>
        </p15:guide>
        <p15:guide id="13" orient="horz" pos="650">
          <p15:clr>
            <a:srgbClr val="A4A3A4"/>
          </p15:clr>
        </p15:guide>
        <p15:guide id="14" orient="horz" pos="3185">
          <p15:clr>
            <a:srgbClr val="A4A3A4"/>
          </p15:clr>
        </p15:guide>
        <p15:guide id="15" orient="horz" pos="2947">
          <p15:clr>
            <a:srgbClr val="A4A3A4"/>
          </p15:clr>
        </p15:guide>
        <p15:guide id="16" orient="horz" pos="2624">
          <p15:clr>
            <a:srgbClr val="A4A3A4"/>
          </p15:clr>
        </p15:guide>
        <p15:guide id="17" orient="horz" pos="991">
          <p15:clr>
            <a:srgbClr val="A4A3A4"/>
          </p15:clr>
        </p15:guide>
        <p15:guide id="18" orient="horz" pos="491">
          <p15:clr>
            <a:srgbClr val="A4A3A4"/>
          </p15:clr>
        </p15:guide>
        <p15:guide id="19" orient="horz" pos="123" userDrawn="1">
          <p15:clr>
            <a:srgbClr val="A4A3A4"/>
          </p15:clr>
        </p15:guide>
        <p15:guide id="20" orient="horz" pos="826"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Linley" initials="PL" lastIdx="14" clrIdx="0"/>
  <p:cmAuthor id="1" name="Carole Mongin-Bulewski" initials="CM" lastIdx="4" clrIdx="1">
    <p:extLst>
      <p:ext uri="{19B8F6BF-5375-455C-9EA6-DF929625EA0E}">
        <p15:presenceInfo xmlns:p15="http://schemas.microsoft.com/office/powerpoint/2012/main" userId="S-1-5-21-2834317594-801733261-2494563199-27792" providerId="AD"/>
      </p:ext>
    </p:extLst>
  </p:cmAuthor>
  <p:cmAuthor id="2" name="Sarah Christopher" initials="SC" lastIdx="12" clrIdx="2">
    <p:extLst>
      <p:ext uri="{19B8F6BF-5375-455C-9EA6-DF929625EA0E}">
        <p15:presenceInfo xmlns:p15="http://schemas.microsoft.com/office/powerpoint/2012/main" userId="S-1-5-21-2834317594-801733261-2494563199-27806" providerId="AD"/>
      </p:ext>
    </p:extLst>
  </p:cmAuthor>
  <p:cmAuthor id="3" name="Phil Linley" initials="PL" lastIdx="5" clrIdx="3">
    <p:extLst>
      <p:ext uri="{19B8F6BF-5375-455C-9EA6-DF929625EA0E}">
        <p15:presenceInfo xmlns:p15="http://schemas.microsoft.com/office/powerpoint/2012/main" userId="Phil Linley" providerId="None"/>
      </p:ext>
    </p:extLst>
  </p:cmAuthor>
  <p:cmAuthor id="4" name="Stefanie Kespohl" initials="SK" lastIdx="2" clrIdx="4">
    <p:extLst>
      <p:ext uri="{19B8F6BF-5375-455C-9EA6-DF929625EA0E}">
        <p15:presenceInfo xmlns:p15="http://schemas.microsoft.com/office/powerpoint/2012/main" userId="S-1-5-21-1482476501-484061587-682003330-156367" providerId="AD"/>
      </p:ext>
    </p:extLst>
  </p:cmAuthor>
  <p:cmAuthor id="5" name="MONTALESCOT" initials="M" lastIdx="3" clrIdx="5">
    <p:extLst>
      <p:ext uri="{19B8F6BF-5375-455C-9EA6-DF929625EA0E}">
        <p15:presenceInfo xmlns:p15="http://schemas.microsoft.com/office/powerpoint/2012/main" userId="MONTALESCOT" providerId="None"/>
      </p:ext>
    </p:extLst>
  </p:cmAuthor>
  <p:cmAuthor id="6" name="James Serginson" initials="JS" lastIdx="6" clrIdx="6">
    <p:extLst>
      <p:ext uri="{19B8F6BF-5375-455C-9EA6-DF929625EA0E}">
        <p15:presenceInfo xmlns:p15="http://schemas.microsoft.com/office/powerpoint/2012/main" userId="S-1-5-21-2834317594-801733261-2494563199-27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89CC"/>
    <a:srgbClr val="3961AC"/>
    <a:srgbClr val="D5D4D2"/>
    <a:srgbClr val="726F69"/>
    <a:srgbClr val="A3B8E0"/>
    <a:srgbClr val="809ED5"/>
    <a:srgbClr val="B3B2B5"/>
    <a:srgbClr val="605F62"/>
    <a:srgbClr val="2B4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407" autoAdjust="0"/>
  </p:normalViewPr>
  <p:slideViewPr>
    <p:cSldViewPr snapToGrid="0" showGuides="1">
      <p:cViewPr varScale="1">
        <p:scale>
          <a:sx n="166" d="100"/>
          <a:sy n="166" d="100"/>
        </p:scale>
        <p:origin x="384" y="106"/>
      </p:cViewPr>
      <p:guideLst>
        <p:guide orient="horz" pos="2160"/>
        <p:guide orient="horz" pos="867"/>
        <p:guide orient="horz" pos="4247"/>
        <p:guide orient="horz" pos="3929"/>
        <p:guide orient="horz" pos="3498"/>
        <p:guide orient="horz" pos="1321"/>
        <p:guide orient="horz" pos="655"/>
        <p:guide pos="2880"/>
        <p:guide pos="385"/>
        <p:guide pos="5602"/>
        <p:guide pos="3039"/>
        <p:guide orient="horz" pos="1620"/>
        <p:guide orient="horz" pos="650"/>
        <p:guide orient="horz" pos="3185"/>
        <p:guide orient="horz" pos="2947"/>
        <p:guide orient="horz" pos="2624"/>
        <p:guide orient="horz" pos="991"/>
        <p:guide orient="horz" pos="491"/>
        <p:guide orient="horz" pos="123"/>
        <p:guide orient="horz" pos="82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1" d="100"/>
          <a:sy n="71" d="100"/>
        </p:scale>
        <p:origin x="3728" y="44"/>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59344959180888E-2"/>
          <c:y val="6.2416586415906798E-2"/>
          <c:w val="0.87603400801893627"/>
          <c:h val="0.71306139269073909"/>
        </c:manualLayout>
      </c:layout>
      <c:barChart>
        <c:barDir val="col"/>
        <c:grouping val="clustered"/>
        <c:varyColors val="0"/>
        <c:ser>
          <c:idx val="0"/>
          <c:order val="0"/>
          <c:tx>
            <c:strRef>
              <c:f>Sheet1!$B$1</c:f>
              <c:strCache>
                <c:ptCount val="1"/>
                <c:pt idx="0">
                  <c:v>Presence of high-risk feature</c:v>
                </c:pt>
              </c:strCache>
            </c:strRef>
          </c:tx>
          <c:spPr>
            <a:solidFill>
              <a:srgbClr val="0039A6"/>
            </a:solidFill>
          </c:spPr>
          <c:invertIfNegative val="0"/>
          <c:dPt>
            <c:idx val="0"/>
            <c:invertIfNegative val="0"/>
            <c:bubble3D val="0"/>
            <c:spPr>
              <a:solidFill>
                <a:srgbClr val="726F69"/>
              </a:solidFill>
            </c:spPr>
            <c:extLst>
              <c:ext xmlns:c16="http://schemas.microsoft.com/office/drawing/2014/chart" uri="{C3380CC4-5D6E-409C-BE32-E72D297353CC}">
                <c16:uniqueId val="{00000001-B36D-460E-9ECD-BD6F84DE5144}"/>
              </c:ext>
            </c:extLst>
          </c:dPt>
          <c:dPt>
            <c:idx val="1"/>
            <c:invertIfNegative val="0"/>
            <c:bubble3D val="0"/>
            <c:spPr>
              <a:solidFill>
                <a:srgbClr val="3961AC"/>
              </a:solidFill>
            </c:spPr>
            <c:extLst>
              <c:ext xmlns:c16="http://schemas.microsoft.com/office/drawing/2014/chart" uri="{C3380CC4-5D6E-409C-BE32-E72D297353CC}">
                <c16:uniqueId val="{00000004-4400-403E-8213-FF5DB315BFEF}"/>
              </c:ext>
            </c:extLst>
          </c:dPt>
          <c:dPt>
            <c:idx val="2"/>
            <c:invertIfNegative val="0"/>
            <c:bubble3D val="0"/>
            <c:spPr>
              <a:solidFill>
                <a:srgbClr val="3961AC"/>
              </a:solidFill>
            </c:spPr>
            <c:extLst>
              <c:ext xmlns:c16="http://schemas.microsoft.com/office/drawing/2014/chart" uri="{C3380CC4-5D6E-409C-BE32-E72D297353CC}">
                <c16:uniqueId val="{00000005-4400-403E-8213-FF5DB315BFEF}"/>
              </c:ext>
            </c:extLst>
          </c:dPt>
          <c:dPt>
            <c:idx val="3"/>
            <c:invertIfNegative val="0"/>
            <c:bubble3D val="0"/>
            <c:spPr>
              <a:solidFill>
                <a:srgbClr val="3961AC"/>
              </a:solidFill>
            </c:spPr>
            <c:extLst>
              <c:ext xmlns:c16="http://schemas.microsoft.com/office/drawing/2014/chart" uri="{C3380CC4-5D6E-409C-BE32-E72D297353CC}">
                <c16:uniqueId val="{00000006-4400-403E-8213-FF5DB315BFEF}"/>
              </c:ext>
            </c:extLst>
          </c:dPt>
          <c:dPt>
            <c:idx val="4"/>
            <c:invertIfNegative val="0"/>
            <c:bubble3D val="0"/>
            <c:spPr>
              <a:solidFill>
                <a:srgbClr val="3961AC"/>
              </a:solidFill>
            </c:spPr>
            <c:extLst>
              <c:ext xmlns:c16="http://schemas.microsoft.com/office/drawing/2014/chart" uri="{C3380CC4-5D6E-409C-BE32-E72D297353CC}">
                <c16:uniqueId val="{00000007-4400-403E-8213-FF5DB315BFEF}"/>
              </c:ext>
            </c:extLst>
          </c:dPt>
          <c:dLbls>
            <c:dLbl>
              <c:idx val="0"/>
              <c:delete val="1"/>
              <c:extLst>
                <c:ext xmlns:c15="http://schemas.microsoft.com/office/drawing/2012/chart" uri="{CE6537A1-D6FC-4f65-9D91-7224C49458BB}"/>
                <c:ext xmlns:c16="http://schemas.microsoft.com/office/drawing/2014/chart" uri="{C3380CC4-5D6E-409C-BE32-E72D297353CC}">
                  <c16:uniqueId val="{00000001-B36D-460E-9ECD-BD6F84DE5144}"/>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Full COMPASS population</c:v>
                </c:pt>
                <c:pt idx="1">
                  <c:v>≥2 vascular
beds</c:v>
                </c:pt>
                <c:pt idx="2">
                  <c:v>History of
heart failure</c:v>
                </c:pt>
                <c:pt idx="3">
                  <c:v>eGFR
&lt;60 ml/min</c:v>
                </c:pt>
                <c:pt idx="4">
                  <c:v>History of diabetes</c:v>
                </c:pt>
              </c:strCache>
            </c:strRef>
          </c:cat>
          <c:val>
            <c:numRef>
              <c:f>Sheet1!$B$2:$B$6</c:f>
              <c:numCache>
                <c:formatCode>General</c:formatCode>
                <c:ptCount val="5"/>
                <c:pt idx="0">
                  <c:v>23</c:v>
                </c:pt>
                <c:pt idx="1">
                  <c:v>60</c:v>
                </c:pt>
                <c:pt idx="2">
                  <c:v>44</c:v>
                </c:pt>
                <c:pt idx="3">
                  <c:v>36</c:v>
                </c:pt>
                <c:pt idx="4">
                  <c:v>31</c:v>
                </c:pt>
              </c:numCache>
            </c:numRef>
          </c:val>
          <c:extLst>
            <c:ext xmlns:c16="http://schemas.microsoft.com/office/drawing/2014/chart" uri="{C3380CC4-5D6E-409C-BE32-E72D297353CC}">
              <c16:uniqueId val="{00000002-B36D-460E-9ECD-BD6F84DE5144}"/>
            </c:ext>
          </c:extLst>
        </c:ser>
        <c:ser>
          <c:idx val="1"/>
          <c:order val="1"/>
          <c:tx>
            <c:strRef>
              <c:f>Sheet1!$C$1</c:f>
              <c:strCache>
                <c:ptCount val="1"/>
                <c:pt idx="0">
                  <c:v>Absence of high-risk feature</c:v>
                </c:pt>
              </c:strCache>
            </c:strRef>
          </c:tx>
          <c:spPr>
            <a:solidFill>
              <a:srgbClr val="7F9CD2"/>
            </a:solidFill>
          </c:spPr>
          <c:invertIfNegative val="0"/>
          <c:dPt>
            <c:idx val="0"/>
            <c:invertIfNegative val="0"/>
            <c:bubble3D val="0"/>
            <c:spPr>
              <a:solidFill>
                <a:srgbClr val="726F69"/>
              </a:solidFill>
            </c:spPr>
            <c:extLst>
              <c:ext xmlns:c16="http://schemas.microsoft.com/office/drawing/2014/chart" uri="{C3380CC4-5D6E-409C-BE32-E72D297353CC}">
                <c16:uniqueId val="{00000003-4400-403E-8213-FF5DB315BFEF}"/>
              </c:ext>
            </c:extLst>
          </c:dPt>
          <c:dPt>
            <c:idx val="1"/>
            <c:invertIfNegative val="0"/>
            <c:bubble3D val="0"/>
            <c:spPr>
              <a:solidFill>
                <a:srgbClr val="A3B8E0"/>
              </a:solidFill>
            </c:spPr>
            <c:extLst>
              <c:ext xmlns:c16="http://schemas.microsoft.com/office/drawing/2014/chart" uri="{C3380CC4-5D6E-409C-BE32-E72D297353CC}">
                <c16:uniqueId val="{00000008-4400-403E-8213-FF5DB315BFEF}"/>
              </c:ext>
            </c:extLst>
          </c:dPt>
          <c:dPt>
            <c:idx val="2"/>
            <c:invertIfNegative val="0"/>
            <c:bubble3D val="0"/>
            <c:spPr>
              <a:solidFill>
                <a:srgbClr val="A3B8E0"/>
              </a:solidFill>
            </c:spPr>
            <c:extLst>
              <c:ext xmlns:c16="http://schemas.microsoft.com/office/drawing/2014/chart" uri="{C3380CC4-5D6E-409C-BE32-E72D297353CC}">
                <c16:uniqueId val="{00000009-4400-403E-8213-FF5DB315BFEF}"/>
              </c:ext>
            </c:extLst>
          </c:dPt>
          <c:dPt>
            <c:idx val="3"/>
            <c:invertIfNegative val="0"/>
            <c:bubble3D val="0"/>
            <c:spPr>
              <a:solidFill>
                <a:srgbClr val="A3B8E0"/>
              </a:solidFill>
            </c:spPr>
            <c:extLst>
              <c:ext xmlns:c16="http://schemas.microsoft.com/office/drawing/2014/chart" uri="{C3380CC4-5D6E-409C-BE32-E72D297353CC}">
                <c16:uniqueId val="{0000000A-4400-403E-8213-FF5DB315BFEF}"/>
              </c:ext>
            </c:extLst>
          </c:dPt>
          <c:dPt>
            <c:idx val="4"/>
            <c:invertIfNegative val="0"/>
            <c:bubble3D val="0"/>
            <c:spPr>
              <a:solidFill>
                <a:srgbClr val="A3B8E0"/>
              </a:solidFill>
            </c:spPr>
            <c:extLst>
              <c:ext xmlns:c16="http://schemas.microsoft.com/office/drawing/2014/chart" uri="{C3380CC4-5D6E-409C-BE32-E72D297353CC}">
                <c16:uniqueId val="{0000000B-4400-403E-8213-FF5DB315BFEF}"/>
              </c:ext>
            </c:extLst>
          </c:dPt>
          <c:dLbls>
            <c:dLbl>
              <c:idx val="0"/>
              <c:layout>
                <c:manualLayout>
                  <c:x val="-2.6059966925045652E-2"/>
                  <c:y val="-1.47212468161922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00-403E-8213-FF5DB315BFEF}"/>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Full COMPASS population</c:v>
                </c:pt>
                <c:pt idx="1">
                  <c:v>≥2 vascular
beds</c:v>
                </c:pt>
                <c:pt idx="2">
                  <c:v>History of
heart failure</c:v>
                </c:pt>
                <c:pt idx="3">
                  <c:v>eGFR
&lt;60 ml/min</c:v>
                </c:pt>
                <c:pt idx="4">
                  <c:v>History of diabetes</c:v>
                </c:pt>
              </c:strCache>
            </c:strRef>
          </c:cat>
          <c:val>
            <c:numRef>
              <c:f>Sheet1!$C$2:$C$6</c:f>
              <c:numCache>
                <c:formatCode>General</c:formatCode>
                <c:ptCount val="5"/>
                <c:pt idx="0">
                  <c:v>23</c:v>
                </c:pt>
                <c:pt idx="1">
                  <c:v>14</c:v>
                </c:pt>
                <c:pt idx="2">
                  <c:v>18</c:v>
                </c:pt>
                <c:pt idx="3">
                  <c:v>19</c:v>
                </c:pt>
                <c:pt idx="4">
                  <c:v>19</c:v>
                </c:pt>
              </c:numCache>
            </c:numRef>
          </c:val>
          <c:extLst>
            <c:ext xmlns:c16="http://schemas.microsoft.com/office/drawing/2014/chart" uri="{C3380CC4-5D6E-409C-BE32-E72D297353CC}">
              <c16:uniqueId val="{00000003-B36D-460E-9ECD-BD6F84DE5144}"/>
            </c:ext>
          </c:extLst>
        </c:ser>
        <c:dLbls>
          <c:dLblPos val="outEnd"/>
          <c:showLegendKey val="0"/>
          <c:showVal val="1"/>
          <c:showCatName val="0"/>
          <c:showSerName val="0"/>
          <c:showPercent val="0"/>
          <c:showBubbleSize val="0"/>
        </c:dLbls>
        <c:gapWidth val="150"/>
        <c:axId val="42403712"/>
        <c:axId val="42711680"/>
      </c:barChart>
      <c:catAx>
        <c:axId val="42403712"/>
        <c:scaling>
          <c:orientation val="minMax"/>
        </c:scaling>
        <c:delete val="0"/>
        <c:axPos val="b"/>
        <c:numFmt formatCode="General" sourceLinked="0"/>
        <c:majorTickMark val="out"/>
        <c:minorTickMark val="none"/>
        <c:tickLblPos val="nextTo"/>
        <c:spPr>
          <a:ln w="12700">
            <a:solidFill>
              <a:schemeClr val="tx1"/>
            </a:solidFill>
          </a:ln>
        </c:spPr>
        <c:crossAx val="42711680"/>
        <c:crosses val="autoZero"/>
        <c:auto val="1"/>
        <c:lblAlgn val="ctr"/>
        <c:lblOffset val="100"/>
        <c:noMultiLvlLbl val="0"/>
      </c:catAx>
      <c:valAx>
        <c:axId val="42711680"/>
        <c:scaling>
          <c:orientation val="minMax"/>
        </c:scaling>
        <c:delete val="0"/>
        <c:axPos val="l"/>
        <c:title>
          <c:tx>
            <c:rich>
              <a:bodyPr rot="-5400000" vert="horz"/>
              <a:lstStyle/>
              <a:p>
                <a:pPr>
                  <a:defRPr sz="1100"/>
                </a:pPr>
                <a:r>
                  <a:rPr lang="en-GB" sz="1100" b="1" dirty="0">
                    <a:effectLst/>
                  </a:rPr>
                  <a:t>MACE/ALI/ amputations </a:t>
                </a:r>
                <a:br>
                  <a:rPr lang="en-GB" sz="1100" b="1" dirty="0">
                    <a:effectLst/>
                  </a:rPr>
                </a:br>
                <a:r>
                  <a:rPr lang="en-GB" sz="1100" b="1" dirty="0">
                    <a:effectLst/>
                  </a:rPr>
                  <a:t>prevented</a:t>
                </a:r>
                <a:endParaRPr lang="en-GB" sz="1100" dirty="0">
                  <a:effectLst/>
                </a:endParaRPr>
              </a:p>
            </c:rich>
          </c:tx>
          <c:layout>
            <c:manualLayout>
              <c:xMode val="edge"/>
              <c:yMode val="edge"/>
              <c:x val="5.1586422716192717E-4"/>
              <c:y val="0.10126131333613592"/>
            </c:manualLayout>
          </c:layout>
          <c:overlay val="0"/>
        </c:title>
        <c:numFmt formatCode="General" sourceLinked="1"/>
        <c:majorTickMark val="out"/>
        <c:minorTickMark val="none"/>
        <c:tickLblPos val="nextTo"/>
        <c:spPr>
          <a:ln w="12700">
            <a:solidFill>
              <a:schemeClr val="tx1"/>
            </a:solidFill>
          </a:ln>
        </c:spPr>
        <c:crossAx val="42403712"/>
        <c:crosses val="autoZero"/>
        <c:crossBetween val="between"/>
      </c:valAx>
    </c:plotArea>
    <c:legend>
      <c:legendPos val="t"/>
      <c:layout>
        <c:manualLayout>
          <c:xMode val="edge"/>
          <c:yMode val="edge"/>
          <c:x val="0.68913696109808276"/>
          <c:y val="4.0698446586938539E-2"/>
          <c:w val="0.29710675807108611"/>
          <c:h val="0.16354900424111282"/>
        </c:manualLayout>
      </c:layout>
      <c:overlay val="0"/>
    </c:legend>
    <c:plotVisOnly val="1"/>
    <c:dispBlanksAs val="gap"/>
    <c:showDLblsOverMax val="0"/>
  </c:chart>
  <c:txPr>
    <a:bodyPr/>
    <a:lstStyle/>
    <a:p>
      <a:pPr>
        <a:defRPr sz="1100">
          <a:solidFill>
            <a:schemeClr val="tx1">
              <a:lumMod val="65000"/>
              <a:lumOff val="35000"/>
            </a:schemeClr>
          </a:solidFil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96733557563044E-2"/>
          <c:y val="0.15340768857990608"/>
          <c:w val="0.87603400801893627"/>
          <c:h val="0.52827203553206126"/>
        </c:manualLayout>
      </c:layout>
      <c:barChart>
        <c:barDir val="col"/>
        <c:grouping val="clustered"/>
        <c:varyColors val="0"/>
        <c:ser>
          <c:idx val="0"/>
          <c:order val="0"/>
          <c:tx>
            <c:strRef>
              <c:f>Sheet1!$B$1</c:f>
              <c:strCache>
                <c:ptCount val="1"/>
                <c:pt idx="0">
                  <c:v>Yes</c:v>
                </c:pt>
              </c:strCache>
            </c:strRef>
          </c:tx>
          <c:spPr>
            <a:solidFill>
              <a:srgbClr val="0039A6"/>
            </a:solidFill>
          </c:spPr>
          <c:invertIfNegative val="0"/>
          <c:dPt>
            <c:idx val="0"/>
            <c:invertIfNegative val="0"/>
            <c:bubble3D val="0"/>
            <c:spPr>
              <a:solidFill>
                <a:srgbClr val="726F69"/>
              </a:solidFill>
            </c:spPr>
            <c:extLst>
              <c:ext xmlns:c16="http://schemas.microsoft.com/office/drawing/2014/chart" uri="{C3380CC4-5D6E-409C-BE32-E72D297353CC}">
                <c16:uniqueId val="{00000001-F650-43E9-8CB3-8169D3B23E52}"/>
              </c:ext>
            </c:extLst>
          </c:dPt>
          <c:dPt>
            <c:idx val="3"/>
            <c:invertIfNegative val="0"/>
            <c:bubble3D val="0"/>
            <c:spPr>
              <a:solidFill>
                <a:srgbClr val="3961AC"/>
              </a:solidFill>
            </c:spPr>
            <c:extLst>
              <c:ext xmlns:c16="http://schemas.microsoft.com/office/drawing/2014/chart" uri="{C3380CC4-5D6E-409C-BE32-E72D297353CC}">
                <c16:uniqueId val="{00000004-F650-43E9-8CB3-8169D3B23E52}"/>
              </c:ext>
            </c:extLst>
          </c:dPt>
          <c:dPt>
            <c:idx val="4"/>
            <c:invertIfNegative val="0"/>
            <c:bubble3D val="0"/>
            <c:spPr>
              <a:solidFill>
                <a:srgbClr val="3961AC"/>
              </a:solidFill>
            </c:spPr>
            <c:extLst>
              <c:ext xmlns:c16="http://schemas.microsoft.com/office/drawing/2014/chart" uri="{C3380CC4-5D6E-409C-BE32-E72D297353CC}">
                <c16:uniqueId val="{00000005-F650-43E9-8CB3-8169D3B23E52}"/>
              </c:ext>
            </c:extLst>
          </c:dPt>
          <c:dLbls>
            <c:dLbl>
              <c:idx val="0"/>
              <c:layout>
                <c:manualLayout>
                  <c:x val="2.1011033555930564E-2"/>
                  <c:y val="3.6030647668907171E-6"/>
                </c:manualLayout>
              </c:layout>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0-43E9-8CB3-8169D3B23E52}"/>
                </c:ext>
              </c:extLst>
            </c:dLbl>
            <c:dLbl>
              <c:idx val="1"/>
              <c:layout>
                <c:manualLayout>
                  <c:x val="0"/>
                  <c:y val="7.31903165945435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0-43E9-8CB3-8169D3B23E52}"/>
                </c:ext>
              </c:extLst>
            </c:dLbl>
            <c:dLbl>
              <c:idx val="2"/>
              <c:layout>
                <c:manualLayout>
                  <c:x val="0"/>
                  <c:y val="7.31903165945435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0-43E9-8CB3-8169D3B23E52}"/>
                </c:ext>
              </c:extLst>
            </c:dLbl>
            <c:dLbl>
              <c:idx val="3"/>
              <c:tx>
                <c:rich>
                  <a:bodyPr/>
                  <a:lstStyle/>
                  <a:p>
                    <a:r>
                      <a:rPr lang="en-US" dirty="0"/>
                      <a:t>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50-43E9-8CB3-8169D3B23E52}"/>
                </c:ext>
              </c:extLst>
            </c:dLbl>
            <c:dLbl>
              <c:idx val="4"/>
              <c:tx>
                <c:rich>
                  <a:bodyPr/>
                  <a:lstStyle/>
                  <a:p>
                    <a:r>
                      <a:rPr lang="en-US" dirty="0"/>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50-43E9-8CB3-8169D3B23E52}"/>
                </c:ext>
              </c:extLst>
            </c:dLbl>
            <c:dLbl>
              <c:idx val="5"/>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50-43E9-8CB3-8169D3B23E52}"/>
                </c:ext>
              </c:extLst>
            </c:dLbl>
            <c:dLbl>
              <c:idx val="6"/>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50-43E9-8CB3-8169D3B23E52}"/>
                </c:ext>
              </c:extLst>
            </c:dLbl>
            <c:numFmt formatCode="#,##0" sourceLinked="0"/>
            <c:spPr>
              <a:noFill/>
              <a:ln>
                <a:noFill/>
              </a:ln>
              <a:effectLst/>
            </c:spPr>
            <c:txPr>
              <a:bodyPr wrap="square" lIns="38100" tIns="19050" rIns="38100" bIns="19050" anchor="ctr">
                <a:spAutoFit/>
              </a:bodyPr>
              <a:lstStyle/>
              <a:p>
                <a:pPr>
                  <a:defRPr sz="1200">
                    <a:solidFill>
                      <a:schemeClr val="tx1">
                        <a:lumMod val="65000"/>
                        <a:lumOff val="3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Full COMPASS population</c:v>
                </c:pt>
                <c:pt idx="1">
                  <c:v>≥2 vascular beds</c:v>
                </c:pt>
                <c:pt idx="2">
                  <c:v>History of HF</c:v>
                </c:pt>
                <c:pt idx="3">
                  <c:v>eGFR
&lt;60 ml/min</c:v>
                </c:pt>
                <c:pt idx="4">
                  <c:v>History of diabetes</c:v>
                </c:pt>
              </c:strCache>
            </c:strRef>
          </c:cat>
          <c:val>
            <c:numRef>
              <c:f>Sheet1!$B$2:$B$6</c:f>
              <c:numCache>
                <c:formatCode>General</c:formatCode>
                <c:ptCount val="5"/>
                <c:pt idx="0">
                  <c:v>-2</c:v>
                </c:pt>
                <c:pt idx="1">
                  <c:v>0</c:v>
                </c:pt>
                <c:pt idx="2">
                  <c:v>0</c:v>
                </c:pt>
                <c:pt idx="3">
                  <c:v>-5</c:v>
                </c:pt>
                <c:pt idx="4">
                  <c:v>-4</c:v>
                </c:pt>
              </c:numCache>
            </c:numRef>
          </c:val>
          <c:extLst>
            <c:ext xmlns:c16="http://schemas.microsoft.com/office/drawing/2014/chart" uri="{C3380CC4-5D6E-409C-BE32-E72D297353CC}">
              <c16:uniqueId val="{00000008-F650-43E9-8CB3-8169D3B23E52}"/>
            </c:ext>
          </c:extLst>
        </c:ser>
        <c:ser>
          <c:idx val="1"/>
          <c:order val="1"/>
          <c:tx>
            <c:strRef>
              <c:f>Sheet1!$C$1</c:f>
              <c:strCache>
                <c:ptCount val="1"/>
                <c:pt idx="0">
                  <c:v>No</c:v>
                </c:pt>
              </c:strCache>
            </c:strRef>
          </c:tx>
          <c:spPr>
            <a:solidFill>
              <a:srgbClr val="7F9CD2"/>
            </a:solidFill>
          </c:spPr>
          <c:invertIfNegative val="0"/>
          <c:dPt>
            <c:idx val="0"/>
            <c:invertIfNegative val="0"/>
            <c:bubble3D val="0"/>
            <c:spPr>
              <a:solidFill>
                <a:srgbClr val="726F69"/>
              </a:solidFill>
            </c:spPr>
            <c:extLst>
              <c:ext xmlns:c16="http://schemas.microsoft.com/office/drawing/2014/chart" uri="{C3380CC4-5D6E-409C-BE32-E72D297353CC}">
                <c16:uniqueId val="{00000002-2CE2-48C3-8826-C5C345238B8A}"/>
              </c:ext>
            </c:extLst>
          </c:dPt>
          <c:dPt>
            <c:idx val="1"/>
            <c:invertIfNegative val="0"/>
            <c:bubble3D val="0"/>
            <c:spPr>
              <a:solidFill>
                <a:srgbClr val="A3B8E0"/>
              </a:solidFill>
            </c:spPr>
            <c:extLst>
              <c:ext xmlns:c16="http://schemas.microsoft.com/office/drawing/2014/chart" uri="{C3380CC4-5D6E-409C-BE32-E72D297353CC}">
                <c16:uniqueId val="{00000009-F650-43E9-8CB3-8169D3B23E52}"/>
              </c:ext>
            </c:extLst>
          </c:dPt>
          <c:dPt>
            <c:idx val="2"/>
            <c:invertIfNegative val="0"/>
            <c:bubble3D val="0"/>
            <c:spPr>
              <a:solidFill>
                <a:srgbClr val="A3B8E0"/>
              </a:solidFill>
            </c:spPr>
            <c:extLst>
              <c:ext xmlns:c16="http://schemas.microsoft.com/office/drawing/2014/chart" uri="{C3380CC4-5D6E-409C-BE32-E72D297353CC}">
                <c16:uniqueId val="{0000000A-F650-43E9-8CB3-8169D3B23E52}"/>
              </c:ext>
            </c:extLst>
          </c:dPt>
          <c:dPt>
            <c:idx val="3"/>
            <c:invertIfNegative val="0"/>
            <c:bubble3D val="0"/>
            <c:spPr>
              <a:solidFill>
                <a:srgbClr val="A3B8E0"/>
              </a:solidFill>
            </c:spPr>
            <c:extLst>
              <c:ext xmlns:c16="http://schemas.microsoft.com/office/drawing/2014/chart" uri="{C3380CC4-5D6E-409C-BE32-E72D297353CC}">
                <c16:uniqueId val="{0000000B-F650-43E9-8CB3-8169D3B23E52}"/>
              </c:ext>
            </c:extLst>
          </c:dPt>
          <c:dPt>
            <c:idx val="4"/>
            <c:invertIfNegative val="0"/>
            <c:bubble3D val="0"/>
            <c:spPr>
              <a:solidFill>
                <a:srgbClr val="A3B8E0"/>
              </a:solidFill>
            </c:spPr>
            <c:extLst>
              <c:ext xmlns:c16="http://schemas.microsoft.com/office/drawing/2014/chart" uri="{C3380CC4-5D6E-409C-BE32-E72D297353CC}">
                <c16:uniqueId val="{0000000C-F650-43E9-8CB3-8169D3B23E52}"/>
              </c:ext>
            </c:extLst>
          </c:dPt>
          <c:dLbls>
            <c:dLbl>
              <c:idx val="0"/>
              <c:delete val="1"/>
              <c:extLst>
                <c:ext xmlns:c15="http://schemas.microsoft.com/office/drawing/2012/chart" uri="{CE6537A1-D6FC-4f65-9D91-7224C49458BB}"/>
                <c:ext xmlns:c16="http://schemas.microsoft.com/office/drawing/2014/chart" uri="{C3380CC4-5D6E-409C-BE32-E72D297353CC}">
                  <c16:uniqueId val="{00000002-2CE2-48C3-8826-C5C345238B8A}"/>
                </c:ext>
              </c:extLst>
            </c:dLbl>
            <c:dLbl>
              <c:idx val="1"/>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50-43E9-8CB3-8169D3B23E52}"/>
                </c:ext>
              </c:extLst>
            </c:dLbl>
            <c:dLbl>
              <c:idx val="2"/>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50-43E9-8CB3-8169D3B23E52}"/>
                </c:ext>
              </c:extLst>
            </c:dLbl>
            <c:dLbl>
              <c:idx val="3"/>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50-43E9-8CB3-8169D3B23E52}"/>
                </c:ext>
              </c:extLst>
            </c:dLbl>
            <c:dLbl>
              <c:idx val="4"/>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50-43E9-8CB3-8169D3B23E52}"/>
                </c:ext>
              </c:extLst>
            </c:dLbl>
            <c:dLbl>
              <c:idx val="5"/>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50-43E9-8CB3-8169D3B23E52}"/>
                </c:ext>
              </c:extLst>
            </c:dLbl>
            <c:dLbl>
              <c:idx val="6"/>
              <c:tx>
                <c:rich>
                  <a:bodyPr/>
                  <a:lstStyle/>
                  <a:p>
                    <a:r>
                      <a:rPr lang="en-US" dirty="0"/>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50-43E9-8CB3-8169D3B23E52}"/>
                </c:ext>
              </c:extLst>
            </c:dLbl>
            <c:spPr>
              <a:noFill/>
              <a:ln>
                <a:noFill/>
              </a:ln>
              <a:effectLst/>
            </c:spPr>
            <c:txPr>
              <a:bodyPr wrap="square" lIns="38100" tIns="19050" rIns="38100" bIns="19050" anchor="ctr">
                <a:spAutoFit/>
              </a:bodyPr>
              <a:lstStyle/>
              <a:p>
                <a:pPr>
                  <a:defRPr sz="1200">
                    <a:solidFill>
                      <a:schemeClr val="tx1">
                        <a:lumMod val="65000"/>
                        <a:lumOff val="3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Full COMPASS population</c:v>
                </c:pt>
                <c:pt idx="1">
                  <c:v>≥2 vascular beds</c:v>
                </c:pt>
                <c:pt idx="2">
                  <c:v>History of HF</c:v>
                </c:pt>
                <c:pt idx="3">
                  <c:v>eGFR
&lt;60 ml/min</c:v>
                </c:pt>
                <c:pt idx="4">
                  <c:v>History of diabetes</c:v>
                </c:pt>
              </c:strCache>
            </c:strRef>
          </c:cat>
          <c:val>
            <c:numRef>
              <c:f>Sheet1!$C$2:$C$6</c:f>
              <c:numCache>
                <c:formatCode>General</c:formatCode>
                <c:ptCount val="5"/>
                <c:pt idx="0">
                  <c:v>-2</c:v>
                </c:pt>
                <c:pt idx="1">
                  <c:v>-3</c:v>
                </c:pt>
                <c:pt idx="2">
                  <c:v>-3</c:v>
                </c:pt>
                <c:pt idx="3">
                  <c:v>-2</c:v>
                </c:pt>
                <c:pt idx="4">
                  <c:v>-2</c:v>
                </c:pt>
              </c:numCache>
            </c:numRef>
          </c:val>
          <c:extLst>
            <c:ext xmlns:c16="http://schemas.microsoft.com/office/drawing/2014/chart" uri="{C3380CC4-5D6E-409C-BE32-E72D297353CC}">
              <c16:uniqueId val="{0000000F-F650-43E9-8CB3-8169D3B23E52}"/>
            </c:ext>
          </c:extLst>
        </c:ser>
        <c:dLbls>
          <c:dLblPos val="outEnd"/>
          <c:showLegendKey val="0"/>
          <c:showVal val="1"/>
          <c:showCatName val="0"/>
          <c:showSerName val="0"/>
          <c:showPercent val="0"/>
          <c:showBubbleSize val="0"/>
        </c:dLbls>
        <c:gapWidth val="150"/>
        <c:axId val="42462592"/>
        <c:axId val="43361408"/>
      </c:barChart>
      <c:catAx>
        <c:axId val="42462592"/>
        <c:scaling>
          <c:orientation val="minMax"/>
        </c:scaling>
        <c:delete val="1"/>
        <c:axPos val="b"/>
        <c:numFmt formatCode="General" sourceLinked="0"/>
        <c:majorTickMark val="out"/>
        <c:minorTickMark val="none"/>
        <c:tickLblPos val="nextTo"/>
        <c:crossAx val="43361408"/>
        <c:crosses val="autoZero"/>
        <c:auto val="1"/>
        <c:lblAlgn val="ctr"/>
        <c:lblOffset val="100"/>
        <c:noMultiLvlLbl val="0"/>
      </c:catAx>
      <c:valAx>
        <c:axId val="43361408"/>
        <c:scaling>
          <c:orientation val="minMax"/>
        </c:scaling>
        <c:delete val="0"/>
        <c:axPos val="l"/>
        <c:numFmt formatCode="General" sourceLinked="1"/>
        <c:majorTickMark val="out"/>
        <c:minorTickMark val="none"/>
        <c:tickLblPos val="nextTo"/>
        <c:spPr>
          <a:ln w="12700">
            <a:solidFill>
              <a:schemeClr val="tx1"/>
            </a:solidFill>
          </a:ln>
        </c:spPr>
        <c:txPr>
          <a:bodyPr/>
          <a:lstStyle/>
          <a:p>
            <a:pPr>
              <a:defRPr sz="1200">
                <a:solidFill>
                  <a:schemeClr val="tx1">
                    <a:lumMod val="65000"/>
                    <a:lumOff val="35000"/>
                  </a:schemeClr>
                </a:solidFill>
              </a:defRPr>
            </a:pPr>
            <a:endParaRPr lang="fr-FR"/>
          </a:p>
        </c:txPr>
        <c:crossAx val="42462592"/>
        <c:crosses val="autoZero"/>
        <c:crossBetween val="between"/>
        <c:majorUnit val="10"/>
      </c:valAx>
    </c:plotArea>
    <c:plotVisOnly val="1"/>
    <c:dispBlanksAs val="gap"/>
    <c:showDLblsOverMax val="0"/>
  </c:chart>
  <c:txPr>
    <a:bodyPr/>
    <a:lstStyle/>
    <a:p>
      <a:pPr>
        <a:defRPr sz="1050"/>
      </a:pPr>
      <a:endParaRPr lang="fr-F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85059460913087"/>
          <c:y val="6.6153228262356728E-2"/>
          <c:w val="0.83621749283231284"/>
          <c:h val="0.67197584188139925"/>
        </c:manualLayout>
      </c:layout>
      <c:barChart>
        <c:barDir val="col"/>
        <c:grouping val="clustered"/>
        <c:varyColors val="0"/>
        <c:ser>
          <c:idx val="0"/>
          <c:order val="0"/>
          <c:tx>
            <c:strRef>
              <c:f>Sheet1!$B$1</c:f>
              <c:strCache>
                <c:ptCount val="1"/>
                <c:pt idx="0">
                  <c:v>CV death/MI/stroke</c:v>
                </c:pt>
              </c:strCache>
            </c:strRef>
          </c:tx>
          <c:spPr>
            <a:solidFill>
              <a:srgbClr val="3961AC"/>
            </a:solidFill>
          </c:spPr>
          <c:invertIfNegative val="0"/>
          <c:dPt>
            <c:idx val="0"/>
            <c:invertIfNegative val="0"/>
            <c:bubble3D val="0"/>
            <c:extLst>
              <c:ext xmlns:c16="http://schemas.microsoft.com/office/drawing/2014/chart" uri="{C3380CC4-5D6E-409C-BE32-E72D297353CC}">
                <c16:uniqueId val="{00000001-FE51-46FD-B123-9E1BF3A448D0}"/>
              </c:ext>
            </c:extLst>
          </c:dPt>
          <c:dLbls>
            <c:dLbl>
              <c:idx val="0"/>
              <c:layout>
                <c:manualLayout>
                  <c:x val="1.622349109446553E-4"/>
                  <c:y val="-1.0174610741024111E-2"/>
                </c:manualLayout>
              </c:layout>
              <c:tx>
                <c:rich>
                  <a:bodyPr/>
                  <a:lstStyle/>
                  <a:p>
                    <a:fld id="{A0AEA538-2DA9-44E4-9725-B207CC05B13A}" type="VALUE">
                      <a:rPr lang="en-US" smtClean="0"/>
                      <a:pPr/>
                      <a:t>[VALEUR]</a:t>
                    </a:fld>
                    <a:endParaRPr lang="en-US" dirty="0"/>
                  </a:p>
                  <a:p>
                    <a:r>
                      <a:rPr lang="en-US" dirty="0"/>
                      <a:t>(5.6–8.7)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51-46FD-B123-9E1BF3A448D0}"/>
                </c:ext>
              </c:extLst>
            </c:dLbl>
            <c:dLbl>
              <c:idx val="1"/>
              <c:layout>
                <c:manualLayout>
                  <c:x val="0"/>
                  <c:y val="-3.7367723408230609E-3"/>
                </c:manualLayout>
              </c:layout>
              <c:tx>
                <c:rich>
                  <a:bodyPr/>
                  <a:lstStyle/>
                  <a:p>
                    <a:fld id="{39C74D8C-4403-41A8-B3A4-D5C2D3A3D466}" type="VALUE">
                      <a:rPr lang="en-US" smtClean="0"/>
                      <a:pPr/>
                      <a:t>[VALEUR]</a:t>
                    </a:fld>
                    <a:endParaRPr lang="en-US" dirty="0"/>
                  </a:p>
                  <a:p>
                    <a:r>
                      <a:rPr lang="en-US" dirty="0"/>
                      <a:t>(11.1–14.1)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E51-46FD-B123-9E1BF3A448D0}"/>
                </c:ext>
              </c:extLst>
            </c:dLbl>
            <c:dLbl>
              <c:idx val="2"/>
              <c:layout>
                <c:manualLayout>
                  <c:x val="-6.9493245133455074E-3"/>
                  <c:y val="-2.615740638576141E-2"/>
                </c:manualLayout>
              </c:layout>
              <c:tx>
                <c:rich>
                  <a:bodyPr/>
                  <a:lstStyle/>
                  <a:p>
                    <a:fld id="{F54AD1DA-12B4-4E51-B0A4-A91A40FC31E8}" type="VALUE">
                      <a:rPr lang="en-US" smtClean="0"/>
                      <a:pPr/>
                      <a:t>[VALEUR]</a:t>
                    </a:fld>
                    <a:endParaRPr lang="en-US" dirty="0"/>
                  </a:p>
                  <a:p>
                    <a:r>
                      <a:rPr lang="en-US" dirty="0"/>
                      <a:t>(14.7–18.6)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E51-46FD-B123-9E1BF3A448D0}"/>
                </c:ext>
              </c:extLst>
            </c:dLbl>
            <c:dLbl>
              <c:idx val="3"/>
              <c:tx>
                <c:rich>
                  <a:bodyPr/>
                  <a:lstStyle/>
                  <a:p>
                    <a:fld id="{D381BDD3-9DB7-41E5-B3D1-97EE829D5D25}" type="VALUE">
                      <a:rPr lang="en-US" smtClean="0"/>
                      <a:pPr/>
                      <a:t>[VALEUR]</a:t>
                    </a:fld>
                    <a:endParaRPr lang="en-US" dirty="0"/>
                  </a:p>
                  <a:p>
                    <a:r>
                      <a:rPr lang="en-US" dirty="0"/>
                      <a:t>(20.3–25.2)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E51-46FD-B123-9E1BF3A448D0}"/>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
n=1548</c:v>
                </c:pt>
                <c:pt idx="1">
                  <c:v>2
n=3069</c:v>
                </c:pt>
                <c:pt idx="2">
                  <c:v>3
n=2388</c:v>
                </c:pt>
                <c:pt idx="3">
                  <c:v>≥4
n=1823</c:v>
                </c:pt>
              </c:strCache>
            </c:strRef>
          </c:cat>
          <c:val>
            <c:numRef>
              <c:f>Sheet1!$B$2:$B$5</c:f>
              <c:numCache>
                <c:formatCode>General</c:formatCode>
                <c:ptCount val="4"/>
                <c:pt idx="0">
                  <c:v>7</c:v>
                </c:pt>
                <c:pt idx="1">
                  <c:v>12.5</c:v>
                </c:pt>
                <c:pt idx="2">
                  <c:v>16.600000000000001</c:v>
                </c:pt>
                <c:pt idx="3">
                  <c:v>22.6</c:v>
                </c:pt>
              </c:numCache>
            </c:numRef>
          </c:val>
          <c:extLst>
            <c:ext xmlns:c16="http://schemas.microsoft.com/office/drawing/2014/chart" uri="{C3380CC4-5D6E-409C-BE32-E72D297353CC}">
              <c16:uniqueId val="{00000002-FE51-46FD-B123-9E1BF3A448D0}"/>
            </c:ext>
          </c:extLst>
        </c:ser>
        <c:ser>
          <c:idx val="1"/>
          <c:order val="1"/>
          <c:tx>
            <c:strRef>
              <c:f>Sheet1!$C$1</c:f>
              <c:strCache>
                <c:ptCount val="1"/>
                <c:pt idx="0">
                  <c:v>Serious bleeding</c:v>
                </c:pt>
              </c:strCache>
            </c:strRef>
          </c:tx>
          <c:spPr>
            <a:solidFill>
              <a:srgbClr val="A3B8E0"/>
            </a:solidFill>
          </c:spPr>
          <c:invertIfNegative val="0"/>
          <c:dLbls>
            <c:dLbl>
              <c:idx val="0"/>
              <c:tx>
                <c:rich>
                  <a:bodyPr/>
                  <a:lstStyle/>
                  <a:p>
                    <a:fld id="{6FF112F0-D058-4730-8209-8F6EA7E82318}" type="VALUE">
                      <a:rPr lang="en-US" smtClean="0"/>
                      <a:pPr/>
                      <a:t>[VALEUR]</a:t>
                    </a:fld>
                    <a:endParaRPr lang="en-US" dirty="0"/>
                  </a:p>
                  <a:p>
                    <a:r>
                      <a:rPr lang="en-US" dirty="0"/>
                      <a:t>(0.9–2.1)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E51-46FD-B123-9E1BF3A448D0}"/>
                </c:ext>
              </c:extLst>
            </c:dLbl>
            <c:dLbl>
              <c:idx val="1"/>
              <c:tx>
                <c:rich>
                  <a:bodyPr/>
                  <a:lstStyle/>
                  <a:p>
                    <a:fld id="{0187AFAF-27E9-49F0-9FBE-127ADC820666}" type="VALUE">
                      <a:rPr lang="en-US" smtClean="0"/>
                      <a:pPr/>
                      <a:t>[VALEUR]</a:t>
                    </a:fld>
                    <a:endParaRPr lang="en-US" dirty="0"/>
                  </a:p>
                  <a:p>
                    <a:r>
                      <a:rPr lang="en-US" dirty="0"/>
                      <a:t>(1.3–2.2)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E51-46FD-B123-9E1BF3A448D0}"/>
                </c:ext>
              </c:extLst>
            </c:dLbl>
            <c:dLbl>
              <c:idx val="2"/>
              <c:tx>
                <c:rich>
                  <a:bodyPr/>
                  <a:lstStyle/>
                  <a:p>
                    <a:pPr>
                      <a:defRPr/>
                    </a:pPr>
                    <a:fld id="{F4946FEA-2BCE-46EA-98C0-3D924D1193FE}" type="VALUE">
                      <a:rPr lang="en-US"/>
                      <a:pPr>
                        <a:defRPr/>
                      </a:pPr>
                      <a:t>[VALEUR]</a:t>
                    </a:fld>
                    <a:endParaRPr lang="en-US" dirty="0"/>
                  </a:p>
                  <a:p>
                    <a:pPr>
                      <a:defRPr/>
                    </a:pPr>
                    <a:r>
                      <a:rPr lang="en-US" dirty="0"/>
                      <a:t>(1.5–2.6)</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E51-46FD-B123-9E1BF3A448D0}"/>
                </c:ext>
              </c:extLst>
            </c:dLbl>
            <c:dLbl>
              <c:idx val="3"/>
              <c:tx>
                <c:rich>
                  <a:bodyPr/>
                  <a:lstStyle/>
                  <a:p>
                    <a:fld id="{136867A1-3577-462F-982E-DAE8152BB00A}" type="VALUE">
                      <a:rPr lang="en-US" smtClean="0"/>
                      <a:pPr/>
                      <a:t>[VALEUR]</a:t>
                    </a:fld>
                    <a:endParaRPr lang="en-US" dirty="0"/>
                  </a:p>
                  <a:p>
                    <a:r>
                      <a:rPr lang="en-US" dirty="0"/>
                      <a:t>(2.6–4.3)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E51-46FD-B123-9E1BF3A448D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
n=1548</c:v>
                </c:pt>
                <c:pt idx="1">
                  <c:v>2
n=3069</c:v>
                </c:pt>
                <c:pt idx="2">
                  <c:v>3
n=2388</c:v>
                </c:pt>
                <c:pt idx="3">
                  <c:v>≥4
n=1823</c:v>
                </c:pt>
              </c:strCache>
            </c:strRef>
          </c:cat>
          <c:val>
            <c:numRef>
              <c:f>Sheet1!$C$2:$C$5</c:f>
              <c:numCache>
                <c:formatCode>General</c:formatCode>
                <c:ptCount val="4"/>
                <c:pt idx="0">
                  <c:v>1.5</c:v>
                </c:pt>
                <c:pt idx="1">
                  <c:v>1.8</c:v>
                </c:pt>
                <c:pt idx="2">
                  <c:v>2</c:v>
                </c:pt>
                <c:pt idx="3">
                  <c:v>3.5</c:v>
                </c:pt>
              </c:numCache>
            </c:numRef>
          </c:val>
          <c:extLst>
            <c:ext xmlns:c16="http://schemas.microsoft.com/office/drawing/2014/chart" uri="{C3380CC4-5D6E-409C-BE32-E72D297353CC}">
              <c16:uniqueId val="{00000003-FE51-46FD-B123-9E1BF3A448D0}"/>
            </c:ext>
          </c:extLst>
        </c:ser>
        <c:dLbls>
          <c:dLblPos val="outEnd"/>
          <c:showLegendKey val="0"/>
          <c:showVal val="1"/>
          <c:showCatName val="0"/>
          <c:showSerName val="0"/>
          <c:showPercent val="0"/>
          <c:showBubbleSize val="0"/>
        </c:dLbls>
        <c:gapWidth val="132"/>
        <c:overlap val="-58"/>
        <c:axId val="42403712"/>
        <c:axId val="42711680"/>
      </c:barChart>
      <c:catAx>
        <c:axId val="42403712"/>
        <c:scaling>
          <c:orientation val="minMax"/>
        </c:scaling>
        <c:delete val="0"/>
        <c:axPos val="b"/>
        <c:title>
          <c:tx>
            <c:rich>
              <a:bodyPr/>
              <a:lstStyle/>
              <a:p>
                <a:pPr>
                  <a:defRPr/>
                </a:pPr>
                <a:r>
                  <a:rPr lang="en-GB" dirty="0"/>
                  <a:t>Number of enrichment criteria</a:t>
                </a:r>
              </a:p>
            </c:rich>
          </c:tx>
          <c:layout>
            <c:manualLayout>
              <c:xMode val="edge"/>
              <c:yMode val="edge"/>
              <c:x val="0.31656455609838446"/>
              <c:y val="0.87534553424577732"/>
            </c:manualLayout>
          </c:layout>
          <c:overlay val="0"/>
        </c:title>
        <c:numFmt formatCode="General" sourceLinked="0"/>
        <c:majorTickMark val="out"/>
        <c:minorTickMark val="none"/>
        <c:tickLblPos val="nextTo"/>
        <c:spPr>
          <a:ln w="12700">
            <a:solidFill>
              <a:schemeClr val="tx1"/>
            </a:solidFill>
          </a:ln>
        </c:spPr>
        <c:crossAx val="42711680"/>
        <c:crosses val="autoZero"/>
        <c:auto val="1"/>
        <c:lblAlgn val="ctr"/>
        <c:lblOffset val="100"/>
        <c:noMultiLvlLbl val="0"/>
      </c:catAx>
      <c:valAx>
        <c:axId val="42711680"/>
        <c:scaling>
          <c:orientation val="minMax"/>
        </c:scaling>
        <c:delete val="0"/>
        <c:axPos val="l"/>
        <c:title>
          <c:tx>
            <c:rich>
              <a:bodyPr/>
              <a:lstStyle/>
              <a:p>
                <a:pPr>
                  <a:defRPr/>
                </a:pPr>
                <a:r>
                  <a:rPr lang="en-GB" dirty="0"/>
                  <a:t>Percentage at 4 years follow-up</a:t>
                </a:r>
              </a:p>
            </c:rich>
          </c:tx>
          <c:layout>
            <c:manualLayout>
              <c:xMode val="edge"/>
              <c:yMode val="edge"/>
              <c:x val="3.4393077943323046E-2"/>
              <c:y val="4.6348843425466697E-2"/>
            </c:manualLayout>
          </c:layout>
          <c:overlay val="0"/>
        </c:title>
        <c:numFmt formatCode="General" sourceLinked="1"/>
        <c:majorTickMark val="out"/>
        <c:minorTickMark val="none"/>
        <c:tickLblPos val="nextTo"/>
        <c:spPr>
          <a:ln w="12700">
            <a:solidFill>
              <a:schemeClr val="tx1"/>
            </a:solidFill>
          </a:ln>
        </c:spPr>
        <c:crossAx val="42403712"/>
        <c:crosses val="autoZero"/>
        <c:crossBetween val="between"/>
      </c:valAx>
    </c:plotArea>
    <c:legend>
      <c:legendPos val="t"/>
      <c:layout>
        <c:manualLayout>
          <c:xMode val="edge"/>
          <c:yMode val="edge"/>
          <c:x val="0.18070735463904461"/>
          <c:y val="5.4702442401725941E-2"/>
          <c:w val="0.29710675807108611"/>
          <c:h val="0.16354900424111282"/>
        </c:manualLayout>
      </c:layout>
      <c:overlay val="0"/>
    </c:legend>
    <c:plotVisOnly val="1"/>
    <c:dispBlanksAs val="gap"/>
    <c:showDLblsOverMax val="0"/>
  </c:chart>
  <c:txPr>
    <a:bodyPr/>
    <a:lstStyle/>
    <a:p>
      <a:pPr>
        <a:defRPr sz="1100">
          <a:solidFill>
            <a:schemeClr val="tx1">
              <a:lumMod val="65000"/>
              <a:lumOff val="35000"/>
            </a:schemeClr>
          </a:solidFill>
        </a:defRPr>
      </a:pPr>
      <a:endParaRPr lang="fr-F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0.04143</cdr:x>
      <cdr:y>0.50939</cdr:y>
    </cdr:from>
    <cdr:to>
      <cdr:x>0.05592</cdr:x>
      <cdr:y>0.83587</cdr:y>
    </cdr:to>
    <cdr:sp macro="" textlink="">
      <cdr:nvSpPr>
        <cdr:cNvPr id="4" name="Rectangle 3">
          <a:extLst xmlns:a="http://schemas.openxmlformats.org/drawingml/2006/main">
            <a:ext uri="{FF2B5EF4-FFF2-40B4-BE49-F238E27FC236}">
              <a16:creationId xmlns:a16="http://schemas.microsoft.com/office/drawing/2014/main" id="{9203D21F-5D4E-4DD1-9561-6B6870099BFC}"/>
            </a:ext>
          </a:extLst>
        </cdr:cNvPr>
        <cdr:cNvSpPr/>
      </cdr:nvSpPr>
      <cdr:spPr bwMode="auto">
        <a:xfrm xmlns:a="http://schemas.openxmlformats.org/drawingml/2006/main">
          <a:off x="302885" y="282756"/>
          <a:ext cx="105923" cy="181223"/>
        </a:xfrm>
        <a:prstGeom xmlns:a="http://schemas.openxmlformats.org/drawingml/2006/main" prst="rect">
          <a:avLst/>
        </a:prstGeom>
        <a:solidFill xmlns:a="http://schemas.openxmlformats.org/drawingml/2006/main">
          <a:schemeClr val="bg1"/>
        </a:solidFill>
        <a:ln xmlns:a="http://schemas.openxmlformats.org/drawingml/2006/main" w="19050" algn="ctr">
          <a:noFill/>
          <a:miter lim="800000"/>
          <a:headEnd/>
          <a:tailEnd/>
        </a:ln>
        <a:effectLst xmlns:a="http://schemas.openxmlformats.org/drawingml/2006/main"/>
      </cdr:spPr>
      <cdr:txBody>
        <a:bodyPr xmlns:a="http://schemas.openxmlformats.org/drawingml/2006/main" vertOverflow="clip" wrap="square" lIns="0" tIns="0" rIns="0" bIns="0" anchor="ctr">
          <a:noAutofit/>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lvl1pPr>
          </a:lstStyle>
          <a:p>
            <a:fld id="{4FE12A04-9E3C-4CA4-8E37-57D068AB06B1}" type="slidenum">
              <a:rPr lang="en-GB" smtClean="0"/>
              <a:pPr/>
              <a:t>‹N°›</a:t>
            </a:fld>
            <a:endParaRPr lang="en-GB" dirty="0"/>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4FE12A04-9E3C-4CA4-8E37-57D068AB06B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6825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a:t>
            </a:fld>
            <a:endParaRPr lang="en-GB" dirty="0"/>
          </a:p>
        </p:txBody>
      </p:sp>
    </p:spTree>
    <p:extLst>
      <p:ext uri="{BB962C8B-B14F-4D97-AF65-F5344CB8AC3E}">
        <p14:creationId xmlns:p14="http://schemas.microsoft.com/office/powerpoint/2010/main" val="213404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Abbreviations</a:t>
            </a:r>
          </a:p>
          <a:p>
            <a:r>
              <a:rPr lang="en-GB" b="0" dirty="0"/>
              <a:t>DES, drug-eluting stent; ECG, electrocardiogram; EF, ejection fraction; MI, myocardial infarction; PCI, percutaneous coronary intervention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12A04-9E3C-4CA4-8E37-57D068AB06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65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Abbreviations</a:t>
            </a:r>
          </a:p>
          <a:p>
            <a:r>
              <a:rPr lang="en-GB" b="0" dirty="0"/>
              <a:t>ACE, angiotensin-converting enzyme; BP, blood pressure; Hb, haemoglobin; </a:t>
            </a:r>
            <a:r>
              <a:rPr lang="en-GB" dirty="0"/>
              <a:t>HbA1c, </a:t>
            </a:r>
            <a:r>
              <a:rPr lang="en-GB" sz="1100" b="0" i="0" kern="1200" dirty="0">
                <a:solidFill>
                  <a:schemeClr val="tx1"/>
                </a:solidFill>
                <a:effectLst/>
                <a:latin typeface="+mn-lt"/>
                <a:ea typeface="+mn-ea"/>
                <a:cs typeface="+mn-cs"/>
              </a:rPr>
              <a:t>haemoglobin A1c; </a:t>
            </a:r>
            <a:r>
              <a:rPr lang="en-GB" b="0" dirty="0"/>
              <a:t>LDL, low-density lipoprotein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12A04-9E3C-4CA4-8E37-57D068AB06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82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a:t>
            </a:r>
          </a:p>
          <a:p>
            <a:r>
              <a:rPr lang="en-GB" b="0" dirty="0"/>
              <a:t>bid, twice daily</a:t>
            </a: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5</a:t>
            </a:fld>
            <a:endParaRPr lang="en-GB" dirty="0"/>
          </a:p>
        </p:txBody>
      </p:sp>
    </p:spTree>
    <p:extLst>
      <p:ext uri="{BB962C8B-B14F-4D97-AF65-F5344CB8AC3E}">
        <p14:creationId xmlns:p14="http://schemas.microsoft.com/office/powerpoint/2010/main" val="198458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1" dirty="0"/>
              <a:t>Abbreviations</a:t>
            </a:r>
          </a:p>
          <a:p>
            <a:r>
              <a:rPr lang="en-GB" b="0" dirty="0"/>
              <a:t>ALI, acute limb ischaemia; bid, twice daily; eGFR, estimated glomerular filtration rate; HF, heart failure; MACE, major adverse cardiovascular events</a:t>
            </a:r>
          </a:p>
        </p:txBody>
      </p:sp>
      <p:sp>
        <p:nvSpPr>
          <p:cNvPr id="4" name="Espace réservé du numéro de diapositive 3"/>
          <p:cNvSpPr>
            <a:spLocks noGrp="1"/>
          </p:cNvSpPr>
          <p:nvPr>
            <p:ph type="sldNum" sz="quarter" idx="5"/>
          </p:nvPr>
        </p:nvSpPr>
        <p:spPr/>
        <p:txBody>
          <a:bodyPr/>
          <a:lstStyle/>
          <a:p>
            <a:fld id="{78629FD9-F329-48CF-BF2D-01686532FF04}" type="slidenum">
              <a:rPr lang="en-GB" smtClean="0"/>
              <a:t>6</a:t>
            </a:fld>
            <a:endParaRPr lang="en-GB" dirty="0"/>
          </a:p>
        </p:txBody>
      </p:sp>
    </p:spTree>
    <p:extLst>
      <p:ext uri="{BB962C8B-B14F-4D97-AF65-F5344CB8AC3E}">
        <p14:creationId xmlns:p14="http://schemas.microsoft.com/office/powerpoint/2010/main" val="315519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b="0" dirty="0"/>
              <a:t>CV, cardiovascular; HF, heart failure; MI, myocardial infarction; PAD, peripheral artery disease</a:t>
            </a:r>
          </a:p>
        </p:txBody>
      </p:sp>
      <p:sp>
        <p:nvSpPr>
          <p:cNvPr id="4" name="Slide Number Placeholder 3"/>
          <p:cNvSpPr>
            <a:spLocks noGrp="1"/>
          </p:cNvSpPr>
          <p:nvPr>
            <p:ph type="sldNum" sz="quarter" idx="10"/>
          </p:nvPr>
        </p:nvSpPr>
        <p:spPr/>
        <p:txBody>
          <a:bodyPr/>
          <a:lstStyle/>
          <a:p>
            <a:fld id="{4FE12A04-9E3C-4CA4-8E37-57D068AB06B1}" type="slidenum">
              <a:rPr lang="en-GB" smtClean="0"/>
              <a:pPr/>
              <a:t>8</a:t>
            </a:fld>
            <a:endParaRPr lang="en-GB" dirty="0"/>
          </a:p>
        </p:txBody>
      </p:sp>
    </p:spTree>
    <p:extLst>
      <p:ext uri="{BB962C8B-B14F-4D97-AF65-F5344CB8AC3E}">
        <p14:creationId xmlns:p14="http://schemas.microsoft.com/office/powerpoint/2010/main" val="210807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note that this patient pathway was developed based on outputs from the Vascular Protection Initiative and should be used as an aid for discussion around the physician's own experience, rather than as a suggestion of best practice.</a:t>
            </a:r>
            <a:endParaRPr lang="en-GB" b="1" dirty="0"/>
          </a:p>
          <a:p>
            <a:endParaRPr lang="en-GB" b="1" dirty="0"/>
          </a:p>
          <a:p>
            <a:r>
              <a:rPr lang="en-GB" b="1" dirty="0"/>
              <a:t>Abbreviations</a:t>
            </a:r>
          </a:p>
          <a:p>
            <a:r>
              <a:rPr lang="en-GB" b="0" dirty="0"/>
              <a:t>ACS, acute coronary syndrome; bid, twice daily; CABG, coronary artery bypass grafting; CAD,</a:t>
            </a:r>
            <a:r>
              <a:rPr lang="en-GB" b="0" baseline="0" dirty="0"/>
              <a:t> coronary artery disease; CCS, chronic coronary syndrome; DAPT, dual antiplatelet therapy; eGFR, estimated glomerular filtration rate; HF, heart failure; HT, hypertension; ICH, intracerebral haemorrhage; LM, left main; MI, myocardial infarction; PAD, peripheral artery disease; PCI, percutaneous coronary intervention; SAPT, single antiplatelet therapy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E12A04-9E3C-4CA4-8E37-57D068AB06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5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dirty="0"/>
              <a:t>Click to edit Master subtitle text</a:t>
            </a:r>
          </a:p>
        </p:txBody>
      </p:sp>
      <p:sp>
        <p:nvSpPr>
          <p:cNvPr id="3" name="Title 2"/>
          <p:cNvSpPr>
            <a:spLocks noGrp="1"/>
          </p:cNvSpPr>
          <p:nvPr>
            <p:ph type="title" hasCustomPrompt="1"/>
          </p:nvPr>
        </p:nvSpPr>
        <p:spPr>
          <a:xfrm>
            <a:off x="612775"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dirty="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0" y="1032579"/>
            <a:ext cx="8281175" cy="3645387"/>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0" y="1368900"/>
            <a:ext cx="8281175" cy="3273966"/>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able Placeholder 2"/>
          <p:cNvSpPr>
            <a:spLocks noGrp="1"/>
          </p:cNvSpPr>
          <p:nvPr>
            <p:ph type="tbl" sz="quarter" idx="18" hasCustomPrompt="1"/>
          </p:nvPr>
        </p:nvSpPr>
        <p:spPr>
          <a:xfrm>
            <a:off x="611188" y="1032579"/>
            <a:ext cx="8281987" cy="1701403"/>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able Placeholder 2"/>
          <p:cNvSpPr>
            <a:spLocks noGrp="1"/>
          </p:cNvSpPr>
          <p:nvPr>
            <p:ph type="tbl" sz="quarter" idx="18" hasCustomPrompt="1"/>
          </p:nvPr>
        </p:nvSpPr>
        <p:spPr>
          <a:xfrm>
            <a:off x="611188" y="1368900"/>
            <a:ext cx="8281987" cy="1322784"/>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Content Placeholder 5"/>
          <p:cNvSpPr>
            <a:spLocks noGrp="1"/>
          </p:cNvSpPr>
          <p:nvPr>
            <p:ph sz="quarter" idx="16" hasCustomPrompt="1"/>
          </p:nvPr>
        </p:nvSpPr>
        <p:spPr>
          <a:xfrm>
            <a:off x="612774" y="1032579"/>
            <a:ext cx="8280401" cy="1701449"/>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Content Placeholder 5"/>
          <p:cNvSpPr>
            <a:spLocks noGrp="1"/>
          </p:cNvSpPr>
          <p:nvPr>
            <p:ph sz="quarter" idx="16" hasCustomPrompt="1"/>
          </p:nvPr>
        </p:nvSpPr>
        <p:spPr>
          <a:xfrm>
            <a:off x="612774" y="1368900"/>
            <a:ext cx="8280401" cy="1323091"/>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5"/>
          <p:cNvSpPr>
            <a:spLocks noGrp="1"/>
          </p:cNvSpPr>
          <p:nvPr>
            <p:ph sz="quarter" idx="17" hasCustomPrompt="1"/>
          </p:nvPr>
        </p:nvSpPr>
        <p:spPr>
          <a:xfrm>
            <a:off x="612774" y="1032579"/>
            <a:ext cx="8280401" cy="1702359"/>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5"/>
          <p:cNvSpPr>
            <a:spLocks noGrp="1"/>
          </p:cNvSpPr>
          <p:nvPr>
            <p:ph sz="quarter" idx="17" hasCustomPrompt="1"/>
          </p:nvPr>
        </p:nvSpPr>
        <p:spPr>
          <a:xfrm>
            <a:off x="612774" y="1368900"/>
            <a:ext cx="8280401" cy="1322831"/>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46C45477-CD0D-0749-AC0E-D48416CAB32F}"/>
              </a:ext>
            </a:extLst>
          </p:cNvPr>
          <p:cNvSpPr>
            <a:spLocks noGrp="1"/>
          </p:cNvSpPr>
          <p:nvPr>
            <p:ph type="dt" sz="half" idx="10"/>
          </p:nvPr>
        </p:nvSpPr>
        <p:spPr/>
        <p:txBody>
          <a:bodyPr/>
          <a:lstStyle>
            <a:lvl1pPr>
              <a:defRPr/>
            </a:lvl1pPr>
          </a:lstStyle>
          <a:p>
            <a:pPr>
              <a:defRPr/>
            </a:pPr>
            <a:endParaRPr lang="fr-FR" dirty="0"/>
          </a:p>
        </p:txBody>
      </p:sp>
      <p:sp>
        <p:nvSpPr>
          <p:cNvPr id="4" name="Espace réservé du pied de page 4">
            <a:extLst>
              <a:ext uri="{FF2B5EF4-FFF2-40B4-BE49-F238E27FC236}">
                <a16:creationId xmlns:a16="http://schemas.microsoft.com/office/drawing/2014/main" id="{8CDC34EA-0726-5240-8866-A595984F6111}"/>
              </a:ext>
            </a:extLst>
          </p:cNvPr>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a:extLst>
              <a:ext uri="{FF2B5EF4-FFF2-40B4-BE49-F238E27FC236}">
                <a16:creationId xmlns:a16="http://schemas.microsoft.com/office/drawing/2014/main" id="{259034AD-DB7A-184F-BBD4-17B40FF8F8AF}"/>
              </a:ext>
            </a:extLst>
          </p:cNvPr>
          <p:cNvSpPr>
            <a:spLocks noGrp="1"/>
          </p:cNvSpPr>
          <p:nvPr>
            <p:ph type="sldNum" sz="quarter" idx="12"/>
          </p:nvPr>
        </p:nvSpPr>
        <p:spPr/>
        <p:txBody>
          <a:bodyPr/>
          <a:lstStyle>
            <a:lvl1pPr>
              <a:defRPr/>
            </a:lvl1pPr>
          </a:lstStyle>
          <a:p>
            <a:pPr>
              <a:defRPr/>
            </a:pPr>
            <a:fld id="{E51035EC-2D30-44A9-A965-D0EAD1BF30DC}" type="slidenum">
              <a:rPr lang="fr-FR" altLang="fr-FR"/>
              <a:pPr>
                <a:defRPr/>
              </a:pPr>
              <a:t>‹N°›</a:t>
            </a:fld>
            <a:endParaRPr lang="fr-FR" altLang="fr-FR" dirty="0"/>
          </a:p>
        </p:txBody>
      </p:sp>
    </p:spTree>
    <p:extLst>
      <p:ext uri="{BB962C8B-B14F-4D97-AF65-F5344CB8AC3E}">
        <p14:creationId xmlns:p14="http://schemas.microsoft.com/office/powerpoint/2010/main" val="156757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dirty="0"/>
              <a:t>Click to edit Master subtitle text</a:t>
            </a:r>
          </a:p>
        </p:txBody>
      </p:sp>
      <p:sp>
        <p:nvSpPr>
          <p:cNvPr id="3" name="Title 2"/>
          <p:cNvSpPr>
            <a:spLocks noGrp="1"/>
          </p:cNvSpPr>
          <p:nvPr>
            <p:ph type="title" hasCustomPrompt="1"/>
          </p:nvPr>
        </p:nvSpPr>
        <p:spPr>
          <a:xfrm>
            <a:off x="612774"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dirty="0"/>
              <a:t>Click to edit Master title text</a:t>
            </a:r>
            <a:endParaRPr lang="en-GB" dirty="0"/>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450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400" b="0" noProof="0" dirty="0">
                <a:solidFill>
                  <a:schemeClr val="bg2"/>
                </a:solidFill>
                <a:latin typeface="+mj-lt"/>
                <a:ea typeface="+mj-ea"/>
                <a:cs typeface="+mj-cs"/>
              </a:defRPr>
            </a:lvl1pPr>
          </a:lstStyle>
          <a:p>
            <a:r>
              <a:rPr lang="en-GB" noProof="0" dirty="0"/>
              <a:t>Click to edit Master title text</a:t>
            </a:r>
          </a:p>
        </p:txBody>
      </p:sp>
      <p:sp>
        <p:nvSpPr>
          <p:cNvPr id="7" name="Content Placeholder 6"/>
          <p:cNvSpPr>
            <a:spLocks noGrp="1"/>
          </p:cNvSpPr>
          <p:nvPr>
            <p:ph sz="quarter" idx="10" hasCustomPrompt="1"/>
          </p:nvPr>
        </p:nvSpPr>
        <p:spPr>
          <a:xfrm>
            <a:off x="611188" y="1032272"/>
            <a:ext cx="8281987" cy="3645694"/>
          </a:xfrm>
        </p:spPr>
        <p:txBody>
          <a:bodyPr/>
          <a:lstStyle>
            <a:lvl1pPr>
              <a:defRPr lang="en-US" sz="1800" dirty="0">
                <a:solidFill>
                  <a:schemeClr val="tx1">
                    <a:lumMod val="65000"/>
                    <a:lumOff val="35000"/>
                  </a:schemeClr>
                </a:solidFill>
                <a:latin typeface="+mn-lt"/>
                <a:ea typeface="+mn-ea"/>
                <a:cs typeface="+mn-cs"/>
              </a:defRPr>
            </a:lvl1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50" algn="l"/>
              </a:tabLst>
            </a:pPr>
            <a:r>
              <a:rPr lang="en-GB" noProof="0" dirty="0"/>
              <a:t>Click to edit Master subtitle text</a:t>
            </a:r>
          </a:p>
        </p:txBody>
      </p:sp>
      <p:sp>
        <p:nvSpPr>
          <p:cNvPr id="9" name="Content Placeholder 8"/>
          <p:cNvSpPr>
            <a:spLocks noGrp="1"/>
          </p:cNvSpPr>
          <p:nvPr>
            <p:ph sz="quarter" idx="19" hasCustomPrompt="1"/>
          </p:nvPr>
        </p:nvSpPr>
        <p:spPr>
          <a:xfrm>
            <a:off x="612776"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dirty="0"/>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dirty="0"/>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dirty="0"/>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dirty="0"/>
              <a:t>Fourth level</a:t>
            </a:r>
          </a:p>
        </p:txBody>
      </p:sp>
      <p:sp>
        <p:nvSpPr>
          <p:cNvPr id="10" name="Title 9"/>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41419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21" hasCustomPrompt="1"/>
          </p:nvPr>
        </p:nvSpPr>
        <p:spPr>
          <a:xfrm>
            <a:off x="612774" y="1032579"/>
            <a:ext cx="4032000" cy="3645387"/>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5"/>
          <p:cNvSpPr>
            <a:spLocks noGrp="1"/>
          </p:cNvSpPr>
          <p:nvPr>
            <p:ph sz="quarter" idx="22" hasCustomPrompt="1"/>
          </p:nvPr>
        </p:nvSpPr>
        <p:spPr>
          <a:xfrm>
            <a:off x="4860480" y="1032579"/>
            <a:ext cx="4032000" cy="3645387"/>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p:txBody>
          <a:bodyPr/>
          <a:lstStyle/>
          <a:p>
            <a:r>
              <a:rPr lang="en-GB" noProof="0" dirty="0"/>
              <a:t>Click to edit Master title text</a:t>
            </a:r>
            <a:endParaRPr lang="en-GB" dirty="0"/>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388744"/>
            <a:ext cx="8281175" cy="369332"/>
          </a:xfrm>
          <a:prstGeom prst="rect">
            <a:avLst/>
          </a:prstGeom>
        </p:spPr>
        <p:txBody>
          <a:bodyPr vert="horz" wrap="square" lIns="0" tIns="0" rIns="0" bIns="0" rtlCol="0" anchor="b">
            <a:spAutoFit/>
          </a:bodyPr>
          <a:lstStyle/>
          <a:p>
            <a:r>
              <a:rPr lang="en-GB" noProof="0" dirty="0"/>
              <a:t>Click to edit Master title text</a:t>
            </a:r>
          </a:p>
        </p:txBody>
      </p:sp>
      <p:sp>
        <p:nvSpPr>
          <p:cNvPr id="4" name="Text Placeholder 3"/>
          <p:cNvSpPr>
            <a:spLocks noGrp="1"/>
          </p:cNvSpPr>
          <p:nvPr>
            <p:ph type="body" idx="1"/>
          </p:nvPr>
        </p:nvSpPr>
        <p:spPr>
          <a:xfrm>
            <a:off x="611188" y="1032355"/>
            <a:ext cx="8281987" cy="3645611"/>
          </a:xfrm>
          <a:prstGeom prst="rect">
            <a:avLst/>
          </a:prstGeom>
        </p:spPr>
        <p:txBody>
          <a:bodyPr vert="horz" lIns="0" tIns="0" rIns="0" bIns="0" rtlCol="0">
            <a:noAutofit/>
          </a:bodyPr>
          <a:lstStyle/>
          <a:p>
            <a:pPr lvl="0"/>
            <a:r>
              <a:rPr lang="en-US" dirty="0"/>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dirty="0"/>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dirty="0"/>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dirty="0"/>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 id="2147483785" r:id="rId18"/>
  </p:sldLayoutIdLst>
  <p:hf sldNum="0" hdr="0" dt="0"/>
  <p:txStyles>
    <p:titleStyle>
      <a:lvl1pPr algn="l" rtl="0" eaLnBrk="1" fontAlgn="base" hangingPunct="1">
        <a:spcBef>
          <a:spcPct val="0"/>
        </a:spcBef>
        <a:spcAft>
          <a:spcPct val="0"/>
        </a:spcAft>
        <a:defRPr lang="en-GB" sz="24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action-c&#339;u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avi"/><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video" Target="../media/media2.avi"/><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612775" y="2707482"/>
            <a:ext cx="7451725" cy="1415772"/>
          </a:xfrm>
        </p:spPr>
        <p:txBody>
          <a:bodyPr/>
          <a:lstStyle/>
          <a:p>
            <a:r>
              <a:rPr lang="en-GB" sz="2000" dirty="0"/>
              <a:t>Gilles Montalescot</a:t>
            </a:r>
          </a:p>
          <a:p>
            <a:r>
              <a:rPr lang="en-GB" sz="2000" dirty="0"/>
              <a:t>ACTION Study Group, Institute of Cardiology</a:t>
            </a:r>
          </a:p>
          <a:p>
            <a:r>
              <a:rPr lang="en-GB" sz="2000" dirty="0"/>
              <a:t>Pitié-Salpêtrière Hospital </a:t>
            </a:r>
          </a:p>
          <a:p>
            <a:r>
              <a:rPr lang="en-GB" sz="2000" dirty="0"/>
              <a:t>Paris, France</a:t>
            </a:r>
          </a:p>
        </p:txBody>
      </p:sp>
      <p:sp>
        <p:nvSpPr>
          <p:cNvPr id="3" name="Title 2"/>
          <p:cNvSpPr>
            <a:spLocks noGrp="1"/>
          </p:cNvSpPr>
          <p:nvPr>
            <p:ph type="title"/>
          </p:nvPr>
        </p:nvSpPr>
        <p:spPr/>
        <p:txBody>
          <a:bodyPr/>
          <a:lstStyle/>
          <a:p>
            <a:r>
              <a:rPr lang="en-GB" dirty="0"/>
              <a:t>Clinical Case</a:t>
            </a:r>
          </a:p>
        </p:txBody>
      </p:sp>
      <p:pic>
        <p:nvPicPr>
          <p:cNvPr id="4" name="Picture 2">
            <a:extLst>
              <a:ext uri="{FF2B5EF4-FFF2-40B4-BE49-F238E27FC236}">
                <a16:creationId xmlns:a16="http://schemas.microsoft.com/office/drawing/2014/main" id="{EA6C487D-B657-4AFE-8F1C-9947BD7C4E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290" b="33294"/>
          <a:stretch/>
        </p:blipFill>
        <p:spPr bwMode="auto">
          <a:xfrm>
            <a:off x="614266" y="88079"/>
            <a:ext cx="1402514" cy="140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1622940-2A83-48B7-9669-A1D8E78DAB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780" b="36891"/>
          <a:stretch/>
        </p:blipFill>
        <p:spPr bwMode="auto">
          <a:xfrm>
            <a:off x="6803472" y="51470"/>
            <a:ext cx="1742569"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F537D35-000A-4862-ACA4-8B951758B807}"/>
              </a:ext>
            </a:extLst>
          </p:cNvPr>
          <p:cNvSpPr/>
          <p:nvPr/>
        </p:nvSpPr>
        <p:spPr>
          <a:xfrm>
            <a:off x="6545549" y="1311027"/>
            <a:ext cx="2352054" cy="369332"/>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GB" sz="1800" b="0"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hlinkClick r:id="rId4"/>
              </a:rPr>
              <a:t>www.action-cœur.org</a:t>
            </a:r>
            <a:endParaRPr kumimoji="0" lang="en-GB" sz="1800" b="0"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7" name="Image 3">
            <a:extLst>
              <a:ext uri="{FF2B5EF4-FFF2-40B4-BE49-F238E27FC236}">
                <a16:creationId xmlns:a16="http://schemas.microsoft.com/office/drawing/2014/main" id="{C24D68CF-B4FB-450B-97A6-32DA5F0C63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786" y="2737353"/>
            <a:ext cx="960233" cy="1385901"/>
          </a:xfrm>
          <a:prstGeom prst="rect">
            <a:avLst/>
          </a:prstGeom>
          <a:ln w="28575">
            <a:solidFill>
              <a:srgbClr val="00B0F0"/>
            </a:solidFill>
          </a:ln>
        </p:spPr>
      </p:pic>
    </p:spTree>
    <p:extLst>
      <p:ext uri="{BB962C8B-B14F-4D97-AF65-F5344CB8AC3E}">
        <p14:creationId xmlns:p14="http://schemas.microsoft.com/office/powerpoint/2010/main" val="218124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A5B66-F00F-45B0-ADE3-D6FB8C6CF5D3}"/>
              </a:ext>
            </a:extLst>
          </p:cNvPr>
          <p:cNvSpPr>
            <a:spLocks noGrp="1"/>
          </p:cNvSpPr>
          <p:nvPr>
            <p:ph type="title"/>
          </p:nvPr>
        </p:nvSpPr>
        <p:spPr/>
        <p:txBody>
          <a:bodyPr/>
          <a:lstStyle/>
          <a:p>
            <a:r>
              <a:rPr lang="en-GB" dirty="0"/>
              <a:t>Disclosures</a:t>
            </a:r>
          </a:p>
        </p:txBody>
      </p:sp>
      <p:sp>
        <p:nvSpPr>
          <p:cNvPr id="5" name="Content Placeholder 4">
            <a:extLst>
              <a:ext uri="{FF2B5EF4-FFF2-40B4-BE49-F238E27FC236}">
                <a16:creationId xmlns:a16="http://schemas.microsoft.com/office/drawing/2014/main" id="{BFBF427B-D083-4140-871B-0ECD7E8D188C}"/>
              </a:ext>
            </a:extLst>
          </p:cNvPr>
          <p:cNvSpPr>
            <a:spLocks noGrp="1"/>
          </p:cNvSpPr>
          <p:nvPr>
            <p:ph sz="quarter" idx="10"/>
          </p:nvPr>
        </p:nvSpPr>
        <p:spPr/>
        <p:txBody>
          <a:bodyPr/>
          <a:lstStyle/>
          <a:p>
            <a:r>
              <a:rPr lang="en-US" dirty="0"/>
              <a:t>Dr Montalescot reports research grants to the Institution or consulting/lecture fees from Abbott, Amgen, Actelion, American College of Cardiology Foundation, AstraZeneca, Axis-Santé, Bayer, Boston Scientific, Boehringer Ingelheim, Bristol-Myers Squibb, Beth Israel Deaconess Medical, Brigham Women’s Hospital, China Heart House, Daiichi Sankyo, Idorsia, Elsevier, Europa, Fédération Française de Cardiologie,</a:t>
            </a:r>
            <a:r>
              <a:rPr lang="fr-FR" dirty="0"/>
              <a:t> </a:t>
            </a:r>
            <a:r>
              <a:rPr lang="en-US" dirty="0"/>
              <a:t>ICAN</a:t>
            </a:r>
            <a:r>
              <a:rPr lang="fr-FR" dirty="0"/>
              <a:t>, </a:t>
            </a:r>
            <a:r>
              <a:rPr lang="en-US" dirty="0"/>
              <a:t>Lead-Up, Medtronic, Menarini, MSD, Novo Nordisk, Partners, Pfizer</a:t>
            </a:r>
            <a:r>
              <a:rPr lang="fr-FR" dirty="0"/>
              <a:t>, Quantum Genomics, Sanofi</a:t>
            </a:r>
            <a:r>
              <a:rPr lang="en-US" dirty="0"/>
              <a:t>, Servier, WebMD</a:t>
            </a:r>
          </a:p>
        </p:txBody>
      </p:sp>
    </p:spTree>
    <p:extLst>
      <p:ext uri="{BB962C8B-B14F-4D97-AF65-F5344CB8AC3E}">
        <p14:creationId xmlns:p14="http://schemas.microsoft.com/office/powerpoint/2010/main" val="201275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9C4C056-8983-488E-91D5-645061A208E5}"/>
              </a:ext>
            </a:extLst>
          </p:cNvPr>
          <p:cNvSpPr>
            <a:spLocks noGrp="1"/>
          </p:cNvSpPr>
          <p:nvPr>
            <p:ph type="title"/>
          </p:nvPr>
        </p:nvSpPr>
        <p:spPr/>
        <p:txBody>
          <a:bodyPr/>
          <a:lstStyle/>
          <a:p>
            <a:r>
              <a:rPr lang="en-GB" dirty="0"/>
              <a:t>Clinical Case</a:t>
            </a:r>
          </a:p>
        </p:txBody>
      </p:sp>
      <p:sp>
        <p:nvSpPr>
          <p:cNvPr id="4" name="Content Placeholder 3">
            <a:extLst>
              <a:ext uri="{FF2B5EF4-FFF2-40B4-BE49-F238E27FC236}">
                <a16:creationId xmlns:a16="http://schemas.microsoft.com/office/drawing/2014/main" id="{6696B37A-150A-4F59-B288-4EFB7721B9EF}"/>
              </a:ext>
            </a:extLst>
          </p:cNvPr>
          <p:cNvSpPr>
            <a:spLocks noGrp="1"/>
          </p:cNvSpPr>
          <p:nvPr>
            <p:ph sz="quarter" idx="10"/>
          </p:nvPr>
        </p:nvSpPr>
        <p:spPr>
          <a:xfrm>
            <a:off x="611189" y="1032272"/>
            <a:ext cx="5277232" cy="3645694"/>
          </a:xfrm>
        </p:spPr>
        <p:txBody>
          <a:bodyPr/>
          <a:lstStyle/>
          <a:p>
            <a:r>
              <a:rPr lang="en-US" sz="1600" dirty="0"/>
              <a:t>16 months ago, the 68-year-old patient, a heavy smoker, presented 8 hours after onset of chest pain with anterior MI</a:t>
            </a:r>
          </a:p>
          <a:p>
            <a:pPr lvl="1"/>
            <a:r>
              <a:rPr lang="en-US" dirty="0"/>
              <a:t>PCI/DES (3.5*30) on single-vessel lesion</a:t>
            </a:r>
          </a:p>
          <a:p>
            <a:r>
              <a:rPr lang="en-GB" sz="1600" dirty="0"/>
              <a:t>Now the patient presents to his primary care physician with fatigue and breathlessness</a:t>
            </a:r>
          </a:p>
          <a:p>
            <a:r>
              <a:rPr lang="en-GB" sz="1600" dirty="0"/>
              <a:t>A physical examination reveals </a:t>
            </a:r>
            <a:br>
              <a:rPr lang="en-GB" sz="1600" dirty="0"/>
            </a:br>
            <a:r>
              <a:rPr lang="en-GB" sz="1600" dirty="0"/>
              <a:t>swelling of both ankles, a rattling </a:t>
            </a:r>
            <a:br>
              <a:rPr lang="en-GB" sz="1600" dirty="0"/>
            </a:br>
            <a:r>
              <a:rPr lang="en-GB" sz="1600" dirty="0"/>
              <a:t>sound in the lungs suggestive of </a:t>
            </a:r>
            <a:br>
              <a:rPr lang="en-GB" sz="1600" dirty="0"/>
            </a:br>
            <a:r>
              <a:rPr lang="en-GB" sz="1600" dirty="0"/>
              <a:t>heart failure</a:t>
            </a:r>
          </a:p>
          <a:p>
            <a:r>
              <a:rPr lang="en-GB" sz="1600" dirty="0"/>
              <a:t>Echocardiography, EF 38%</a:t>
            </a:r>
          </a:p>
          <a:p>
            <a:endParaRPr lang="en-GB" sz="2400" dirty="0"/>
          </a:p>
        </p:txBody>
      </p:sp>
      <p:pic>
        <p:nvPicPr>
          <p:cNvPr id="13" name="Vidéo-2 IVAFV pré.mpeg">
            <a:hlinkClick r:id="" action="ppaction://media"/>
            <a:extLst>
              <a:ext uri="{FF2B5EF4-FFF2-40B4-BE49-F238E27FC236}">
                <a16:creationId xmlns:a16="http://schemas.microsoft.com/office/drawing/2014/main" id="{58CEBEEA-A43D-4C97-AB51-43D97A57C653}"/>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291676" y="86543"/>
            <a:ext cx="2493090" cy="2493090"/>
          </a:xfrm>
          <a:prstGeom prst="rect">
            <a:avLst/>
          </a:prstGeom>
        </p:spPr>
      </p:pic>
      <p:pic>
        <p:nvPicPr>
          <p:cNvPr id="14" name="Vidéo-3 IVA post.avi">
            <a:hlinkClick r:id="" action="ppaction://media"/>
            <a:extLst>
              <a:ext uri="{FF2B5EF4-FFF2-40B4-BE49-F238E27FC236}">
                <a16:creationId xmlns:a16="http://schemas.microsoft.com/office/drawing/2014/main" id="{606F5E22-0FDF-43FF-B416-D0C06F9D7A5C}"/>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291676" y="2630637"/>
            <a:ext cx="2493090" cy="2493090"/>
          </a:xfrm>
          <a:prstGeom prst="rect">
            <a:avLst/>
          </a:prstGeom>
        </p:spPr>
      </p:pic>
      <p:pic>
        <p:nvPicPr>
          <p:cNvPr id="15" name="Image 14">
            <a:extLst>
              <a:ext uri="{FF2B5EF4-FFF2-40B4-BE49-F238E27FC236}">
                <a16:creationId xmlns:a16="http://schemas.microsoft.com/office/drawing/2014/main" id="{B165D989-F1C5-4C4D-8F8A-3262A2473E4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159556" y="2635994"/>
            <a:ext cx="1988050" cy="2482376"/>
          </a:xfrm>
          <a:prstGeom prst="rect">
            <a:avLst/>
          </a:prstGeom>
        </p:spPr>
      </p:pic>
    </p:spTree>
    <p:extLst>
      <p:ext uri="{BB962C8B-B14F-4D97-AF65-F5344CB8AC3E}">
        <p14:creationId xmlns:p14="http://schemas.microsoft.com/office/powerpoint/2010/main" val="403163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9" fill="hold"/>
                                        <p:tgtEl>
                                          <p:spTgt spid="13"/>
                                        </p:tgtEl>
                                      </p:cBhvr>
                                    </p:cmd>
                                  </p:childTnLst>
                                </p:cTn>
                              </p:par>
                            </p:childTnLst>
                          </p:cTn>
                        </p:par>
                        <p:par>
                          <p:cTn id="7" fill="hold">
                            <p:stCondLst>
                              <p:cond delay="3999"/>
                            </p:stCondLst>
                            <p:childTnLst>
                              <p:par>
                                <p:cTn id="8" presetID="1" presetClass="mediacall" presetSubtype="0" fill="hold" nodeType="afterEffect">
                                  <p:stCondLst>
                                    <p:cond delay="0"/>
                                  </p:stCondLst>
                                  <p:childTnLst>
                                    <p:cmd type="call" cmd="playFrom(0.0)">
                                      <p:cBhvr>
                                        <p:cTn id="9" dur="8923"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3"/>
                                        </p:tgtEl>
                                      </p:cBhvr>
                                    </p:cmd>
                                  </p:childTnLst>
                                </p:cTn>
                              </p:par>
                            </p:childTnLst>
                          </p:cTn>
                        </p:par>
                      </p:childTnLst>
                    </p:cTn>
                  </p:par>
                </p:childTnLst>
              </p:cTn>
              <p:nextCondLst>
                <p:cond evt="onClick" delay="0">
                  <p:tgtEl>
                    <p:spTgt spid="13"/>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4"/>
                                        </p:tgtEl>
                                      </p:cBhvr>
                                    </p:cmd>
                                  </p:childTnLst>
                                </p:cTn>
                              </p:par>
                            </p:childTnLst>
                          </p:cTn>
                        </p:par>
                      </p:childTnLst>
                    </p:cTn>
                  </p:par>
                </p:childTnLst>
              </p:cTn>
              <p:nextCondLst>
                <p:cond evt="onClick" delay="0">
                  <p:tgtEl>
                    <p:spTgt spid="14"/>
                  </p:tgtEl>
                </p:cond>
              </p:nextCondLst>
            </p:seq>
            <p:video>
              <p:cMediaNode>
                <p:cTn id="20" fill="hold" display="0">
                  <p:stCondLst>
                    <p:cond delay="indefinite"/>
                  </p:stCondLst>
                  <p:endCondLst>
                    <p:cond evt="onNext" delay="0">
                      <p:tgtEl>
                        <p:sldTgt/>
                      </p:tgtEl>
                    </p:cond>
                    <p:cond evt="onPrev" delay="0">
                      <p:tgtEl>
                        <p:sldTgt/>
                      </p:tgtEl>
                    </p:cond>
                  </p:endCondLst>
                </p:cTn>
                <p:tgtEl>
                  <p:spTgt spid="13"/>
                </p:tgtEl>
              </p:cMediaNode>
            </p:video>
            <p:video>
              <p:cMediaNode>
                <p:cTn id="21" repeatCount="indefinite" fill="remove"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9C4C056-8983-488E-91D5-645061A208E5}"/>
              </a:ext>
            </a:extLst>
          </p:cNvPr>
          <p:cNvSpPr>
            <a:spLocks noGrp="1"/>
          </p:cNvSpPr>
          <p:nvPr>
            <p:ph type="title"/>
          </p:nvPr>
        </p:nvSpPr>
        <p:spPr/>
        <p:txBody>
          <a:bodyPr/>
          <a:lstStyle/>
          <a:p>
            <a:r>
              <a:rPr lang="en-GB" dirty="0"/>
              <a:t>Clinical Case (Cont’d)</a:t>
            </a:r>
          </a:p>
        </p:txBody>
      </p:sp>
      <p:sp>
        <p:nvSpPr>
          <p:cNvPr id="2" name="Content Placeholder 1">
            <a:extLst>
              <a:ext uri="{FF2B5EF4-FFF2-40B4-BE49-F238E27FC236}">
                <a16:creationId xmlns:a16="http://schemas.microsoft.com/office/drawing/2014/main" id="{22102588-CEBE-4FDD-BFFB-06E9189358A0}"/>
              </a:ext>
            </a:extLst>
          </p:cNvPr>
          <p:cNvSpPr>
            <a:spLocks noGrp="1"/>
          </p:cNvSpPr>
          <p:nvPr>
            <p:ph sz="quarter" idx="10"/>
          </p:nvPr>
        </p:nvSpPr>
        <p:spPr/>
        <p:txBody>
          <a:bodyPr/>
          <a:lstStyle/>
          <a:p>
            <a:r>
              <a:rPr lang="fr-FR" dirty="0"/>
              <a:t>Improves rapidly on furosemide</a:t>
            </a:r>
            <a:endParaRPr lang="en-GB" dirty="0"/>
          </a:p>
          <a:p>
            <a:r>
              <a:rPr lang="en-GB" dirty="0"/>
              <a:t>Echo-doppler identifies an asymptomatic significant </a:t>
            </a:r>
            <a:br>
              <a:rPr lang="en-GB" dirty="0"/>
            </a:br>
            <a:r>
              <a:rPr lang="en-GB" dirty="0"/>
              <a:t>stenosis of the right carotid artery</a:t>
            </a:r>
          </a:p>
          <a:p>
            <a:r>
              <a:rPr lang="en-GB" dirty="0"/>
              <a:t>Patient still on aspirin + prasugrel</a:t>
            </a:r>
          </a:p>
          <a:p>
            <a:r>
              <a:rPr lang="en-GB" dirty="0"/>
              <a:t>Statins, ACE inhibitors, beta-blockers, furosemide</a:t>
            </a:r>
          </a:p>
          <a:p>
            <a:r>
              <a:rPr lang="en-GB" dirty="0"/>
              <a:t>6 cigarettes a day</a:t>
            </a:r>
          </a:p>
          <a:p>
            <a:r>
              <a:rPr lang="en-GB" dirty="0"/>
              <a:t>LDL 0.58 g/L, HbA1c 5.8%, Hb 15.6 g, creatinine clearance 70 ml/min</a:t>
            </a:r>
          </a:p>
          <a:p>
            <a:r>
              <a:rPr lang="en-GB" dirty="0"/>
              <a:t>BP 110/68 mmHg</a:t>
            </a:r>
          </a:p>
        </p:txBody>
      </p:sp>
      <p:pic>
        <p:nvPicPr>
          <p:cNvPr id="5" name="Image 4">
            <a:extLst>
              <a:ext uri="{FF2B5EF4-FFF2-40B4-BE49-F238E27FC236}">
                <a16:creationId xmlns:a16="http://schemas.microsoft.com/office/drawing/2014/main" id="{50398F26-4E71-4AAF-AA00-7653B4DA0D1D}"/>
              </a:ext>
            </a:extLst>
          </p:cNvPr>
          <p:cNvPicPr>
            <a:picLocks noChangeAspect="1"/>
          </p:cNvPicPr>
          <p:nvPr/>
        </p:nvPicPr>
        <p:blipFill>
          <a:blip r:embed="rId3"/>
          <a:stretch>
            <a:fillRect/>
          </a:stretch>
        </p:blipFill>
        <p:spPr>
          <a:xfrm>
            <a:off x="6478097" y="1099519"/>
            <a:ext cx="2317107" cy="1755600"/>
          </a:xfrm>
          <a:prstGeom prst="rect">
            <a:avLst/>
          </a:prstGeom>
        </p:spPr>
      </p:pic>
    </p:spTree>
    <p:extLst>
      <p:ext uri="{BB962C8B-B14F-4D97-AF65-F5344CB8AC3E}">
        <p14:creationId xmlns:p14="http://schemas.microsoft.com/office/powerpoint/2010/main" val="181610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You Do?</a:t>
            </a:r>
          </a:p>
        </p:txBody>
      </p:sp>
      <p:sp>
        <p:nvSpPr>
          <p:cNvPr id="3" name="Content Placeholder 2"/>
          <p:cNvSpPr>
            <a:spLocks noGrp="1"/>
          </p:cNvSpPr>
          <p:nvPr>
            <p:ph sz="quarter" idx="10"/>
          </p:nvPr>
        </p:nvSpPr>
        <p:spPr/>
        <p:txBody>
          <a:bodyPr/>
          <a:lstStyle/>
          <a:p>
            <a:pPr marL="342900" indent="-342900">
              <a:buFont typeface="+mj-lt"/>
              <a:buAutoNum type="alphaLcPeriod"/>
            </a:pPr>
            <a:endParaRPr lang="en-GB" sz="1800" b="1" dirty="0">
              <a:solidFill>
                <a:srgbClr val="FF0000"/>
              </a:solidFill>
            </a:endParaRPr>
          </a:p>
          <a:p>
            <a:pPr marL="342900" indent="-342900">
              <a:buFont typeface="+mj-lt"/>
              <a:buAutoNum type="alphaLcPeriod"/>
            </a:pPr>
            <a:r>
              <a:rPr lang="en-GB" b="1" dirty="0"/>
              <a:t>Stop prasugrel</a:t>
            </a:r>
          </a:p>
          <a:p>
            <a:pPr marL="342900" indent="-342900">
              <a:buFont typeface="+mj-lt"/>
              <a:buAutoNum type="alphaLcPeriod"/>
            </a:pPr>
            <a:r>
              <a:rPr lang="en-GB" b="1" dirty="0"/>
              <a:t>Stop aspirin</a:t>
            </a:r>
          </a:p>
          <a:p>
            <a:pPr marL="342900" indent="-342900">
              <a:buFont typeface="+mj-lt"/>
              <a:buAutoNum type="alphaLcPeriod"/>
            </a:pPr>
            <a:r>
              <a:rPr lang="en-GB" b="1" dirty="0"/>
              <a:t>Aspirin and ticagrelor 60 mg bid</a:t>
            </a:r>
          </a:p>
          <a:p>
            <a:pPr marL="342900" indent="-342900">
              <a:buFont typeface="+mj-lt"/>
              <a:buAutoNum type="alphaLcPeriod"/>
            </a:pPr>
            <a:r>
              <a:rPr lang="en-GB" b="1" dirty="0"/>
              <a:t>Switch to aspirin and clopidogrel</a:t>
            </a:r>
          </a:p>
          <a:p>
            <a:pPr marL="342900" indent="-342900">
              <a:buFont typeface="+mj-lt"/>
              <a:buAutoNum type="alphaLcPeriod"/>
            </a:pPr>
            <a:r>
              <a:rPr lang="en-GB" b="1" dirty="0"/>
              <a:t>Replace prasugrel by rivaroxaban 2.5 mg bid</a:t>
            </a:r>
          </a:p>
          <a:p>
            <a:pPr marL="0" indent="0">
              <a:buNone/>
            </a:pPr>
            <a:endParaRPr lang="en-GB" b="1" dirty="0"/>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381076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2E6AE03-A1FF-4AC0-8C3E-47018C26B5ED}"/>
              </a:ext>
            </a:extLst>
          </p:cNvPr>
          <p:cNvSpPr>
            <a:spLocks noGrp="1"/>
          </p:cNvSpPr>
          <p:nvPr>
            <p:ph type="subTitle" sz="quarter" idx="1"/>
          </p:nvPr>
        </p:nvSpPr>
        <p:spPr/>
        <p:txBody>
          <a:bodyPr/>
          <a:lstStyle/>
          <a:p>
            <a:r>
              <a:rPr lang="en-GB" sz="1400" dirty="0"/>
              <a:t>Ischaemic events* prevented and bleeding events caused per 1000 patients over 30 months with addition of rivaroxaban 2.5 mg bid to aspirin in high-risk groups</a:t>
            </a:r>
          </a:p>
        </p:txBody>
      </p:sp>
      <p:sp>
        <p:nvSpPr>
          <p:cNvPr id="3" name="Title 2">
            <a:extLst>
              <a:ext uri="{FF2B5EF4-FFF2-40B4-BE49-F238E27FC236}">
                <a16:creationId xmlns:a16="http://schemas.microsoft.com/office/drawing/2014/main" id="{95B918BC-D620-40D5-B327-D4A387A75FC9}"/>
              </a:ext>
            </a:extLst>
          </p:cNvPr>
          <p:cNvSpPr>
            <a:spLocks noGrp="1"/>
          </p:cNvSpPr>
          <p:nvPr>
            <p:ph type="title"/>
          </p:nvPr>
        </p:nvSpPr>
        <p:spPr>
          <a:xfrm>
            <a:off x="612000" y="19412"/>
            <a:ext cx="8281175" cy="738664"/>
          </a:xfrm>
        </p:spPr>
        <p:txBody>
          <a:bodyPr/>
          <a:lstStyle/>
          <a:p>
            <a:pPr>
              <a:lnSpc>
                <a:spcPct val="100000"/>
              </a:lnSpc>
            </a:pPr>
            <a:r>
              <a:rPr lang="en-GB" dirty="0"/>
              <a:t>Identifying High-Benefit Patients for Dual Pathway Inhibition:</a:t>
            </a:r>
            <a:br>
              <a:rPr lang="en-GB" dirty="0"/>
            </a:br>
            <a:r>
              <a:rPr lang="en-GB" dirty="0"/>
              <a:t>Modified REACH Score/CART Analysis</a:t>
            </a:r>
          </a:p>
        </p:txBody>
      </p:sp>
      <p:sp>
        <p:nvSpPr>
          <p:cNvPr id="11" name="Rectangle: Rounded Corners 10">
            <a:extLst>
              <a:ext uri="{FF2B5EF4-FFF2-40B4-BE49-F238E27FC236}">
                <a16:creationId xmlns:a16="http://schemas.microsoft.com/office/drawing/2014/main" id="{FA4E8AA4-0283-486A-B144-86E4CE28C24F}"/>
              </a:ext>
            </a:extLst>
          </p:cNvPr>
          <p:cNvSpPr/>
          <p:nvPr/>
        </p:nvSpPr>
        <p:spPr>
          <a:xfrm>
            <a:off x="813685" y="4393396"/>
            <a:ext cx="7604264" cy="28496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600" b="1" dirty="0">
                <a:solidFill>
                  <a:srgbClr val="FFFFFF"/>
                </a:solidFill>
                <a:latin typeface="Arial"/>
              </a:rPr>
              <a:t>High-benefit groups: </a:t>
            </a:r>
            <a:r>
              <a:rPr lang="en-GB" sz="1600" dirty="0">
                <a:solidFill>
                  <a:srgbClr val="FFFFFF"/>
                </a:solidFill>
                <a:latin typeface="Arial"/>
              </a:rPr>
              <a:t>polyvascular disease; HF; eGFR &lt;60 ml/min; diabetes</a:t>
            </a:r>
            <a:endParaRPr lang="en-GB" sz="1600" b="1" dirty="0">
              <a:solidFill>
                <a:srgbClr val="FFFFFF"/>
              </a:solidFill>
              <a:latin typeface="Arial"/>
            </a:endParaRPr>
          </a:p>
        </p:txBody>
      </p:sp>
      <p:grpSp>
        <p:nvGrpSpPr>
          <p:cNvPr id="16" name="Group 15">
            <a:extLst>
              <a:ext uri="{FF2B5EF4-FFF2-40B4-BE49-F238E27FC236}">
                <a16:creationId xmlns:a16="http://schemas.microsoft.com/office/drawing/2014/main" id="{886B6ED6-A907-4463-B383-CEEFC0CDA2C1}"/>
              </a:ext>
            </a:extLst>
          </p:cNvPr>
          <p:cNvGrpSpPr/>
          <p:nvPr/>
        </p:nvGrpSpPr>
        <p:grpSpPr>
          <a:xfrm>
            <a:off x="568910" y="1438932"/>
            <a:ext cx="7862389" cy="3015073"/>
            <a:chOff x="657480" y="1974964"/>
            <a:chExt cx="8676524" cy="3271793"/>
          </a:xfrm>
        </p:grpSpPr>
        <p:graphicFrame>
          <p:nvGraphicFramePr>
            <p:cNvPr id="23" name="Content Placeholder 9">
              <a:extLst>
                <a:ext uri="{FF2B5EF4-FFF2-40B4-BE49-F238E27FC236}">
                  <a16:creationId xmlns:a16="http://schemas.microsoft.com/office/drawing/2014/main" id="{5E996419-C285-47C2-9BDE-5B5D29A52236}"/>
                </a:ext>
              </a:extLst>
            </p:cNvPr>
            <p:cNvGraphicFramePr>
              <a:graphicFrameLocks/>
            </p:cNvGraphicFramePr>
            <p:nvPr>
              <p:extLst>
                <p:ext uri="{D42A27DB-BD31-4B8C-83A1-F6EECF244321}">
                  <p14:modId xmlns:p14="http://schemas.microsoft.com/office/powerpoint/2010/main" val="3822457598"/>
                </p:ext>
              </p:extLst>
            </p:nvPr>
          </p:nvGraphicFramePr>
          <p:xfrm>
            <a:off x="1252266" y="1974964"/>
            <a:ext cx="8067006" cy="2808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ontent Placeholder 9">
              <a:extLst>
                <a:ext uri="{FF2B5EF4-FFF2-40B4-BE49-F238E27FC236}">
                  <a16:creationId xmlns:a16="http://schemas.microsoft.com/office/drawing/2014/main" id="{FD80D272-C08A-4D58-A1A4-60C9147B28AA}"/>
                </a:ext>
              </a:extLst>
            </p:cNvPr>
            <p:cNvGraphicFramePr>
              <a:graphicFrameLocks/>
            </p:cNvGraphicFramePr>
            <p:nvPr>
              <p:extLst>
                <p:ext uri="{D42A27DB-BD31-4B8C-83A1-F6EECF244321}">
                  <p14:modId xmlns:p14="http://schemas.microsoft.com/office/powerpoint/2010/main" val="2349068263"/>
                </p:ext>
              </p:extLst>
            </p:nvPr>
          </p:nvGraphicFramePr>
          <p:xfrm>
            <a:off x="1266997" y="4644411"/>
            <a:ext cx="8067007" cy="602346"/>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769F997D-DDFF-492F-997B-6BA678706C28}"/>
                </a:ext>
              </a:extLst>
            </p:cNvPr>
            <p:cNvSpPr txBox="1"/>
            <p:nvPr/>
          </p:nvSpPr>
          <p:spPr>
            <a:xfrm>
              <a:off x="657480" y="4542462"/>
              <a:ext cx="979979" cy="602942"/>
            </a:xfrm>
            <a:prstGeom prst="rect">
              <a:avLst/>
            </a:prstGeom>
            <a:noFill/>
          </p:spPr>
          <p:txBody>
            <a:bodyPr wrap="square" lIns="67497" tIns="35099" rIns="67497" bIns="35099" rtlCol="0" anchor="ctr">
              <a:spAutoFit/>
            </a:bodyPr>
            <a:lstStyle/>
            <a:p>
              <a:pPr algn="ctr" defTabSz="257163">
                <a:defRPr/>
              </a:pPr>
              <a:r>
                <a:rPr lang="en-GB" sz="1050" b="1" dirty="0">
                  <a:solidFill>
                    <a:schemeClr val="tx1">
                      <a:lumMod val="65000"/>
                      <a:lumOff val="35000"/>
                    </a:schemeClr>
                  </a:solidFill>
                  <a:latin typeface="Arial"/>
                </a:rPr>
                <a:t>Additional severe bleeds</a:t>
              </a:r>
            </a:p>
          </p:txBody>
        </p:sp>
        <p:sp>
          <p:nvSpPr>
            <p:cNvPr id="27" name="Rectangle 26">
              <a:extLst>
                <a:ext uri="{FF2B5EF4-FFF2-40B4-BE49-F238E27FC236}">
                  <a16:creationId xmlns:a16="http://schemas.microsoft.com/office/drawing/2014/main" id="{C24017DC-D20C-4810-A4F1-10D612C926A1}"/>
                </a:ext>
              </a:extLst>
            </p:cNvPr>
            <p:cNvSpPr/>
            <p:nvPr/>
          </p:nvSpPr>
          <p:spPr>
            <a:xfrm>
              <a:off x="1510239" y="4957137"/>
              <a:ext cx="82757" cy="20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3" tIns="25717" rIns="51433" bIns="25717" rtlCol="0" anchor="ctr"/>
            <a:lstStyle/>
            <a:p>
              <a:pPr algn="ctr" defTabSz="257163">
                <a:defRPr/>
              </a:pPr>
              <a:endParaRPr lang="en-GB" sz="1350" dirty="0">
                <a:solidFill>
                  <a:schemeClr val="tx1">
                    <a:lumMod val="65000"/>
                    <a:lumOff val="35000"/>
                  </a:schemeClr>
                </a:solidFill>
                <a:latin typeface="Arial"/>
              </a:endParaRPr>
            </a:p>
          </p:txBody>
        </p:sp>
      </p:grpSp>
      <p:sp>
        <p:nvSpPr>
          <p:cNvPr id="28" name="TextBox 3">
            <a:extLst>
              <a:ext uri="{FF2B5EF4-FFF2-40B4-BE49-F238E27FC236}">
                <a16:creationId xmlns:a16="http://schemas.microsoft.com/office/drawing/2014/main" id="{6825A215-9DF9-48DF-8F72-BBDB25B01FBE}"/>
              </a:ext>
            </a:extLst>
          </p:cNvPr>
          <p:cNvSpPr txBox="1"/>
          <p:nvPr/>
        </p:nvSpPr>
        <p:spPr>
          <a:xfrm>
            <a:off x="619124" y="4715694"/>
            <a:ext cx="6172202" cy="307777"/>
          </a:xfrm>
          <a:prstGeom prst="rect">
            <a:avLst/>
          </a:prstGeom>
          <a:noFill/>
        </p:spPr>
        <p:txBody>
          <a:bodyPr wrap="square" lIns="0" tIns="0" rIns="0" bIns="0" rtlCol="0" anchor="b" anchorCtr="0">
            <a:spAutoFit/>
          </a:bodyPr>
          <a:lstStyle/>
          <a:p>
            <a:pPr lvl="0">
              <a:defRPr/>
            </a:pPr>
            <a:r>
              <a:rPr lang="en-GB" sz="800" dirty="0">
                <a:solidFill>
                  <a:srgbClr val="000000">
                    <a:lumMod val="65000"/>
                    <a:lumOff val="35000"/>
                  </a:srgbClr>
                </a:solidFill>
              </a:rPr>
              <a:t>*Secondary efficacy outcome</a:t>
            </a:r>
          </a:p>
          <a:p>
            <a:pPr lvl="0">
              <a:defRPr/>
            </a:pPr>
            <a:r>
              <a:rPr lang="en-GB" sz="800" dirty="0">
                <a:solidFill>
                  <a:srgbClr val="000000">
                    <a:lumMod val="65000"/>
                    <a:lumOff val="35000"/>
                  </a:srgbClr>
                </a:solidFill>
              </a:rPr>
              <a:t>Anand SS </a:t>
            </a:r>
            <a:r>
              <a:rPr lang="en-GB" sz="800" i="1" dirty="0">
                <a:solidFill>
                  <a:srgbClr val="000000">
                    <a:lumMod val="65000"/>
                    <a:lumOff val="35000"/>
                  </a:srgbClr>
                </a:solidFill>
              </a:rPr>
              <a:t>et al, J Am Coll </a:t>
            </a:r>
            <a:r>
              <a:rPr lang="en-GB" sz="800" i="1" dirty="0" err="1">
                <a:solidFill>
                  <a:srgbClr val="000000">
                    <a:lumMod val="65000"/>
                    <a:lumOff val="35000"/>
                  </a:srgbClr>
                </a:solidFill>
              </a:rPr>
              <a:t>Cardiol</a:t>
            </a:r>
            <a:r>
              <a:rPr lang="en-GB" sz="800" i="1" dirty="0">
                <a:solidFill>
                  <a:srgbClr val="000000">
                    <a:lumMod val="65000"/>
                    <a:lumOff val="35000"/>
                  </a:srgbClr>
                </a:solidFill>
              </a:rPr>
              <a:t> </a:t>
            </a:r>
            <a:r>
              <a:rPr lang="en-GB" sz="800" dirty="0">
                <a:solidFill>
                  <a:srgbClr val="000000">
                    <a:lumMod val="65000"/>
                    <a:lumOff val="35000"/>
                  </a:srgbClr>
                </a:solidFill>
              </a:rPr>
              <a:t>2019;73:3271–3280</a:t>
            </a:r>
          </a:p>
        </p:txBody>
      </p:sp>
    </p:spTree>
    <p:extLst>
      <p:ext uri="{BB962C8B-B14F-4D97-AF65-F5344CB8AC3E}">
        <p14:creationId xmlns:p14="http://schemas.microsoft.com/office/powerpoint/2010/main" val="214877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13555-1FED-40E9-B05E-F67B9269E8CB}"/>
              </a:ext>
            </a:extLst>
          </p:cNvPr>
          <p:cNvSpPr>
            <a:spLocks noGrp="1"/>
          </p:cNvSpPr>
          <p:nvPr>
            <p:ph type="title"/>
          </p:nvPr>
        </p:nvSpPr>
        <p:spPr>
          <a:xfrm>
            <a:off x="612000" y="265635"/>
            <a:ext cx="8281175" cy="492443"/>
          </a:xfrm>
        </p:spPr>
        <p:txBody>
          <a:bodyPr/>
          <a:lstStyle/>
          <a:p>
            <a:r>
              <a:rPr lang="en-US" altLang="en-US" sz="1600" spc="-30" dirty="0">
                <a:ea typeface="ＭＳ Ｐゴシック" panose="020B0600070205080204" pitchFamily="34" charset="-128"/>
              </a:rPr>
              <a:t>4-Year Rates of Primary Ischemic and Secondary Bleeding Outcomes According to COMPASS Enrichment Criteria in the REACH Population Eligible for Enrolment in COMPASS</a:t>
            </a:r>
            <a:endParaRPr lang="en-GB" spc="-30" dirty="0"/>
          </a:p>
        </p:txBody>
      </p:sp>
      <p:pic>
        <p:nvPicPr>
          <p:cNvPr id="5" name="Picture 4">
            <a:extLst>
              <a:ext uri="{FF2B5EF4-FFF2-40B4-BE49-F238E27FC236}">
                <a16:creationId xmlns:a16="http://schemas.microsoft.com/office/drawing/2014/main" id="{8D6B99DE-16B6-4C9B-93BC-8CBFC4E7C2C6}"/>
              </a:ext>
            </a:extLst>
          </p:cNvPr>
          <p:cNvPicPr>
            <a:picLocks noChangeAspect="1"/>
          </p:cNvPicPr>
          <p:nvPr/>
        </p:nvPicPr>
        <p:blipFill>
          <a:blip r:embed="rId2"/>
          <a:stretch>
            <a:fillRect/>
          </a:stretch>
        </p:blipFill>
        <p:spPr>
          <a:xfrm>
            <a:off x="1696176" y="942728"/>
            <a:ext cx="4903939" cy="3914585"/>
          </a:xfrm>
          <a:prstGeom prst="rect">
            <a:avLst/>
          </a:prstGeom>
        </p:spPr>
      </p:pic>
      <p:sp>
        <p:nvSpPr>
          <p:cNvPr id="151" name="TextBox 3">
            <a:extLst>
              <a:ext uri="{FF2B5EF4-FFF2-40B4-BE49-F238E27FC236}">
                <a16:creationId xmlns:a16="http://schemas.microsoft.com/office/drawing/2014/main" id="{0D1AD374-0792-4658-9F23-224ABE536F37}"/>
              </a:ext>
            </a:extLst>
          </p:cNvPr>
          <p:cNvSpPr txBox="1"/>
          <p:nvPr/>
        </p:nvSpPr>
        <p:spPr>
          <a:xfrm>
            <a:off x="619124" y="4900360"/>
            <a:ext cx="6172202" cy="123111"/>
          </a:xfrm>
          <a:prstGeom prst="rect">
            <a:avLst/>
          </a:prstGeom>
          <a:noFill/>
        </p:spPr>
        <p:txBody>
          <a:bodyPr wrap="square" lIns="0" tIns="0" rIns="0" bIns="0" rtlCol="0" anchor="b" anchorCtr="0">
            <a:spAutoFit/>
          </a:bodyPr>
          <a:lstStyle/>
          <a:p>
            <a:r>
              <a:rPr lang="en-GB" sz="800" dirty="0" err="1">
                <a:solidFill>
                  <a:schemeClr val="tx1">
                    <a:lumMod val="65000"/>
                    <a:lumOff val="35000"/>
                  </a:schemeClr>
                </a:solidFill>
              </a:rPr>
              <a:t>Darmon</a:t>
            </a:r>
            <a:r>
              <a:rPr lang="en-GB" sz="800" dirty="0">
                <a:solidFill>
                  <a:schemeClr val="tx1">
                    <a:lumMod val="65000"/>
                    <a:lumOff val="35000"/>
                  </a:schemeClr>
                </a:solidFill>
              </a:rPr>
              <a:t> A </a:t>
            </a:r>
            <a:r>
              <a:rPr lang="en-GB" sz="800" i="1" dirty="0">
                <a:solidFill>
                  <a:schemeClr val="tx1">
                    <a:lumMod val="65000"/>
                    <a:lumOff val="35000"/>
                  </a:schemeClr>
                </a:solidFill>
              </a:rPr>
              <a:t>et al</a:t>
            </a:r>
            <a:r>
              <a:rPr lang="en-GB" sz="800" dirty="0">
                <a:solidFill>
                  <a:schemeClr val="tx1">
                    <a:lumMod val="65000"/>
                    <a:lumOff val="35000"/>
                  </a:schemeClr>
                </a:solidFill>
              </a:rPr>
              <a:t>,</a:t>
            </a:r>
            <a:r>
              <a:rPr lang="en-GB" sz="800" i="1" dirty="0">
                <a:solidFill>
                  <a:schemeClr val="tx1">
                    <a:lumMod val="65000"/>
                    <a:lumOff val="35000"/>
                  </a:schemeClr>
                </a:solidFill>
              </a:rPr>
              <a:t> JACC </a:t>
            </a:r>
            <a:r>
              <a:rPr lang="en-GB" sz="800" dirty="0">
                <a:solidFill>
                  <a:schemeClr val="tx1">
                    <a:lumMod val="65000"/>
                    <a:lumOff val="35000"/>
                  </a:schemeClr>
                </a:solidFill>
              </a:rPr>
              <a:t>2019;73:3281–3291</a:t>
            </a:r>
          </a:p>
        </p:txBody>
      </p:sp>
    </p:spTree>
    <p:extLst>
      <p:ext uri="{BB962C8B-B14F-4D97-AF65-F5344CB8AC3E}">
        <p14:creationId xmlns:p14="http://schemas.microsoft.com/office/powerpoint/2010/main" val="91604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6ECB97E-B4DE-46BE-B90E-89E3694B344A}"/>
              </a:ext>
            </a:extLst>
          </p:cNvPr>
          <p:cNvSpPr>
            <a:spLocks noGrp="1"/>
          </p:cNvSpPr>
          <p:nvPr>
            <p:ph type="subTitle" sz="quarter" idx="1"/>
          </p:nvPr>
        </p:nvSpPr>
        <p:spPr/>
        <p:txBody>
          <a:bodyPr/>
          <a:lstStyle/>
          <a:p>
            <a:r>
              <a:rPr lang="en-GB" sz="1400" dirty="0"/>
              <a:t>Ischaemic and bleeding outcomes in COMPASS-eligible patients in the REACH registry according to the number of enrichment criteria</a:t>
            </a:r>
            <a:r>
              <a:rPr lang="en-GB" sz="1400" baseline="30000" dirty="0"/>
              <a:t>1</a:t>
            </a:r>
            <a:endParaRPr lang="en-GB" sz="1400" dirty="0"/>
          </a:p>
        </p:txBody>
      </p:sp>
      <p:sp>
        <p:nvSpPr>
          <p:cNvPr id="3" name="Title 2">
            <a:extLst>
              <a:ext uri="{FF2B5EF4-FFF2-40B4-BE49-F238E27FC236}">
                <a16:creationId xmlns:a16="http://schemas.microsoft.com/office/drawing/2014/main" id="{95B918BC-D620-40D5-B327-D4A387A75FC9}"/>
              </a:ext>
            </a:extLst>
          </p:cNvPr>
          <p:cNvSpPr>
            <a:spLocks noGrp="1"/>
          </p:cNvSpPr>
          <p:nvPr>
            <p:ph type="title"/>
          </p:nvPr>
        </p:nvSpPr>
        <p:spPr/>
        <p:txBody>
          <a:bodyPr/>
          <a:lstStyle/>
          <a:p>
            <a:pPr>
              <a:lnSpc>
                <a:spcPct val="100000"/>
              </a:lnSpc>
            </a:pPr>
            <a:r>
              <a:rPr lang="en-GB" dirty="0"/>
              <a:t>Identifying High-Benefit Patients for Dual Pathway Inhibition:</a:t>
            </a:r>
            <a:br>
              <a:rPr lang="en-GB" dirty="0"/>
            </a:br>
            <a:r>
              <a:rPr lang="en-GB" dirty="0"/>
              <a:t>Enrichment Criteria</a:t>
            </a:r>
          </a:p>
        </p:txBody>
      </p:sp>
      <p:sp>
        <p:nvSpPr>
          <p:cNvPr id="9" name="Rectangle: Rounded Corners 8">
            <a:extLst>
              <a:ext uri="{FF2B5EF4-FFF2-40B4-BE49-F238E27FC236}">
                <a16:creationId xmlns:a16="http://schemas.microsoft.com/office/drawing/2014/main" id="{090E3EF1-9414-455A-98A3-05D8E5CDB143}"/>
              </a:ext>
            </a:extLst>
          </p:cNvPr>
          <p:cNvSpPr/>
          <p:nvPr/>
        </p:nvSpPr>
        <p:spPr>
          <a:xfrm>
            <a:off x="6029070" y="1676400"/>
            <a:ext cx="2189642" cy="228749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50000"/>
              </a:spcBef>
              <a:spcAft>
                <a:spcPts val="15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Enrichment criteria:</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rgbClr val="FFFF00"/>
                </a:solidFill>
                <a:effectLst/>
                <a:uLnTx/>
                <a:uFillTx/>
                <a:latin typeface="Arial"/>
                <a:ea typeface="+mn-ea"/>
                <a:cs typeface="+mn-cs"/>
              </a:rPr>
              <a:t>Age &gt;65 years old</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Smoking</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Diabetes</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Renal dysfunction</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rgbClr val="FFFF00"/>
                </a:solidFill>
                <a:effectLst/>
                <a:uLnTx/>
                <a:uFillTx/>
                <a:latin typeface="Arial"/>
                <a:ea typeface="+mn-ea"/>
                <a:cs typeface="+mn-cs"/>
              </a:rPr>
              <a:t>HF</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rgbClr val="FFFF00"/>
                </a:solidFill>
                <a:effectLst/>
                <a:uLnTx/>
                <a:uFillTx/>
                <a:latin typeface="Arial"/>
                <a:ea typeface="+mn-ea"/>
                <a:cs typeface="+mn-cs"/>
              </a:rPr>
              <a:t>Carotid disease</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PAD</a:t>
            </a:r>
          </a:p>
          <a:p>
            <a:pPr marL="214313" marR="0" lvl="0" indent="-214313" algn="l" defTabSz="914400" rtl="0" eaLnBrk="1" fontAlgn="base" latinLnBrk="0" hangingPunct="1">
              <a:lnSpc>
                <a:spcPct val="100000"/>
              </a:lnSpc>
              <a:spcBef>
                <a:spcPts val="0"/>
              </a:spcBef>
              <a:spcAft>
                <a:spcPct val="0"/>
              </a:spcAft>
              <a:buClr>
                <a:srgbClr val="FFFFFF"/>
              </a:buClr>
              <a:buSzTx/>
              <a:buFont typeface="Wingdings" panose="05000000000000000000" pitchFamily="2" charset="2"/>
              <a:buChar char="t"/>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Prior stroke</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3">
            <a:extLst>
              <a:ext uri="{FF2B5EF4-FFF2-40B4-BE49-F238E27FC236}">
                <a16:creationId xmlns:a16="http://schemas.microsoft.com/office/drawing/2014/main" id="{EF0BBE6E-7D58-4C64-8CEC-4A4DA5DE30B6}"/>
              </a:ext>
            </a:extLst>
          </p:cNvPr>
          <p:cNvSpPr txBox="1"/>
          <p:nvPr/>
        </p:nvSpPr>
        <p:spPr>
          <a:xfrm>
            <a:off x="619124" y="4900360"/>
            <a:ext cx="6172202" cy="123111"/>
          </a:xfrm>
          <a:prstGeom prst="rect">
            <a:avLst/>
          </a:prstGeom>
          <a:noFill/>
        </p:spPr>
        <p:txBody>
          <a:bodyPr wrap="square" lIns="0" tIns="0" rIns="0" bIns="0" rtlCol="0" anchor="b" anchorCtr="0">
            <a:spAutoFit/>
          </a:bodyPr>
          <a:lstStyle/>
          <a:p>
            <a:r>
              <a:rPr lang="en-GB" sz="800" dirty="0" err="1">
                <a:solidFill>
                  <a:schemeClr val="tx1">
                    <a:lumMod val="65000"/>
                    <a:lumOff val="35000"/>
                  </a:schemeClr>
                </a:solidFill>
              </a:rPr>
              <a:t>Darmon</a:t>
            </a:r>
            <a:r>
              <a:rPr lang="en-GB" sz="800" dirty="0">
                <a:solidFill>
                  <a:schemeClr val="tx1">
                    <a:lumMod val="65000"/>
                    <a:lumOff val="35000"/>
                  </a:schemeClr>
                </a:solidFill>
              </a:rPr>
              <a:t> A </a:t>
            </a:r>
            <a:r>
              <a:rPr lang="en-GB" sz="800" i="1" dirty="0">
                <a:solidFill>
                  <a:schemeClr val="tx1">
                    <a:lumMod val="65000"/>
                    <a:lumOff val="35000"/>
                  </a:schemeClr>
                </a:solidFill>
              </a:rPr>
              <a:t>et al</a:t>
            </a:r>
            <a:r>
              <a:rPr lang="en-GB" sz="800" dirty="0">
                <a:solidFill>
                  <a:schemeClr val="tx1">
                    <a:lumMod val="65000"/>
                    <a:lumOff val="35000"/>
                  </a:schemeClr>
                </a:solidFill>
              </a:rPr>
              <a:t>,</a:t>
            </a:r>
            <a:r>
              <a:rPr lang="en-GB" sz="800" i="1" dirty="0">
                <a:solidFill>
                  <a:schemeClr val="tx1">
                    <a:lumMod val="65000"/>
                    <a:lumOff val="35000"/>
                  </a:schemeClr>
                </a:solidFill>
              </a:rPr>
              <a:t> JACC </a:t>
            </a:r>
            <a:r>
              <a:rPr lang="en-GB" sz="800" dirty="0">
                <a:solidFill>
                  <a:schemeClr val="tx1">
                    <a:lumMod val="65000"/>
                    <a:lumOff val="35000"/>
                  </a:schemeClr>
                </a:solidFill>
              </a:rPr>
              <a:t>2019;73:3281–3291</a:t>
            </a:r>
          </a:p>
        </p:txBody>
      </p:sp>
      <p:graphicFrame>
        <p:nvGraphicFramePr>
          <p:cNvPr id="7" name="Content Placeholder 9">
            <a:extLst>
              <a:ext uri="{FF2B5EF4-FFF2-40B4-BE49-F238E27FC236}">
                <a16:creationId xmlns:a16="http://schemas.microsoft.com/office/drawing/2014/main" id="{4EE68C77-2585-4C97-B8FC-12CD5249B7E7}"/>
              </a:ext>
            </a:extLst>
          </p:cNvPr>
          <p:cNvGraphicFramePr>
            <a:graphicFrameLocks/>
          </p:cNvGraphicFramePr>
          <p:nvPr>
            <p:extLst>
              <p:ext uri="{D42A27DB-BD31-4B8C-83A1-F6EECF244321}">
                <p14:modId xmlns:p14="http://schemas.microsoft.com/office/powerpoint/2010/main" val="2465908451"/>
              </p:ext>
            </p:extLst>
          </p:nvPr>
        </p:nvGraphicFramePr>
        <p:xfrm>
          <a:off x="430986" y="1604376"/>
          <a:ext cx="5414229" cy="3295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57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 en angle 5">
            <a:extLst>
              <a:ext uri="{FF2B5EF4-FFF2-40B4-BE49-F238E27FC236}">
                <a16:creationId xmlns:a16="http://schemas.microsoft.com/office/drawing/2014/main" id="{4EB3B7B5-E6B0-44F8-94EF-6B5B8F5EA24F}"/>
              </a:ext>
            </a:extLst>
          </p:cNvPr>
          <p:cNvCxnSpPr>
            <a:stCxn id="52" idx="2"/>
            <a:endCxn id="46" idx="0"/>
          </p:cNvCxnSpPr>
          <p:nvPr/>
        </p:nvCxnSpPr>
        <p:spPr>
          <a:xfrm rot="16200000" flipH="1">
            <a:off x="3997689" y="3684655"/>
            <a:ext cx="1264209" cy="32491"/>
          </a:xfrm>
          <a:prstGeom prst="bentConnector3">
            <a:avLst>
              <a:gd name="adj1" fmla="val 50000"/>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F0E5D443-51CB-4384-B54A-7F4634014193}"/>
              </a:ext>
            </a:extLst>
          </p:cNvPr>
          <p:cNvSpPr>
            <a:spLocks noGrp="1"/>
          </p:cNvSpPr>
          <p:nvPr>
            <p:ph type="subTitle" sz="quarter" idx="1"/>
          </p:nvPr>
        </p:nvSpPr>
        <p:spPr>
          <a:xfrm>
            <a:off x="631270" y="985037"/>
            <a:ext cx="8280400" cy="297293"/>
          </a:xfrm>
        </p:spPr>
        <p:txBody>
          <a:bodyPr/>
          <a:lstStyle/>
          <a:p>
            <a:r>
              <a:rPr lang="en-GB" sz="2000" dirty="0"/>
              <a:t>CAD patients and </a:t>
            </a:r>
            <a:r>
              <a:rPr lang="en-GB" sz="2000" dirty="0">
                <a:solidFill>
                  <a:schemeClr val="bg2"/>
                </a:solidFill>
              </a:rPr>
              <a:t>no high bleeding risk</a:t>
            </a:r>
            <a:endParaRPr lang="en-US" sz="2000" dirty="0">
              <a:solidFill>
                <a:schemeClr val="bg2"/>
              </a:solidFill>
            </a:endParaRPr>
          </a:p>
        </p:txBody>
      </p:sp>
      <p:sp>
        <p:nvSpPr>
          <p:cNvPr id="4" name="Title 3"/>
          <p:cNvSpPr>
            <a:spLocks noGrp="1"/>
          </p:cNvSpPr>
          <p:nvPr>
            <p:ph type="title"/>
          </p:nvPr>
        </p:nvSpPr>
        <p:spPr/>
        <p:txBody>
          <a:bodyPr/>
          <a:lstStyle/>
          <a:p>
            <a:pPr>
              <a:lnSpc>
                <a:spcPct val="100000"/>
              </a:lnSpc>
            </a:pPr>
            <a:r>
              <a:rPr lang="en-GB" dirty="0"/>
              <a:t>Decision-Making in Clinical Practice</a:t>
            </a:r>
            <a:br>
              <a:rPr lang="en-GB" dirty="0"/>
            </a:br>
            <a:r>
              <a:rPr lang="en-GB" sz="2000" dirty="0"/>
              <a:t>A Proposed Pathway</a:t>
            </a:r>
            <a:endParaRPr lang="en-GB" dirty="0"/>
          </a:p>
        </p:txBody>
      </p:sp>
      <p:sp>
        <p:nvSpPr>
          <p:cNvPr id="44" name="TextBox 43">
            <a:extLst>
              <a:ext uri="{FF2B5EF4-FFF2-40B4-BE49-F238E27FC236}">
                <a16:creationId xmlns:a16="http://schemas.microsoft.com/office/drawing/2014/main" id="{B332B959-79E1-4C78-9D87-3BCDFD2E6190}"/>
              </a:ext>
            </a:extLst>
          </p:cNvPr>
          <p:cNvSpPr txBox="1"/>
          <p:nvPr/>
        </p:nvSpPr>
        <p:spPr>
          <a:xfrm>
            <a:off x="622702" y="4925975"/>
            <a:ext cx="8281174" cy="126958"/>
          </a:xfrm>
          <a:prstGeom prst="rect">
            <a:avLst/>
          </a:prstGeom>
          <a:noFill/>
        </p:spPr>
        <p:txBody>
          <a:bodyPr wrap="square" lIns="0" tIns="0" rIns="0" bIns="0" rtlCol="0" anchor="b" anchorCtr="0">
            <a:spAutoFit/>
          </a:bodyPr>
          <a:lstStyle/>
          <a:p>
            <a:pPr marL="0" marR="0" lvl="0" indent="0" algn="l" defTabSz="913298" rtl="0" eaLnBrk="1" fontAlgn="base" latinLnBrk="0" hangingPunct="1">
              <a:lnSpc>
                <a:spcPct val="100000"/>
              </a:lnSpc>
              <a:spcBef>
                <a:spcPct val="50000"/>
              </a:spcBef>
              <a:spcAft>
                <a:spcPct val="0"/>
              </a:spcAft>
              <a:buClrTx/>
              <a:buSzTx/>
              <a:buFontTx/>
              <a:buNone/>
              <a:tabLst/>
              <a:defRPr/>
            </a:pPr>
            <a:r>
              <a:rPr kumimoji="0" lang="en-GB" sz="825"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*No requirement for DAPT</a:t>
            </a:r>
          </a:p>
        </p:txBody>
      </p:sp>
      <p:pic>
        <p:nvPicPr>
          <p:cNvPr id="14" name="Graphic 13" descr="Share">
            <a:extLst>
              <a:ext uri="{FF2B5EF4-FFF2-40B4-BE49-F238E27FC236}">
                <a16:creationId xmlns:a16="http://schemas.microsoft.com/office/drawing/2014/main" id="{998DCA1B-6F19-4C35-AC50-DE2B77CDAF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8188" y="4168247"/>
            <a:ext cx="246331" cy="246331"/>
          </a:xfrm>
          <a:prstGeom prst="rect">
            <a:avLst/>
          </a:prstGeom>
        </p:spPr>
      </p:pic>
      <p:sp>
        <p:nvSpPr>
          <p:cNvPr id="20" name="Rounded Rectangle 19">
            <a:extLst>
              <a:ext uri="{FF2B5EF4-FFF2-40B4-BE49-F238E27FC236}">
                <a16:creationId xmlns:a16="http://schemas.microsoft.com/office/drawing/2014/main" id="{9D247761-9A25-4C47-8254-9B9A257DB551}"/>
              </a:ext>
            </a:extLst>
          </p:cNvPr>
          <p:cNvSpPr/>
          <p:nvPr/>
        </p:nvSpPr>
        <p:spPr>
          <a:xfrm>
            <a:off x="5527339" y="4325386"/>
            <a:ext cx="1298642" cy="501161"/>
          </a:xfrm>
          <a:prstGeom prst="roundRect">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SAPT</a:t>
            </a:r>
            <a:r>
              <a:rPr kumimoji="0" lang="en-US" sz="1200" b="1" i="0" u="none" strike="noStrike" kern="1200" cap="none" spc="0" normalizeH="0" baseline="0" noProof="0" dirty="0">
                <a:ln>
                  <a:noFill/>
                </a:ln>
                <a:solidFill>
                  <a:srgbClr val="FFFFFF"/>
                </a:solidFill>
                <a:effectLst/>
                <a:uLnTx/>
                <a:uFillTx/>
                <a:latin typeface="Arial"/>
                <a:ea typeface="+mn-ea"/>
                <a:cs typeface="+mn-cs"/>
              </a:rPr>
              <a:t> </a:t>
            </a:r>
            <a:br>
              <a:rPr kumimoji="0" lang="en-US" sz="1200" b="1" i="0" u="none" strike="noStrike" kern="1200" cap="none" spc="0" normalizeH="0" baseline="0" noProof="0" dirty="0">
                <a:ln>
                  <a:noFill/>
                </a:ln>
                <a:solidFill>
                  <a:srgbClr val="FFFFFF"/>
                </a:solidFill>
                <a:effectLst/>
                <a:uLnTx/>
                <a:uFillTx/>
                <a:latin typeface="Arial"/>
                <a:ea typeface="+mn-ea"/>
                <a:cs typeface="+mn-cs"/>
              </a:rPr>
            </a:br>
            <a:r>
              <a:rPr kumimoji="0" lang="en-US" sz="825" b="1" i="0" u="none" strike="noStrike" kern="1200" cap="none" spc="0" normalizeH="0" baseline="0" noProof="0" dirty="0">
                <a:ln>
                  <a:noFill/>
                </a:ln>
                <a:solidFill>
                  <a:srgbClr val="FFFFFF"/>
                </a:solidFill>
                <a:effectLst/>
                <a:uLnTx/>
                <a:uFillTx/>
                <a:latin typeface="Arial"/>
                <a:ea typeface="+mn-ea"/>
                <a:cs typeface="+mn-cs"/>
              </a:rPr>
              <a:t>(</a:t>
            </a:r>
            <a:r>
              <a:rPr kumimoji="0" lang="en-US" sz="800" b="1" i="0" u="none" strike="noStrike" kern="1200" cap="none" spc="0" normalizeH="0" baseline="0" noProof="0" dirty="0">
                <a:ln>
                  <a:noFill/>
                </a:ln>
                <a:solidFill>
                  <a:srgbClr val="FFFFFF"/>
                </a:solidFill>
                <a:effectLst/>
                <a:uLnTx/>
                <a:uFillTx/>
                <a:latin typeface="Arial"/>
                <a:ea typeface="+mn-ea"/>
                <a:cs typeface="+mn-cs"/>
              </a:rPr>
              <a:t>aspirin or clopidogrel)</a:t>
            </a:r>
            <a:endParaRPr kumimoji="0" lang="en-US" sz="825" b="1"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D5F35042-081D-4A4A-81EB-6C77AAA8B2DD}"/>
              </a:ext>
            </a:extLst>
          </p:cNvPr>
          <p:cNvSpPr txBox="1"/>
          <p:nvPr/>
        </p:nvSpPr>
        <p:spPr>
          <a:xfrm>
            <a:off x="428206" y="1579103"/>
            <a:ext cx="1185062" cy="430786"/>
          </a:xfrm>
          <a:prstGeom prst="rect">
            <a:avLst/>
          </a:prstGeom>
          <a:noFill/>
        </p:spPr>
        <p:txBody>
          <a:bodyPr wrap="square" lIns="91340" tIns="45670" rIns="91340" bIns="45670" rtlCol="0">
            <a:spAutoFit/>
          </a:bodyP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Optimal risk factor control</a:t>
            </a:r>
          </a:p>
        </p:txBody>
      </p:sp>
      <p:sp>
        <p:nvSpPr>
          <p:cNvPr id="30" name="Down Arrow 30">
            <a:extLst>
              <a:ext uri="{FF2B5EF4-FFF2-40B4-BE49-F238E27FC236}">
                <a16:creationId xmlns:a16="http://schemas.microsoft.com/office/drawing/2014/main" id="{679E1600-E575-4B52-9B53-2C69E97E9B1B}"/>
              </a:ext>
            </a:extLst>
          </p:cNvPr>
          <p:cNvSpPr/>
          <p:nvPr/>
        </p:nvSpPr>
        <p:spPr>
          <a:xfrm>
            <a:off x="679803" y="2152039"/>
            <a:ext cx="679888" cy="2505920"/>
          </a:xfrm>
          <a:prstGeom prst="downArrow">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0FA6B356-982E-42E7-8C4F-A6C55F367FA5}"/>
              </a:ext>
            </a:extLst>
          </p:cNvPr>
          <p:cNvSpPr txBox="1"/>
          <p:nvPr/>
        </p:nvSpPr>
        <p:spPr>
          <a:xfrm>
            <a:off x="2387531" y="2706588"/>
            <a:ext cx="455372" cy="246120"/>
          </a:xfrm>
          <a:prstGeom prst="rect">
            <a:avLst/>
          </a:prstGeom>
          <a:noFill/>
        </p:spPr>
        <p:txBody>
          <a:bodyPr wrap="none" lIns="91340" tIns="45670" rIns="91340" bIns="45670" rtlCol="0">
            <a:spAutoFit/>
          </a:bodyPr>
          <a:lstStyle/>
          <a:p>
            <a:pPr marL="0" marR="0" lvl="0" indent="0" algn="l"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CCS</a:t>
            </a:r>
          </a:p>
        </p:txBody>
      </p:sp>
      <p:sp>
        <p:nvSpPr>
          <p:cNvPr id="32" name="TextBox 31">
            <a:extLst>
              <a:ext uri="{FF2B5EF4-FFF2-40B4-BE49-F238E27FC236}">
                <a16:creationId xmlns:a16="http://schemas.microsoft.com/office/drawing/2014/main" id="{4B4D0F67-4397-4EF7-89FD-59F4DE40C431}"/>
              </a:ext>
            </a:extLst>
          </p:cNvPr>
          <p:cNvSpPr txBox="1"/>
          <p:nvPr/>
        </p:nvSpPr>
        <p:spPr>
          <a:xfrm>
            <a:off x="2423999" y="2130922"/>
            <a:ext cx="455372" cy="246120"/>
          </a:xfrm>
          <a:prstGeom prst="rect">
            <a:avLst/>
          </a:prstGeom>
          <a:noFill/>
        </p:spPr>
        <p:txBody>
          <a:bodyPr wrap="none" lIns="91340" tIns="45670" rIns="91340" bIns="45670" rtlCol="0">
            <a:spAutoFit/>
          </a:bodyPr>
          <a:lstStyle/>
          <a:p>
            <a:pPr marL="0" marR="0" lvl="0" indent="0" algn="l"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ACS</a:t>
            </a:r>
          </a:p>
        </p:txBody>
      </p:sp>
      <p:sp>
        <p:nvSpPr>
          <p:cNvPr id="33" name="TextBox 32">
            <a:extLst>
              <a:ext uri="{FF2B5EF4-FFF2-40B4-BE49-F238E27FC236}">
                <a16:creationId xmlns:a16="http://schemas.microsoft.com/office/drawing/2014/main" id="{D4D91075-0FFA-40B5-81A9-015D499474E6}"/>
              </a:ext>
            </a:extLst>
          </p:cNvPr>
          <p:cNvSpPr txBox="1"/>
          <p:nvPr/>
        </p:nvSpPr>
        <p:spPr>
          <a:xfrm>
            <a:off x="5008108" y="2128768"/>
            <a:ext cx="925051" cy="246120"/>
          </a:xfrm>
          <a:prstGeom prst="rect">
            <a:avLst/>
          </a:prstGeom>
          <a:noFill/>
        </p:spPr>
        <p:txBody>
          <a:bodyPr wrap="none" lIns="91340" tIns="45670" rIns="91340" bIns="45670" rtlCol="0">
            <a:spAutoFit/>
          </a:bodyPr>
          <a:lstStyle/>
          <a:p>
            <a:pPr marL="0" marR="0" lvl="0" indent="0" algn="l"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CCS or ACS</a:t>
            </a:r>
          </a:p>
        </p:txBody>
      </p:sp>
      <p:cxnSp>
        <p:nvCxnSpPr>
          <p:cNvPr id="34" name="Straight Arrow Connector 33">
            <a:extLst>
              <a:ext uri="{FF2B5EF4-FFF2-40B4-BE49-F238E27FC236}">
                <a16:creationId xmlns:a16="http://schemas.microsoft.com/office/drawing/2014/main" id="{057CC6BD-DFF2-45AA-AB4A-BDFA31A2B242}"/>
              </a:ext>
            </a:extLst>
          </p:cNvPr>
          <p:cNvCxnSpPr/>
          <p:nvPr/>
        </p:nvCxnSpPr>
        <p:spPr>
          <a:xfrm>
            <a:off x="4593842" y="2643205"/>
            <a:ext cx="0" cy="18000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55">
            <a:extLst>
              <a:ext uri="{FF2B5EF4-FFF2-40B4-BE49-F238E27FC236}">
                <a16:creationId xmlns:a16="http://schemas.microsoft.com/office/drawing/2014/main" id="{4215EE86-597F-44E3-B622-8E6E97B7C9AB}"/>
              </a:ext>
            </a:extLst>
          </p:cNvPr>
          <p:cNvSpPr/>
          <p:nvPr/>
        </p:nvSpPr>
        <p:spPr>
          <a:xfrm>
            <a:off x="2557087" y="4333006"/>
            <a:ext cx="1298642" cy="501161"/>
          </a:xfrm>
          <a:prstGeom prst="roundRect">
            <a:avLst/>
          </a:prstGeom>
          <a:solidFill>
            <a:schemeClr val="bg1">
              <a:lumMod val="50000"/>
            </a:schemeClr>
          </a:solidFill>
          <a:ln>
            <a:solidFill>
              <a:srgbClr val="807F83"/>
            </a:solid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Continue DAPT </a:t>
            </a:r>
          </a:p>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a:ea typeface="+mn-ea"/>
                <a:cs typeface="+mn-cs"/>
              </a:rPr>
              <a:t>(ticagrelor 60 mg bid or clopidogrel)</a:t>
            </a:r>
          </a:p>
        </p:txBody>
      </p:sp>
      <p:sp>
        <p:nvSpPr>
          <p:cNvPr id="37" name="Rectangle 36">
            <a:extLst>
              <a:ext uri="{FF2B5EF4-FFF2-40B4-BE49-F238E27FC236}">
                <a16:creationId xmlns:a16="http://schemas.microsoft.com/office/drawing/2014/main" id="{4C7B2EE4-1C77-4EFE-9B61-645F471ECEB5}"/>
              </a:ext>
            </a:extLst>
          </p:cNvPr>
          <p:cNvSpPr/>
          <p:nvPr/>
        </p:nvSpPr>
        <p:spPr>
          <a:xfrm>
            <a:off x="5992586" y="47021"/>
            <a:ext cx="2857499" cy="149086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Indication for full anticoagulation</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Anaemia</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Bleeding diathesis</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Prior ICH</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Uncontrolled HT</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Liver disease</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Prior hospitalization for bleeding</a:t>
            </a:r>
          </a:p>
          <a:p>
            <a:pPr marL="268288" lvl="0" indent="-268288">
              <a:lnSpc>
                <a:spcPct val="90000"/>
              </a:lnSpc>
              <a:spcBef>
                <a:spcPct val="25000"/>
              </a:spcBef>
              <a:buClr>
                <a:schemeClr val="bg1"/>
              </a:buClr>
              <a:buSzPct val="80000"/>
              <a:buFont typeface="Wingdings" panose="05000000000000000000" pitchFamily="2" charset="2"/>
              <a:buChar char=""/>
              <a:tabLst>
                <a:tab pos="1238250" algn="l"/>
              </a:tabLst>
              <a:defRPr/>
            </a:pPr>
            <a:r>
              <a:rPr lang="en-GB" sz="1100" dirty="0">
                <a:solidFill>
                  <a:schemeClr val="bg1"/>
                </a:solidFill>
              </a:rPr>
              <a:t>Extreme old age or frailty</a:t>
            </a:r>
          </a:p>
        </p:txBody>
      </p:sp>
      <p:sp>
        <p:nvSpPr>
          <p:cNvPr id="38" name="Rounded Rectangle 10">
            <a:extLst>
              <a:ext uri="{FF2B5EF4-FFF2-40B4-BE49-F238E27FC236}">
                <a16:creationId xmlns:a16="http://schemas.microsoft.com/office/drawing/2014/main" id="{2ED31F50-D95C-4C59-AA85-5616B5D3C94B}"/>
              </a:ext>
            </a:extLst>
          </p:cNvPr>
          <p:cNvSpPr/>
          <p:nvPr/>
        </p:nvSpPr>
        <p:spPr>
          <a:xfrm>
            <a:off x="6705033" y="1596494"/>
            <a:ext cx="1123544" cy="350195"/>
          </a:xfrm>
          <a:prstGeom prst="roundRect">
            <a:avLst/>
          </a:prstGeom>
          <a:solidFill>
            <a:schemeClr val="accent1">
              <a:lumMod val="20000"/>
              <a:lumOff val="80000"/>
            </a:schemeClr>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PCI</a:t>
            </a:r>
          </a:p>
        </p:txBody>
      </p:sp>
      <p:sp>
        <p:nvSpPr>
          <p:cNvPr id="39" name="Rounded Rectangle 2">
            <a:extLst>
              <a:ext uri="{FF2B5EF4-FFF2-40B4-BE49-F238E27FC236}">
                <a16:creationId xmlns:a16="http://schemas.microsoft.com/office/drawing/2014/main" id="{26BD099C-FDCA-434C-8BDE-0E4847B366B6}"/>
              </a:ext>
            </a:extLst>
          </p:cNvPr>
          <p:cNvSpPr/>
          <p:nvPr/>
        </p:nvSpPr>
        <p:spPr>
          <a:xfrm>
            <a:off x="1588490" y="1591286"/>
            <a:ext cx="1299988" cy="350195"/>
          </a:xfrm>
          <a:prstGeom prst="roundRect">
            <a:avLst/>
          </a:prstGeom>
          <a:solidFill>
            <a:schemeClr val="bg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Medical treatment or CABG</a:t>
            </a:r>
          </a:p>
        </p:txBody>
      </p:sp>
      <p:sp>
        <p:nvSpPr>
          <p:cNvPr id="40" name="Rounded Rectangle 9">
            <a:extLst>
              <a:ext uri="{FF2B5EF4-FFF2-40B4-BE49-F238E27FC236}">
                <a16:creationId xmlns:a16="http://schemas.microsoft.com/office/drawing/2014/main" id="{15FC853A-BAD6-4EE4-8FBF-5835BE4AECCC}"/>
              </a:ext>
            </a:extLst>
          </p:cNvPr>
          <p:cNvSpPr/>
          <p:nvPr/>
        </p:nvSpPr>
        <p:spPr>
          <a:xfrm>
            <a:off x="3809609" y="2349763"/>
            <a:ext cx="1576553" cy="324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DAPT up to 12 months</a:t>
            </a:r>
          </a:p>
        </p:txBody>
      </p:sp>
      <p:cxnSp>
        <p:nvCxnSpPr>
          <p:cNvPr id="41" name="Connector: Elbow 40">
            <a:extLst>
              <a:ext uri="{FF2B5EF4-FFF2-40B4-BE49-F238E27FC236}">
                <a16:creationId xmlns:a16="http://schemas.microsoft.com/office/drawing/2014/main" id="{9EAF3966-FCB1-4C6D-BAB0-3D7CB61C00D2}"/>
              </a:ext>
            </a:extLst>
          </p:cNvPr>
          <p:cNvCxnSpPr>
            <a:cxnSpLocks/>
          </p:cNvCxnSpPr>
          <p:nvPr/>
        </p:nvCxnSpPr>
        <p:spPr bwMode="auto">
          <a:xfrm>
            <a:off x="2229508" y="2091531"/>
            <a:ext cx="2088000" cy="268068"/>
          </a:xfrm>
          <a:prstGeom prst="bentConnector3">
            <a:avLst>
              <a:gd name="adj1" fmla="val 99883"/>
            </a:avLst>
          </a:prstGeom>
          <a:ln w="31750">
            <a:solidFill>
              <a:schemeClr val="bg2"/>
            </a:solidFill>
            <a:tailEnd type="triangle"/>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4A9C94D0-B85A-486E-880B-402EE340D1E6}"/>
              </a:ext>
            </a:extLst>
          </p:cNvPr>
          <p:cNvCxnSpPr/>
          <p:nvPr/>
        </p:nvCxnSpPr>
        <p:spPr bwMode="auto">
          <a:xfrm>
            <a:off x="2219567" y="1946069"/>
            <a:ext cx="1224000" cy="1009227"/>
          </a:xfrm>
          <a:prstGeom prst="bentConnector3">
            <a:avLst>
              <a:gd name="adj1" fmla="val 1145"/>
            </a:avLst>
          </a:prstGeom>
          <a:ln w="31750">
            <a:solidFill>
              <a:schemeClr val="bg2"/>
            </a:solidFill>
            <a:tailEnd type="triangle"/>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665D3BE-C809-4772-8CE1-1DB3C99F467D}"/>
              </a:ext>
            </a:extLst>
          </p:cNvPr>
          <p:cNvCxnSpPr>
            <a:cxnSpLocks/>
          </p:cNvCxnSpPr>
          <p:nvPr/>
        </p:nvCxnSpPr>
        <p:spPr bwMode="auto">
          <a:xfrm flipH="1">
            <a:off x="4763289" y="2091531"/>
            <a:ext cx="2556000" cy="268068"/>
          </a:xfrm>
          <a:prstGeom prst="bentConnector3">
            <a:avLst>
              <a:gd name="adj1" fmla="val 99883"/>
            </a:avLst>
          </a:prstGeom>
          <a:ln w="31750">
            <a:solidFill>
              <a:schemeClr val="bg2"/>
            </a:solidFill>
            <a:tailEnd type="triangle"/>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4D903F-3ACE-4C2B-A4C7-0B7487F3819E}"/>
              </a:ext>
            </a:extLst>
          </p:cNvPr>
          <p:cNvCxnSpPr/>
          <p:nvPr/>
        </p:nvCxnSpPr>
        <p:spPr bwMode="auto">
          <a:xfrm flipV="1">
            <a:off x="7301119" y="1931400"/>
            <a:ext cx="0" cy="162000"/>
          </a:xfrm>
          <a:prstGeom prst="line">
            <a:avLst/>
          </a:prstGeom>
          <a:ln w="31750">
            <a:solidFill>
              <a:schemeClr val="bg2"/>
            </a:solidFill>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2" name="Rounded Rectangle 1">
            <a:extLst>
              <a:ext uri="{FF2B5EF4-FFF2-40B4-BE49-F238E27FC236}">
                <a16:creationId xmlns:a16="http://schemas.microsoft.com/office/drawing/2014/main" id="{55A27D60-3C61-45F8-A8D6-3A6B7275EC65}"/>
              </a:ext>
            </a:extLst>
          </p:cNvPr>
          <p:cNvSpPr/>
          <p:nvPr/>
        </p:nvSpPr>
        <p:spPr>
          <a:xfrm>
            <a:off x="3443567" y="2816797"/>
            <a:ext cx="2339962" cy="252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mn-ea"/>
                <a:cs typeface="+mn-cs"/>
              </a:rPr>
              <a:t>Assessment of thrombotic risks</a:t>
            </a:r>
          </a:p>
        </p:txBody>
      </p:sp>
      <p:cxnSp>
        <p:nvCxnSpPr>
          <p:cNvPr id="9" name="Connecteur : en angle 8">
            <a:extLst>
              <a:ext uri="{FF2B5EF4-FFF2-40B4-BE49-F238E27FC236}">
                <a16:creationId xmlns:a16="http://schemas.microsoft.com/office/drawing/2014/main" id="{23B16F4B-FA05-4817-9106-E36D4AB61E07}"/>
              </a:ext>
            </a:extLst>
          </p:cNvPr>
          <p:cNvCxnSpPr>
            <a:stCxn id="52" idx="2"/>
            <a:endCxn id="20" idx="0"/>
          </p:cNvCxnSpPr>
          <p:nvPr/>
        </p:nvCxnSpPr>
        <p:spPr>
          <a:xfrm rot="16200000" flipH="1">
            <a:off x="4766810" y="2915535"/>
            <a:ext cx="1256589" cy="1563112"/>
          </a:xfrm>
          <a:prstGeom prst="bentConnector3">
            <a:avLst>
              <a:gd name="adj1" fmla="val 50000"/>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C1702297-118C-4BC9-8A9F-CD1B157CE87C}"/>
              </a:ext>
            </a:extLst>
          </p:cNvPr>
          <p:cNvSpPr/>
          <p:nvPr/>
        </p:nvSpPr>
        <p:spPr>
          <a:xfrm>
            <a:off x="5564862" y="3214053"/>
            <a:ext cx="1298642" cy="950116"/>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lIns="91340" tIns="45670" rIns="91340" bIns="45670" rtlCol="0" anchor="t"/>
          <a:lstStyle/>
          <a:p>
            <a:pPr marL="0" marR="0" lvl="0" indent="0" algn="l" defTabSz="342452" rtl="0" eaLnBrk="1" fontAlgn="base" latinLnBrk="0" hangingPunct="1">
              <a:lnSpc>
                <a:spcPct val="100000"/>
              </a:lnSpc>
              <a:spcBef>
                <a:spcPct val="50000"/>
              </a:spcBef>
              <a:spcAft>
                <a:spcPct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a:ea typeface="+mn-ea"/>
                <a:cs typeface="+mn-cs"/>
              </a:rPr>
              <a:t>Low ischaemic risk</a:t>
            </a:r>
            <a:endParaRPr kumimoji="0" lang="en-GB" sz="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7" name="Connecteur : en angle 16">
            <a:extLst>
              <a:ext uri="{FF2B5EF4-FFF2-40B4-BE49-F238E27FC236}">
                <a16:creationId xmlns:a16="http://schemas.microsoft.com/office/drawing/2014/main" id="{13813B0C-D3D7-43A6-A0C3-96D0B191DF0D}"/>
              </a:ext>
            </a:extLst>
          </p:cNvPr>
          <p:cNvCxnSpPr>
            <a:stCxn id="52" idx="2"/>
            <a:endCxn id="36" idx="0"/>
          </p:cNvCxnSpPr>
          <p:nvPr/>
        </p:nvCxnSpPr>
        <p:spPr>
          <a:xfrm rot="5400000">
            <a:off x="3277874" y="2997331"/>
            <a:ext cx="1264209" cy="1407140"/>
          </a:xfrm>
          <a:prstGeom prst="bentConnector3">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720112F1-13EA-4C41-BF7A-9F87BB857A52}"/>
              </a:ext>
            </a:extLst>
          </p:cNvPr>
          <p:cNvSpPr/>
          <p:nvPr/>
        </p:nvSpPr>
        <p:spPr>
          <a:xfrm>
            <a:off x="2557087" y="3217098"/>
            <a:ext cx="1253361" cy="950116"/>
          </a:xfrm>
          <a:prstGeom prst="rect">
            <a:avLst/>
          </a:prstGeom>
          <a:solidFill>
            <a:schemeClr val="bg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91340" tIns="45670" rIns="91340" bIns="45670" rtlCol="0" anchor="t"/>
          <a:lstStyle/>
          <a:p>
            <a:pPr marL="0" marR="0" lvl="0" indent="0" algn="l" defTabSz="342452" rtl="0" eaLnBrk="1" fontAlgn="base" latinLnBrk="0" hangingPunct="1">
              <a:lnSpc>
                <a:spcPct val="100000"/>
              </a:lnSpc>
              <a:spcBef>
                <a:spcPct val="50000"/>
              </a:spcBef>
              <a:spcAft>
                <a:spcPct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a:ea typeface="+mn-ea"/>
                <a:cs typeface="+mn-cs"/>
              </a:rPr>
              <a:t>High stent-related risk:</a:t>
            </a:r>
          </a:p>
          <a:p>
            <a:pPr marL="108000" lvl="0" indent="-144000">
              <a:lnSpc>
                <a:spcPct val="90000"/>
              </a:lnSpc>
              <a:buClr>
                <a:srgbClr val="FFFFFF"/>
              </a:buClr>
              <a:buFont typeface="Wingdings" panose="05000000000000000000" pitchFamily="2" charset="2"/>
              <a:buChar char="t"/>
              <a:defRPr/>
            </a:pPr>
            <a:r>
              <a:rPr kumimoji="0" lang="en-GB" sz="700" b="0" i="0" u="none" strike="noStrike" kern="1200" cap="none" spc="0" normalizeH="0" baseline="0" noProof="0" dirty="0">
                <a:ln>
                  <a:noFill/>
                </a:ln>
                <a:solidFill>
                  <a:srgbClr val="FFFFFF"/>
                </a:solidFill>
                <a:effectLst/>
                <a:uLnTx/>
                <a:uFillTx/>
                <a:latin typeface="Arial"/>
                <a:ea typeface="+mn-ea"/>
                <a:cs typeface="+mn-cs"/>
              </a:rPr>
              <a:t>LM stenting</a:t>
            </a:r>
          </a:p>
          <a:p>
            <a:pPr marL="108000" lvl="0" indent="-144000">
              <a:lnSpc>
                <a:spcPct val="90000"/>
              </a:lnSpc>
              <a:buClr>
                <a:srgbClr val="FFFFFF"/>
              </a:buClr>
              <a:buFont typeface="Wingdings" panose="05000000000000000000" pitchFamily="2" charset="2"/>
              <a:buChar char="t"/>
              <a:defRPr/>
            </a:pPr>
            <a:r>
              <a:rPr lang="en-GB" sz="700" dirty="0">
                <a:solidFill>
                  <a:srgbClr val="FFFFFF"/>
                </a:solidFill>
                <a:latin typeface="Arial"/>
              </a:rPr>
              <a:t>B</a:t>
            </a:r>
            <a:r>
              <a:rPr kumimoji="0" lang="en-GB" sz="700" b="0" i="0" u="none" strike="noStrike" kern="1200" cap="none" spc="0" normalizeH="0" baseline="0" noProof="0" dirty="0" err="1">
                <a:ln>
                  <a:noFill/>
                </a:ln>
                <a:solidFill>
                  <a:srgbClr val="FFFFFF"/>
                </a:solidFill>
                <a:effectLst/>
                <a:uLnTx/>
                <a:uFillTx/>
                <a:latin typeface="Arial"/>
                <a:ea typeface="+mn-ea"/>
                <a:cs typeface="+mn-cs"/>
              </a:rPr>
              <a:t>ifurcation</a:t>
            </a:r>
            <a:endParaRPr lang="en-GB" sz="700" dirty="0">
              <a:solidFill>
                <a:srgbClr val="FFFFFF"/>
              </a:solidFill>
              <a:latin typeface="Arial"/>
            </a:endParaRPr>
          </a:p>
          <a:p>
            <a:pPr marL="108000" lvl="0" indent="-144000">
              <a:lnSpc>
                <a:spcPct val="90000"/>
              </a:lnSpc>
              <a:buClr>
                <a:srgbClr val="FFFFFF"/>
              </a:buClr>
              <a:buFont typeface="Wingdings" panose="05000000000000000000" pitchFamily="2" charset="2"/>
              <a:buChar char="t"/>
              <a:defRPr/>
            </a:pPr>
            <a:r>
              <a:rPr kumimoji="0" lang="en-GB" sz="700" b="0" i="0" u="none" strike="noStrike" kern="1200" cap="none" spc="0" normalizeH="0" baseline="0" noProof="0" dirty="0">
                <a:ln>
                  <a:noFill/>
                </a:ln>
                <a:solidFill>
                  <a:srgbClr val="FFFFFF"/>
                </a:solidFill>
                <a:effectLst/>
                <a:uLnTx/>
                <a:uFillTx/>
                <a:latin typeface="Arial"/>
                <a:ea typeface="+mn-ea"/>
                <a:cs typeface="+mn-cs"/>
              </a:rPr>
              <a:t>Multiple/long stenting</a:t>
            </a:r>
          </a:p>
          <a:p>
            <a:pPr marL="108000" lvl="0" indent="-144000">
              <a:lnSpc>
                <a:spcPct val="90000"/>
              </a:lnSpc>
              <a:buClr>
                <a:srgbClr val="FFFFFF"/>
              </a:buClr>
              <a:buFont typeface="Wingdings" panose="05000000000000000000" pitchFamily="2" charset="2"/>
              <a:buChar char="t"/>
              <a:defRPr/>
            </a:pPr>
            <a:r>
              <a:rPr kumimoji="0" lang="en-GB" sz="700" b="0" i="0" u="none" strike="noStrike" kern="1200" cap="none" spc="0" normalizeH="0" baseline="0" noProof="0" dirty="0">
                <a:ln>
                  <a:noFill/>
                </a:ln>
                <a:solidFill>
                  <a:srgbClr val="FFFFFF"/>
                </a:solidFill>
                <a:effectLst/>
                <a:uLnTx/>
                <a:uFillTx/>
                <a:latin typeface="Arial"/>
                <a:ea typeface="+mn-ea"/>
                <a:cs typeface="+mn-cs"/>
              </a:rPr>
              <a:t>Small arteries</a:t>
            </a:r>
          </a:p>
          <a:p>
            <a:pPr marL="108000" lvl="0" indent="-144000">
              <a:lnSpc>
                <a:spcPct val="90000"/>
              </a:lnSpc>
              <a:buClr>
                <a:srgbClr val="FFFFFF"/>
              </a:buClr>
              <a:buFont typeface="Wingdings" panose="05000000000000000000" pitchFamily="2" charset="2"/>
              <a:buChar char="t"/>
              <a:defRPr/>
            </a:pPr>
            <a:r>
              <a:rPr kumimoji="0" lang="en-GB" sz="700" b="0" i="0" u="none" strike="noStrike" kern="1200" cap="none" spc="0" normalizeH="0" baseline="0" noProof="0" dirty="0">
                <a:ln>
                  <a:noFill/>
                </a:ln>
                <a:solidFill>
                  <a:srgbClr val="FFFFFF"/>
                </a:solidFill>
                <a:effectLst/>
                <a:uLnTx/>
                <a:uFillTx/>
                <a:latin typeface="Arial"/>
                <a:ea typeface="+mn-ea"/>
                <a:cs typeface="+mn-cs"/>
              </a:rPr>
              <a:t>Prior stent thrombosis</a:t>
            </a:r>
            <a:endParaRPr kumimoji="0" lang="en-GB" sz="675"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88A4211B-1D52-4AAD-90BE-6AF3DEA72254}"/>
              </a:ext>
            </a:extLst>
          </p:cNvPr>
          <p:cNvSpPr/>
          <p:nvPr/>
        </p:nvSpPr>
        <p:spPr>
          <a:xfrm>
            <a:off x="4034240" y="3218994"/>
            <a:ext cx="1328268" cy="950116"/>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lIns="91340" tIns="45670" rIns="91340" bIns="45670" rtlCol="0" anchor="t"/>
          <a:lstStyle/>
          <a:p>
            <a:pPr marL="0" marR="0" lvl="0" indent="0" algn="l" defTabSz="342452" rtl="0" eaLnBrk="1" fontAlgn="base" latinLnBrk="0" hangingPunct="1">
              <a:lnSpc>
                <a:spcPct val="90000"/>
              </a:lnSpc>
              <a:spcBef>
                <a:spcPts val="0"/>
              </a:spcBef>
              <a:spcAft>
                <a:spcPct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a:ea typeface="+mn-ea"/>
                <a:cs typeface="+mn-cs"/>
              </a:rPr>
              <a:t>Multi-vessel CAD or prior MI and one of the following:</a:t>
            </a:r>
          </a:p>
          <a:p>
            <a:pPr marL="108000" lvl="0" indent="-144000">
              <a:lnSpc>
                <a:spcPct val="80000"/>
              </a:lnSpc>
              <a:buClr>
                <a:schemeClr val="tx1"/>
              </a:buClr>
              <a:buFont typeface="Wingdings" panose="05000000000000000000" pitchFamily="2" charset="2"/>
              <a:buChar char="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≥2 vascular beds</a:t>
            </a:r>
          </a:p>
          <a:p>
            <a:pPr marL="108000" lvl="0" indent="-144000">
              <a:lnSpc>
                <a:spcPct val="80000"/>
              </a:lnSpc>
              <a:buClr>
                <a:schemeClr val="tx1"/>
              </a:buClr>
              <a:buFont typeface="Wingdings" panose="05000000000000000000" pitchFamily="2" charset="2"/>
              <a:buChar char="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Stable HF</a:t>
            </a:r>
          </a:p>
          <a:p>
            <a:pPr marL="108000" lvl="0" indent="-144000">
              <a:lnSpc>
                <a:spcPct val="80000"/>
              </a:lnSpc>
              <a:buClr>
                <a:schemeClr val="tx1"/>
              </a:buClr>
              <a:buFont typeface="Wingdings" panose="05000000000000000000" pitchFamily="2" charset="2"/>
              <a:buChar char="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Type II diabetes </a:t>
            </a:r>
          </a:p>
          <a:p>
            <a:pPr marL="108000" lvl="0" indent="-144000">
              <a:lnSpc>
                <a:spcPct val="80000"/>
              </a:lnSpc>
              <a:buClr>
                <a:schemeClr val="tx1"/>
              </a:buClr>
              <a:buFont typeface="Wingdings" panose="05000000000000000000" pitchFamily="2" charset="2"/>
              <a:buChar char="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eGFR &lt;60 ml/min</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Rounded Rectangle 19">
            <a:extLst>
              <a:ext uri="{FF2B5EF4-FFF2-40B4-BE49-F238E27FC236}">
                <a16:creationId xmlns:a16="http://schemas.microsoft.com/office/drawing/2014/main" id="{3FBC8C1B-A9B7-43E5-8E53-27B3C640ADF6}"/>
              </a:ext>
            </a:extLst>
          </p:cNvPr>
          <p:cNvSpPr/>
          <p:nvPr/>
        </p:nvSpPr>
        <p:spPr>
          <a:xfrm>
            <a:off x="3996718" y="4333006"/>
            <a:ext cx="1298642" cy="501161"/>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0" marR="0" lvl="0" indent="0" algn="ctr" defTabSz="342452"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Rivaroxaban</a:t>
            </a:r>
            <a:br>
              <a:rPr kumimoji="0" lang="en-US" sz="1100" b="1" i="0" u="none" strike="noStrike" kern="1200" cap="none" spc="0" normalizeH="0" baseline="0" noProof="0" dirty="0">
                <a:ln>
                  <a:noFill/>
                </a:ln>
                <a:solidFill>
                  <a:srgbClr val="000000"/>
                </a:solidFill>
                <a:effectLst/>
                <a:uLnTx/>
                <a:uFillTx/>
                <a:latin typeface="Arial"/>
                <a:ea typeface="+mn-ea"/>
                <a:cs typeface="+mn-cs"/>
              </a:rPr>
            </a:br>
            <a:r>
              <a:rPr kumimoji="0" lang="en-US" sz="800" b="1" i="0" u="none" strike="noStrike" kern="1200" cap="none" spc="0" normalizeH="0" baseline="0" noProof="0" dirty="0">
                <a:ln>
                  <a:noFill/>
                </a:ln>
                <a:solidFill>
                  <a:srgbClr val="000000"/>
                </a:solidFill>
                <a:effectLst/>
                <a:uLnTx/>
                <a:uFillTx/>
                <a:latin typeface="Arial"/>
                <a:ea typeface="+mn-ea"/>
                <a:cs typeface="+mn-cs"/>
              </a:rPr>
              <a:t>2.5 mg bid</a:t>
            </a:r>
            <a:br>
              <a:rPr kumimoji="0" lang="en-US" sz="800" b="1" i="0" u="none" strike="noStrike" kern="1200" cap="none" spc="0" normalizeH="0" baseline="0" noProof="0" dirty="0">
                <a:ln>
                  <a:noFill/>
                </a:ln>
                <a:solidFill>
                  <a:srgbClr val="000000"/>
                </a:solidFill>
                <a:effectLst/>
                <a:uLnTx/>
                <a:uFillTx/>
                <a:latin typeface="Arial"/>
                <a:ea typeface="+mn-ea"/>
                <a:cs typeface="+mn-cs"/>
              </a:rPr>
            </a:br>
            <a:r>
              <a:rPr kumimoji="0" lang="en-US" sz="800" b="1" i="0" u="none" strike="noStrike" kern="1200" cap="none" spc="0" normalizeH="0" baseline="0" noProof="0" dirty="0">
                <a:ln>
                  <a:noFill/>
                </a:ln>
                <a:solidFill>
                  <a:srgbClr val="000000"/>
                </a:solidFill>
                <a:effectLst/>
                <a:uLnTx/>
                <a:uFillTx/>
                <a:latin typeface="Arial"/>
                <a:ea typeface="+mn-ea"/>
                <a:cs typeface="+mn-cs"/>
              </a:rPr>
              <a:t>+ aspirin*</a:t>
            </a:r>
            <a:endParaRPr kumimoji="0" lang="en-US" sz="1125"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Flèche : droite 9">
            <a:extLst>
              <a:ext uri="{FF2B5EF4-FFF2-40B4-BE49-F238E27FC236}">
                <a16:creationId xmlns:a16="http://schemas.microsoft.com/office/drawing/2014/main" id="{7980C018-8EBE-449B-A9A0-B0068DBBC2DD}"/>
              </a:ext>
            </a:extLst>
          </p:cNvPr>
          <p:cNvSpPr/>
          <p:nvPr/>
        </p:nvSpPr>
        <p:spPr bwMode="auto">
          <a:xfrm rot="20245830">
            <a:off x="5434914" y="962411"/>
            <a:ext cx="521953" cy="226517"/>
          </a:xfrm>
          <a:prstGeom prst="rightArrow">
            <a:avLst/>
          </a:prstGeom>
          <a:solidFill>
            <a:srgbClr val="0070C0"/>
          </a:solidFill>
          <a:ln w="19050" algn="ctr">
            <a:solidFill>
              <a:schemeClr val="tx1"/>
            </a:solidFill>
            <a:miter lim="800000"/>
            <a:headEnd/>
            <a:tailEnd/>
          </a:ln>
          <a:effectLst/>
        </p:spPr>
        <p:txBody>
          <a:bodyPr wrap="square" lIns="0" tIns="0" rIns="0" bIns="0" rtlCol="0" anchor="ctr">
            <a:noAutofit/>
          </a:bodyPr>
          <a:lstStyle/>
          <a:p>
            <a:pPr algn="ctr"/>
            <a:endParaRPr lang="fr-FR" sz="1600" dirty="0">
              <a:solidFill>
                <a:schemeClr val="tx1">
                  <a:lumMod val="65000"/>
                  <a:lumOff val="35000"/>
                </a:schemeClr>
              </a:solidFill>
            </a:endParaRPr>
          </a:p>
        </p:txBody>
      </p:sp>
      <p:sp>
        <p:nvSpPr>
          <p:cNvPr id="35" name="Rechteck 2">
            <a:extLst>
              <a:ext uri="{FF2B5EF4-FFF2-40B4-BE49-F238E27FC236}">
                <a16:creationId xmlns:a16="http://schemas.microsoft.com/office/drawing/2014/main" id="{037E3461-BDE7-4E8B-9B6E-6DB73E2D5898}"/>
              </a:ext>
            </a:extLst>
          </p:cNvPr>
          <p:cNvSpPr/>
          <p:nvPr/>
        </p:nvSpPr>
        <p:spPr>
          <a:xfrm>
            <a:off x="7029504" y="3503874"/>
            <a:ext cx="1986581" cy="1169551"/>
          </a:xfrm>
          <a:prstGeom prst="rect">
            <a:avLst/>
          </a:prstGeom>
        </p:spPr>
        <p:txBody>
          <a:bodyPr wrap="square">
            <a:spAutoFit/>
          </a:bodyPr>
          <a:lstStyle/>
          <a:p>
            <a:pPr marL="0" marR="0" lvl="0" indent="0" algn="ctr" defTabSz="913298" rtl="0" eaLnBrk="1" fontAlgn="base" latinLnBrk="0" hangingPunct="1">
              <a:lnSpc>
                <a:spcPct val="100000"/>
              </a:lnSpc>
              <a:spcBef>
                <a:spcPct val="50000"/>
              </a:spcBef>
              <a:spcAft>
                <a:spcPct val="0"/>
              </a:spcAft>
              <a:buClrTx/>
              <a:buSzTx/>
              <a:buFontTx/>
              <a:buNone/>
              <a:tabLst/>
              <a:defRPr/>
            </a:pPr>
            <a:r>
              <a:rPr kumimoji="0" lang="en-GB"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Example pathway intended for discussion only and not as a suggestion of best practice</a:t>
            </a:r>
            <a:endParaRPr kumimoji="0" lang="en-US"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Tree>
    <p:extLst>
      <p:ext uri="{BB962C8B-B14F-4D97-AF65-F5344CB8AC3E}">
        <p14:creationId xmlns:p14="http://schemas.microsoft.com/office/powerpoint/2010/main" val="798815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160525 Rivaroxaban Scientific Slide Template - Long 16-9 format - Final</Template>
  <TotalTime>1220</TotalTime>
  <Words>777</Words>
  <Application>Microsoft Office PowerPoint</Application>
  <PresentationFormat>Affichage à l'écran (16:9)</PresentationFormat>
  <Paragraphs>141</Paragraphs>
  <Slides>9</Slides>
  <Notes>8</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Symbol</vt:lpstr>
      <vt:lpstr>Wingdings</vt:lpstr>
      <vt:lpstr>Scientific_Slide_Template_template</vt:lpstr>
      <vt:lpstr>Clinical Case</vt:lpstr>
      <vt:lpstr>Disclosures</vt:lpstr>
      <vt:lpstr>Clinical Case</vt:lpstr>
      <vt:lpstr>Clinical Case (Cont’d)</vt:lpstr>
      <vt:lpstr>What Would You Do?</vt:lpstr>
      <vt:lpstr>Identifying High-Benefit Patients for Dual Pathway Inhibition: Modified REACH Score/CART Analysis</vt:lpstr>
      <vt:lpstr>4-Year Rates of Primary Ischemic and Secondary Bleeding Outcomes According to COMPASS Enrichment Criteria in the REACH Population Eligible for Enrolment in COMPASS</vt:lpstr>
      <vt:lpstr>Identifying High-Benefit Patients for Dual Pathway Inhibition: Enrichment Criteria</vt:lpstr>
      <vt:lpstr>Decision-Making in Clinical Practice A Proposed Pathway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Slide Template for Rivaroxaban [Long Size 16:9]</dc:title>
  <dc:creator>Carole Mongin-Bulewski</dc:creator>
  <cp:lastModifiedBy>MONTALESCOT</cp:lastModifiedBy>
  <cp:revision>47</cp:revision>
  <cp:lastPrinted>2015-02-19T12:54:35Z</cp:lastPrinted>
  <dcterms:created xsi:type="dcterms:W3CDTF">2019-06-25T12:17:36Z</dcterms:created>
  <dcterms:modified xsi:type="dcterms:W3CDTF">2019-08-30T11:34:40Z</dcterms:modified>
</cp:coreProperties>
</file>